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342" r:id="rId2"/>
    <p:sldId id="343" r:id="rId3"/>
    <p:sldId id="345" r:id="rId4"/>
    <p:sldId id="350" r:id="rId5"/>
    <p:sldId id="351" r:id="rId6"/>
    <p:sldId id="347" r:id="rId7"/>
    <p:sldId id="349" r:id="rId8"/>
    <p:sldId id="348" r:id="rId9"/>
    <p:sldId id="353" r:id="rId10"/>
    <p:sldId id="355" r:id="rId11"/>
    <p:sldId id="365" r:id="rId12"/>
    <p:sldId id="359" r:id="rId13"/>
    <p:sldId id="354" r:id="rId14"/>
    <p:sldId id="362" r:id="rId15"/>
    <p:sldId id="363" r:id="rId16"/>
    <p:sldId id="364" r:id="rId17"/>
    <p:sldId id="360" r:id="rId18"/>
    <p:sldId id="357" r:id="rId19"/>
    <p:sldId id="361" r:id="rId20"/>
    <p:sldId id="358"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5556" autoAdjust="0"/>
  </p:normalViewPr>
  <p:slideViewPr>
    <p:cSldViewPr>
      <p:cViewPr>
        <p:scale>
          <a:sx n="40" d="100"/>
          <a:sy n="40" d="100"/>
        </p:scale>
        <p:origin x="-2256" y="-84"/>
      </p:cViewPr>
      <p:guideLst>
        <p:guide orient="horz" pos="2160"/>
        <p:guide pos="2880"/>
      </p:guideLst>
    </p:cSldViewPr>
  </p:slideViewPr>
  <p:outlineViewPr>
    <p:cViewPr>
      <p:scale>
        <a:sx n="33" d="100"/>
        <a:sy n="33" d="100"/>
      </p:scale>
      <p:origin x="0" y="6078"/>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CCA\Dropbox\CCF%20bid%202015%20-%20shared\CCF%20bid%20consul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cat>
            <c:strRef>
              <c:f>survey!$B$109:$B$116</c:f>
              <c:strCache>
                <c:ptCount val="8"/>
                <c:pt idx="0">
                  <c:v>Edible Campus</c:v>
                </c:pt>
                <c:pt idx="1">
                  <c:v> Saints Exchange</c:v>
                </c:pt>
                <c:pt idx="2">
                  <c:v> Bike Pool</c:v>
                </c:pt>
                <c:pt idx="3">
                  <c:v> Inter-hall Energy</c:v>
                </c:pt>
                <c:pt idx="4">
                  <c:v> Carbon Conversations</c:v>
                </c:pt>
                <c:pt idx="5">
                  <c:v> Not been involved in any projects so far</c:v>
                </c:pt>
                <c:pt idx="6">
                  <c:v> Steering group</c:v>
                </c:pt>
                <c:pt idx="7">
                  <c:v> Other: </c:v>
                </c:pt>
              </c:strCache>
            </c:strRef>
          </c:cat>
          <c:val>
            <c:numRef>
              <c:f>survey!$C$109:$C$116</c:f>
              <c:numCache>
                <c:formatCode>General</c:formatCode>
                <c:ptCount val="8"/>
                <c:pt idx="0">
                  <c:v>8</c:v>
                </c:pt>
                <c:pt idx="1">
                  <c:v>3</c:v>
                </c:pt>
                <c:pt idx="2">
                  <c:v>1</c:v>
                </c:pt>
                <c:pt idx="3">
                  <c:v>6</c:v>
                </c:pt>
                <c:pt idx="4">
                  <c:v>12</c:v>
                </c:pt>
                <c:pt idx="5">
                  <c:v>33</c:v>
                </c:pt>
                <c:pt idx="6">
                  <c:v>0</c:v>
                </c:pt>
                <c:pt idx="7">
                  <c:v>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B3FE9-D190-4742-AD7F-4B854556A068}" type="doc">
      <dgm:prSet loTypeId="urn:microsoft.com/office/officeart/2005/8/layout/venn1" loCatId="relationship" qsTypeId="urn:microsoft.com/office/officeart/2005/8/quickstyle/simple1" qsCatId="simple" csTypeId="urn:microsoft.com/office/officeart/2005/8/colors/accent1_2" csCatId="accent1" phldr="1"/>
      <dgm:spPr/>
    </dgm:pt>
    <dgm:pt modelId="{D8296D43-796C-4C29-83A5-12838E03B7FF}">
      <dgm:prSet phldrT="[Text]"/>
      <dgm:spPr/>
      <dgm:t>
        <a:bodyPr/>
        <a:lstStyle/>
        <a:p>
          <a:r>
            <a:rPr lang="en-GB" b="1" dirty="0" smtClean="0"/>
            <a:t>High Level Policy</a:t>
          </a:r>
          <a:endParaRPr lang="en-GB" b="1" dirty="0"/>
        </a:p>
      </dgm:t>
    </dgm:pt>
    <dgm:pt modelId="{058A654E-7987-4382-B3A8-F77E52FE3C65}" type="parTrans" cxnId="{96E97037-190C-490B-B37B-FA4C30B11BC4}">
      <dgm:prSet/>
      <dgm:spPr/>
      <dgm:t>
        <a:bodyPr/>
        <a:lstStyle/>
        <a:p>
          <a:endParaRPr lang="en-GB"/>
        </a:p>
      </dgm:t>
    </dgm:pt>
    <dgm:pt modelId="{F1090B59-9A15-4124-A234-BD208016EF67}" type="sibTrans" cxnId="{96E97037-190C-490B-B37B-FA4C30B11BC4}">
      <dgm:prSet/>
      <dgm:spPr/>
      <dgm:t>
        <a:bodyPr/>
        <a:lstStyle/>
        <a:p>
          <a:endParaRPr lang="en-GB"/>
        </a:p>
      </dgm:t>
    </dgm:pt>
    <dgm:pt modelId="{C18C19CF-A3D0-4CFF-A978-88EAF86774C0}">
      <dgm:prSet phldrT="[Text]"/>
      <dgm:spPr/>
      <dgm:t>
        <a:bodyPr/>
        <a:lstStyle/>
        <a:p>
          <a:r>
            <a:rPr lang="en-GB" b="1" dirty="0" smtClean="0"/>
            <a:t>Teaching and Research</a:t>
          </a:r>
          <a:endParaRPr lang="en-GB" b="1" dirty="0"/>
        </a:p>
      </dgm:t>
    </dgm:pt>
    <dgm:pt modelId="{4DCB419B-8AC1-49C9-AE5E-1D2633FBC929}" type="parTrans" cxnId="{86ACBE89-A260-4B51-A79E-9191D293535B}">
      <dgm:prSet/>
      <dgm:spPr/>
      <dgm:t>
        <a:bodyPr/>
        <a:lstStyle/>
        <a:p>
          <a:endParaRPr lang="en-GB"/>
        </a:p>
      </dgm:t>
    </dgm:pt>
    <dgm:pt modelId="{819EA175-AC0C-4122-9F70-B7522F9CE0B0}" type="sibTrans" cxnId="{86ACBE89-A260-4B51-A79E-9191D293535B}">
      <dgm:prSet/>
      <dgm:spPr/>
      <dgm:t>
        <a:bodyPr/>
        <a:lstStyle/>
        <a:p>
          <a:endParaRPr lang="en-GB"/>
        </a:p>
      </dgm:t>
    </dgm:pt>
    <dgm:pt modelId="{5C6ED47E-05BE-4B60-8DED-DAAD200886D4}">
      <dgm:prSet phldrT="[Text]"/>
      <dgm:spPr/>
      <dgm:t>
        <a:bodyPr/>
        <a:lstStyle/>
        <a:p>
          <a:r>
            <a:rPr lang="en-GB" b="1" dirty="0" smtClean="0"/>
            <a:t>Operations</a:t>
          </a:r>
          <a:endParaRPr lang="en-GB" b="1" dirty="0"/>
        </a:p>
      </dgm:t>
    </dgm:pt>
    <dgm:pt modelId="{7F295F8A-E41D-4887-AB21-B4CA5839E616}" type="parTrans" cxnId="{9A0BB619-6810-4507-B6E3-39797D3F9342}">
      <dgm:prSet/>
      <dgm:spPr/>
      <dgm:t>
        <a:bodyPr/>
        <a:lstStyle/>
        <a:p>
          <a:endParaRPr lang="en-GB"/>
        </a:p>
      </dgm:t>
    </dgm:pt>
    <dgm:pt modelId="{8A470BF8-C3E9-44EB-9055-0CCB2A55401E}" type="sibTrans" cxnId="{9A0BB619-6810-4507-B6E3-39797D3F9342}">
      <dgm:prSet/>
      <dgm:spPr/>
      <dgm:t>
        <a:bodyPr/>
        <a:lstStyle/>
        <a:p>
          <a:endParaRPr lang="en-GB"/>
        </a:p>
      </dgm:t>
    </dgm:pt>
    <dgm:pt modelId="{5EB88DE2-5EFC-4B9E-AFC0-E9103A75AB25}">
      <dgm:prSet phldrT="[Text]"/>
      <dgm:spPr/>
      <dgm:t>
        <a:bodyPr/>
        <a:lstStyle/>
        <a:p>
          <a:r>
            <a:rPr lang="en-GB" b="1" dirty="0" smtClean="0"/>
            <a:t>Living and Working</a:t>
          </a:r>
          <a:endParaRPr lang="en-GB" b="1" dirty="0"/>
        </a:p>
      </dgm:t>
    </dgm:pt>
    <dgm:pt modelId="{555FC615-721E-4CA0-8D36-24B0AB4F9D89}" type="parTrans" cxnId="{D2957189-047D-4856-9DE6-E58332631B4D}">
      <dgm:prSet/>
      <dgm:spPr/>
      <dgm:t>
        <a:bodyPr/>
        <a:lstStyle/>
        <a:p>
          <a:endParaRPr lang="en-GB"/>
        </a:p>
      </dgm:t>
    </dgm:pt>
    <dgm:pt modelId="{751530A3-DFE2-4432-8C68-96D20A2533A7}" type="sibTrans" cxnId="{D2957189-047D-4856-9DE6-E58332631B4D}">
      <dgm:prSet/>
      <dgm:spPr/>
      <dgm:t>
        <a:bodyPr/>
        <a:lstStyle/>
        <a:p>
          <a:endParaRPr lang="en-GB"/>
        </a:p>
      </dgm:t>
    </dgm:pt>
    <dgm:pt modelId="{3CF8AE10-0391-4FF3-8119-9C249F298ADF}" type="pres">
      <dgm:prSet presAssocID="{3BEB3FE9-D190-4742-AD7F-4B854556A068}" presName="compositeShape" presStyleCnt="0">
        <dgm:presLayoutVars>
          <dgm:chMax val="7"/>
          <dgm:dir/>
          <dgm:resizeHandles val="exact"/>
        </dgm:presLayoutVars>
      </dgm:prSet>
      <dgm:spPr/>
    </dgm:pt>
    <dgm:pt modelId="{694BEC10-4E93-4E4E-A1CA-FCCC1AC88978}" type="pres">
      <dgm:prSet presAssocID="{D8296D43-796C-4C29-83A5-12838E03B7FF}" presName="circ1" presStyleLbl="vennNode1" presStyleIdx="0" presStyleCnt="4"/>
      <dgm:spPr/>
      <dgm:t>
        <a:bodyPr/>
        <a:lstStyle/>
        <a:p>
          <a:endParaRPr lang="en-GB"/>
        </a:p>
      </dgm:t>
    </dgm:pt>
    <dgm:pt modelId="{74BDFDF2-922B-43AF-BB50-8E6C6DAE25A5}" type="pres">
      <dgm:prSet presAssocID="{D8296D43-796C-4C29-83A5-12838E03B7FF}" presName="circ1Tx" presStyleLbl="revTx" presStyleIdx="0" presStyleCnt="0">
        <dgm:presLayoutVars>
          <dgm:chMax val="0"/>
          <dgm:chPref val="0"/>
          <dgm:bulletEnabled val="1"/>
        </dgm:presLayoutVars>
      </dgm:prSet>
      <dgm:spPr/>
      <dgm:t>
        <a:bodyPr/>
        <a:lstStyle/>
        <a:p>
          <a:endParaRPr lang="en-GB"/>
        </a:p>
      </dgm:t>
    </dgm:pt>
    <dgm:pt modelId="{93AFB92F-EC4E-4703-9A43-CD65D600B9EF}" type="pres">
      <dgm:prSet presAssocID="{C18C19CF-A3D0-4CFF-A978-88EAF86774C0}" presName="circ2" presStyleLbl="vennNode1" presStyleIdx="1" presStyleCnt="4"/>
      <dgm:spPr/>
      <dgm:t>
        <a:bodyPr/>
        <a:lstStyle/>
        <a:p>
          <a:endParaRPr lang="en-GB"/>
        </a:p>
      </dgm:t>
    </dgm:pt>
    <dgm:pt modelId="{ED433C98-7D60-4431-AADC-95FC9ADAC211}" type="pres">
      <dgm:prSet presAssocID="{C18C19CF-A3D0-4CFF-A978-88EAF86774C0}" presName="circ2Tx" presStyleLbl="revTx" presStyleIdx="0" presStyleCnt="0">
        <dgm:presLayoutVars>
          <dgm:chMax val="0"/>
          <dgm:chPref val="0"/>
          <dgm:bulletEnabled val="1"/>
        </dgm:presLayoutVars>
      </dgm:prSet>
      <dgm:spPr/>
      <dgm:t>
        <a:bodyPr/>
        <a:lstStyle/>
        <a:p>
          <a:endParaRPr lang="en-GB"/>
        </a:p>
      </dgm:t>
    </dgm:pt>
    <dgm:pt modelId="{80C0446E-7E6D-4080-8303-8D582ECF2E33}" type="pres">
      <dgm:prSet presAssocID="{5C6ED47E-05BE-4B60-8DED-DAAD200886D4}" presName="circ3" presStyleLbl="vennNode1" presStyleIdx="2" presStyleCnt="4"/>
      <dgm:spPr/>
      <dgm:t>
        <a:bodyPr/>
        <a:lstStyle/>
        <a:p>
          <a:endParaRPr lang="en-GB"/>
        </a:p>
      </dgm:t>
    </dgm:pt>
    <dgm:pt modelId="{32DA005C-3ABA-45E1-8300-2D22B774A25D}" type="pres">
      <dgm:prSet presAssocID="{5C6ED47E-05BE-4B60-8DED-DAAD200886D4}" presName="circ3Tx" presStyleLbl="revTx" presStyleIdx="0" presStyleCnt="0">
        <dgm:presLayoutVars>
          <dgm:chMax val="0"/>
          <dgm:chPref val="0"/>
          <dgm:bulletEnabled val="1"/>
        </dgm:presLayoutVars>
      </dgm:prSet>
      <dgm:spPr/>
      <dgm:t>
        <a:bodyPr/>
        <a:lstStyle/>
        <a:p>
          <a:endParaRPr lang="en-GB"/>
        </a:p>
      </dgm:t>
    </dgm:pt>
    <dgm:pt modelId="{0C132C5D-35CF-477F-A858-475C22E6E46E}" type="pres">
      <dgm:prSet presAssocID="{5EB88DE2-5EFC-4B9E-AFC0-E9103A75AB25}" presName="circ4" presStyleLbl="vennNode1" presStyleIdx="3" presStyleCnt="4"/>
      <dgm:spPr/>
      <dgm:t>
        <a:bodyPr/>
        <a:lstStyle/>
        <a:p>
          <a:endParaRPr lang="en-GB"/>
        </a:p>
      </dgm:t>
    </dgm:pt>
    <dgm:pt modelId="{939AE780-4E00-45D1-AB6B-C9E671389DC6}" type="pres">
      <dgm:prSet presAssocID="{5EB88DE2-5EFC-4B9E-AFC0-E9103A75AB25}" presName="circ4Tx" presStyleLbl="revTx" presStyleIdx="0" presStyleCnt="0">
        <dgm:presLayoutVars>
          <dgm:chMax val="0"/>
          <dgm:chPref val="0"/>
          <dgm:bulletEnabled val="1"/>
        </dgm:presLayoutVars>
      </dgm:prSet>
      <dgm:spPr/>
      <dgm:t>
        <a:bodyPr/>
        <a:lstStyle/>
        <a:p>
          <a:endParaRPr lang="en-GB"/>
        </a:p>
      </dgm:t>
    </dgm:pt>
  </dgm:ptLst>
  <dgm:cxnLst>
    <dgm:cxn modelId="{05C5467C-0C14-4F79-AA96-4E2FDE870777}" type="presOf" srcId="{5EB88DE2-5EFC-4B9E-AFC0-E9103A75AB25}" destId="{0C132C5D-35CF-477F-A858-475C22E6E46E}" srcOrd="0" destOrd="0" presId="urn:microsoft.com/office/officeart/2005/8/layout/venn1"/>
    <dgm:cxn modelId="{6026B247-55D1-4819-B9AB-EF780DD5D268}" type="presOf" srcId="{5C6ED47E-05BE-4B60-8DED-DAAD200886D4}" destId="{32DA005C-3ABA-45E1-8300-2D22B774A25D}" srcOrd="1" destOrd="0" presId="urn:microsoft.com/office/officeart/2005/8/layout/venn1"/>
    <dgm:cxn modelId="{66FC97CB-CF0B-430F-BBC2-C0D73DCB37AD}" type="presOf" srcId="{5EB88DE2-5EFC-4B9E-AFC0-E9103A75AB25}" destId="{939AE780-4E00-45D1-AB6B-C9E671389DC6}" srcOrd="1" destOrd="0" presId="urn:microsoft.com/office/officeart/2005/8/layout/venn1"/>
    <dgm:cxn modelId="{3D64889C-0C50-4EDD-BA92-12CD9A60EE84}" type="presOf" srcId="{C18C19CF-A3D0-4CFF-A978-88EAF86774C0}" destId="{93AFB92F-EC4E-4703-9A43-CD65D600B9EF}" srcOrd="0" destOrd="0" presId="urn:microsoft.com/office/officeart/2005/8/layout/venn1"/>
    <dgm:cxn modelId="{86ACBE89-A260-4B51-A79E-9191D293535B}" srcId="{3BEB3FE9-D190-4742-AD7F-4B854556A068}" destId="{C18C19CF-A3D0-4CFF-A978-88EAF86774C0}" srcOrd="1" destOrd="0" parTransId="{4DCB419B-8AC1-49C9-AE5E-1D2633FBC929}" sibTransId="{819EA175-AC0C-4122-9F70-B7522F9CE0B0}"/>
    <dgm:cxn modelId="{3A041A5A-9625-45BB-AF78-71A9F0F8631A}" type="presOf" srcId="{D8296D43-796C-4C29-83A5-12838E03B7FF}" destId="{74BDFDF2-922B-43AF-BB50-8E6C6DAE25A5}" srcOrd="1" destOrd="0" presId="urn:microsoft.com/office/officeart/2005/8/layout/venn1"/>
    <dgm:cxn modelId="{9A0BB619-6810-4507-B6E3-39797D3F9342}" srcId="{3BEB3FE9-D190-4742-AD7F-4B854556A068}" destId="{5C6ED47E-05BE-4B60-8DED-DAAD200886D4}" srcOrd="2" destOrd="0" parTransId="{7F295F8A-E41D-4887-AB21-B4CA5839E616}" sibTransId="{8A470BF8-C3E9-44EB-9055-0CCB2A55401E}"/>
    <dgm:cxn modelId="{294A1C1B-FAC6-440B-BA51-422F29DC868B}" type="presOf" srcId="{5C6ED47E-05BE-4B60-8DED-DAAD200886D4}" destId="{80C0446E-7E6D-4080-8303-8D582ECF2E33}" srcOrd="0" destOrd="0" presId="urn:microsoft.com/office/officeart/2005/8/layout/venn1"/>
    <dgm:cxn modelId="{7F149CCB-2888-4A0B-9959-FDDD71F15B68}" type="presOf" srcId="{3BEB3FE9-D190-4742-AD7F-4B854556A068}" destId="{3CF8AE10-0391-4FF3-8119-9C249F298ADF}" srcOrd="0" destOrd="0" presId="urn:microsoft.com/office/officeart/2005/8/layout/venn1"/>
    <dgm:cxn modelId="{D2957189-047D-4856-9DE6-E58332631B4D}" srcId="{3BEB3FE9-D190-4742-AD7F-4B854556A068}" destId="{5EB88DE2-5EFC-4B9E-AFC0-E9103A75AB25}" srcOrd="3" destOrd="0" parTransId="{555FC615-721E-4CA0-8D36-24B0AB4F9D89}" sibTransId="{751530A3-DFE2-4432-8C68-96D20A2533A7}"/>
    <dgm:cxn modelId="{1EE8F2AF-7E60-4615-B3CB-D340303F7AFD}" type="presOf" srcId="{C18C19CF-A3D0-4CFF-A978-88EAF86774C0}" destId="{ED433C98-7D60-4431-AADC-95FC9ADAC211}" srcOrd="1" destOrd="0" presId="urn:microsoft.com/office/officeart/2005/8/layout/venn1"/>
    <dgm:cxn modelId="{96E97037-190C-490B-B37B-FA4C30B11BC4}" srcId="{3BEB3FE9-D190-4742-AD7F-4B854556A068}" destId="{D8296D43-796C-4C29-83A5-12838E03B7FF}" srcOrd="0" destOrd="0" parTransId="{058A654E-7987-4382-B3A8-F77E52FE3C65}" sibTransId="{F1090B59-9A15-4124-A234-BD208016EF67}"/>
    <dgm:cxn modelId="{64777DB7-1085-4EF0-85FF-B201F151E258}" type="presOf" srcId="{D8296D43-796C-4C29-83A5-12838E03B7FF}" destId="{694BEC10-4E93-4E4E-A1CA-FCCC1AC88978}" srcOrd="0" destOrd="0" presId="urn:microsoft.com/office/officeart/2005/8/layout/venn1"/>
    <dgm:cxn modelId="{CE2D9379-9066-458C-9448-6021ED1F8AE4}" type="presParOf" srcId="{3CF8AE10-0391-4FF3-8119-9C249F298ADF}" destId="{694BEC10-4E93-4E4E-A1CA-FCCC1AC88978}" srcOrd="0" destOrd="0" presId="urn:microsoft.com/office/officeart/2005/8/layout/venn1"/>
    <dgm:cxn modelId="{9EF975EE-9D28-4525-8811-DDBA66734424}" type="presParOf" srcId="{3CF8AE10-0391-4FF3-8119-9C249F298ADF}" destId="{74BDFDF2-922B-43AF-BB50-8E6C6DAE25A5}" srcOrd="1" destOrd="0" presId="urn:microsoft.com/office/officeart/2005/8/layout/venn1"/>
    <dgm:cxn modelId="{3DE1646D-891A-4C8A-B569-7B0C62F4E5F9}" type="presParOf" srcId="{3CF8AE10-0391-4FF3-8119-9C249F298ADF}" destId="{93AFB92F-EC4E-4703-9A43-CD65D600B9EF}" srcOrd="2" destOrd="0" presId="urn:microsoft.com/office/officeart/2005/8/layout/venn1"/>
    <dgm:cxn modelId="{E77A1A18-79B1-402F-9CEE-FD4CA7AFD02D}" type="presParOf" srcId="{3CF8AE10-0391-4FF3-8119-9C249F298ADF}" destId="{ED433C98-7D60-4431-AADC-95FC9ADAC211}" srcOrd="3" destOrd="0" presId="urn:microsoft.com/office/officeart/2005/8/layout/venn1"/>
    <dgm:cxn modelId="{A6C0EEB9-BCC0-4361-84FC-942B32F27032}" type="presParOf" srcId="{3CF8AE10-0391-4FF3-8119-9C249F298ADF}" destId="{80C0446E-7E6D-4080-8303-8D582ECF2E33}" srcOrd="4" destOrd="0" presId="urn:microsoft.com/office/officeart/2005/8/layout/venn1"/>
    <dgm:cxn modelId="{23125416-9792-419A-A362-10FC6D29EF6C}" type="presParOf" srcId="{3CF8AE10-0391-4FF3-8119-9C249F298ADF}" destId="{32DA005C-3ABA-45E1-8300-2D22B774A25D}" srcOrd="5" destOrd="0" presId="urn:microsoft.com/office/officeart/2005/8/layout/venn1"/>
    <dgm:cxn modelId="{0A6BFADF-734B-4CD5-9892-5855524BDCF6}" type="presParOf" srcId="{3CF8AE10-0391-4FF3-8119-9C249F298ADF}" destId="{0C132C5D-35CF-477F-A858-475C22E6E46E}" srcOrd="6" destOrd="0" presId="urn:microsoft.com/office/officeart/2005/8/layout/venn1"/>
    <dgm:cxn modelId="{4FCC4B66-101C-4094-A589-1F480D7C11D5}" type="presParOf" srcId="{3CF8AE10-0391-4FF3-8119-9C249F298ADF}" destId="{939AE780-4E00-45D1-AB6B-C9E671389DC6}"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B3FE9-D190-4742-AD7F-4B854556A068}" type="doc">
      <dgm:prSet loTypeId="urn:microsoft.com/office/officeart/2005/8/layout/venn1" loCatId="relationship" qsTypeId="urn:microsoft.com/office/officeart/2005/8/quickstyle/simple1" qsCatId="simple" csTypeId="urn:microsoft.com/office/officeart/2005/8/colors/accent1_2" csCatId="accent1" phldr="1"/>
      <dgm:spPr/>
    </dgm:pt>
    <dgm:pt modelId="{D8296D43-796C-4C29-83A5-12838E03B7FF}">
      <dgm:prSet phldrT="[Text]"/>
      <dgm:spPr/>
      <dgm:t>
        <a:bodyPr/>
        <a:lstStyle/>
        <a:p>
          <a:r>
            <a:rPr lang="en-GB" b="1" dirty="0" smtClean="0"/>
            <a:t>High Level Policy</a:t>
          </a:r>
          <a:endParaRPr lang="en-GB" b="1" dirty="0"/>
        </a:p>
      </dgm:t>
    </dgm:pt>
    <dgm:pt modelId="{058A654E-7987-4382-B3A8-F77E52FE3C65}" type="parTrans" cxnId="{96E97037-190C-490B-B37B-FA4C30B11BC4}">
      <dgm:prSet/>
      <dgm:spPr/>
      <dgm:t>
        <a:bodyPr/>
        <a:lstStyle/>
        <a:p>
          <a:endParaRPr lang="en-GB"/>
        </a:p>
      </dgm:t>
    </dgm:pt>
    <dgm:pt modelId="{F1090B59-9A15-4124-A234-BD208016EF67}" type="sibTrans" cxnId="{96E97037-190C-490B-B37B-FA4C30B11BC4}">
      <dgm:prSet/>
      <dgm:spPr/>
      <dgm:t>
        <a:bodyPr/>
        <a:lstStyle/>
        <a:p>
          <a:endParaRPr lang="en-GB"/>
        </a:p>
      </dgm:t>
    </dgm:pt>
    <dgm:pt modelId="{C18C19CF-A3D0-4CFF-A978-88EAF86774C0}">
      <dgm:prSet phldrT="[Text]"/>
      <dgm:spPr/>
      <dgm:t>
        <a:bodyPr/>
        <a:lstStyle/>
        <a:p>
          <a:r>
            <a:rPr lang="en-GB" b="1" dirty="0" smtClean="0"/>
            <a:t>Teaching and Research</a:t>
          </a:r>
          <a:endParaRPr lang="en-GB" b="1" dirty="0"/>
        </a:p>
      </dgm:t>
    </dgm:pt>
    <dgm:pt modelId="{4DCB419B-8AC1-49C9-AE5E-1D2633FBC929}" type="parTrans" cxnId="{86ACBE89-A260-4B51-A79E-9191D293535B}">
      <dgm:prSet/>
      <dgm:spPr/>
      <dgm:t>
        <a:bodyPr/>
        <a:lstStyle/>
        <a:p>
          <a:endParaRPr lang="en-GB"/>
        </a:p>
      </dgm:t>
    </dgm:pt>
    <dgm:pt modelId="{819EA175-AC0C-4122-9F70-B7522F9CE0B0}" type="sibTrans" cxnId="{86ACBE89-A260-4B51-A79E-9191D293535B}">
      <dgm:prSet/>
      <dgm:spPr/>
      <dgm:t>
        <a:bodyPr/>
        <a:lstStyle/>
        <a:p>
          <a:endParaRPr lang="en-GB"/>
        </a:p>
      </dgm:t>
    </dgm:pt>
    <dgm:pt modelId="{5C6ED47E-05BE-4B60-8DED-DAAD200886D4}">
      <dgm:prSet phldrT="[Text]"/>
      <dgm:spPr/>
      <dgm:t>
        <a:bodyPr/>
        <a:lstStyle/>
        <a:p>
          <a:r>
            <a:rPr lang="en-GB" b="1" dirty="0" smtClean="0"/>
            <a:t>Operations</a:t>
          </a:r>
          <a:endParaRPr lang="en-GB" b="1" dirty="0"/>
        </a:p>
      </dgm:t>
    </dgm:pt>
    <dgm:pt modelId="{7F295F8A-E41D-4887-AB21-B4CA5839E616}" type="parTrans" cxnId="{9A0BB619-6810-4507-B6E3-39797D3F9342}">
      <dgm:prSet/>
      <dgm:spPr/>
      <dgm:t>
        <a:bodyPr/>
        <a:lstStyle/>
        <a:p>
          <a:endParaRPr lang="en-GB"/>
        </a:p>
      </dgm:t>
    </dgm:pt>
    <dgm:pt modelId="{8A470BF8-C3E9-44EB-9055-0CCB2A55401E}" type="sibTrans" cxnId="{9A0BB619-6810-4507-B6E3-39797D3F9342}">
      <dgm:prSet/>
      <dgm:spPr/>
      <dgm:t>
        <a:bodyPr/>
        <a:lstStyle/>
        <a:p>
          <a:endParaRPr lang="en-GB"/>
        </a:p>
      </dgm:t>
    </dgm:pt>
    <dgm:pt modelId="{5EB88DE2-5EFC-4B9E-AFC0-E9103A75AB25}">
      <dgm:prSet phldrT="[Text]"/>
      <dgm:spPr/>
      <dgm:t>
        <a:bodyPr/>
        <a:lstStyle/>
        <a:p>
          <a:r>
            <a:rPr lang="en-GB" b="1" dirty="0" smtClean="0"/>
            <a:t>Living and Working</a:t>
          </a:r>
          <a:endParaRPr lang="en-GB" b="1" dirty="0"/>
        </a:p>
      </dgm:t>
    </dgm:pt>
    <dgm:pt modelId="{555FC615-721E-4CA0-8D36-24B0AB4F9D89}" type="parTrans" cxnId="{D2957189-047D-4856-9DE6-E58332631B4D}">
      <dgm:prSet/>
      <dgm:spPr/>
      <dgm:t>
        <a:bodyPr/>
        <a:lstStyle/>
        <a:p>
          <a:endParaRPr lang="en-GB"/>
        </a:p>
      </dgm:t>
    </dgm:pt>
    <dgm:pt modelId="{751530A3-DFE2-4432-8C68-96D20A2533A7}" type="sibTrans" cxnId="{D2957189-047D-4856-9DE6-E58332631B4D}">
      <dgm:prSet/>
      <dgm:spPr/>
      <dgm:t>
        <a:bodyPr/>
        <a:lstStyle/>
        <a:p>
          <a:endParaRPr lang="en-GB"/>
        </a:p>
      </dgm:t>
    </dgm:pt>
    <dgm:pt modelId="{3CF8AE10-0391-4FF3-8119-9C249F298ADF}" type="pres">
      <dgm:prSet presAssocID="{3BEB3FE9-D190-4742-AD7F-4B854556A068}" presName="compositeShape" presStyleCnt="0">
        <dgm:presLayoutVars>
          <dgm:chMax val="7"/>
          <dgm:dir/>
          <dgm:resizeHandles val="exact"/>
        </dgm:presLayoutVars>
      </dgm:prSet>
      <dgm:spPr/>
    </dgm:pt>
    <dgm:pt modelId="{694BEC10-4E93-4E4E-A1CA-FCCC1AC88978}" type="pres">
      <dgm:prSet presAssocID="{D8296D43-796C-4C29-83A5-12838E03B7FF}" presName="circ1" presStyleLbl="vennNode1" presStyleIdx="0" presStyleCnt="4"/>
      <dgm:spPr/>
      <dgm:t>
        <a:bodyPr/>
        <a:lstStyle/>
        <a:p>
          <a:endParaRPr lang="en-GB"/>
        </a:p>
      </dgm:t>
    </dgm:pt>
    <dgm:pt modelId="{74BDFDF2-922B-43AF-BB50-8E6C6DAE25A5}" type="pres">
      <dgm:prSet presAssocID="{D8296D43-796C-4C29-83A5-12838E03B7FF}" presName="circ1Tx" presStyleLbl="revTx" presStyleIdx="0" presStyleCnt="0">
        <dgm:presLayoutVars>
          <dgm:chMax val="0"/>
          <dgm:chPref val="0"/>
          <dgm:bulletEnabled val="1"/>
        </dgm:presLayoutVars>
      </dgm:prSet>
      <dgm:spPr/>
      <dgm:t>
        <a:bodyPr/>
        <a:lstStyle/>
        <a:p>
          <a:endParaRPr lang="en-GB"/>
        </a:p>
      </dgm:t>
    </dgm:pt>
    <dgm:pt modelId="{93AFB92F-EC4E-4703-9A43-CD65D600B9EF}" type="pres">
      <dgm:prSet presAssocID="{C18C19CF-A3D0-4CFF-A978-88EAF86774C0}" presName="circ2" presStyleLbl="vennNode1" presStyleIdx="1" presStyleCnt="4"/>
      <dgm:spPr/>
      <dgm:t>
        <a:bodyPr/>
        <a:lstStyle/>
        <a:p>
          <a:endParaRPr lang="en-GB"/>
        </a:p>
      </dgm:t>
    </dgm:pt>
    <dgm:pt modelId="{ED433C98-7D60-4431-AADC-95FC9ADAC211}" type="pres">
      <dgm:prSet presAssocID="{C18C19CF-A3D0-4CFF-A978-88EAF86774C0}" presName="circ2Tx" presStyleLbl="revTx" presStyleIdx="0" presStyleCnt="0">
        <dgm:presLayoutVars>
          <dgm:chMax val="0"/>
          <dgm:chPref val="0"/>
          <dgm:bulletEnabled val="1"/>
        </dgm:presLayoutVars>
      </dgm:prSet>
      <dgm:spPr/>
      <dgm:t>
        <a:bodyPr/>
        <a:lstStyle/>
        <a:p>
          <a:endParaRPr lang="en-GB"/>
        </a:p>
      </dgm:t>
    </dgm:pt>
    <dgm:pt modelId="{80C0446E-7E6D-4080-8303-8D582ECF2E33}" type="pres">
      <dgm:prSet presAssocID="{5C6ED47E-05BE-4B60-8DED-DAAD200886D4}" presName="circ3" presStyleLbl="vennNode1" presStyleIdx="2" presStyleCnt="4"/>
      <dgm:spPr/>
      <dgm:t>
        <a:bodyPr/>
        <a:lstStyle/>
        <a:p>
          <a:endParaRPr lang="en-GB"/>
        </a:p>
      </dgm:t>
    </dgm:pt>
    <dgm:pt modelId="{32DA005C-3ABA-45E1-8300-2D22B774A25D}" type="pres">
      <dgm:prSet presAssocID="{5C6ED47E-05BE-4B60-8DED-DAAD200886D4}" presName="circ3Tx" presStyleLbl="revTx" presStyleIdx="0" presStyleCnt="0">
        <dgm:presLayoutVars>
          <dgm:chMax val="0"/>
          <dgm:chPref val="0"/>
          <dgm:bulletEnabled val="1"/>
        </dgm:presLayoutVars>
      </dgm:prSet>
      <dgm:spPr/>
      <dgm:t>
        <a:bodyPr/>
        <a:lstStyle/>
        <a:p>
          <a:endParaRPr lang="en-GB"/>
        </a:p>
      </dgm:t>
    </dgm:pt>
    <dgm:pt modelId="{0C132C5D-35CF-477F-A858-475C22E6E46E}" type="pres">
      <dgm:prSet presAssocID="{5EB88DE2-5EFC-4B9E-AFC0-E9103A75AB25}" presName="circ4" presStyleLbl="vennNode1" presStyleIdx="3" presStyleCnt="4"/>
      <dgm:spPr/>
      <dgm:t>
        <a:bodyPr/>
        <a:lstStyle/>
        <a:p>
          <a:endParaRPr lang="en-GB"/>
        </a:p>
      </dgm:t>
    </dgm:pt>
    <dgm:pt modelId="{939AE780-4E00-45D1-AB6B-C9E671389DC6}" type="pres">
      <dgm:prSet presAssocID="{5EB88DE2-5EFC-4B9E-AFC0-E9103A75AB25}" presName="circ4Tx" presStyleLbl="revTx" presStyleIdx="0" presStyleCnt="0">
        <dgm:presLayoutVars>
          <dgm:chMax val="0"/>
          <dgm:chPref val="0"/>
          <dgm:bulletEnabled val="1"/>
        </dgm:presLayoutVars>
      </dgm:prSet>
      <dgm:spPr/>
      <dgm:t>
        <a:bodyPr/>
        <a:lstStyle/>
        <a:p>
          <a:endParaRPr lang="en-GB"/>
        </a:p>
      </dgm:t>
    </dgm:pt>
  </dgm:ptLst>
  <dgm:cxnLst>
    <dgm:cxn modelId="{D3239FE9-A6CE-44BF-99F2-269613E493E3}" type="presOf" srcId="{C18C19CF-A3D0-4CFF-A978-88EAF86774C0}" destId="{93AFB92F-EC4E-4703-9A43-CD65D600B9EF}" srcOrd="0" destOrd="0" presId="urn:microsoft.com/office/officeart/2005/8/layout/venn1"/>
    <dgm:cxn modelId="{0BF57709-2DAD-4AF2-B24C-32504FFDD11E}" type="presOf" srcId="{3BEB3FE9-D190-4742-AD7F-4B854556A068}" destId="{3CF8AE10-0391-4FF3-8119-9C249F298ADF}" srcOrd="0" destOrd="0" presId="urn:microsoft.com/office/officeart/2005/8/layout/venn1"/>
    <dgm:cxn modelId="{86ACBE89-A260-4B51-A79E-9191D293535B}" srcId="{3BEB3FE9-D190-4742-AD7F-4B854556A068}" destId="{C18C19CF-A3D0-4CFF-A978-88EAF86774C0}" srcOrd="1" destOrd="0" parTransId="{4DCB419B-8AC1-49C9-AE5E-1D2633FBC929}" sibTransId="{819EA175-AC0C-4122-9F70-B7522F9CE0B0}"/>
    <dgm:cxn modelId="{0E54CCCB-AC03-4880-980A-E6C73D76C681}" type="presOf" srcId="{5EB88DE2-5EFC-4B9E-AFC0-E9103A75AB25}" destId="{939AE780-4E00-45D1-AB6B-C9E671389DC6}" srcOrd="1" destOrd="0" presId="urn:microsoft.com/office/officeart/2005/8/layout/venn1"/>
    <dgm:cxn modelId="{9A0BB619-6810-4507-B6E3-39797D3F9342}" srcId="{3BEB3FE9-D190-4742-AD7F-4B854556A068}" destId="{5C6ED47E-05BE-4B60-8DED-DAAD200886D4}" srcOrd="2" destOrd="0" parTransId="{7F295F8A-E41D-4887-AB21-B4CA5839E616}" sibTransId="{8A470BF8-C3E9-44EB-9055-0CCB2A55401E}"/>
    <dgm:cxn modelId="{2A367F3A-F6F0-4744-A233-3E286B83AC6A}" type="presOf" srcId="{D8296D43-796C-4C29-83A5-12838E03B7FF}" destId="{694BEC10-4E93-4E4E-A1CA-FCCC1AC88978}" srcOrd="0" destOrd="0" presId="urn:microsoft.com/office/officeart/2005/8/layout/venn1"/>
    <dgm:cxn modelId="{68FF265B-689D-4655-B31E-AA4A1D06AB71}" type="presOf" srcId="{5C6ED47E-05BE-4B60-8DED-DAAD200886D4}" destId="{32DA005C-3ABA-45E1-8300-2D22B774A25D}" srcOrd="1" destOrd="0" presId="urn:microsoft.com/office/officeart/2005/8/layout/venn1"/>
    <dgm:cxn modelId="{D2957189-047D-4856-9DE6-E58332631B4D}" srcId="{3BEB3FE9-D190-4742-AD7F-4B854556A068}" destId="{5EB88DE2-5EFC-4B9E-AFC0-E9103A75AB25}" srcOrd="3" destOrd="0" parTransId="{555FC615-721E-4CA0-8D36-24B0AB4F9D89}" sibTransId="{751530A3-DFE2-4432-8C68-96D20A2533A7}"/>
    <dgm:cxn modelId="{A9A6FDEF-B4D3-4FE5-B97F-88A5A43E2B9B}" type="presOf" srcId="{5EB88DE2-5EFC-4B9E-AFC0-E9103A75AB25}" destId="{0C132C5D-35CF-477F-A858-475C22E6E46E}" srcOrd="0" destOrd="0" presId="urn:microsoft.com/office/officeart/2005/8/layout/venn1"/>
    <dgm:cxn modelId="{96E97037-190C-490B-B37B-FA4C30B11BC4}" srcId="{3BEB3FE9-D190-4742-AD7F-4B854556A068}" destId="{D8296D43-796C-4C29-83A5-12838E03B7FF}" srcOrd="0" destOrd="0" parTransId="{058A654E-7987-4382-B3A8-F77E52FE3C65}" sibTransId="{F1090B59-9A15-4124-A234-BD208016EF67}"/>
    <dgm:cxn modelId="{3C330BA3-6EE6-4802-B5EF-CA99DC138F04}" type="presOf" srcId="{D8296D43-796C-4C29-83A5-12838E03B7FF}" destId="{74BDFDF2-922B-43AF-BB50-8E6C6DAE25A5}" srcOrd="1" destOrd="0" presId="urn:microsoft.com/office/officeart/2005/8/layout/venn1"/>
    <dgm:cxn modelId="{4DE396B1-B562-4B5D-8F9F-BB0597B53B5D}" type="presOf" srcId="{C18C19CF-A3D0-4CFF-A978-88EAF86774C0}" destId="{ED433C98-7D60-4431-AADC-95FC9ADAC211}" srcOrd="1" destOrd="0" presId="urn:microsoft.com/office/officeart/2005/8/layout/venn1"/>
    <dgm:cxn modelId="{C75A85CD-E9C6-4265-B900-3A0A04F86F06}" type="presOf" srcId="{5C6ED47E-05BE-4B60-8DED-DAAD200886D4}" destId="{80C0446E-7E6D-4080-8303-8D582ECF2E33}" srcOrd="0" destOrd="0" presId="urn:microsoft.com/office/officeart/2005/8/layout/venn1"/>
    <dgm:cxn modelId="{F09A78D1-1AEE-4859-909F-202ACD15DD28}" type="presParOf" srcId="{3CF8AE10-0391-4FF3-8119-9C249F298ADF}" destId="{694BEC10-4E93-4E4E-A1CA-FCCC1AC88978}" srcOrd="0" destOrd="0" presId="urn:microsoft.com/office/officeart/2005/8/layout/venn1"/>
    <dgm:cxn modelId="{D87AF765-5429-43EB-A2A2-A0802E78B76A}" type="presParOf" srcId="{3CF8AE10-0391-4FF3-8119-9C249F298ADF}" destId="{74BDFDF2-922B-43AF-BB50-8E6C6DAE25A5}" srcOrd="1" destOrd="0" presId="urn:microsoft.com/office/officeart/2005/8/layout/venn1"/>
    <dgm:cxn modelId="{9DF668DB-B756-4372-B646-AE86A3BD2D47}" type="presParOf" srcId="{3CF8AE10-0391-4FF3-8119-9C249F298ADF}" destId="{93AFB92F-EC4E-4703-9A43-CD65D600B9EF}" srcOrd="2" destOrd="0" presId="urn:microsoft.com/office/officeart/2005/8/layout/venn1"/>
    <dgm:cxn modelId="{B63FA6E1-598D-4378-9BCE-F827B5BBF885}" type="presParOf" srcId="{3CF8AE10-0391-4FF3-8119-9C249F298ADF}" destId="{ED433C98-7D60-4431-AADC-95FC9ADAC211}" srcOrd="3" destOrd="0" presId="urn:microsoft.com/office/officeart/2005/8/layout/venn1"/>
    <dgm:cxn modelId="{F8B689F3-ED69-4E9C-8D86-B958C9F383BA}" type="presParOf" srcId="{3CF8AE10-0391-4FF3-8119-9C249F298ADF}" destId="{80C0446E-7E6D-4080-8303-8D582ECF2E33}" srcOrd="4" destOrd="0" presId="urn:microsoft.com/office/officeart/2005/8/layout/venn1"/>
    <dgm:cxn modelId="{AC996958-BC30-4568-B9D9-56853FDC140B}" type="presParOf" srcId="{3CF8AE10-0391-4FF3-8119-9C249F298ADF}" destId="{32DA005C-3ABA-45E1-8300-2D22B774A25D}" srcOrd="5" destOrd="0" presId="urn:microsoft.com/office/officeart/2005/8/layout/venn1"/>
    <dgm:cxn modelId="{E456AC95-6843-43ED-91B7-E58513FDA529}" type="presParOf" srcId="{3CF8AE10-0391-4FF3-8119-9C249F298ADF}" destId="{0C132C5D-35CF-477F-A858-475C22E6E46E}" srcOrd="6" destOrd="0" presId="urn:microsoft.com/office/officeart/2005/8/layout/venn1"/>
    <dgm:cxn modelId="{65A13241-0BB4-4EAB-AD75-BEE4BC6BA0BA}" type="presParOf" srcId="{3CF8AE10-0391-4FF3-8119-9C249F298ADF}" destId="{939AE780-4E00-45D1-AB6B-C9E671389DC6}"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BEC10-4E93-4E4E-A1CA-FCCC1AC88978}">
      <dsp:nvSpPr>
        <dsp:cNvPr id="0" name=""/>
        <dsp:cNvSpPr/>
      </dsp:nvSpPr>
      <dsp:spPr>
        <a:xfrm>
          <a:off x="1888743" y="41655"/>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High Level Policy</a:t>
          </a:r>
          <a:endParaRPr lang="en-GB" sz="1700" b="1" kern="1200" dirty="0"/>
        </a:p>
      </dsp:txBody>
      <dsp:txXfrm>
        <a:off x="2138680" y="333247"/>
        <a:ext cx="1666240" cy="687324"/>
      </dsp:txXfrm>
    </dsp:sp>
    <dsp:sp modelId="{93AFB92F-EC4E-4703-9A43-CD65D600B9EF}">
      <dsp:nvSpPr>
        <dsp:cNvPr id="0" name=""/>
        <dsp:cNvSpPr/>
      </dsp:nvSpPr>
      <dsp:spPr>
        <a:xfrm>
          <a:off x="2846832" y="999743"/>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Teaching and Research</a:t>
          </a:r>
          <a:endParaRPr lang="en-GB" sz="1700" b="1" kern="1200" dirty="0"/>
        </a:p>
      </dsp:txBody>
      <dsp:txXfrm>
        <a:off x="4013200" y="1249680"/>
        <a:ext cx="833120" cy="1666240"/>
      </dsp:txXfrm>
    </dsp:sp>
    <dsp:sp modelId="{80C0446E-7E6D-4080-8303-8D582ECF2E33}">
      <dsp:nvSpPr>
        <dsp:cNvPr id="0" name=""/>
        <dsp:cNvSpPr/>
      </dsp:nvSpPr>
      <dsp:spPr>
        <a:xfrm>
          <a:off x="1888743" y="1957832"/>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Operations</a:t>
          </a:r>
          <a:endParaRPr lang="en-GB" sz="1700" b="1" kern="1200" dirty="0"/>
        </a:p>
      </dsp:txBody>
      <dsp:txXfrm>
        <a:off x="2138680" y="3145028"/>
        <a:ext cx="1666240" cy="687324"/>
      </dsp:txXfrm>
    </dsp:sp>
    <dsp:sp modelId="{0C132C5D-35CF-477F-A858-475C22E6E46E}">
      <dsp:nvSpPr>
        <dsp:cNvPr id="0" name=""/>
        <dsp:cNvSpPr/>
      </dsp:nvSpPr>
      <dsp:spPr>
        <a:xfrm>
          <a:off x="930655" y="999743"/>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Living and Working</a:t>
          </a:r>
          <a:endParaRPr lang="en-GB" sz="1700" b="1" kern="1200" dirty="0"/>
        </a:p>
      </dsp:txBody>
      <dsp:txXfrm>
        <a:off x="1097279" y="1249680"/>
        <a:ext cx="833120" cy="1666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BEC10-4E93-4E4E-A1CA-FCCC1AC88978}">
      <dsp:nvSpPr>
        <dsp:cNvPr id="0" name=""/>
        <dsp:cNvSpPr/>
      </dsp:nvSpPr>
      <dsp:spPr>
        <a:xfrm>
          <a:off x="1888743" y="41655"/>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High Level Policy</a:t>
          </a:r>
          <a:endParaRPr lang="en-GB" sz="1700" b="1" kern="1200" dirty="0"/>
        </a:p>
      </dsp:txBody>
      <dsp:txXfrm>
        <a:off x="2138680" y="333247"/>
        <a:ext cx="1666240" cy="687324"/>
      </dsp:txXfrm>
    </dsp:sp>
    <dsp:sp modelId="{93AFB92F-EC4E-4703-9A43-CD65D600B9EF}">
      <dsp:nvSpPr>
        <dsp:cNvPr id="0" name=""/>
        <dsp:cNvSpPr/>
      </dsp:nvSpPr>
      <dsp:spPr>
        <a:xfrm>
          <a:off x="2846832" y="999743"/>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Teaching and Research</a:t>
          </a:r>
          <a:endParaRPr lang="en-GB" sz="1700" b="1" kern="1200" dirty="0"/>
        </a:p>
      </dsp:txBody>
      <dsp:txXfrm>
        <a:off x="4013200" y="1249680"/>
        <a:ext cx="833120" cy="1666240"/>
      </dsp:txXfrm>
    </dsp:sp>
    <dsp:sp modelId="{80C0446E-7E6D-4080-8303-8D582ECF2E33}">
      <dsp:nvSpPr>
        <dsp:cNvPr id="0" name=""/>
        <dsp:cNvSpPr/>
      </dsp:nvSpPr>
      <dsp:spPr>
        <a:xfrm>
          <a:off x="1888743" y="1957832"/>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Operations</a:t>
          </a:r>
          <a:endParaRPr lang="en-GB" sz="1700" b="1" kern="1200" dirty="0"/>
        </a:p>
      </dsp:txBody>
      <dsp:txXfrm>
        <a:off x="2138680" y="3145028"/>
        <a:ext cx="1666240" cy="687324"/>
      </dsp:txXfrm>
    </dsp:sp>
    <dsp:sp modelId="{0C132C5D-35CF-477F-A858-475C22E6E46E}">
      <dsp:nvSpPr>
        <dsp:cNvPr id="0" name=""/>
        <dsp:cNvSpPr/>
      </dsp:nvSpPr>
      <dsp:spPr>
        <a:xfrm>
          <a:off x="930655" y="999743"/>
          <a:ext cx="2166112" cy="216611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smtClean="0"/>
            <a:t>Living and Working</a:t>
          </a:r>
          <a:endParaRPr lang="en-GB" sz="1700" b="1" kern="1200" dirty="0"/>
        </a:p>
      </dsp:txBody>
      <dsp:txXfrm>
        <a:off x="1097279" y="1249680"/>
        <a:ext cx="833120" cy="16662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490" cy="4800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143002" y="0"/>
            <a:ext cx="3170490" cy="480060"/>
          </a:xfrm>
          <a:prstGeom prst="rect">
            <a:avLst/>
          </a:prstGeom>
        </p:spPr>
        <p:txBody>
          <a:bodyPr vert="horz" lIns="91440" tIns="45720" rIns="91440" bIns="45720" rtlCol="0"/>
          <a:lstStyle>
            <a:lvl1pPr algn="r">
              <a:defRPr sz="1200"/>
            </a:lvl1pPr>
          </a:lstStyle>
          <a:p>
            <a:fld id="{7724AAA0-FFC4-49D7-977C-EA1DC52DC8DD}" type="datetimeFigureOut">
              <a:rPr lang="en-GB" smtClean="0"/>
              <a:pPr/>
              <a:t>09/07/2014</a:t>
            </a:fld>
            <a:endParaRPr lang="en-GB"/>
          </a:p>
        </p:txBody>
      </p:sp>
      <p:sp>
        <p:nvSpPr>
          <p:cNvPr id="4" name="Footer Placeholder 3"/>
          <p:cNvSpPr>
            <a:spLocks noGrp="1"/>
          </p:cNvSpPr>
          <p:nvPr>
            <p:ph type="ftr" sz="quarter" idx="2"/>
          </p:nvPr>
        </p:nvSpPr>
        <p:spPr>
          <a:xfrm>
            <a:off x="1" y="9119602"/>
            <a:ext cx="3170490" cy="4800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3002" y="9119602"/>
            <a:ext cx="3170490" cy="480060"/>
          </a:xfrm>
          <a:prstGeom prst="rect">
            <a:avLst/>
          </a:prstGeom>
        </p:spPr>
        <p:txBody>
          <a:bodyPr vert="horz" lIns="91440" tIns="45720" rIns="91440" bIns="45720" rtlCol="0" anchor="b"/>
          <a:lstStyle>
            <a:lvl1pPr algn="r">
              <a:defRPr sz="1200"/>
            </a:lvl1pPr>
          </a:lstStyle>
          <a:p>
            <a:fld id="{576F27F6-A818-4E86-A68B-D21BDB06FAF8}" type="slidenum">
              <a:rPr lang="en-GB" smtClean="0"/>
              <a:pPr/>
              <a:t>‹#›</a:t>
            </a:fld>
            <a:endParaRPr lang="en-GB"/>
          </a:p>
        </p:txBody>
      </p:sp>
    </p:spTree>
    <p:extLst>
      <p:ext uri="{BB962C8B-B14F-4D97-AF65-F5344CB8AC3E}">
        <p14:creationId xmlns:p14="http://schemas.microsoft.com/office/powerpoint/2010/main" val="279759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75574ADD-3985-48AB-9166-DBE2DFAAE6C0}" type="datetimeFigureOut">
              <a:rPr lang="en-GB" smtClean="0"/>
              <a:pPr/>
              <a:t>09/07/2014</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1440" tIns="45720" rIns="91440" bIns="45720" rtlCol="0" anchor="b"/>
          <a:lstStyle>
            <a:lvl1pPr algn="r">
              <a:defRPr sz="1200"/>
            </a:lvl1pPr>
          </a:lstStyle>
          <a:p>
            <a:fld id="{9F657B16-B03E-488F-AE06-1D55A0302743}" type="slidenum">
              <a:rPr lang="en-GB" smtClean="0"/>
              <a:pPr/>
              <a:t>‹#›</a:t>
            </a:fld>
            <a:endParaRPr lang="en-GB"/>
          </a:p>
        </p:txBody>
      </p:sp>
    </p:spTree>
    <p:extLst>
      <p:ext uri="{BB962C8B-B14F-4D97-AF65-F5344CB8AC3E}">
        <p14:creationId xmlns:p14="http://schemas.microsoft.com/office/powerpoint/2010/main" val="90582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Hello</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Rebecca </a:t>
            </a:r>
            <a:r>
              <a:rPr lang="en-GB" dirty="0" err="1" smtClean="0"/>
              <a:t>Petford</a:t>
            </a:r>
            <a:r>
              <a:rPr lang="en-GB" dirty="0" smtClean="0"/>
              <a:t> –</a:t>
            </a:r>
            <a:r>
              <a:rPr lang="en-GB" baseline="0" dirty="0" smtClean="0"/>
              <a:t> Project Worker for Transition University of St Andrews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Carbon Conversations and Admin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Thank you for inviting me along to share our experiences on ESD out-of-the-classroom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1</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t> Transition event</a:t>
            </a:r>
            <a:r>
              <a:rPr lang="en-GB" baseline="0" dirty="0" smtClean="0"/>
              <a:t>s have been attended by over 3,300 people this year</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The St </a:t>
            </a:r>
            <a:r>
              <a:rPr lang="en-GB" baseline="0" dirty="0" err="1" smtClean="0"/>
              <a:t>AndRe</a:t>
            </a:r>
            <a:r>
              <a:rPr lang="en-GB" baseline="0" dirty="0" smtClean="0"/>
              <a:t>-Use Give-Away in </a:t>
            </a:r>
            <a:r>
              <a:rPr lang="en-GB" baseline="0" dirty="0" err="1" smtClean="0"/>
              <a:t>Freshers’</a:t>
            </a:r>
            <a:r>
              <a:rPr lang="en-GB" baseline="0" dirty="0" smtClean="0"/>
              <a:t> Week was the biggest, with over 1,100 people</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Green Week events in March were attended by almost 500 people, with the photo pledge campaign album (including the one of the principal) reaching 9,400 people on Facebook – the pictured </a:t>
            </a:r>
            <a:r>
              <a:rPr lang="en-GB" baseline="0" dirty="0" err="1" smtClean="0"/>
              <a:t>cycletricity</a:t>
            </a:r>
            <a:r>
              <a:rPr lang="en-GB" baseline="0" dirty="0" smtClean="0"/>
              <a:t> event is a competition between the sports clubs to see who can produce the most energy on the bikes over a set time period</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The first Green Film Festival in November attracted 140 film buffs, with talks from film-makers as well as the films, and the next one is now in development</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10</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Once Engaged... – </a:t>
            </a:r>
            <a:r>
              <a:rPr lang="en-GB" dirty="0" smtClean="0"/>
              <a:t>Deeper</a:t>
            </a:r>
            <a:r>
              <a:rPr lang="en-GB" baseline="0" dirty="0" smtClean="0"/>
              <a:t> </a:t>
            </a:r>
            <a:r>
              <a:rPr lang="en-GB" baseline="0" dirty="0" smtClean="0"/>
              <a:t>participation and leaderships roles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Volunteers – formal</a:t>
            </a:r>
            <a:r>
              <a:rPr lang="en-GB" baseline="0" dirty="0" smtClean="0"/>
              <a:t> programme which we had a small amount of funding to developed -</a:t>
            </a:r>
            <a:r>
              <a:rPr lang="en-GB" dirty="0" smtClean="0"/>
              <a:t>16 volunteers supporting different</a:t>
            </a:r>
            <a:r>
              <a:rPr lang="en-GB" baseline="0" dirty="0" smtClean="0"/>
              <a:t> Transition Projects,</a:t>
            </a:r>
            <a:r>
              <a:rPr lang="en-GB" dirty="0" smtClean="0"/>
              <a:t> 2 hours a week</a:t>
            </a:r>
            <a:r>
              <a:rPr lang="en-GB" baseline="0" dirty="0" smtClean="0"/>
              <a:t>, </a:t>
            </a:r>
            <a:r>
              <a:rPr lang="en-GB" dirty="0" smtClean="0"/>
              <a:t>Training, Mentors but a fair amount of autonomy,</a:t>
            </a:r>
            <a:r>
              <a:rPr lang="en-GB" baseline="0" dirty="0" smtClean="0"/>
              <a:t> Journal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Internships –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1 in transition working on engagement issues with </a:t>
            </a:r>
            <a:r>
              <a:rPr lang="en-GB" baseline="0" dirty="0" err="1" smtClean="0"/>
              <a:t>interhall</a:t>
            </a:r>
            <a:r>
              <a:rPr lang="en-GB" baseline="0" dirty="0" smtClean="0"/>
              <a:t>, 2 in Estates, one working on Sustainability Awards and another on developing the content and ideas for the Estates and Environment Team Website</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All administered by careers and focused on employability skills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Env</a:t>
            </a:r>
            <a:r>
              <a:rPr lang="en-GB" dirty="0" smtClean="0"/>
              <a:t> Facilitators and Environment Reps are trained by</a:t>
            </a:r>
            <a:r>
              <a:rPr lang="en-GB" baseline="0" dirty="0" smtClean="0"/>
              <a:t> a partnership between the Environment Team, Transition, and CAPOD who work on personal and professional development within the university - passport</a:t>
            </a:r>
            <a:endParaRPr lang="en-GB" dirty="0" smtClean="0"/>
          </a:p>
        </p:txBody>
      </p:sp>
      <p:sp>
        <p:nvSpPr>
          <p:cNvPr id="4" name="Slide Number Placeholder 3"/>
          <p:cNvSpPr>
            <a:spLocks noGrp="1"/>
          </p:cNvSpPr>
          <p:nvPr>
            <p:ph type="sldNum" sz="quarter" idx="10"/>
          </p:nvPr>
        </p:nvSpPr>
        <p:spPr/>
        <p:txBody>
          <a:bodyPr/>
          <a:lstStyle/>
          <a:p>
            <a:fld id="{9F657B16-B03E-488F-AE06-1D55A0302743}" type="slidenum">
              <a:rPr lang="en-GB" smtClean="0"/>
              <a:pPr/>
              <a:t>11</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the data from our consultation survey for our ideas for future projects, which has had around 100 respondents.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They were asked ‘What was your first contact with Transition?’</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do people get involved</a:t>
            </a:r>
            <a:r>
              <a:rPr lang="en-GB" baseline="0" dirty="0" smtClean="0"/>
              <a:t> most in Transition – Carbon Conversations!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Carbon conversations also seems to encourage further engagement – almost all of the new SG members participated in Carbon Conversations over the last year, and a number of past participants were key volunteers over the past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 what is all the fuss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12</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Six sessions of two hours - Sessions on climate change, home energy, travel, food and water, consumption, moving</a:t>
            </a:r>
            <a:r>
              <a:rPr lang="en-GB" sz="1200" kern="1200" baseline="0" dirty="0" smtClean="0">
                <a:solidFill>
                  <a:schemeClr val="tx1"/>
                </a:solidFill>
                <a:latin typeface="+mn-lt"/>
                <a:ea typeface="+mn-ea"/>
                <a:cs typeface="+mn-cs"/>
              </a:rPr>
              <a:t> on</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Developed</a:t>
            </a:r>
            <a:r>
              <a:rPr lang="en-GB" sz="1200" kern="1200" baseline="0" dirty="0" smtClean="0">
                <a:solidFill>
                  <a:schemeClr val="tx1"/>
                </a:solidFill>
                <a:latin typeface="+mn-lt"/>
                <a:ea typeface="+mn-ea"/>
                <a:cs typeface="+mn-cs"/>
              </a:rPr>
              <a:t> in Cambridge by a team with expertise on values and behaviour change, and takes the form of a supportive group to share ideas, questions, and the experience of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Activities are a mixture of short talks and explanations introducing the topic by the facilitators, paired activities, group brainstorms and discussions, group games, and small amounts of ‘homework’</a:t>
            </a:r>
          </a:p>
          <a:p>
            <a:pPr lvl="0"/>
            <a:r>
              <a:rPr lang="en-GB" sz="1200" kern="1200" dirty="0" smtClean="0">
                <a:solidFill>
                  <a:schemeClr val="tx1"/>
                </a:solidFill>
                <a:latin typeface="+mn-lt"/>
                <a:ea typeface="+mn-ea"/>
                <a:cs typeface="+mn-cs"/>
              </a:rPr>
              <a:t>Led by two trained facilitators – around 20 in St</a:t>
            </a:r>
            <a:r>
              <a:rPr lang="en-GB" sz="1200" kern="1200" baseline="0" dirty="0" smtClean="0">
                <a:solidFill>
                  <a:schemeClr val="tx1"/>
                </a:solidFill>
                <a:latin typeface="+mn-lt"/>
                <a:ea typeface="+mn-ea"/>
                <a:cs typeface="+mn-cs"/>
              </a:rPr>
              <a:t> Andrews at the moment</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Groups between 6 and 12 people – relaxed and</a:t>
            </a:r>
            <a:r>
              <a:rPr lang="en-GB" sz="1200" kern="1200" baseline="0" dirty="0" smtClean="0">
                <a:solidFill>
                  <a:schemeClr val="tx1"/>
                </a:solidFill>
                <a:latin typeface="+mn-lt"/>
                <a:ea typeface="+mn-ea"/>
                <a:cs typeface="+mn-cs"/>
              </a:rPr>
              <a:t> friendly non-judgemental atmosphere, tea and coffee etc</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Course Handbook of activities</a:t>
            </a:r>
            <a:r>
              <a:rPr lang="en-GB" sz="1200" kern="1200" baseline="0" dirty="0" smtClean="0">
                <a:solidFill>
                  <a:schemeClr val="tx1"/>
                </a:solidFill>
                <a:latin typeface="+mn-lt"/>
                <a:ea typeface="+mn-ea"/>
                <a:cs typeface="+mn-cs"/>
              </a:rPr>
              <a:t>, information and guidance</a:t>
            </a:r>
            <a:r>
              <a:rPr lang="en-GB" sz="1200" kern="1200" dirty="0" smtClean="0">
                <a:solidFill>
                  <a:schemeClr val="tx1"/>
                </a:solidFill>
                <a:latin typeface="+mn-lt"/>
                <a:ea typeface="+mn-ea"/>
                <a:cs typeface="+mn-cs"/>
              </a:rPr>
              <a:t> – Funded so free in St A but nominal fee to cover refreshments – pricing varies</a:t>
            </a:r>
          </a:p>
          <a:p>
            <a:pPr lvl="0"/>
            <a:r>
              <a:rPr lang="en-GB" sz="1200" kern="1200" dirty="0" smtClean="0">
                <a:solidFill>
                  <a:schemeClr val="tx1"/>
                </a:solidFill>
                <a:latin typeface="+mn-lt"/>
                <a:ea typeface="+mn-ea"/>
                <a:cs typeface="+mn-cs"/>
              </a:rPr>
              <a:t>Develop skills in communicating about environmental issues</a:t>
            </a:r>
          </a:p>
          <a:p>
            <a:pPr lvl="0"/>
            <a:r>
              <a:rPr lang="en-GB" sz="1200" kern="1200" dirty="0" smtClean="0">
                <a:solidFill>
                  <a:schemeClr val="tx1"/>
                </a:solidFill>
                <a:latin typeface="+mn-lt"/>
                <a:ea typeface="+mn-ea"/>
                <a:cs typeface="+mn-cs"/>
              </a:rPr>
              <a:t>Ultimate aim = lower your carbon footprint! – to 1 tonne</a:t>
            </a:r>
            <a:r>
              <a:rPr lang="en-GB" sz="1200" kern="1200" baseline="0" dirty="0" smtClean="0">
                <a:solidFill>
                  <a:schemeClr val="tx1"/>
                </a:solidFill>
                <a:latin typeface="+mn-lt"/>
                <a:ea typeface="+mn-ea"/>
                <a:cs typeface="+mn-cs"/>
              </a:rPr>
              <a:t> in each area or ½ if large</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Sign up as individuals or a group – great for team-building</a:t>
            </a:r>
          </a:p>
          <a:p>
            <a:pPr lvl="0"/>
            <a:r>
              <a:rPr lang="en-GB" sz="1200" kern="1200" dirty="0" smtClean="0">
                <a:solidFill>
                  <a:schemeClr val="tx1"/>
                </a:solidFill>
                <a:latin typeface="+mn-lt"/>
                <a:ea typeface="+mn-ea"/>
                <a:cs typeface="+mn-cs"/>
              </a:rPr>
              <a:t>Adapted</a:t>
            </a:r>
            <a:r>
              <a:rPr lang="en-GB" sz="1200" kern="1200" baseline="0" dirty="0" smtClean="0">
                <a:solidFill>
                  <a:schemeClr val="tx1"/>
                </a:solidFill>
                <a:latin typeface="+mn-lt"/>
                <a:ea typeface="+mn-ea"/>
                <a:cs typeface="+mn-cs"/>
              </a:rPr>
              <a:t> in St Andrews to be weekly rather than fortnightly to fit the term structure, and to include certificates to emphasise the developmental aspect of the course, which particularly appeals to students</a:t>
            </a:r>
          </a:p>
          <a:p>
            <a:pPr lvl="0"/>
            <a:r>
              <a:rPr lang="en-GB" sz="1200" kern="1200" baseline="0" dirty="0" smtClean="0">
                <a:solidFill>
                  <a:schemeClr val="tx1"/>
                </a:solidFill>
                <a:latin typeface="+mn-lt"/>
                <a:ea typeface="+mn-ea"/>
                <a:cs typeface="+mn-cs"/>
              </a:rPr>
              <a:t>Feedback is generally very positive – enjoyed and learned a lot</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657B16-B03E-488F-AE06-1D55A0302743}" type="slidenum">
              <a:rPr lang="en-GB" smtClean="0"/>
              <a:pPr/>
              <a:t>13</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Difficulties we have had to work through...</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Word out – promotion hard! Hard to explain.</a:t>
            </a:r>
            <a:r>
              <a:rPr lang="en-GB" baseline="0" dirty="0" smtClean="0"/>
              <a:t> Now on PDMS as well as website and social media, and as many newsletters as it can be!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Town and gown sessions vs. established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Commitment – high drop-out rate – free...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University setting – deadlines, rented accommodation, perception of locals not feeling part of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Monitoring – for CCF = carbon calculator initially and after 6 months, any electricity monitor data</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added a pledge system based on researched carbon tables by the University of Strathclyde, with a list of almost 200 actions. We ask them to select 5 for within a year and 5 for within 5 years (after they have graduated and left). NEXT SLIDE</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14</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pledges are on the back of their certificates, and provide</a:t>
            </a:r>
            <a:r>
              <a:rPr lang="en-GB" baseline="0" dirty="0" smtClean="0"/>
              <a:t> a reminder for participants on their actions, and state the savings they will make by taking particular 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Positive feedback from facilitators and participants on this so far</a:t>
            </a:r>
          </a:p>
        </p:txBody>
      </p:sp>
      <p:sp>
        <p:nvSpPr>
          <p:cNvPr id="4" name="Slide Number Placeholder 3"/>
          <p:cNvSpPr>
            <a:spLocks noGrp="1"/>
          </p:cNvSpPr>
          <p:nvPr>
            <p:ph type="sldNum" sz="quarter" idx="10"/>
          </p:nvPr>
        </p:nvSpPr>
        <p:spPr/>
        <p:txBody>
          <a:bodyPr/>
          <a:lstStyle/>
          <a:p>
            <a:fld id="{9F657B16-B03E-488F-AE06-1D55A0302743}" type="slidenum">
              <a:rPr lang="en-GB" smtClean="0"/>
              <a:pPr/>
              <a:t>15</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our recent update,</a:t>
            </a:r>
            <a:r>
              <a:rPr lang="en-GB" baseline="0" dirty="0" smtClean="0"/>
              <a:t> 2 years into our current funded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are almost on target with our CCF bid, but need to work now on attracting those who are not just ‘low hanging fruit’, as it has been running for almost 3 years now.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Amazing carbon savings!</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16</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Being reviewed – new edition of the book with updated research, prices, ‘stories’ etc – changes to home energy game with rental options – all positive</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Working with facilitators and talked to us quite a lot about different updates and ideas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1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New CCF application to be written for funding from March 2015</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Requires consultation with community to demonstrate need and demand – support for carbon conversations exists.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Need to do something different – Carbon Conversations Streets (like Transition Streets)</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Building local support networks and strengthening community</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Potential for more links with other projects, including heat camera use and St </a:t>
            </a:r>
            <a:r>
              <a:rPr kumimoji="0" lang="en-GB" sz="1200" b="0" i="0" u="none" strike="noStrike" kern="1200" cap="none" spc="0" normalizeH="0" baseline="0" noProof="0" dirty="0" err="1" smtClean="0">
                <a:ln>
                  <a:noFill/>
                </a:ln>
                <a:solidFill>
                  <a:srgbClr val="FFFFFF"/>
                </a:solidFill>
                <a:effectLst/>
                <a:uLnTx/>
                <a:uFillTx/>
                <a:latin typeface="+mn-lt"/>
                <a:ea typeface="+mn-ea"/>
                <a:cs typeface="+mn-cs"/>
              </a:rPr>
              <a:t>AndEN</a:t>
            </a:r>
            <a:endParaRPr kumimoji="0" lang="en-GB" sz="1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1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We think it is worth continuing – and not just due to trained facilitators! This photo...</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12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9F657B16-B03E-488F-AE06-1D55A0302743}" type="slidenum">
              <a:rPr lang="en-GB" smtClean="0"/>
              <a:pPr/>
              <a:t>17</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is Carbon</a:t>
            </a:r>
            <a:r>
              <a:rPr lang="en-GB" baseline="0" dirty="0" smtClean="0"/>
              <a:t> Conversations</a:t>
            </a:r>
            <a:r>
              <a:rPr lang="en-GB" dirty="0" smtClean="0"/>
              <a:t> effective for ESD </a:t>
            </a:r>
            <a:r>
              <a:rPr lang="en-GB" baseline="0" dirty="0" smtClean="0"/>
              <a:t>in St Andrews?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ties everything together –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broad content and open to discussing all Transition’s projects</a:t>
            </a:r>
            <a:r>
              <a:rPr lang="en-GB" baseline="0" dirty="0" smtClean="0"/>
              <a:t> and other activities and action locally within the sessions – each area on the </a:t>
            </a:r>
            <a:r>
              <a:rPr lang="en-GB" baseline="0" dirty="0" err="1" smtClean="0"/>
              <a:t>venn</a:t>
            </a:r>
            <a:r>
              <a:rPr lang="en-GB" baseline="0" dirty="0" smtClean="0"/>
              <a:t> diagram is talked about, with a focus on living and working</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Makes sense to people with  all levels of understanding – peer learning – each group is different – facilitators learn too</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Brings together people from different walks of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 academic but also not too touchy-feely for most! Fact-based, talks a lot about values, but not too preachy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Transformative learning for sustainability, with an action plan and value-change rather than just facts.</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18</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Educating for Sustainability isn’t just about</a:t>
            </a:r>
            <a:r>
              <a:rPr lang="en-GB" sz="1200" baseline="0" dirty="0" smtClean="0"/>
              <a:t> the classroom – action based research and practical actions - transform the way people see the world and engage with sustainability issues.</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So difficult</a:t>
            </a:r>
            <a:r>
              <a:rPr lang="en-GB" sz="1200" baseline="0" dirty="0" smtClean="0"/>
              <a:t> to prepare this presentation because there is no logical order to the topic as everything seems to interlink, but I hope you have followed me! Everything interacts to create an environment supporting academic learning and practical understanding of ESD, in an institution with a strategy wanting to ‘</a:t>
            </a:r>
            <a:r>
              <a:rPr lang="en-GB" sz="1200" kern="1200" baseline="0" dirty="0" smtClean="0">
                <a:solidFill>
                  <a:schemeClr val="tx1"/>
                </a:solidFill>
                <a:latin typeface="+mn-lt"/>
                <a:ea typeface="+mn-ea"/>
                <a:cs typeface="+mn-cs"/>
              </a:rPr>
              <a:t>act as an exemplar of sustainable development practice’</a:t>
            </a:r>
            <a:r>
              <a:rPr lang="en-GB"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Carbon Conversations supports the aim of raising awareness of sustainability and its different aspects practically, influencing the way people live and work, both within university buildings and elsewhere, and tying many strands of action together. However without other opportunities to get involved, or the support of senior management, or evidence of the university taking practical actions to practice what they preach, perhaps it would be less successful – or just different as each group is different anyway!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Anyway – I think it’s very good to run it in St Andrews, supporting the Transition movement as well as all other practical, and academic, activities within the University.</a:t>
            </a:r>
            <a:endParaRPr lang="en-GB" sz="1200"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19</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Premise of this presentation - considerations of sustainability at the University of St Andrews are embedded within the university’s activities - Education for Sustainability is not just in the Classroom.</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Important to with an idea of the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ESD takes place through direct learning in many academic subjects, and particularly in our Undergraduate and Postgraduate Degrees in Sustainable Development, and the St Andrews Sustainability Institute works to promote research, and particularly interdisciplinary research, but ESD also takes place in out-of-the-classroom experiences of students, staff members, and also local community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Transition University of St Andrews, and the</a:t>
            </a:r>
            <a:r>
              <a:rPr lang="en-GB" baseline="0" dirty="0" smtClean="0"/>
              <a:t> Environment Team who are based in Estates, influence all these areas of the University – and so how people learn about sustainability.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will touch upon all these areas, but I’ll start with a brief introduction to the University as a whole, and it’s position on sustainability.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2</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20</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Approx 1/3 of town – fairly unique in being such a high proportion of the town rather than part of a larger city or on our own campus – advantages in allowing engagement with community, including on sustainability projects, but also brings challenges...</a:t>
            </a:r>
          </a:p>
        </p:txBody>
      </p:sp>
      <p:sp>
        <p:nvSpPr>
          <p:cNvPr id="4" name="Slide Number Placeholder 3"/>
          <p:cNvSpPr>
            <a:spLocks noGrp="1"/>
          </p:cNvSpPr>
          <p:nvPr>
            <p:ph type="sldNum" sz="quarter" idx="10"/>
          </p:nvPr>
        </p:nvSpPr>
        <p:spPr/>
        <p:txBody>
          <a:bodyPr/>
          <a:lstStyle/>
          <a:p>
            <a:fld id="{9F657B16-B03E-488F-AE06-1D55A0302743}" type="slidenum">
              <a:rPr lang="en-GB" smtClean="0"/>
              <a:pPr/>
              <a:t>3</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High-level commitment to sustainable</a:t>
            </a:r>
            <a:r>
              <a:rPr lang="en-GB" baseline="0" dirty="0" smtClean="0"/>
              <a:t> development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SDWG – academic, estates and senior management – chaired by the Master – responsibility</a:t>
            </a:r>
            <a:r>
              <a:rPr lang="en-GB" baseline="0" dirty="0" smtClean="0"/>
              <a:t> for SD across teaching, research, operations and community engagement -</a:t>
            </a:r>
            <a:r>
              <a:rPr lang="en-GB" dirty="0" smtClean="0"/>
              <a:t> accountable for the Sustainable</a:t>
            </a:r>
            <a:r>
              <a:rPr lang="en-GB" baseline="0" dirty="0" smtClean="0"/>
              <a:t> Development Policy and Strategy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Sustainability Policy and strategy – for 2012</a:t>
            </a:r>
            <a:r>
              <a:rPr lang="en-GB" baseline="0" dirty="0" smtClean="0"/>
              <a:t> to 2022 </a:t>
            </a:r>
            <a:r>
              <a:rPr lang="en-GB" dirty="0" smtClean="0"/>
              <a:t>– supports and develops</a:t>
            </a:r>
            <a:r>
              <a:rPr lang="en-GB" baseline="0" dirty="0" smtClean="0"/>
              <a:t> the University’s </a:t>
            </a:r>
            <a:r>
              <a:rPr lang="en-GB" dirty="0" smtClean="0"/>
              <a:t>strategic plan (which mentions SD teaching</a:t>
            </a:r>
            <a:r>
              <a:rPr lang="en-GB" baseline="0" dirty="0" smtClean="0"/>
              <a:t> and sustainable operations</a:t>
            </a:r>
            <a:r>
              <a:rPr lang="en-GB" dirty="0" smtClean="0"/>
              <a:t>) – specific aims and objectives for teaching and learning</a:t>
            </a:r>
            <a:r>
              <a:rPr lang="en-GB" baseline="0" dirty="0" smtClean="0"/>
              <a:t> (both SD-specific degrees and inclusion in discipline-specific degree programmes), research and knowledge exchange, living within environmental limits in operations, including changing behaviour and communicating environmental and sustainability issues to all students and staff, and promoting a healthy and just society through our operations and teaching. It closes with a commitment to ‘</a:t>
            </a:r>
            <a:r>
              <a:rPr lang="en-GB" sz="1200" kern="1200" baseline="0" dirty="0" smtClean="0">
                <a:solidFill>
                  <a:schemeClr val="tx1"/>
                </a:solidFill>
                <a:latin typeface="+mn-lt"/>
                <a:ea typeface="+mn-ea"/>
                <a:cs typeface="+mn-cs"/>
              </a:rPr>
              <a:t>seek to act as an exemplar of sustainable development practice and to promote the principles of sustainable development at a local, regional, national and international level.’ Published a</a:t>
            </a:r>
            <a:r>
              <a:rPr lang="en-GB" dirty="0" smtClean="0"/>
              <a:t>nnual</a:t>
            </a:r>
            <a:r>
              <a:rPr lang="en-GB" baseline="0" dirty="0" smtClean="0"/>
              <a:t> review</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University Court, which is the governing</a:t>
            </a:r>
            <a:r>
              <a:rPr lang="en-GB" baseline="0" dirty="0" smtClean="0"/>
              <a:t> body of the University, final stages of developing a Vision Paper around </a:t>
            </a:r>
            <a:r>
              <a:rPr lang="en-GB" baseline="0" dirty="0" err="1" smtClean="0"/>
              <a:t>sustainbility</a:t>
            </a:r>
            <a:r>
              <a:rPr lang="en-GB" baseline="0" dirty="0" smtClean="0"/>
              <a:t> – not yet released -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Carbon Management Plan and Energy Strategy</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Influencing behaviour through awareness training – Network of Environmental facilitators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£2.5 million invested in Carbon Trust SALIX fund for a rolling cycle of energy efficiency measures for University estate’s buildings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Implementing micro and macro renewable solutions, including only building to BREEAM excellent and outstanding levels</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4</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Plan for Carbon Neutrality – Kenly Community </a:t>
            </a:r>
            <a:r>
              <a:rPr lang="en-GB" baseline="0" dirty="0" err="1" smtClean="0"/>
              <a:t>Windfarm</a:t>
            </a:r>
            <a:r>
              <a:rPr lang="en-GB" baseline="0" dirty="0" smtClean="0"/>
              <a:t> – 6 x 2MW - (community benefit as well as to the university) and </a:t>
            </a:r>
            <a:r>
              <a:rPr lang="en-GB" baseline="0" dirty="0" err="1" smtClean="0"/>
              <a:t>Guardbridge</a:t>
            </a:r>
            <a:r>
              <a:rPr lang="en-GB" baseline="0" dirty="0" smtClean="0"/>
              <a:t> low carbon energy centre with heat from locally sourced and sustainable biomass, solar thermal and ground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GB" baseline="0" dirty="0" smtClean="0"/>
              <a:t>Of course a large incentive is size of our projected energy bills if we do not lower our energy use and invest in our own energy sources!</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High-level support for sustainability action at the university –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5</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photo has been well-used by Transition and the Environment team since!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However, the University is less good at publicising their work so far and goals for the future, and this is something Transition and the Environment Team need to continue to support using our many media channels</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6</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Alongside the degrees</a:t>
            </a:r>
            <a:r>
              <a:rPr lang="en-GB" baseline="0" dirty="0" smtClean="0"/>
              <a:t> and courses in sustainable development as an academic subject, the</a:t>
            </a:r>
            <a:r>
              <a:rPr lang="en-GB" dirty="0" smtClean="0"/>
              <a:t> Estates Environment</a:t>
            </a:r>
            <a:r>
              <a:rPr lang="en-GB" baseline="0" dirty="0" smtClean="0"/>
              <a:t> Team and Transition support the academic side of things in a number of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Mixture of education about technologies and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Management – </a:t>
            </a:r>
            <a:r>
              <a:rPr lang="en-GB" baseline="0" dirty="0" smtClean="0"/>
              <a:t>Responsible </a:t>
            </a:r>
            <a:r>
              <a:rPr lang="en-GB" baseline="0" dirty="0" smtClean="0"/>
              <a:t>Enterprise focus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Open Association talks by PhD students and Staff on SD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Shout outs about projects and events being run by the Environment Team or </a:t>
            </a:r>
            <a:r>
              <a:rPr lang="en-GB" baseline="0" dirty="0" smtClean="0"/>
              <a:t>Transition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More information </a:t>
            </a:r>
            <a:r>
              <a:rPr lang="en-GB" baseline="0" dirty="0" smtClean="0"/>
              <a:t>on Transition and what we </a:t>
            </a:r>
            <a:r>
              <a:rPr lang="en-GB" baseline="0" dirty="0" smtClean="0"/>
              <a:t>do…</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7</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Part of the International Transition Movement of grass-roots action against</a:t>
            </a:r>
            <a:r>
              <a:rPr lang="en-GB" sz="1000" baseline="0" dirty="0" smtClean="0"/>
              <a:t> the dual challenges of CC and peak oil</a:t>
            </a: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Established 2009 through the</a:t>
            </a:r>
            <a:r>
              <a:rPr lang="en-GB" sz="1000" baseline="0" dirty="0" smtClean="0"/>
              <a:t> student society One World, which is part of People and Planet. Launched in November 2009 with goals in Energy, Food, Transport and Waste, and it quickly became apparent that full time staff would help the projects progress. Applied to CCF 3 times, and were successful the second and third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2011-12 was 3 FT staff from June to March – great input but issues with continuity due to short term – funding period not ideal for University terms!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2012-15  - with St Andrews Energy Network who promote and provide support with energy-saving home alterations and technologies in St Andrews and the surrounding areas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baseline="0" dirty="0" smtClean="0"/>
              <a:t> Edible Campus – 9 growing spaces, 2 orchards and 2 seed-sewing locations, one in a Greenhouse in the botanic Garden – 950 trees planed between March 2013 and March 2014</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dirty="0" smtClean="0"/>
              <a:t> Carbon Conversations</a:t>
            </a:r>
            <a:r>
              <a:rPr lang="en-GB" sz="1000" baseline="0" dirty="0" smtClean="0"/>
              <a:t> – more about later!</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baseline="0" dirty="0" smtClean="0"/>
              <a:t> Saint Exchange – local economic trading scheme – 45 regular traders with 250 trades March 2013-14, mostly food-related!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baseline="0" dirty="0" smtClean="0"/>
              <a:t> Carbon Calculator – St Andrews-specific – integrating consumption data from hall of residences and considering St Andrews options – still under development</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baseline="0" dirty="0" smtClean="0"/>
              <a:t> Cook Smarter – food waste reduction focus, compost bins trial, rolled out more widely in self-catered halls after the summer</a:t>
            </a: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Master funded </a:t>
            </a:r>
            <a:r>
              <a:rPr lang="en-GB" sz="1000" dirty="0" err="1" smtClean="0"/>
              <a:t>Uni</a:t>
            </a:r>
            <a:r>
              <a:rPr lang="en-GB" sz="1000" baseline="0" dirty="0" smtClean="0"/>
              <a:t> role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Previous Funding projects which continue –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baseline="0" dirty="0" smtClean="0"/>
              <a:t> </a:t>
            </a:r>
            <a:r>
              <a:rPr lang="en-GB" sz="1000" baseline="0" dirty="0" err="1" smtClean="0"/>
              <a:t>Interhall</a:t>
            </a:r>
            <a:r>
              <a:rPr lang="en-GB" sz="1000" baseline="0" dirty="0" smtClean="0"/>
              <a:t> Energy Competition (over two years has saved 234 tonnes of CO2 and almost £39,000!!),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baseline="0" dirty="0" smtClean="0"/>
              <a:t> </a:t>
            </a:r>
            <a:r>
              <a:rPr lang="en-GB" sz="1000" baseline="0" dirty="0" err="1" smtClean="0"/>
              <a:t>Skillshare</a:t>
            </a:r>
            <a:r>
              <a:rPr lang="en-GB" sz="1000" baseline="0" dirty="0" smtClean="0"/>
              <a:t> - focus on bike repair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sz="1000" baseline="0" dirty="0" smtClean="0"/>
              <a:t> St </a:t>
            </a:r>
            <a:r>
              <a:rPr lang="en-GB" sz="1000" baseline="0" dirty="0" err="1" smtClean="0"/>
              <a:t>AndRe</a:t>
            </a:r>
            <a:r>
              <a:rPr lang="en-GB" sz="1000" baseline="0" dirty="0" smtClean="0"/>
              <a:t>-Use – 5 years old now, </a:t>
            </a:r>
            <a:r>
              <a:rPr lang="en-GB" sz="1000" kern="1200" dirty="0" smtClean="0">
                <a:solidFill>
                  <a:schemeClr val="tx1"/>
                </a:solidFill>
                <a:latin typeface="+mn-lt"/>
                <a:ea typeface="+mn-ea"/>
                <a:cs typeface="+mn-cs"/>
              </a:rPr>
              <a:t>encourages and facilitates the passing-on of items throughout the year, then collects items at the end of the academic year from students leaving St Andrews and stores them and gives them away at the start of the next year</a:t>
            </a:r>
            <a:r>
              <a:rPr lang="en-GB" sz="1000" kern="1200" baseline="0" dirty="0" smtClean="0">
                <a:solidFill>
                  <a:schemeClr val="tx1"/>
                </a:solidFill>
                <a:latin typeface="+mn-lt"/>
                <a:ea typeface="+mn-ea"/>
                <a:cs typeface="+mn-cs"/>
              </a:rPr>
              <a:t> -</a:t>
            </a:r>
            <a:r>
              <a:rPr lang="en-GB" sz="1000" kern="1200" dirty="0" smtClean="0">
                <a:solidFill>
                  <a:schemeClr val="tx1"/>
                </a:solidFill>
                <a:latin typeface="+mn-lt"/>
                <a:ea typeface="+mn-ea"/>
                <a:cs typeface="+mn-cs"/>
              </a:rPr>
              <a:t> re-used over 800kg of unwanted goods over the last 2 years up to March 2014 – Summer collection filled both SARU storage space and Transition Office</a:t>
            </a:r>
            <a:r>
              <a:rPr lang="en-GB" sz="1000" kern="1200" baseline="0" dirty="0" smtClean="0">
                <a:solidFill>
                  <a:schemeClr val="tx1"/>
                </a:solidFill>
                <a:latin typeface="+mn-lt"/>
                <a:ea typeface="+mn-ea"/>
                <a:cs typeface="+mn-cs"/>
              </a:rPr>
              <a:t> so we don’t have the final figures on that!</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Carbon savings from the first two funded years estimated to be around 374 tonnes CO2 – but carbon isn’t the whole story – that is what we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Steering Group, Volunteers and supporters work on other projects, supported by the employed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SD research...</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8</a:t>
            </a:fld>
            <a:endParaRPr lang="en-GB"/>
          </a:p>
        </p:txBody>
      </p:sp>
    </p:spTree>
    <p:extLst>
      <p:ext uri="{BB962C8B-B14F-4D97-AF65-F5344CB8AC3E}">
        <p14:creationId xmlns:p14="http://schemas.microsoft.com/office/powerpoint/2010/main" val="107096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Practical</a:t>
            </a:r>
            <a:r>
              <a:rPr lang="en-GB" baseline="0" dirty="0" smtClean="0"/>
              <a:t> Dissertations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environment team, transition and residential and business services brainstorm on input they wanted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List of topics handout – also PDF online</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Promoted to UG and PG SD and MN heads of teaching (</a:t>
            </a:r>
            <a:r>
              <a:rPr lang="en-GB" baseline="0" dirty="0" err="1" smtClean="0"/>
              <a:t>Resp</a:t>
            </a:r>
            <a:r>
              <a:rPr lang="en-GB" baseline="0" dirty="0" smtClean="0"/>
              <a:t> enterprise) and on programmes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Now making into searchable database through practical projects for two  masters level computer scientists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Issues with disseminating – library database and all other publication and copyright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dirty="0" smtClean="0"/>
              <a:t>Conferences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a:t>
            </a:r>
            <a:r>
              <a:rPr lang="en-GB" baseline="0" dirty="0" err="1" smtClean="0"/>
              <a:t>Keele</a:t>
            </a:r>
            <a:r>
              <a:rPr lang="en-GB" baseline="0" dirty="0" smtClean="0"/>
              <a:t> University Student Action </a:t>
            </a:r>
            <a:r>
              <a:rPr lang="en-GB" baseline="0" dirty="0" smtClean="0"/>
              <a:t>for Sustainability </a:t>
            </a:r>
            <a:r>
              <a:rPr lang="en-GB" baseline="0" dirty="0" smtClean="0"/>
              <a:t>Conference - Reflections on learning from developing the student garden</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EAUC Scotland Conference – St </a:t>
            </a:r>
            <a:r>
              <a:rPr lang="en-GB" baseline="0" dirty="0" err="1" smtClean="0"/>
              <a:t>AndRe</a:t>
            </a:r>
            <a:r>
              <a:rPr lang="en-GB" baseline="0" dirty="0" smtClean="0"/>
              <a:t>-Use and how a student project is supported by staff members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Poster at the EAUC Scotland Conference on the Bike Pool development</a:t>
            </a:r>
            <a:endParaRPr lang="en-GB"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dirty="0" smtClean="0"/>
              <a:t>External Research</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t> German</a:t>
            </a:r>
            <a:r>
              <a:rPr lang="en-GB" baseline="0" dirty="0" smtClean="0"/>
              <a:t> Student researching on Transition Universities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My research from Edinburgh on using social media for community engagement</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t> Oxford University monitoring research on sustainability action in communities – helps us too!</a:t>
            </a:r>
            <a:endParaRPr lang="en-GB" dirty="0"/>
          </a:p>
        </p:txBody>
      </p:sp>
      <p:sp>
        <p:nvSpPr>
          <p:cNvPr id="4" name="Slide Number Placeholder 3"/>
          <p:cNvSpPr>
            <a:spLocks noGrp="1"/>
          </p:cNvSpPr>
          <p:nvPr>
            <p:ph type="sldNum" sz="quarter" idx="10"/>
          </p:nvPr>
        </p:nvSpPr>
        <p:spPr/>
        <p:txBody>
          <a:bodyPr/>
          <a:lstStyle/>
          <a:p>
            <a:fld id="{9F657B16-B03E-488F-AE06-1D55A0302743}" type="slidenum">
              <a:rPr lang="en-GB" smtClean="0"/>
              <a:pPr/>
              <a:t>9</a:t>
            </a:fld>
            <a:endParaRPr lang="en-GB"/>
          </a:p>
        </p:txBody>
      </p:sp>
    </p:spTree>
    <p:extLst>
      <p:ext uri="{BB962C8B-B14F-4D97-AF65-F5344CB8AC3E}">
        <p14:creationId xmlns:p14="http://schemas.microsoft.com/office/powerpoint/2010/main" val="107096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7/9/2014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7/9/2014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7/9/2014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7/9/2014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7/9/2014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l="-3000" r="-3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7/9/2014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0"/>
            <a:ext cx="7848600" cy="2362200"/>
          </a:xfrm>
        </p:spPr>
        <p:txBody>
          <a:bodyPr>
            <a:noAutofit/>
          </a:bodyPr>
          <a:lstStyle/>
          <a:p>
            <a:pPr algn="r"/>
            <a:r>
              <a:rPr lang="en-GB" sz="2800" b="1" dirty="0" smtClean="0">
                <a:solidFill>
                  <a:schemeClr val="tx2">
                    <a:lumMod val="75000"/>
                  </a:schemeClr>
                </a:solidFill>
              </a:rPr>
              <a:t> CARBON CONVERSATIONS AND ACTION-BASED education for sustainability at the university of </a:t>
            </a:r>
            <a:r>
              <a:rPr lang="en-GB" sz="2800" b="1" dirty="0" err="1" smtClean="0">
                <a:solidFill>
                  <a:schemeClr val="tx2">
                    <a:lumMod val="75000"/>
                  </a:schemeClr>
                </a:solidFill>
              </a:rPr>
              <a:t>st</a:t>
            </a:r>
            <a:r>
              <a:rPr lang="en-GB" sz="2800" b="1" dirty="0" smtClean="0">
                <a:solidFill>
                  <a:schemeClr val="tx2">
                    <a:lumMod val="75000"/>
                  </a:schemeClr>
                </a:solidFill>
              </a:rPr>
              <a:t> Andrews</a:t>
            </a:r>
            <a:endParaRPr lang="en-GB" sz="2800" b="1" dirty="0">
              <a:solidFill>
                <a:schemeClr val="tx2">
                  <a:lumMod val="75000"/>
                </a:schemeClr>
              </a:solidFill>
            </a:endParaRPr>
          </a:p>
        </p:txBody>
      </p:sp>
      <p:sp>
        <p:nvSpPr>
          <p:cNvPr id="3" name="Subtitle 2"/>
          <p:cNvSpPr>
            <a:spLocks noGrp="1"/>
          </p:cNvSpPr>
          <p:nvPr>
            <p:ph type="subTitle" idx="1"/>
          </p:nvPr>
        </p:nvSpPr>
        <p:spPr>
          <a:xfrm>
            <a:off x="2286000" y="6019800"/>
            <a:ext cx="6705600" cy="685800"/>
          </a:xfrm>
        </p:spPr>
        <p:txBody>
          <a:bodyPr>
            <a:normAutofit/>
          </a:bodyPr>
          <a:lstStyle/>
          <a:p>
            <a:pPr algn="r"/>
            <a:r>
              <a:rPr lang="en-GB" sz="2700" b="1" dirty="0" smtClean="0"/>
              <a:t>ESD Topic Support Network, June 2014</a:t>
            </a:r>
            <a:endParaRPr lang="en-GB" sz="27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10" name="Subtitle 2"/>
          <p:cNvSpPr txBox="1">
            <a:spLocks/>
          </p:cNvSpPr>
          <p:nvPr/>
        </p:nvSpPr>
        <p:spPr>
          <a:xfrm>
            <a:off x="533400" y="381000"/>
            <a:ext cx="6705600" cy="685800"/>
          </a:xfrm>
          <a:prstGeom prst="rect">
            <a:avLst/>
          </a:prstGeom>
        </p:spPr>
        <p:txBody>
          <a:bodyPr vert="horz" anchor="ctr">
            <a:normAutofit/>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GB" sz="2800" b="1" i="0" u="none" strike="noStrike" kern="1200" cap="none" spc="0" normalizeH="0" baseline="0" noProof="0" dirty="0" smtClean="0">
                <a:ln>
                  <a:noFill/>
                </a:ln>
                <a:solidFill>
                  <a:schemeClr val="bg2">
                    <a:lumMod val="90000"/>
                    <a:lumOff val="10000"/>
                  </a:schemeClr>
                </a:solidFill>
                <a:effectLst/>
                <a:uLnTx/>
                <a:uFillTx/>
                <a:latin typeface="+mn-lt"/>
                <a:ea typeface="+mn-ea"/>
                <a:cs typeface="+mn-cs"/>
              </a:rPr>
              <a:t>Rebecca </a:t>
            </a:r>
            <a:r>
              <a:rPr kumimoji="0" lang="en-GB" sz="2800" b="1" i="0" u="none" strike="noStrike" kern="1200" cap="none" spc="0" normalizeH="0" baseline="0" noProof="0" dirty="0" err="1" smtClean="0">
                <a:ln>
                  <a:noFill/>
                </a:ln>
                <a:solidFill>
                  <a:schemeClr val="bg2">
                    <a:lumMod val="90000"/>
                    <a:lumOff val="10000"/>
                  </a:schemeClr>
                </a:solidFill>
                <a:effectLst/>
                <a:uLnTx/>
                <a:uFillTx/>
                <a:latin typeface="+mn-lt"/>
                <a:ea typeface="+mn-ea"/>
                <a:cs typeface="+mn-cs"/>
              </a:rPr>
              <a:t>Petford</a:t>
            </a:r>
            <a:endParaRPr kumimoji="0" lang="en-GB" sz="2800" b="1" i="0" u="none" strike="noStrike" kern="1200" cap="none" spc="0" normalizeH="0" baseline="0" noProof="0" dirty="0">
              <a:ln>
                <a:noFill/>
              </a:ln>
              <a:solidFill>
                <a:schemeClr val="bg2">
                  <a:lumMod val="90000"/>
                  <a:lumOff val="10000"/>
                </a:schemeClr>
              </a:solidFill>
              <a:effectLst/>
              <a:uLnTx/>
              <a:uFillTx/>
              <a:latin typeface="+mn-lt"/>
              <a:ea typeface="+mn-ea"/>
              <a:cs typeface="+mn-cs"/>
            </a:endParaRPr>
          </a:p>
        </p:txBody>
      </p:sp>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a:bodyPr>
          <a:lstStyle/>
          <a:p>
            <a:pPr algn="r"/>
            <a:r>
              <a:rPr lang="en-GB" b="1" dirty="0" smtClean="0"/>
              <a:t>Encouraging Participation</a:t>
            </a:r>
            <a:endParaRPr lang="en-GB" b="1" dirty="0"/>
          </a:p>
        </p:txBody>
      </p:sp>
      <p:sp>
        <p:nvSpPr>
          <p:cNvPr id="5" name="TextBox 4"/>
          <p:cNvSpPr txBox="1"/>
          <p:nvPr/>
        </p:nvSpPr>
        <p:spPr>
          <a:xfrm>
            <a:off x="76200" y="1755338"/>
            <a:ext cx="3733800" cy="5047536"/>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Individual Events</a:t>
            </a:r>
          </a:p>
          <a:p>
            <a:endParaRPr lang="en-GB" sz="2600" b="1" dirty="0" smtClean="0">
              <a:solidFill>
                <a:schemeClr val="bg2"/>
              </a:solidFill>
            </a:endParaRPr>
          </a:p>
          <a:p>
            <a:pPr>
              <a:buFont typeface="Arial" pitchFamily="34" charset="0"/>
              <a:buChar char="•"/>
            </a:pPr>
            <a:r>
              <a:rPr lang="en-GB" sz="2600" b="1" dirty="0" smtClean="0">
                <a:solidFill>
                  <a:schemeClr val="bg2"/>
                </a:solidFill>
              </a:rPr>
              <a:t> Green Week </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Film Festival</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Involvement in </a:t>
            </a:r>
          </a:p>
          <a:p>
            <a:r>
              <a:rPr lang="en-GB" sz="2600" b="1" dirty="0" smtClean="0">
                <a:solidFill>
                  <a:schemeClr val="bg2"/>
                </a:solidFill>
              </a:rPr>
              <a:t>  Transition Projects</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Other societies</a:t>
            </a:r>
          </a:p>
          <a:p>
            <a:endParaRPr lang="en-GB" sz="2600" b="1" dirty="0" smtClean="0">
              <a:solidFill>
                <a:schemeClr val="bg2"/>
              </a:solidFill>
            </a:endParaRPr>
          </a:p>
          <a:p>
            <a:endParaRPr lang="en-GB" sz="2600" b="1" dirty="0" smtClean="0">
              <a:solidFill>
                <a:schemeClr val="bg2"/>
              </a:solidFill>
            </a:endParaRPr>
          </a:p>
        </p:txBody>
      </p:sp>
      <p:pic>
        <p:nvPicPr>
          <p:cNvPr id="20482" name="Picture 2" descr="https://scontent-a-lhr.xx.fbcdn.net/hphotos-xfa1/t1.0-9/p600x600/10006435_284748218347304_1933206566_n.jpg"/>
          <p:cNvPicPr>
            <a:picLocks noChangeAspect="1" noChangeArrowheads="1"/>
          </p:cNvPicPr>
          <p:nvPr/>
        </p:nvPicPr>
        <p:blipFill>
          <a:blip r:embed="rId4" cstate="print">
            <a:lum bright="20000"/>
          </a:blip>
          <a:srcRect l="7111" t="26667" r="12000" b="4000"/>
          <a:stretch>
            <a:fillRect/>
          </a:stretch>
        </p:blipFill>
        <p:spPr bwMode="auto">
          <a:xfrm>
            <a:off x="3695700" y="2852057"/>
            <a:ext cx="5143500" cy="2939143"/>
          </a:xfrm>
          <a:prstGeom prst="rect">
            <a:avLst/>
          </a:prstGeom>
          <a:noFill/>
          <a:ln>
            <a:solidFill>
              <a:schemeClr val="accent1"/>
            </a:solidFill>
          </a:ln>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a:bodyPr>
          <a:lstStyle/>
          <a:p>
            <a:pPr algn="r"/>
            <a:r>
              <a:rPr lang="en-GB" b="1" dirty="0" smtClean="0"/>
              <a:t>Facilitating Deeper Participation</a:t>
            </a:r>
            <a:endParaRPr lang="en-GB" b="1" dirty="0"/>
          </a:p>
        </p:txBody>
      </p:sp>
      <p:sp>
        <p:nvSpPr>
          <p:cNvPr id="5" name="TextBox 4"/>
          <p:cNvSpPr txBox="1"/>
          <p:nvPr/>
        </p:nvSpPr>
        <p:spPr>
          <a:xfrm>
            <a:off x="76200" y="1755338"/>
            <a:ext cx="6705600" cy="4093428"/>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Volunteers – 16 Volunteers</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Summer Internships</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Environmental Facilitators for   </a:t>
            </a:r>
          </a:p>
          <a:p>
            <a:r>
              <a:rPr lang="en-GB" sz="2600" b="1" dirty="0" smtClean="0">
                <a:solidFill>
                  <a:schemeClr val="bg2"/>
                </a:solidFill>
              </a:rPr>
              <a:t>    Departments and Units</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Hall Environment Reps – Students </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Transition </a:t>
            </a:r>
            <a:r>
              <a:rPr lang="en-GB" sz="2600" b="1" dirty="0" err="1" smtClean="0">
                <a:solidFill>
                  <a:schemeClr val="bg2"/>
                </a:solidFill>
              </a:rPr>
              <a:t>UStA</a:t>
            </a:r>
            <a:r>
              <a:rPr lang="en-GB" sz="2600" b="1" dirty="0" smtClean="0">
                <a:solidFill>
                  <a:schemeClr val="bg2"/>
                </a:solidFill>
              </a:rPr>
              <a:t> Steering Group</a:t>
            </a:r>
          </a:p>
        </p:txBody>
      </p:sp>
      <p:pic>
        <p:nvPicPr>
          <p:cNvPr id="4098" name="Picture 2"/>
          <p:cNvPicPr>
            <a:picLocks noChangeAspect="1" noChangeArrowheads="1"/>
          </p:cNvPicPr>
          <p:nvPr/>
        </p:nvPicPr>
        <p:blipFill>
          <a:blip r:embed="rId4" cstate="print"/>
          <a:srcRect/>
          <a:stretch>
            <a:fillRect/>
          </a:stretch>
        </p:blipFill>
        <p:spPr bwMode="auto">
          <a:xfrm>
            <a:off x="6004599" y="1828800"/>
            <a:ext cx="2834601" cy="3962400"/>
          </a:xfrm>
          <a:prstGeom prst="rect">
            <a:avLst/>
          </a:prstGeom>
          <a:noFill/>
          <a:ln w="9525">
            <a:noFill/>
            <a:miter lim="800000"/>
            <a:headEnd/>
            <a:tailEnd/>
          </a:ln>
          <a:effectLst/>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Getting Involved in Practical Projects</a:t>
            </a:r>
            <a:endParaRPr lang="en-GB" b="1" dirty="0"/>
          </a:p>
        </p:txBody>
      </p:sp>
      <p:graphicFrame>
        <p:nvGraphicFramePr>
          <p:cNvPr id="6" name="Chart 5"/>
          <p:cNvGraphicFramePr/>
          <p:nvPr/>
        </p:nvGraphicFramePr>
        <p:xfrm>
          <a:off x="228600" y="1752600"/>
          <a:ext cx="8686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Carbon Conversations</a:t>
            </a:r>
            <a:endParaRPr lang="en-GB" b="1" dirty="0"/>
          </a:p>
        </p:txBody>
      </p:sp>
      <p:pic>
        <p:nvPicPr>
          <p:cNvPr id="4" name="Picture 3" descr="Carbon Conversations A3 Poster for distribution May 2014.pdf.png"/>
          <p:cNvPicPr>
            <a:picLocks noChangeAspect="1"/>
          </p:cNvPicPr>
          <p:nvPr/>
        </p:nvPicPr>
        <p:blipFill>
          <a:blip r:embed="rId4" cstate="print"/>
          <a:stretch>
            <a:fillRect/>
          </a:stretch>
        </p:blipFill>
        <p:spPr>
          <a:xfrm>
            <a:off x="381001" y="304800"/>
            <a:ext cx="4359919" cy="6172200"/>
          </a:xfrm>
          <a:prstGeom prst="rect">
            <a:avLst/>
          </a:prstGeom>
          <a:ln>
            <a:solidFill>
              <a:schemeClr val="accent1"/>
            </a:solidFill>
          </a:ln>
        </p:spPr>
      </p:pic>
      <p:pic>
        <p:nvPicPr>
          <p:cNvPr id="5" name="Picture 2"/>
          <p:cNvPicPr>
            <a:picLocks noChangeAspect="1" noChangeArrowheads="1"/>
          </p:cNvPicPr>
          <p:nvPr/>
        </p:nvPicPr>
        <p:blipFill>
          <a:blip r:embed="rId5" cstate="print"/>
          <a:srcRect/>
          <a:stretch>
            <a:fillRect/>
          </a:stretch>
        </p:blipFill>
        <p:spPr bwMode="auto">
          <a:xfrm rot="863260">
            <a:off x="4657195" y="2683332"/>
            <a:ext cx="3971245" cy="281095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a:bodyPr>
          <a:lstStyle/>
          <a:p>
            <a:pPr algn="r"/>
            <a:r>
              <a:rPr lang="en-GB" b="1" dirty="0" smtClean="0"/>
              <a:t> Difficulties of Carbon Conversations</a:t>
            </a:r>
            <a:endParaRPr lang="en-GB" b="1" dirty="0"/>
          </a:p>
        </p:txBody>
      </p:sp>
      <p:sp>
        <p:nvSpPr>
          <p:cNvPr id="4" name="TextBox 3"/>
          <p:cNvSpPr txBox="1"/>
          <p:nvPr/>
        </p:nvSpPr>
        <p:spPr>
          <a:xfrm>
            <a:off x="76200" y="1755338"/>
            <a:ext cx="8153400" cy="3693319"/>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Getting the word out</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Commitment</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University setting</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Monitoring for funders </a:t>
            </a:r>
          </a:p>
          <a:p>
            <a:r>
              <a:rPr lang="en-GB" sz="2600" b="1" dirty="0" smtClean="0">
                <a:solidFill>
                  <a:schemeClr val="bg2"/>
                </a:solidFill>
              </a:rPr>
              <a:t>  vs. for participants</a:t>
            </a:r>
          </a:p>
          <a:p>
            <a:pPr>
              <a:buFont typeface="Arial" pitchFamily="34" charset="0"/>
              <a:buChar char="•"/>
            </a:pPr>
            <a:endParaRPr lang="en-GB" sz="2600" b="1" dirty="0" smtClean="0">
              <a:solidFill>
                <a:schemeClr val="bg2"/>
              </a:solidFill>
            </a:endParaRPr>
          </a:p>
        </p:txBody>
      </p:sp>
      <p:pic>
        <p:nvPicPr>
          <p:cNvPr id="6" name="Picture 5" descr="TEU Students - game.png"/>
          <p:cNvPicPr>
            <a:picLocks noChangeAspect="1"/>
          </p:cNvPicPr>
          <p:nvPr/>
        </p:nvPicPr>
        <p:blipFill>
          <a:blip r:embed="rId4" cstate="print">
            <a:lum bright="10000"/>
          </a:blip>
          <a:stretch>
            <a:fillRect/>
          </a:stretch>
        </p:blipFill>
        <p:spPr>
          <a:xfrm>
            <a:off x="4343400" y="2750849"/>
            <a:ext cx="4343400" cy="2887951"/>
          </a:xfrm>
          <a:prstGeom prst="rect">
            <a:avLst/>
          </a:prstGeom>
          <a:ln>
            <a:solidFill>
              <a:schemeClr val="accent1"/>
            </a:solidFill>
          </a:ln>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a:bodyPr>
          <a:lstStyle/>
          <a:p>
            <a:pPr algn="r"/>
            <a:r>
              <a:rPr lang="en-GB" b="1" dirty="0" smtClean="0"/>
              <a:t> Difficulties of Carbon Conversations</a:t>
            </a:r>
            <a:endParaRPr lang="en-GB" b="1" dirty="0"/>
          </a:p>
        </p:txBody>
      </p:sp>
      <p:pic>
        <p:nvPicPr>
          <p:cNvPr id="2050" name="Picture 2"/>
          <p:cNvPicPr>
            <a:picLocks noChangeAspect="1" noChangeArrowheads="1"/>
          </p:cNvPicPr>
          <p:nvPr/>
        </p:nvPicPr>
        <p:blipFill>
          <a:blip r:embed="rId4" cstate="print"/>
          <a:srcRect/>
          <a:stretch>
            <a:fillRect/>
          </a:stretch>
        </p:blipFill>
        <p:spPr bwMode="auto">
          <a:xfrm rot="20995849">
            <a:off x="746470" y="769956"/>
            <a:ext cx="7533153" cy="5321432"/>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Carbon Conversations Achievements</a:t>
            </a:r>
            <a:endParaRPr lang="en-GB" b="1" dirty="0"/>
          </a:p>
        </p:txBody>
      </p:sp>
      <p:pic>
        <p:nvPicPr>
          <p:cNvPr id="6145" name="Picture 1" descr="C:\Users\BECCA\Desktop\CC Project Update May 2014.jpg"/>
          <p:cNvPicPr>
            <a:picLocks noChangeAspect="1" noChangeArrowheads="1"/>
          </p:cNvPicPr>
          <p:nvPr/>
        </p:nvPicPr>
        <p:blipFill>
          <a:blip r:embed="rId4" cstate="print"/>
          <a:srcRect t="26437"/>
          <a:stretch>
            <a:fillRect/>
          </a:stretch>
        </p:blipFill>
        <p:spPr bwMode="auto">
          <a:xfrm>
            <a:off x="304800" y="228600"/>
            <a:ext cx="5410200" cy="5631105"/>
          </a:xfrm>
          <a:prstGeom prst="rect">
            <a:avLst/>
          </a:prstGeom>
          <a:noFill/>
          <a:ln>
            <a:solidFill>
              <a:schemeClr val="tx1">
                <a:lumMod val="50000"/>
              </a:schemeClr>
            </a:solidFill>
          </a:ln>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Next Steps for Carbon Conversations</a:t>
            </a:r>
            <a:endParaRPr lang="en-GB" b="1" dirty="0"/>
          </a:p>
        </p:txBody>
      </p:sp>
      <p:sp>
        <p:nvSpPr>
          <p:cNvPr id="4" name="TextBox 3"/>
          <p:cNvSpPr txBox="1"/>
          <p:nvPr/>
        </p:nvSpPr>
        <p:spPr>
          <a:xfrm>
            <a:off x="76200" y="1755338"/>
            <a:ext cx="3733800" cy="2893100"/>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Being reviewed </a:t>
            </a:r>
          </a:p>
          <a:p>
            <a:r>
              <a:rPr lang="en-GB" sz="2600" b="1" dirty="0" smtClean="0">
                <a:solidFill>
                  <a:schemeClr val="bg2"/>
                </a:solidFill>
              </a:rPr>
              <a:t>  by developers</a:t>
            </a:r>
          </a:p>
          <a:p>
            <a:pPr>
              <a:buFont typeface="Arial" pitchFamily="34" charset="0"/>
              <a:buChar char="•"/>
            </a:pPr>
            <a:endParaRPr lang="en-GB" sz="2600" b="1" dirty="0" smtClean="0">
              <a:solidFill>
                <a:schemeClr val="bg2"/>
              </a:solidFill>
            </a:endParaRPr>
          </a:p>
          <a:p>
            <a:pPr>
              <a:buFont typeface="Arial" pitchFamily="34" charset="0"/>
              <a:buChar char="•"/>
            </a:pPr>
            <a:r>
              <a:rPr lang="en-GB" sz="2600" b="1" dirty="0" smtClean="0">
                <a:solidFill>
                  <a:schemeClr val="bg2"/>
                </a:solidFill>
              </a:rPr>
              <a:t> The future of Carbon    </a:t>
            </a:r>
          </a:p>
          <a:p>
            <a:r>
              <a:rPr lang="en-GB" sz="2600" b="1" dirty="0" smtClean="0">
                <a:solidFill>
                  <a:schemeClr val="bg2"/>
                </a:solidFill>
              </a:rPr>
              <a:t>   Conversations in St </a:t>
            </a:r>
          </a:p>
          <a:p>
            <a:r>
              <a:rPr lang="en-GB" sz="2600" b="1" dirty="0" smtClean="0">
                <a:solidFill>
                  <a:schemeClr val="bg2"/>
                </a:solidFill>
              </a:rPr>
              <a:t>   Andrews?</a:t>
            </a:r>
          </a:p>
          <a:p>
            <a:pPr>
              <a:buFont typeface="Arial" pitchFamily="34" charset="0"/>
              <a:buChar char="•"/>
            </a:pPr>
            <a:endParaRPr lang="en-GB" sz="2600" b="1" dirty="0" smtClean="0">
              <a:solidFill>
                <a:schemeClr val="bg2"/>
              </a:solidFill>
            </a:endParaRPr>
          </a:p>
        </p:txBody>
      </p:sp>
      <p:pic>
        <p:nvPicPr>
          <p:cNvPr id="5" name="Picture 4" descr="Food Foraging.jpg"/>
          <p:cNvPicPr>
            <a:picLocks noChangeAspect="1"/>
          </p:cNvPicPr>
          <p:nvPr/>
        </p:nvPicPr>
        <p:blipFill>
          <a:blip r:embed="rId4" cstate="print"/>
          <a:srcRect r="10294"/>
          <a:stretch>
            <a:fillRect/>
          </a:stretch>
        </p:blipFill>
        <p:spPr>
          <a:xfrm>
            <a:off x="4038600" y="2158938"/>
            <a:ext cx="4648200" cy="3453557"/>
          </a:xfrm>
          <a:prstGeom prst="rect">
            <a:avLst/>
          </a:prstGeom>
          <a:ln>
            <a:solidFill>
              <a:schemeClr val="accent1"/>
            </a:solidFill>
          </a:ln>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a:bodyPr>
          <a:lstStyle/>
          <a:p>
            <a:pPr algn="r"/>
            <a:r>
              <a:rPr lang="en-GB" b="1" dirty="0" smtClean="0"/>
              <a:t>Carbon Conversations for ESD</a:t>
            </a:r>
            <a:endParaRPr lang="en-GB" b="1" dirty="0"/>
          </a:p>
        </p:txBody>
      </p:sp>
      <p:sp>
        <p:nvSpPr>
          <p:cNvPr id="4" name="TextBox 3"/>
          <p:cNvSpPr txBox="1"/>
          <p:nvPr/>
        </p:nvSpPr>
        <p:spPr>
          <a:xfrm>
            <a:off x="76200" y="1755338"/>
            <a:ext cx="8153400" cy="892552"/>
          </a:xfrm>
          <a:prstGeom prst="rect">
            <a:avLst/>
          </a:prstGeom>
          <a:noFill/>
        </p:spPr>
        <p:txBody>
          <a:bodyPr wrap="square" rtlCol="0">
            <a:spAutoFit/>
          </a:bodyPr>
          <a:lstStyle/>
          <a:p>
            <a:endParaRPr lang="en-GB" sz="2600" b="1" dirty="0" smtClean="0">
              <a:solidFill>
                <a:schemeClr val="bg2"/>
              </a:solidFill>
            </a:endParaRPr>
          </a:p>
          <a:p>
            <a:pPr>
              <a:buFont typeface="Arial" pitchFamily="34" charset="0"/>
              <a:buChar char="•"/>
            </a:pPr>
            <a:endParaRPr lang="en-GB" sz="2600" b="1" dirty="0" smtClean="0">
              <a:solidFill>
                <a:schemeClr val="bg2"/>
              </a:solidFill>
            </a:endParaRPr>
          </a:p>
        </p:txBody>
      </p:sp>
      <p:graphicFrame>
        <p:nvGraphicFramePr>
          <p:cNvPr id="6" name="Diagram 5"/>
          <p:cNvGraphicFramePr/>
          <p:nvPr/>
        </p:nvGraphicFramePr>
        <p:xfrm>
          <a:off x="2133600" y="1676400"/>
          <a:ext cx="5943600" cy="416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fontScale="92500"/>
          </a:bodyPr>
          <a:lstStyle/>
          <a:p>
            <a:pPr algn="r"/>
            <a:r>
              <a:rPr lang="en-GB" b="1" dirty="0" smtClean="0"/>
              <a:t>Educating for Sustainability Through Action</a:t>
            </a:r>
            <a:endParaRPr lang="en-GB" b="1" dirty="0"/>
          </a:p>
        </p:txBody>
      </p:sp>
      <p:pic>
        <p:nvPicPr>
          <p:cNvPr id="4" name="Picture 3" descr="research.png"/>
          <p:cNvPicPr>
            <a:picLocks noChangeAspect="1"/>
          </p:cNvPicPr>
          <p:nvPr/>
        </p:nvPicPr>
        <p:blipFill>
          <a:blip r:embed="rId4" cstate="print">
            <a:clrChange>
              <a:clrFrom>
                <a:srgbClr val="FFFFFF"/>
              </a:clrFrom>
              <a:clrTo>
                <a:srgbClr val="FFFFFF">
                  <a:alpha val="0"/>
                </a:srgbClr>
              </a:clrTo>
            </a:clrChange>
          </a:blip>
          <a:stretch>
            <a:fillRect/>
          </a:stretch>
        </p:blipFill>
        <p:spPr>
          <a:xfrm>
            <a:off x="2590800" y="1295400"/>
            <a:ext cx="6400800" cy="2564942"/>
          </a:xfrm>
          <a:prstGeom prst="rect">
            <a:avLst/>
          </a:prstGeom>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ESD at the University of St Andrews</a:t>
            </a:r>
            <a:endParaRPr lang="en-GB" b="1" dirty="0"/>
          </a:p>
        </p:txBody>
      </p:sp>
      <p:graphicFrame>
        <p:nvGraphicFramePr>
          <p:cNvPr id="9" name="Diagram 8"/>
          <p:cNvGraphicFramePr/>
          <p:nvPr/>
        </p:nvGraphicFramePr>
        <p:xfrm>
          <a:off x="2057400" y="1676400"/>
          <a:ext cx="5943600" cy="416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Any Questions?</a:t>
            </a:r>
            <a:endParaRPr lang="en-GB" b="1" dirty="0"/>
          </a:p>
        </p:txBody>
      </p:sp>
      <p:pic>
        <p:nvPicPr>
          <p:cNvPr id="5" name="Picture 4" descr="C:\Users\Samsung\AppData\Local\Microsoft\Windows\Temporary Internet Files\Content.IE5\5HBYON89\MC900347211[1].wmf"/>
          <p:cNvPicPr>
            <a:picLocks noChangeAspect="1" noChangeArrowheads="1"/>
          </p:cNvPicPr>
          <p:nvPr/>
        </p:nvPicPr>
        <p:blipFill>
          <a:blip r:embed="rId4" cstate="print"/>
          <a:srcRect/>
          <a:stretch>
            <a:fillRect/>
          </a:stretch>
        </p:blipFill>
        <p:spPr bwMode="auto">
          <a:xfrm>
            <a:off x="304800" y="304800"/>
            <a:ext cx="4526484" cy="6172200"/>
          </a:xfrm>
          <a:prstGeom prst="rect">
            <a:avLst/>
          </a:prstGeom>
          <a:noFill/>
          <a:ln>
            <a:solidFill>
              <a:schemeClr val="tx1">
                <a:lumMod val="50000"/>
              </a:schemeClr>
            </a:solidFill>
          </a:ln>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The University of St Andrews</a:t>
            </a:r>
            <a:endParaRPr lang="en-GB" b="1" dirty="0"/>
          </a:p>
        </p:txBody>
      </p:sp>
      <p:pic>
        <p:nvPicPr>
          <p:cNvPr id="5" name="Picture 4" descr="05-standard-vertical-colour.png"/>
          <p:cNvPicPr>
            <a:picLocks noChangeAspect="1"/>
          </p:cNvPicPr>
          <p:nvPr/>
        </p:nvPicPr>
        <p:blipFill>
          <a:blip r:embed="rId4" cstate="print"/>
          <a:stretch>
            <a:fillRect/>
          </a:stretch>
        </p:blipFill>
        <p:spPr>
          <a:xfrm>
            <a:off x="6705600" y="1066800"/>
            <a:ext cx="2819400" cy="3524250"/>
          </a:xfrm>
          <a:prstGeom prst="rect">
            <a:avLst/>
          </a:prstGeom>
        </p:spPr>
      </p:pic>
      <p:sp>
        <p:nvSpPr>
          <p:cNvPr id="9" name="TextBox 8"/>
          <p:cNvSpPr txBox="1"/>
          <p:nvPr/>
        </p:nvSpPr>
        <p:spPr>
          <a:xfrm>
            <a:off x="76200" y="1755338"/>
            <a:ext cx="7239000" cy="1292662"/>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600 years old and counting...</a:t>
            </a:r>
          </a:p>
          <a:p>
            <a:pPr>
              <a:buFont typeface="Arial" pitchFamily="34" charset="0"/>
              <a:buChar char="•"/>
            </a:pPr>
            <a:r>
              <a:rPr lang="en-GB" sz="2600" b="1" dirty="0" smtClean="0">
                <a:solidFill>
                  <a:schemeClr val="bg2"/>
                </a:solidFill>
              </a:rPr>
              <a:t> Around 7,200 students and 1,800 staff</a:t>
            </a:r>
          </a:p>
          <a:p>
            <a:pPr>
              <a:buFont typeface="Arial" pitchFamily="34" charset="0"/>
              <a:buChar char="•"/>
            </a:pPr>
            <a:r>
              <a:rPr lang="en-GB" sz="2600" b="1" dirty="0" smtClean="0">
                <a:solidFill>
                  <a:schemeClr val="bg2"/>
                </a:solidFill>
              </a:rPr>
              <a:t> Approximately 1/3 of town</a:t>
            </a:r>
          </a:p>
        </p:txBody>
      </p:sp>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The University of St Andrews</a:t>
            </a:r>
            <a:endParaRPr lang="en-GB" b="1" dirty="0"/>
          </a:p>
        </p:txBody>
      </p:sp>
      <p:pic>
        <p:nvPicPr>
          <p:cNvPr id="5" name="Picture 4" descr="05-standard-vertical-colour.png"/>
          <p:cNvPicPr>
            <a:picLocks noChangeAspect="1"/>
          </p:cNvPicPr>
          <p:nvPr/>
        </p:nvPicPr>
        <p:blipFill>
          <a:blip r:embed="rId4" cstate="print"/>
          <a:stretch>
            <a:fillRect/>
          </a:stretch>
        </p:blipFill>
        <p:spPr>
          <a:xfrm>
            <a:off x="6705600" y="1066800"/>
            <a:ext cx="2819400" cy="3524250"/>
          </a:xfrm>
          <a:prstGeom prst="rect">
            <a:avLst/>
          </a:prstGeom>
        </p:spPr>
      </p:pic>
      <p:sp>
        <p:nvSpPr>
          <p:cNvPr id="9" name="TextBox 8"/>
          <p:cNvSpPr txBox="1"/>
          <p:nvPr/>
        </p:nvSpPr>
        <p:spPr>
          <a:xfrm>
            <a:off x="76200" y="1755338"/>
            <a:ext cx="7239000" cy="1292662"/>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600 years old and counting...</a:t>
            </a:r>
          </a:p>
          <a:p>
            <a:pPr>
              <a:buFont typeface="Arial" pitchFamily="34" charset="0"/>
              <a:buChar char="•"/>
            </a:pPr>
            <a:r>
              <a:rPr lang="en-GB" sz="2600" b="1" dirty="0" smtClean="0">
                <a:solidFill>
                  <a:schemeClr val="bg2"/>
                </a:solidFill>
              </a:rPr>
              <a:t> Around 7,200 students and 1,800 staff</a:t>
            </a:r>
          </a:p>
          <a:p>
            <a:pPr>
              <a:buFont typeface="Arial" pitchFamily="34" charset="0"/>
              <a:buChar char="•"/>
            </a:pPr>
            <a:r>
              <a:rPr lang="en-GB" sz="2600" b="1" dirty="0" smtClean="0">
                <a:solidFill>
                  <a:schemeClr val="bg2"/>
                </a:solidFill>
              </a:rPr>
              <a:t> Approximately 1/3 of town</a:t>
            </a:r>
          </a:p>
        </p:txBody>
      </p:sp>
      <p:sp>
        <p:nvSpPr>
          <p:cNvPr id="10" name="TextBox 9"/>
          <p:cNvSpPr txBox="1"/>
          <p:nvPr/>
        </p:nvSpPr>
        <p:spPr>
          <a:xfrm>
            <a:off x="76200" y="3276600"/>
            <a:ext cx="8077200" cy="1692771"/>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Sustainable Development Working Group</a:t>
            </a:r>
          </a:p>
          <a:p>
            <a:pPr>
              <a:buFont typeface="Arial" pitchFamily="34" charset="0"/>
              <a:buChar char="•"/>
            </a:pPr>
            <a:r>
              <a:rPr lang="en-GB" sz="2600" b="1" dirty="0" smtClean="0">
                <a:solidFill>
                  <a:schemeClr val="bg2"/>
                </a:solidFill>
              </a:rPr>
              <a:t> Sustainable Development Policy and Strategy</a:t>
            </a:r>
          </a:p>
          <a:p>
            <a:pPr>
              <a:buFont typeface="Arial" pitchFamily="34" charset="0"/>
              <a:buChar char="•"/>
            </a:pPr>
            <a:r>
              <a:rPr lang="en-GB" sz="2600" b="1" dirty="0" smtClean="0">
                <a:solidFill>
                  <a:schemeClr val="bg2"/>
                </a:solidFill>
              </a:rPr>
              <a:t> University Court Vision Paper</a:t>
            </a:r>
          </a:p>
          <a:p>
            <a:pPr>
              <a:buFont typeface="Arial" pitchFamily="34" charset="0"/>
              <a:buChar char="•"/>
            </a:pPr>
            <a:r>
              <a:rPr lang="en-GB" sz="2600" b="1" dirty="0" smtClean="0">
                <a:solidFill>
                  <a:schemeClr val="bg2"/>
                </a:solidFill>
              </a:rPr>
              <a:t> Carbon Management Plan and Energy Strategy</a:t>
            </a:r>
          </a:p>
        </p:txBody>
      </p:sp>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The University of St Andrews</a:t>
            </a:r>
            <a:endParaRPr lang="en-GB" b="1" dirty="0"/>
          </a:p>
        </p:txBody>
      </p:sp>
      <p:pic>
        <p:nvPicPr>
          <p:cNvPr id="5" name="Picture 4" descr="05-standard-vertical-colour.png"/>
          <p:cNvPicPr>
            <a:picLocks noChangeAspect="1"/>
          </p:cNvPicPr>
          <p:nvPr/>
        </p:nvPicPr>
        <p:blipFill>
          <a:blip r:embed="rId4" cstate="print"/>
          <a:stretch>
            <a:fillRect/>
          </a:stretch>
        </p:blipFill>
        <p:spPr>
          <a:xfrm>
            <a:off x="6705600" y="1066800"/>
            <a:ext cx="2819400" cy="3524250"/>
          </a:xfrm>
          <a:prstGeom prst="rect">
            <a:avLst/>
          </a:prstGeom>
        </p:spPr>
      </p:pic>
      <p:sp>
        <p:nvSpPr>
          <p:cNvPr id="9" name="TextBox 8"/>
          <p:cNvSpPr txBox="1"/>
          <p:nvPr/>
        </p:nvSpPr>
        <p:spPr>
          <a:xfrm>
            <a:off x="76200" y="1755338"/>
            <a:ext cx="7239000" cy="1292662"/>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600 years old and counting...</a:t>
            </a:r>
          </a:p>
          <a:p>
            <a:pPr>
              <a:buFont typeface="Arial" pitchFamily="34" charset="0"/>
              <a:buChar char="•"/>
            </a:pPr>
            <a:r>
              <a:rPr lang="en-GB" sz="2600" b="1" dirty="0" smtClean="0">
                <a:solidFill>
                  <a:schemeClr val="bg2"/>
                </a:solidFill>
              </a:rPr>
              <a:t> Around 7,200 students and 1,800 staff</a:t>
            </a:r>
          </a:p>
          <a:p>
            <a:pPr>
              <a:buFont typeface="Arial" pitchFamily="34" charset="0"/>
              <a:buChar char="•"/>
            </a:pPr>
            <a:r>
              <a:rPr lang="en-GB" sz="2600" b="1" dirty="0" smtClean="0">
                <a:solidFill>
                  <a:schemeClr val="bg2"/>
                </a:solidFill>
              </a:rPr>
              <a:t> Approximately 1/3 of town</a:t>
            </a:r>
          </a:p>
        </p:txBody>
      </p:sp>
      <p:sp>
        <p:nvSpPr>
          <p:cNvPr id="11" name="TextBox 10"/>
          <p:cNvSpPr txBox="1"/>
          <p:nvPr/>
        </p:nvSpPr>
        <p:spPr>
          <a:xfrm>
            <a:off x="76200" y="5257800"/>
            <a:ext cx="7239000" cy="492443"/>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Carbon Neutral in Energy Supply by 2016</a:t>
            </a:r>
          </a:p>
        </p:txBody>
      </p:sp>
      <p:sp>
        <p:nvSpPr>
          <p:cNvPr id="13" name="TextBox 12"/>
          <p:cNvSpPr txBox="1"/>
          <p:nvPr/>
        </p:nvSpPr>
        <p:spPr>
          <a:xfrm>
            <a:off x="76200" y="3260229"/>
            <a:ext cx="7848600" cy="1692771"/>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Sustainable Development Working Group</a:t>
            </a:r>
          </a:p>
          <a:p>
            <a:pPr>
              <a:buFont typeface="Arial" pitchFamily="34" charset="0"/>
              <a:buChar char="•"/>
            </a:pPr>
            <a:r>
              <a:rPr lang="en-GB" sz="2600" b="1" dirty="0" smtClean="0">
                <a:solidFill>
                  <a:schemeClr val="bg2"/>
                </a:solidFill>
              </a:rPr>
              <a:t> Sustainable Development Policy and Strategy</a:t>
            </a:r>
          </a:p>
          <a:p>
            <a:pPr>
              <a:buFont typeface="Arial" pitchFamily="34" charset="0"/>
              <a:buChar char="•"/>
            </a:pPr>
            <a:r>
              <a:rPr lang="en-GB" sz="2600" b="1" dirty="0" smtClean="0">
                <a:solidFill>
                  <a:schemeClr val="bg2"/>
                </a:solidFill>
              </a:rPr>
              <a:t> University Court Vision Paper</a:t>
            </a:r>
          </a:p>
          <a:p>
            <a:pPr>
              <a:buFont typeface="Arial" pitchFamily="34" charset="0"/>
              <a:buChar char="•"/>
            </a:pPr>
            <a:r>
              <a:rPr lang="en-GB" sz="2600" b="1" dirty="0" smtClean="0">
                <a:solidFill>
                  <a:schemeClr val="bg2"/>
                </a:solidFill>
              </a:rPr>
              <a:t> Carbon Management Plan and Energy Strategy</a:t>
            </a:r>
          </a:p>
        </p:txBody>
      </p:sp>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High Level Support</a:t>
            </a:r>
            <a:endParaRPr lang="en-GB" b="1" dirty="0"/>
          </a:p>
        </p:txBody>
      </p:sp>
      <p:pic>
        <p:nvPicPr>
          <p:cNvPr id="4" name="Content Placeholder 3"/>
          <p:cNvPicPr>
            <a:picLocks noChangeAspect="1"/>
          </p:cNvPicPr>
          <p:nvPr/>
        </p:nvPicPr>
        <p:blipFill>
          <a:blip r:embed="rId4" cstate="print">
            <a:lum bright="20000"/>
            <a:extLst>
              <a:ext uri="{28A0092B-C50C-407E-A947-70E740481C1C}">
                <a14:useLocalDpi xmlns:a14="http://schemas.microsoft.com/office/drawing/2010/main" val="0"/>
              </a:ext>
            </a:extLst>
          </a:blip>
          <a:stretch>
            <a:fillRect/>
          </a:stretch>
        </p:blipFill>
        <p:spPr>
          <a:xfrm>
            <a:off x="402432" y="381000"/>
            <a:ext cx="4095512" cy="6172200"/>
          </a:xfrm>
          <a:prstGeom prst="rect">
            <a:avLst/>
          </a:prstGeom>
          <a:ln>
            <a:solidFill>
              <a:schemeClr val="accent1"/>
            </a:solidFill>
          </a:ln>
        </p:spPr>
      </p:pic>
      <p:sp>
        <p:nvSpPr>
          <p:cNvPr id="5" name="TextBox 4"/>
          <p:cNvSpPr txBox="1"/>
          <p:nvPr/>
        </p:nvSpPr>
        <p:spPr>
          <a:xfrm>
            <a:off x="4800600" y="2744212"/>
            <a:ext cx="3429000" cy="3046988"/>
          </a:xfrm>
          <a:prstGeom prst="rect">
            <a:avLst/>
          </a:prstGeom>
          <a:noFill/>
        </p:spPr>
        <p:txBody>
          <a:bodyPr wrap="square" rtlCol="0">
            <a:spAutoFit/>
          </a:bodyPr>
          <a:lstStyle/>
          <a:p>
            <a:r>
              <a:rPr lang="en-GB" sz="2400" b="1" dirty="0" smtClean="0">
                <a:solidFill>
                  <a:schemeClr val="bg2"/>
                </a:solidFill>
              </a:rPr>
              <a:t>Principal Dr Louise Richardson’s pledge for Green </a:t>
            </a:r>
            <a:r>
              <a:rPr lang="en-GB" sz="2400" b="1" dirty="0">
                <a:solidFill>
                  <a:schemeClr val="bg2"/>
                </a:solidFill>
              </a:rPr>
              <a:t>Week 2014</a:t>
            </a:r>
            <a:r>
              <a:rPr lang="en-GB" sz="2400" b="1" dirty="0" smtClean="0">
                <a:solidFill>
                  <a:schemeClr val="bg2"/>
                </a:solidFill>
              </a:rPr>
              <a:t>:</a:t>
            </a:r>
          </a:p>
          <a:p>
            <a:endParaRPr lang="en-GB" sz="2400" b="1" dirty="0">
              <a:solidFill>
                <a:schemeClr val="bg2"/>
              </a:solidFill>
            </a:endParaRPr>
          </a:p>
          <a:p>
            <a:r>
              <a:rPr lang="en-GB" sz="2400" b="1" dirty="0" smtClean="0">
                <a:solidFill>
                  <a:schemeClr val="bg2"/>
                </a:solidFill>
              </a:rPr>
              <a:t>“I pledge to… ensure the University is carbon neutral during my term of office.”</a:t>
            </a:r>
            <a:endParaRPr lang="en-GB" sz="2400" b="1" dirty="0">
              <a:solidFill>
                <a:schemeClr val="bg2"/>
              </a:solidFill>
            </a:endParaRPr>
          </a:p>
        </p:txBody>
      </p:sp>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a:bodyPr>
          <a:lstStyle/>
          <a:p>
            <a:pPr algn="r"/>
            <a:r>
              <a:rPr lang="en-GB" b="1" dirty="0" smtClean="0"/>
              <a:t> University Practical Action and Teaching</a:t>
            </a:r>
            <a:endParaRPr lang="en-GB" b="1" dirty="0"/>
          </a:p>
        </p:txBody>
      </p:sp>
      <p:sp>
        <p:nvSpPr>
          <p:cNvPr id="4" name="TextBox 3"/>
          <p:cNvSpPr txBox="1"/>
          <p:nvPr/>
        </p:nvSpPr>
        <p:spPr>
          <a:xfrm>
            <a:off x="76200" y="1755338"/>
            <a:ext cx="9067800" cy="4985980"/>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Four lectures, essay and exam in first year SD Degree</a:t>
            </a:r>
          </a:p>
          <a:p>
            <a:pPr>
              <a:buFont typeface="Arial" pitchFamily="34" charset="0"/>
              <a:buChar char="•"/>
            </a:pPr>
            <a:endParaRPr lang="en-GB" sz="1400" b="1" dirty="0" smtClean="0">
              <a:solidFill>
                <a:schemeClr val="bg2"/>
              </a:solidFill>
            </a:endParaRPr>
          </a:p>
          <a:p>
            <a:pPr>
              <a:buFont typeface="Arial" pitchFamily="34" charset="0"/>
              <a:buChar char="•"/>
            </a:pPr>
            <a:r>
              <a:rPr lang="en-GB" sz="2600" b="1" dirty="0" smtClean="0">
                <a:solidFill>
                  <a:schemeClr val="bg2"/>
                </a:solidFill>
              </a:rPr>
              <a:t> Half Day Briefing with Site Visit for 4</a:t>
            </a:r>
            <a:r>
              <a:rPr lang="en-GB" sz="2600" b="1" baseline="30000" dirty="0" smtClean="0">
                <a:solidFill>
                  <a:schemeClr val="bg2"/>
                </a:solidFill>
              </a:rPr>
              <a:t>th</a:t>
            </a:r>
            <a:r>
              <a:rPr lang="en-GB" sz="2600" b="1" dirty="0" smtClean="0">
                <a:solidFill>
                  <a:schemeClr val="bg2"/>
                </a:solidFill>
              </a:rPr>
              <a:t> Year and PG SD</a:t>
            </a:r>
          </a:p>
          <a:p>
            <a:pPr>
              <a:buFont typeface="Arial" pitchFamily="34" charset="0"/>
              <a:buChar char="•"/>
            </a:pPr>
            <a:endParaRPr lang="en-GB" sz="1400" b="1" dirty="0" smtClean="0">
              <a:solidFill>
                <a:schemeClr val="bg2"/>
              </a:solidFill>
            </a:endParaRPr>
          </a:p>
          <a:p>
            <a:pPr>
              <a:buFont typeface="Arial" pitchFamily="34" charset="0"/>
              <a:buChar char="•"/>
            </a:pPr>
            <a:r>
              <a:rPr lang="en-GB" sz="2600" b="1" dirty="0" smtClean="0">
                <a:solidFill>
                  <a:schemeClr val="bg2"/>
                </a:solidFill>
              </a:rPr>
              <a:t> Lecture for core Management PG course</a:t>
            </a:r>
          </a:p>
          <a:p>
            <a:endParaRPr lang="en-GB" sz="2000" b="1" dirty="0" smtClean="0">
              <a:solidFill>
                <a:schemeClr val="bg2"/>
              </a:solidFill>
            </a:endParaRPr>
          </a:p>
          <a:p>
            <a:pPr>
              <a:buFont typeface="Arial" pitchFamily="34" charset="0"/>
              <a:buChar char="•"/>
            </a:pPr>
            <a:r>
              <a:rPr lang="en-GB" sz="2600" b="1" dirty="0" smtClean="0">
                <a:solidFill>
                  <a:schemeClr val="bg2"/>
                </a:solidFill>
              </a:rPr>
              <a:t> Engineering Challenge for Summer ELT Trainees</a:t>
            </a:r>
          </a:p>
          <a:p>
            <a:pPr>
              <a:buFont typeface="Arial" pitchFamily="34" charset="0"/>
              <a:buChar char="•"/>
            </a:pPr>
            <a:endParaRPr lang="en-GB" b="1" dirty="0" smtClean="0">
              <a:solidFill>
                <a:schemeClr val="bg2"/>
              </a:solidFill>
            </a:endParaRPr>
          </a:p>
          <a:p>
            <a:pPr>
              <a:buFont typeface="Arial" pitchFamily="34" charset="0"/>
              <a:buChar char="•"/>
            </a:pPr>
            <a:r>
              <a:rPr lang="en-GB" sz="2600" b="1" dirty="0" smtClean="0">
                <a:solidFill>
                  <a:schemeClr val="bg2"/>
                </a:solidFill>
              </a:rPr>
              <a:t> Open Association talks</a:t>
            </a:r>
          </a:p>
          <a:p>
            <a:pPr>
              <a:buFont typeface="Arial" pitchFamily="34" charset="0"/>
              <a:buChar char="•"/>
            </a:pPr>
            <a:endParaRPr lang="en-GB" b="1" dirty="0" smtClean="0">
              <a:solidFill>
                <a:schemeClr val="bg2"/>
              </a:solidFill>
            </a:endParaRPr>
          </a:p>
          <a:p>
            <a:pPr>
              <a:buFont typeface="Arial" pitchFamily="34" charset="0"/>
              <a:buChar char="•"/>
            </a:pPr>
            <a:r>
              <a:rPr lang="en-GB" sz="2600" b="1" dirty="0" smtClean="0">
                <a:solidFill>
                  <a:schemeClr val="bg2"/>
                </a:solidFill>
              </a:rPr>
              <a:t> Multiple ‘shout outs’ in lectures</a:t>
            </a:r>
          </a:p>
          <a:p>
            <a:pPr>
              <a:buFont typeface="Arial" pitchFamily="34" charset="0"/>
              <a:buChar char="•"/>
            </a:pPr>
            <a:endParaRPr lang="en-GB" sz="2600" b="1" dirty="0" smtClean="0">
              <a:solidFill>
                <a:schemeClr val="bg2"/>
              </a:solidFill>
            </a:endParaRPr>
          </a:p>
          <a:p>
            <a:pPr>
              <a:buFont typeface="Arial" pitchFamily="34" charset="0"/>
              <a:buChar char="•"/>
            </a:pPr>
            <a:endParaRPr lang="en-GB" sz="2600" b="1" dirty="0" smtClean="0">
              <a:solidFill>
                <a:schemeClr val="bg2"/>
              </a:solidFill>
            </a:endParaRPr>
          </a:p>
          <a:p>
            <a:pPr>
              <a:buFont typeface="Arial" pitchFamily="34" charset="0"/>
              <a:buChar char="•"/>
            </a:pPr>
            <a:endParaRPr lang="en-GB" sz="2600" b="1" dirty="0" smtClean="0">
              <a:solidFill>
                <a:schemeClr val="bg2"/>
              </a:solidFill>
            </a:endParaRPr>
          </a:p>
        </p:txBody>
      </p:sp>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lstStyle/>
          <a:p>
            <a:pPr algn="r"/>
            <a:r>
              <a:rPr lang="en-GB" b="1" dirty="0" smtClean="0"/>
              <a:t>Transition University of St Andrews</a:t>
            </a:r>
            <a:endParaRPr lang="en-GB" b="1" dirty="0"/>
          </a:p>
        </p:txBody>
      </p:sp>
      <p:sp>
        <p:nvSpPr>
          <p:cNvPr id="4" name="TextBox 3"/>
          <p:cNvSpPr txBox="1"/>
          <p:nvPr/>
        </p:nvSpPr>
        <p:spPr>
          <a:xfrm>
            <a:off x="76200" y="1755338"/>
            <a:ext cx="9067800" cy="5878532"/>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Established 2009</a:t>
            </a:r>
          </a:p>
          <a:p>
            <a:pPr>
              <a:buFont typeface="Arial" pitchFamily="34" charset="0"/>
              <a:buChar char="•"/>
            </a:pPr>
            <a:r>
              <a:rPr lang="en-GB" sz="2600" b="1" dirty="0" smtClean="0">
                <a:solidFill>
                  <a:schemeClr val="bg2"/>
                </a:solidFill>
              </a:rPr>
              <a:t> Steering Group of Staff, Students and Community</a:t>
            </a:r>
          </a:p>
          <a:p>
            <a:pPr>
              <a:buFont typeface="Arial" pitchFamily="34" charset="0"/>
              <a:buChar char="•"/>
            </a:pPr>
            <a:endParaRPr lang="en-GB" sz="1400" b="1" dirty="0" smtClean="0">
              <a:solidFill>
                <a:schemeClr val="bg2"/>
              </a:solidFill>
            </a:endParaRPr>
          </a:p>
          <a:p>
            <a:pPr>
              <a:buFont typeface="Arial" pitchFamily="34" charset="0"/>
              <a:buChar char="•"/>
            </a:pPr>
            <a:r>
              <a:rPr lang="en-GB" sz="2600" b="1" dirty="0" smtClean="0">
                <a:solidFill>
                  <a:schemeClr val="bg2"/>
                </a:solidFill>
              </a:rPr>
              <a:t> CCF Funded 2011-12 and 2012-15 (with St </a:t>
            </a:r>
            <a:r>
              <a:rPr lang="en-GB" sz="2600" b="1" dirty="0" err="1" smtClean="0">
                <a:solidFill>
                  <a:schemeClr val="bg2"/>
                </a:solidFill>
              </a:rPr>
              <a:t>AndEN</a:t>
            </a:r>
            <a:r>
              <a:rPr lang="en-GB" sz="2600" b="1" dirty="0" smtClean="0">
                <a:solidFill>
                  <a:schemeClr val="bg2"/>
                </a:solidFill>
              </a:rPr>
              <a:t>)</a:t>
            </a:r>
          </a:p>
          <a:p>
            <a:pPr>
              <a:buFont typeface="Arial" pitchFamily="34" charset="0"/>
              <a:buChar char="•"/>
            </a:pPr>
            <a:endParaRPr lang="en-GB" sz="1400" b="1" dirty="0" smtClean="0">
              <a:solidFill>
                <a:schemeClr val="bg2"/>
              </a:solidFill>
            </a:endParaRPr>
          </a:p>
          <a:p>
            <a:pPr>
              <a:buFont typeface="Arial" pitchFamily="34" charset="0"/>
              <a:buChar char="•"/>
            </a:pPr>
            <a:r>
              <a:rPr lang="en-GB" sz="2600" b="1" dirty="0" smtClean="0">
                <a:solidFill>
                  <a:schemeClr val="bg2"/>
                </a:solidFill>
              </a:rPr>
              <a:t> Currently 1 FT and 4 PT Positions funded by CCF</a:t>
            </a:r>
          </a:p>
          <a:p>
            <a:pPr lvl="1"/>
            <a:r>
              <a:rPr lang="en-GB" sz="2400" b="1" dirty="0" smtClean="0">
                <a:solidFill>
                  <a:schemeClr val="tx2">
                    <a:lumMod val="50000"/>
                  </a:schemeClr>
                </a:solidFill>
              </a:rPr>
              <a:t>	Edible Campus, Carbon Conversations, Saint 	Exchange, Carbon Calculator,  Cook SMARTER</a:t>
            </a:r>
          </a:p>
          <a:p>
            <a:pPr>
              <a:buFont typeface="Arial" pitchFamily="34" charset="0"/>
              <a:buChar char="•"/>
            </a:pPr>
            <a:endParaRPr lang="en-GB" sz="1400" b="1" dirty="0" smtClean="0">
              <a:solidFill>
                <a:schemeClr val="bg2"/>
              </a:solidFill>
            </a:endParaRPr>
          </a:p>
          <a:p>
            <a:pPr>
              <a:buFont typeface="Arial" pitchFamily="34" charset="0"/>
              <a:buChar char="•"/>
            </a:pPr>
            <a:r>
              <a:rPr lang="en-GB" sz="2600" b="1" dirty="0" smtClean="0">
                <a:solidFill>
                  <a:schemeClr val="bg2"/>
                </a:solidFill>
              </a:rPr>
              <a:t> 1 FT Position Funded by the University (shared)</a:t>
            </a:r>
          </a:p>
          <a:p>
            <a:pPr marL="0" lvl="1"/>
            <a:r>
              <a:rPr lang="en-GB" sz="2400" b="1" dirty="0" smtClean="0">
                <a:solidFill>
                  <a:schemeClr val="tx2">
                    <a:lumMod val="50000"/>
                  </a:schemeClr>
                </a:solidFill>
              </a:rPr>
              <a:t>	Projects from Previous Funding and SD Research</a:t>
            </a:r>
          </a:p>
          <a:p>
            <a:r>
              <a:rPr lang="en-GB" sz="2600" b="1" dirty="0" smtClean="0">
                <a:solidFill>
                  <a:schemeClr val="bg2"/>
                </a:solidFill>
              </a:rPr>
              <a:t>	</a:t>
            </a:r>
          </a:p>
          <a:p>
            <a:pPr>
              <a:buFont typeface="Arial" pitchFamily="34" charset="0"/>
              <a:buChar char="•"/>
            </a:pPr>
            <a:endParaRPr lang="en-GB" sz="2600" b="1" dirty="0" smtClean="0">
              <a:solidFill>
                <a:schemeClr val="bg2"/>
              </a:solidFill>
            </a:endParaRPr>
          </a:p>
          <a:p>
            <a:pPr>
              <a:buFont typeface="Arial" pitchFamily="34" charset="0"/>
              <a:buChar char="•"/>
            </a:pPr>
            <a:endParaRPr lang="en-GB" sz="2600" b="1" dirty="0" smtClean="0">
              <a:solidFill>
                <a:schemeClr val="bg2"/>
              </a:solidFill>
            </a:endParaRPr>
          </a:p>
          <a:p>
            <a:pPr>
              <a:buFont typeface="Arial" pitchFamily="34" charset="0"/>
              <a:buChar char="•"/>
            </a:pPr>
            <a:endParaRPr lang="en-GB" sz="2600" b="1" dirty="0" smtClean="0">
              <a:solidFill>
                <a:schemeClr val="bg2"/>
              </a:solidFill>
            </a:endParaRPr>
          </a:p>
          <a:p>
            <a:pPr>
              <a:buFont typeface="Arial" pitchFamily="34" charset="0"/>
              <a:buChar char="•"/>
            </a:pPr>
            <a:endParaRPr lang="en-GB" sz="2600" b="1" dirty="0" smtClean="0">
              <a:solidFill>
                <a:schemeClr val="bg2"/>
              </a:solidFill>
            </a:endParaRPr>
          </a:p>
        </p:txBody>
      </p:sp>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8600"/>
            <a:ext cx="2682253" cy="707336"/>
          </a:xfrm>
          <a:prstGeom prst="rect">
            <a:avLst/>
          </a:prstGeom>
        </p:spPr>
      </p:pic>
      <p:sp>
        <p:nvSpPr>
          <p:cNvPr id="7" name="Subtitle 6"/>
          <p:cNvSpPr>
            <a:spLocks noGrp="1"/>
          </p:cNvSpPr>
          <p:nvPr>
            <p:ph type="subTitle" idx="1"/>
          </p:nvPr>
        </p:nvSpPr>
        <p:spPr/>
        <p:txBody>
          <a:bodyPr>
            <a:normAutofit/>
          </a:bodyPr>
          <a:lstStyle/>
          <a:p>
            <a:pPr algn="r"/>
            <a:r>
              <a:rPr lang="en-GB" b="1" dirty="0" smtClean="0"/>
              <a:t> University Practical Action and Research</a:t>
            </a:r>
            <a:endParaRPr lang="en-GB" b="1" dirty="0"/>
          </a:p>
        </p:txBody>
      </p:sp>
      <p:sp>
        <p:nvSpPr>
          <p:cNvPr id="4" name="TextBox 3"/>
          <p:cNvSpPr txBox="1"/>
          <p:nvPr/>
        </p:nvSpPr>
        <p:spPr>
          <a:xfrm>
            <a:off x="76200" y="1755338"/>
            <a:ext cx="9067800" cy="2492990"/>
          </a:xfrm>
          <a:prstGeom prst="rect">
            <a:avLst/>
          </a:prstGeom>
          <a:noFill/>
        </p:spPr>
        <p:txBody>
          <a:bodyPr wrap="square" rtlCol="0">
            <a:spAutoFit/>
          </a:bodyPr>
          <a:lstStyle/>
          <a:p>
            <a:pPr>
              <a:buFont typeface="Arial" pitchFamily="34" charset="0"/>
              <a:buChar char="•"/>
            </a:pPr>
            <a:r>
              <a:rPr lang="en-GB" sz="2600" b="1" dirty="0" smtClean="0">
                <a:solidFill>
                  <a:schemeClr val="bg2"/>
                </a:solidFill>
              </a:rPr>
              <a:t> Practical Dissertations</a:t>
            </a:r>
          </a:p>
          <a:p>
            <a:pPr>
              <a:buFont typeface="Arial" pitchFamily="34" charset="0"/>
              <a:buChar char="•"/>
            </a:pPr>
            <a:r>
              <a:rPr lang="en-GB" sz="2600" b="1" dirty="0" smtClean="0">
                <a:solidFill>
                  <a:schemeClr val="bg2"/>
                </a:solidFill>
              </a:rPr>
              <a:t> Student Conference Presentations on Practical Action</a:t>
            </a:r>
          </a:p>
          <a:p>
            <a:pPr>
              <a:buFont typeface="Arial" pitchFamily="34" charset="0"/>
              <a:buChar char="•"/>
            </a:pPr>
            <a:r>
              <a:rPr lang="en-GB" sz="2600" b="1" dirty="0" smtClean="0">
                <a:solidFill>
                  <a:schemeClr val="bg2"/>
                </a:solidFill>
              </a:rPr>
              <a:t> Participation in External Research </a:t>
            </a:r>
          </a:p>
          <a:p>
            <a:pPr>
              <a:buFont typeface="Arial" pitchFamily="34" charset="0"/>
              <a:buChar char="•"/>
            </a:pPr>
            <a:endParaRPr lang="en-GB" sz="2600" b="1" dirty="0" smtClean="0">
              <a:solidFill>
                <a:schemeClr val="bg2"/>
              </a:solidFill>
            </a:endParaRPr>
          </a:p>
          <a:p>
            <a:pPr>
              <a:buFont typeface="Arial" pitchFamily="34" charset="0"/>
              <a:buChar char="•"/>
            </a:pPr>
            <a:endParaRPr lang="en-GB" sz="2600" b="1" dirty="0" smtClean="0">
              <a:solidFill>
                <a:schemeClr val="bg2"/>
              </a:solidFill>
            </a:endParaRPr>
          </a:p>
          <a:p>
            <a:pPr>
              <a:buFont typeface="Arial" pitchFamily="34" charset="0"/>
              <a:buChar char="•"/>
            </a:pPr>
            <a:endParaRPr lang="en-GB" sz="2600" b="1" dirty="0" smtClean="0">
              <a:solidFill>
                <a:schemeClr val="bg2"/>
              </a:solidFill>
            </a:endParaRPr>
          </a:p>
        </p:txBody>
      </p:sp>
      <p:pic>
        <p:nvPicPr>
          <p:cNvPr id="5" name="Picture 4" descr="research.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295400" y="3064294"/>
            <a:ext cx="7375451" cy="2955506"/>
          </a:xfrm>
          <a:prstGeom prst="rect">
            <a:avLst/>
          </a:prstGeom>
        </p:spPr>
      </p:pic>
    </p:spTree>
    <p:extLst>
      <p:ext uri="{BB962C8B-B14F-4D97-AF65-F5344CB8AC3E}">
        <p14:creationId xmlns:p14="http://schemas.microsoft.com/office/powerpoint/2010/main" val="3930467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002060"/>
      </a:dk2>
      <a:lt2>
        <a:srgbClr val="92D050"/>
      </a:lt2>
      <a:accent1>
        <a:srgbClr val="002060"/>
      </a:accent1>
      <a:accent2>
        <a:srgbClr val="49711E"/>
      </a:accent2>
      <a:accent3>
        <a:srgbClr val="FFC000"/>
      </a:accent3>
      <a:accent4>
        <a:srgbClr val="568278"/>
      </a:accent4>
      <a:accent5>
        <a:srgbClr val="7BA79D"/>
      </a:accent5>
      <a:accent6>
        <a:srgbClr val="7C5F1D"/>
      </a:accent6>
      <a:hlink>
        <a:srgbClr val="FFFF00"/>
      </a:hlink>
      <a:folHlink>
        <a:srgbClr val="E2AC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10742</TotalTime>
  <Words>2977</Words>
  <Application>Microsoft Office PowerPoint</Application>
  <PresentationFormat>On-screen Show (4:3)</PresentationFormat>
  <Paragraphs>300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 CARBON CONVERSATIONS AND ACTION-BASED education for sustainability at the university of st Andrews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growing</dc:title>
  <dc:creator>Ali</dc:creator>
  <cp:lastModifiedBy>Rebecca</cp:lastModifiedBy>
  <cp:revision>144</cp:revision>
  <cp:lastPrinted>2012-10-31T10:30:58Z</cp:lastPrinted>
  <dcterms:created xsi:type="dcterms:W3CDTF">2006-08-16T00:00:00Z</dcterms:created>
  <dcterms:modified xsi:type="dcterms:W3CDTF">2014-07-09T09:18:54Z</dcterms:modified>
</cp:coreProperties>
</file>