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51" r:id="rId4"/>
    <p:sldMasterId id="2147483863" r:id="rId5"/>
  </p:sldMasterIdLst>
  <p:notesMasterIdLst>
    <p:notesMasterId r:id="rId19"/>
  </p:notesMasterIdLst>
  <p:handoutMasterIdLst>
    <p:handoutMasterId r:id="rId20"/>
  </p:handoutMasterIdLst>
  <p:sldIdLst>
    <p:sldId id="358" r:id="rId6"/>
    <p:sldId id="480" r:id="rId7"/>
    <p:sldId id="510" r:id="rId8"/>
    <p:sldId id="477" r:id="rId9"/>
    <p:sldId id="488" r:id="rId10"/>
    <p:sldId id="501" r:id="rId11"/>
    <p:sldId id="511" r:id="rId12"/>
    <p:sldId id="491" r:id="rId13"/>
    <p:sldId id="513" r:id="rId14"/>
    <p:sldId id="514" r:id="rId15"/>
    <p:sldId id="512" r:id="rId16"/>
    <p:sldId id="515" r:id="rId17"/>
    <p:sldId id="479" r:id="rId18"/>
  </p:sldIdLst>
  <p:sldSz cx="12192000" cy="6858000"/>
  <p:notesSz cx="6888163" cy="10018713"/>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D9D9"/>
    <a:srgbClr val="5D004A"/>
    <a:srgbClr val="FF9900"/>
    <a:srgbClr val="FF00FF"/>
    <a:srgbClr val="339933"/>
    <a:srgbClr val="5D0443"/>
    <a:srgbClr val="0070C0"/>
    <a:srgbClr val="00FF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85E66-CBBF-4791-B028-6E26331261C2}" v="235" dt="2020-06-25T08:48:19.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80" autoAdjust="0"/>
    <p:restoredTop sz="96270" autoAdjust="0"/>
  </p:normalViewPr>
  <p:slideViewPr>
    <p:cSldViewPr>
      <p:cViewPr varScale="1">
        <p:scale>
          <a:sx n="83" d="100"/>
          <a:sy n="83" d="100"/>
        </p:scale>
        <p:origin x="600" y="48"/>
      </p:cViewPr>
      <p:guideLst>
        <p:guide orient="horz" pos="2160"/>
        <p:guide pos="3840"/>
      </p:guideLst>
    </p:cSldViewPr>
  </p:slideViewPr>
  <p:notesTextViewPr>
    <p:cViewPr>
      <p:scale>
        <a:sx n="100" d="100"/>
        <a:sy n="100" d="100"/>
      </p:scale>
      <p:origin x="0" y="0"/>
    </p:cViewPr>
  </p:notesTextViewPr>
  <p:notesViewPr>
    <p:cSldViewPr>
      <p:cViewPr varScale="1">
        <p:scale>
          <a:sx n="85" d="100"/>
          <a:sy n="85" d="100"/>
        </p:scale>
        <p:origin x="2328"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0936"/>
          </a:xfrm>
          <a:prstGeom prst="rect">
            <a:avLst/>
          </a:prstGeom>
          <a:noFill/>
          <a:ln>
            <a:noFill/>
          </a:ln>
          <a:effectLst/>
        </p:spPr>
        <p:txBody>
          <a:bodyPr vert="horz" wrap="square" lIns="96606" tIns="48303" rIns="96606" bIns="48303" numCol="1" anchor="t" anchorCtr="0" compatLnSpc="1">
            <a:prstTxWarp prst="textNoShape">
              <a:avLst/>
            </a:prstTxWarp>
          </a:bodyPr>
          <a:lstStyle>
            <a:lvl1pPr eaLnBrk="1" hangingPunct="1">
              <a:defRPr sz="1300" dirty="0">
                <a:latin typeface="Arial" charset="0"/>
                <a:cs typeface="+mn-cs"/>
              </a:defRPr>
            </a:lvl1pPr>
          </a:lstStyle>
          <a:p>
            <a:pPr>
              <a:defRPr/>
            </a:pPr>
            <a:endParaRPr lang="en-GB" dirty="0"/>
          </a:p>
        </p:txBody>
      </p:sp>
      <p:sp>
        <p:nvSpPr>
          <p:cNvPr id="16387" name="Rectangle 3"/>
          <p:cNvSpPr>
            <a:spLocks noGrp="1" noChangeArrowheads="1"/>
          </p:cNvSpPr>
          <p:nvPr>
            <p:ph type="dt" sz="quarter" idx="1"/>
          </p:nvPr>
        </p:nvSpPr>
        <p:spPr bwMode="auto">
          <a:xfrm>
            <a:off x="3901698" y="0"/>
            <a:ext cx="2984871" cy="500936"/>
          </a:xfrm>
          <a:prstGeom prst="rect">
            <a:avLst/>
          </a:prstGeom>
          <a:noFill/>
          <a:ln>
            <a:noFill/>
          </a:ln>
          <a:effectLst/>
        </p:spPr>
        <p:txBody>
          <a:bodyPr vert="horz" wrap="square" lIns="96606" tIns="48303" rIns="96606" bIns="48303" numCol="1" anchor="t" anchorCtr="0" compatLnSpc="1">
            <a:prstTxWarp prst="textNoShape">
              <a:avLst/>
            </a:prstTxWarp>
          </a:bodyPr>
          <a:lstStyle>
            <a:lvl1pPr algn="r" eaLnBrk="1" hangingPunct="1">
              <a:defRPr sz="1300" dirty="0">
                <a:latin typeface="Arial" charset="0"/>
                <a:cs typeface="+mn-cs"/>
              </a:defRPr>
            </a:lvl1pPr>
          </a:lstStyle>
          <a:p>
            <a:pPr>
              <a:defRPr/>
            </a:pPr>
            <a:endParaRPr lang="en-GB" dirty="0"/>
          </a:p>
        </p:txBody>
      </p:sp>
      <p:sp>
        <p:nvSpPr>
          <p:cNvPr id="16388" name="Rectangle 4"/>
          <p:cNvSpPr>
            <a:spLocks noGrp="1" noChangeArrowheads="1"/>
          </p:cNvSpPr>
          <p:nvPr>
            <p:ph type="ftr" sz="quarter" idx="2"/>
          </p:nvPr>
        </p:nvSpPr>
        <p:spPr bwMode="auto">
          <a:xfrm>
            <a:off x="0" y="9516038"/>
            <a:ext cx="2984871" cy="500936"/>
          </a:xfrm>
          <a:prstGeom prst="rect">
            <a:avLst/>
          </a:prstGeom>
          <a:noFill/>
          <a:ln>
            <a:noFill/>
          </a:ln>
          <a:effectLst/>
        </p:spPr>
        <p:txBody>
          <a:bodyPr vert="horz" wrap="square" lIns="96606" tIns="48303" rIns="96606" bIns="48303" numCol="1" anchor="b" anchorCtr="0" compatLnSpc="1">
            <a:prstTxWarp prst="textNoShape">
              <a:avLst/>
            </a:prstTxWarp>
          </a:bodyPr>
          <a:lstStyle>
            <a:lvl1pPr eaLnBrk="1" hangingPunct="1">
              <a:defRPr sz="1300" dirty="0">
                <a:latin typeface="Arial" charset="0"/>
                <a:cs typeface="+mn-cs"/>
              </a:defRPr>
            </a:lvl1pPr>
          </a:lstStyle>
          <a:p>
            <a:pPr>
              <a:defRPr/>
            </a:pPr>
            <a:endParaRPr lang="en-GB" dirty="0"/>
          </a:p>
        </p:txBody>
      </p:sp>
      <p:sp>
        <p:nvSpPr>
          <p:cNvPr id="16389" name="Rectangle 5"/>
          <p:cNvSpPr>
            <a:spLocks noGrp="1" noChangeArrowheads="1"/>
          </p:cNvSpPr>
          <p:nvPr>
            <p:ph type="sldNum" sz="quarter" idx="3"/>
          </p:nvPr>
        </p:nvSpPr>
        <p:spPr bwMode="auto">
          <a:xfrm>
            <a:off x="3901698" y="9516038"/>
            <a:ext cx="2984871" cy="500936"/>
          </a:xfrm>
          <a:prstGeom prst="rect">
            <a:avLst/>
          </a:prstGeom>
          <a:noFill/>
          <a:ln>
            <a:noFill/>
          </a:ln>
          <a:effectLst/>
        </p:spPr>
        <p:txBody>
          <a:bodyPr vert="horz" wrap="square" lIns="96606" tIns="48303" rIns="96606" bIns="48303" numCol="1" anchor="b" anchorCtr="0" compatLnSpc="1">
            <a:prstTxWarp prst="textNoShape">
              <a:avLst/>
            </a:prstTxWarp>
          </a:bodyPr>
          <a:lstStyle>
            <a:lvl1pPr algn="r">
              <a:defRPr sz="1300"/>
            </a:lvl1pPr>
          </a:lstStyle>
          <a:p>
            <a:fld id="{62A38080-CBB6-4EF4-8666-843E5AA186A2}" type="slidenum">
              <a:rPr lang="en-GB" altLang="en-US"/>
              <a:pPr/>
              <a:t>‹#›</a:t>
            </a:fld>
            <a:endParaRPr lang="en-GB" altLang="en-US" dirty="0"/>
          </a:p>
        </p:txBody>
      </p:sp>
    </p:spTree>
    <p:extLst>
      <p:ext uri="{BB962C8B-B14F-4D97-AF65-F5344CB8AC3E}">
        <p14:creationId xmlns:p14="http://schemas.microsoft.com/office/powerpoint/2010/main" val="1664794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84871" cy="500936"/>
          </a:xfrm>
          <a:prstGeom prst="rect">
            <a:avLst/>
          </a:prstGeom>
          <a:noFill/>
          <a:ln>
            <a:noFill/>
          </a:ln>
          <a:effectLst/>
        </p:spPr>
        <p:txBody>
          <a:bodyPr vert="horz" wrap="square" lIns="96606" tIns="48303" rIns="96606" bIns="48303" numCol="1" anchor="t" anchorCtr="0" compatLnSpc="1">
            <a:prstTxWarp prst="textNoShape">
              <a:avLst/>
            </a:prstTxWarp>
          </a:bodyPr>
          <a:lstStyle>
            <a:lvl1pPr eaLnBrk="1" hangingPunct="1">
              <a:defRPr sz="1300" dirty="0">
                <a:latin typeface="Arial" charset="0"/>
                <a:cs typeface="+mn-cs"/>
              </a:defRPr>
            </a:lvl1pPr>
          </a:lstStyle>
          <a:p>
            <a:pPr>
              <a:defRPr/>
            </a:pPr>
            <a:endParaRPr lang="en-GB" dirty="0"/>
          </a:p>
        </p:txBody>
      </p:sp>
      <p:sp>
        <p:nvSpPr>
          <p:cNvPr id="57347" name="Rectangle 3"/>
          <p:cNvSpPr>
            <a:spLocks noGrp="1" noChangeArrowheads="1"/>
          </p:cNvSpPr>
          <p:nvPr>
            <p:ph type="dt" idx="1"/>
          </p:nvPr>
        </p:nvSpPr>
        <p:spPr bwMode="auto">
          <a:xfrm>
            <a:off x="3901698" y="0"/>
            <a:ext cx="2984871" cy="500936"/>
          </a:xfrm>
          <a:prstGeom prst="rect">
            <a:avLst/>
          </a:prstGeom>
          <a:noFill/>
          <a:ln>
            <a:noFill/>
          </a:ln>
          <a:effectLst/>
        </p:spPr>
        <p:txBody>
          <a:bodyPr vert="horz" wrap="square" lIns="96606" tIns="48303" rIns="96606" bIns="48303" numCol="1" anchor="t" anchorCtr="0" compatLnSpc="1">
            <a:prstTxWarp prst="textNoShape">
              <a:avLst/>
            </a:prstTxWarp>
          </a:bodyPr>
          <a:lstStyle>
            <a:lvl1pPr algn="r" eaLnBrk="1" hangingPunct="1">
              <a:defRPr sz="1300" dirty="0">
                <a:latin typeface="Arial" charset="0"/>
                <a:cs typeface="+mn-cs"/>
              </a:defRPr>
            </a:lvl1pPr>
          </a:lstStyle>
          <a:p>
            <a:pPr>
              <a:defRPr/>
            </a:pPr>
            <a:endParaRPr lang="en-GB" dirty="0"/>
          </a:p>
        </p:txBody>
      </p:sp>
      <p:sp>
        <p:nvSpPr>
          <p:cNvPr id="25604" name="Rectangle 4"/>
          <p:cNvSpPr>
            <a:spLocks noGrp="1" noRot="1" noChangeAspect="1" noChangeArrowheads="1" noTextEdit="1"/>
          </p:cNvSpPr>
          <p:nvPr>
            <p:ph type="sldImg" idx="2"/>
          </p:nvPr>
        </p:nvSpPr>
        <p:spPr bwMode="auto">
          <a:xfrm>
            <a:off x="104775" y="750888"/>
            <a:ext cx="667861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8817" y="4758889"/>
            <a:ext cx="5510530" cy="4508421"/>
          </a:xfrm>
          <a:prstGeom prst="rect">
            <a:avLst/>
          </a:prstGeom>
          <a:noFill/>
          <a:ln>
            <a:noFill/>
          </a:ln>
          <a:effectLst/>
        </p:spPr>
        <p:txBody>
          <a:bodyPr vert="horz" wrap="square" lIns="96606" tIns="48303" rIns="96606" bIns="4830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7350" name="Rectangle 6"/>
          <p:cNvSpPr>
            <a:spLocks noGrp="1" noChangeArrowheads="1"/>
          </p:cNvSpPr>
          <p:nvPr>
            <p:ph type="ftr" sz="quarter" idx="4"/>
          </p:nvPr>
        </p:nvSpPr>
        <p:spPr bwMode="auto">
          <a:xfrm>
            <a:off x="0" y="9516038"/>
            <a:ext cx="2984871" cy="500936"/>
          </a:xfrm>
          <a:prstGeom prst="rect">
            <a:avLst/>
          </a:prstGeom>
          <a:noFill/>
          <a:ln>
            <a:noFill/>
          </a:ln>
          <a:effectLst/>
        </p:spPr>
        <p:txBody>
          <a:bodyPr vert="horz" wrap="square" lIns="96606" tIns="48303" rIns="96606" bIns="48303" numCol="1" anchor="b" anchorCtr="0" compatLnSpc="1">
            <a:prstTxWarp prst="textNoShape">
              <a:avLst/>
            </a:prstTxWarp>
          </a:bodyPr>
          <a:lstStyle>
            <a:lvl1pPr eaLnBrk="1" hangingPunct="1">
              <a:defRPr sz="1300" dirty="0">
                <a:latin typeface="Arial" charset="0"/>
                <a:cs typeface="+mn-cs"/>
              </a:defRPr>
            </a:lvl1pPr>
          </a:lstStyle>
          <a:p>
            <a:pPr>
              <a:defRPr/>
            </a:pPr>
            <a:endParaRPr lang="en-GB" dirty="0"/>
          </a:p>
        </p:txBody>
      </p:sp>
      <p:sp>
        <p:nvSpPr>
          <p:cNvPr id="57351" name="Rectangle 7"/>
          <p:cNvSpPr>
            <a:spLocks noGrp="1" noChangeArrowheads="1"/>
          </p:cNvSpPr>
          <p:nvPr>
            <p:ph type="sldNum" sz="quarter" idx="5"/>
          </p:nvPr>
        </p:nvSpPr>
        <p:spPr bwMode="auto">
          <a:xfrm>
            <a:off x="3901698" y="9516038"/>
            <a:ext cx="2984871" cy="500936"/>
          </a:xfrm>
          <a:prstGeom prst="rect">
            <a:avLst/>
          </a:prstGeom>
          <a:noFill/>
          <a:ln>
            <a:noFill/>
          </a:ln>
          <a:effectLst/>
        </p:spPr>
        <p:txBody>
          <a:bodyPr vert="horz" wrap="square" lIns="96606" tIns="48303" rIns="96606" bIns="48303" numCol="1" anchor="b" anchorCtr="0" compatLnSpc="1">
            <a:prstTxWarp prst="textNoShape">
              <a:avLst/>
            </a:prstTxWarp>
          </a:bodyPr>
          <a:lstStyle>
            <a:lvl1pPr algn="r">
              <a:defRPr sz="1300"/>
            </a:lvl1pPr>
          </a:lstStyle>
          <a:p>
            <a:fld id="{879CF117-6CEE-403C-A1E8-670EAAC00507}" type="slidenum">
              <a:rPr lang="en-GB" altLang="en-US"/>
              <a:pPr/>
              <a:t>‹#›</a:t>
            </a:fld>
            <a:endParaRPr lang="en-GB" altLang="en-US" dirty="0"/>
          </a:p>
        </p:txBody>
      </p:sp>
    </p:spTree>
    <p:extLst>
      <p:ext uri="{BB962C8B-B14F-4D97-AF65-F5344CB8AC3E}">
        <p14:creationId xmlns:p14="http://schemas.microsoft.com/office/powerpoint/2010/main" val="289652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2</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207609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11</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383393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12</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366341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13</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388762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3</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389569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4</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232292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5</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116473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6</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208265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7</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321158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8</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348687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9</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189746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4775" y="750888"/>
            <a:ext cx="6678613" cy="3757612"/>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Key points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We are the sustainability adviser to the leaders of the West Midlands</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Private sector led and cross-sector – not-for profit</a:t>
            </a:r>
          </a:p>
          <a:p>
            <a:pPr eaLnBrk="1" hangingPunct="1">
              <a:spcBef>
                <a:spcPct val="0"/>
              </a:spcBef>
              <a:buFontTx/>
              <a:buAutoNum type="arabicPeriod"/>
            </a:pPr>
            <a:r>
              <a:rPr lang="en-GB" altLang="en-US" dirty="0">
                <a:latin typeface="Arial" panose="020B0604020202020204" pitchFamily="34" charset="0"/>
                <a:cs typeface="Arial" panose="020B0604020202020204" pitchFamily="34" charset="0"/>
              </a:rPr>
              <a:t>Our role is to act as a catalyst to help others – main areas policy &amp; project advice &amp; sharing good practice</a:t>
            </a:r>
          </a:p>
          <a:p>
            <a:pPr eaLnBrk="1" hangingPunct="1">
              <a:spcBef>
                <a:spcPct val="0"/>
              </a:spcBef>
            </a:pPr>
            <a:r>
              <a:rPr lang="en-GB" altLang="en-US" dirty="0">
                <a:latin typeface="Arial" panose="020B0604020202020204" pitchFamily="34" charset="0"/>
                <a:cs typeface="Arial" panose="020B0604020202020204" pitchFamily="34" charset="0"/>
              </a:rPr>
              <a:t>4. We learn from project and annual customer feedback – and this has helped us to maintain a high satisfaction rate during very challenging times </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What our customers say they like about us is</a:t>
            </a:r>
          </a:p>
          <a:p>
            <a:pPr eaLnBrk="1" hangingPunct="1">
              <a:spcBef>
                <a:spcPct val="0"/>
              </a:spcBef>
            </a:pPr>
            <a:r>
              <a:rPr lang="en-GB" altLang="en-US" dirty="0">
                <a:latin typeface="Arial" panose="020B0604020202020204" pitchFamily="34" charset="0"/>
                <a:cs typeface="Arial" panose="020B0604020202020204" pitchFamily="34" charset="0"/>
              </a:rPr>
              <a:t>Our independence</a:t>
            </a:r>
          </a:p>
          <a:p>
            <a:pPr eaLnBrk="1" hangingPunct="1">
              <a:spcBef>
                <a:spcPct val="0"/>
              </a:spcBef>
            </a:pPr>
            <a:r>
              <a:rPr lang="en-GB" altLang="en-US" dirty="0">
                <a:latin typeface="Arial" panose="020B0604020202020204" pitchFamily="34" charset="0"/>
                <a:cs typeface="Arial" panose="020B0604020202020204" pitchFamily="34" charset="0"/>
              </a:rPr>
              <a:t>Our cross-sector good practice networks</a:t>
            </a:r>
          </a:p>
          <a:p>
            <a:pPr eaLnBrk="1" hangingPunct="1">
              <a:spcBef>
                <a:spcPct val="0"/>
              </a:spcBef>
            </a:pPr>
            <a:r>
              <a:rPr lang="en-GB" altLang="en-US" dirty="0">
                <a:latin typeface="Arial" panose="020B0604020202020204" pitchFamily="34" charset="0"/>
                <a:cs typeface="Arial" panose="020B0604020202020204" pitchFamily="34" charset="0"/>
              </a:rPr>
              <a:t>Our vision, plan and coordination of actions for a better West Midlands</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9583B0-2454-4BA0-A180-F3DC904F9478}" type="slidenum">
              <a:rPr lang="en-US" altLang="en-US">
                <a:solidFill>
                  <a:srgbClr val="000000"/>
                </a:solidFill>
                <a:latin typeface="Times" panose="02020603050405020304" pitchFamily="18" charset="0"/>
              </a:rPr>
              <a:pPr/>
              <a:t>10</a:t>
            </a:fld>
            <a:endParaRPr lang="en-US"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219583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3AC77A4-5C9F-443D-A4F5-EFFD67535C0C}" type="slidenum">
              <a:rPr lang="en-US" altLang="en-US"/>
              <a:pPr/>
              <a:t>‹#›</a:t>
            </a:fld>
            <a:endParaRPr lang="en-US" altLang="en-US" dirty="0"/>
          </a:p>
        </p:txBody>
      </p:sp>
    </p:spTree>
    <p:extLst>
      <p:ext uri="{BB962C8B-B14F-4D97-AF65-F5344CB8AC3E}">
        <p14:creationId xmlns:p14="http://schemas.microsoft.com/office/powerpoint/2010/main" val="195730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0C641E90-8073-4A20-B24A-16DD8DC4DA2F}" type="slidenum">
              <a:rPr lang="en-US" altLang="en-US"/>
              <a:pPr/>
              <a:t>‹#›</a:t>
            </a:fld>
            <a:endParaRPr lang="en-US" altLang="en-US" dirty="0"/>
          </a:p>
        </p:txBody>
      </p:sp>
    </p:spTree>
    <p:extLst>
      <p:ext uri="{BB962C8B-B14F-4D97-AF65-F5344CB8AC3E}">
        <p14:creationId xmlns:p14="http://schemas.microsoft.com/office/powerpoint/2010/main" val="312620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412877"/>
            <a:ext cx="2590800" cy="468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7" y="1412877"/>
            <a:ext cx="7571316" cy="468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51580D5-7E9A-4A74-9D26-ECC3C9CD5550}" type="slidenum">
              <a:rPr lang="en-US" altLang="en-US"/>
              <a:pPr/>
              <a:t>‹#›</a:t>
            </a:fld>
            <a:endParaRPr lang="en-US" altLang="en-US" dirty="0"/>
          </a:p>
        </p:txBody>
      </p:sp>
    </p:spTree>
    <p:extLst>
      <p:ext uri="{BB962C8B-B14F-4D97-AF65-F5344CB8AC3E}">
        <p14:creationId xmlns:p14="http://schemas.microsoft.com/office/powerpoint/2010/main" val="306042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590AF8-83D7-4A48-AFE9-76949AF5FEF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3848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1D4C33-B2E5-478B-BE7A-98FAEB32B0A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5853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CFDB27-440D-431B-A964-329C10DB2FA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9323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B659010-56CA-4F7C-BE91-C3502794302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49103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E2EDED2-63F9-448A-A747-1B0761EAC71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4787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41C2E2A-1C8D-4F1C-BDC3-55C31F95B92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4290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F046E28-7F51-4C40-B0F9-B5E2DA707F5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60069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739335A-1666-47E3-94C4-0262F17AA51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3222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E273A54-8689-4B30-A9C1-A74B935870B8}" type="slidenum">
              <a:rPr lang="en-US" altLang="en-US"/>
              <a:pPr/>
              <a:t>‹#›</a:t>
            </a:fld>
            <a:endParaRPr lang="en-US" altLang="en-US" dirty="0"/>
          </a:p>
        </p:txBody>
      </p:sp>
    </p:spTree>
    <p:extLst>
      <p:ext uri="{BB962C8B-B14F-4D97-AF65-F5344CB8AC3E}">
        <p14:creationId xmlns:p14="http://schemas.microsoft.com/office/powerpoint/2010/main" val="342052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872165F-BED7-46DF-898D-D616FDEB3E7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7694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A9A685-FCF7-4E46-9D5B-B59F5DE7B1D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06133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412877"/>
            <a:ext cx="2590800" cy="468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7" y="1412877"/>
            <a:ext cx="7571316" cy="468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41906C-E461-4FCB-A138-C3087D1BC80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9361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B6B3749-96D7-4698-AC42-27638F0256AA}" type="slidenum">
              <a:rPr lang="en-US" altLang="en-US"/>
              <a:pPr/>
              <a:t>‹#›</a:t>
            </a:fld>
            <a:endParaRPr lang="en-US" altLang="en-US" dirty="0"/>
          </a:p>
        </p:txBody>
      </p:sp>
    </p:spTree>
    <p:extLst>
      <p:ext uri="{BB962C8B-B14F-4D97-AF65-F5344CB8AC3E}">
        <p14:creationId xmlns:p14="http://schemas.microsoft.com/office/powerpoint/2010/main" val="274692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781300"/>
            <a:ext cx="5080000"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A79EB50-D202-4370-BFEB-85DFCE776EAD}" type="slidenum">
              <a:rPr lang="en-US" altLang="en-US"/>
              <a:pPr/>
              <a:t>‹#›</a:t>
            </a:fld>
            <a:endParaRPr lang="en-US" altLang="en-US" dirty="0"/>
          </a:p>
        </p:txBody>
      </p:sp>
    </p:spTree>
    <p:extLst>
      <p:ext uri="{BB962C8B-B14F-4D97-AF65-F5344CB8AC3E}">
        <p14:creationId xmlns:p14="http://schemas.microsoft.com/office/powerpoint/2010/main" val="426419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8B68B4B0-ADC3-4595-83DB-A3DC560F26FB}" type="slidenum">
              <a:rPr lang="en-US" altLang="en-US"/>
              <a:pPr/>
              <a:t>‹#›</a:t>
            </a:fld>
            <a:endParaRPr lang="en-US" altLang="en-US" dirty="0"/>
          </a:p>
        </p:txBody>
      </p:sp>
    </p:spTree>
    <p:extLst>
      <p:ext uri="{BB962C8B-B14F-4D97-AF65-F5344CB8AC3E}">
        <p14:creationId xmlns:p14="http://schemas.microsoft.com/office/powerpoint/2010/main" val="334455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E8E25411-3441-4E38-94D2-91B6BC7E1868}" type="slidenum">
              <a:rPr lang="en-US" altLang="en-US"/>
              <a:pPr/>
              <a:t>‹#›</a:t>
            </a:fld>
            <a:endParaRPr lang="en-US" altLang="en-US" dirty="0"/>
          </a:p>
        </p:txBody>
      </p:sp>
    </p:spTree>
    <p:extLst>
      <p:ext uri="{BB962C8B-B14F-4D97-AF65-F5344CB8AC3E}">
        <p14:creationId xmlns:p14="http://schemas.microsoft.com/office/powerpoint/2010/main" val="254086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7897DDA-BF09-4A26-95AA-C6988293F10B}" type="slidenum">
              <a:rPr lang="en-US" altLang="en-US"/>
              <a:pPr/>
              <a:t>‹#›</a:t>
            </a:fld>
            <a:endParaRPr lang="en-US" altLang="en-US" dirty="0"/>
          </a:p>
        </p:txBody>
      </p:sp>
    </p:spTree>
    <p:extLst>
      <p:ext uri="{BB962C8B-B14F-4D97-AF65-F5344CB8AC3E}">
        <p14:creationId xmlns:p14="http://schemas.microsoft.com/office/powerpoint/2010/main" val="319422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91E2ACB-94A0-43D7-B587-758378EAED1F}" type="slidenum">
              <a:rPr lang="en-US" altLang="en-US"/>
              <a:pPr/>
              <a:t>‹#›</a:t>
            </a:fld>
            <a:endParaRPr lang="en-US" altLang="en-US" dirty="0"/>
          </a:p>
        </p:txBody>
      </p:sp>
    </p:spTree>
    <p:extLst>
      <p:ext uri="{BB962C8B-B14F-4D97-AF65-F5344CB8AC3E}">
        <p14:creationId xmlns:p14="http://schemas.microsoft.com/office/powerpoint/2010/main" val="364785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15DA14DB-4899-4987-B4AD-C41AD23F845B}" type="slidenum">
              <a:rPr lang="en-US" altLang="en-US"/>
              <a:pPr/>
              <a:t>‹#›</a:t>
            </a:fld>
            <a:endParaRPr lang="en-US" altLang="en-US" dirty="0"/>
          </a:p>
        </p:txBody>
      </p:sp>
    </p:spTree>
    <p:extLst>
      <p:ext uri="{BB962C8B-B14F-4D97-AF65-F5344CB8AC3E}">
        <p14:creationId xmlns:p14="http://schemas.microsoft.com/office/powerpoint/2010/main" val="245120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4" y="14128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2781300"/>
            <a:ext cx="10363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dirty="0">
                <a:latin typeface="Times" pitchFamily="18"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dirty="0">
                <a:latin typeface="Times"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anose="02020603050405020304" pitchFamily="18" charset="0"/>
              </a:defRPr>
            </a:lvl1pPr>
          </a:lstStyle>
          <a:p>
            <a:fld id="{9A0A6C18-0796-4835-ABAC-D0ADB6F58F2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4" y="14128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2781300"/>
            <a:ext cx="10363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dirty="0">
                <a:latin typeface="Times" pitchFamily="18" charset="0"/>
                <a:cs typeface="+mn-cs"/>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dirty="0">
                <a:latin typeface="Times" pitchFamily="18" charset="0"/>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anose="02020603050405020304" pitchFamily="18" charset="0"/>
              </a:defRPr>
            </a:lvl1pPr>
          </a:lstStyle>
          <a:p>
            <a:fld id="{9423916C-242D-4A80-9F8E-0A3437B57D6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5561230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jacobs.com/"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innovationwm.co.uk/2020/05/07/zoom-like-a-pr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mailto:Alan.carr@swm.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swm.org.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wm.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sustainabilitywestmidlands.org.uk/resources/improving-the-accessibility-of-the-uk-climate-change-risk-assessment-part-1/"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s://www.sustainabilitywestmidlands.org.uk/?post_type=events&amp;p=1577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5"/>
          <p:cNvSpPr>
            <a:spLocks noGrp="1" noChangeArrowheads="1"/>
          </p:cNvSpPr>
          <p:nvPr>
            <p:ph type="subTitle" idx="1"/>
          </p:nvPr>
        </p:nvSpPr>
        <p:spPr>
          <a:xfrm>
            <a:off x="695400" y="4915979"/>
            <a:ext cx="11377264" cy="647700"/>
          </a:xfrm>
        </p:spPr>
        <p:txBody>
          <a:bodyPr/>
          <a:lstStyle/>
          <a:p>
            <a:pPr eaLnBrk="1" hangingPunct="1">
              <a:lnSpc>
                <a:spcPct val="90000"/>
              </a:lnSpc>
              <a:spcBef>
                <a:spcPct val="0"/>
              </a:spcBef>
            </a:pPr>
            <a:r>
              <a:rPr lang="en-GB" altLang="en-US" b="1" dirty="0">
                <a:solidFill>
                  <a:srgbClr val="5D0443"/>
                </a:solidFill>
                <a:latin typeface="Calibri" panose="020F0502020204030204" pitchFamily="34" charset="0"/>
                <a:ea typeface="+mj-ea"/>
                <a:cs typeface="Arial" panose="020B0604020202020204" pitchFamily="34" charset="0"/>
              </a:rPr>
              <a:t>Midlands Sustainability Education Network </a:t>
            </a:r>
          </a:p>
          <a:p>
            <a:pPr eaLnBrk="1" hangingPunct="1">
              <a:lnSpc>
                <a:spcPct val="90000"/>
              </a:lnSpc>
              <a:spcBef>
                <a:spcPct val="0"/>
              </a:spcBef>
            </a:pPr>
            <a:r>
              <a:rPr lang="en-GB" altLang="en-US" b="1" dirty="0">
                <a:solidFill>
                  <a:srgbClr val="5D0443"/>
                </a:solidFill>
                <a:latin typeface="Calibri" panose="020F0502020204030204" pitchFamily="34" charset="0"/>
                <a:ea typeface="+mj-ea"/>
                <a:cs typeface="Arial" panose="020B0604020202020204" pitchFamily="34" charset="0"/>
              </a:rPr>
              <a:t>SWM update</a:t>
            </a:r>
          </a:p>
        </p:txBody>
      </p:sp>
      <p:pic>
        <p:nvPicPr>
          <p:cNvPr id="2053" name="Picture 11" descr="http://www.jacobs.com/images/home.gif">
            <a:hlinkClick r:id="rId2" tooltip="Jacobs Engineeri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6" y="-160338"/>
            <a:ext cx="1800225" cy="3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3" descr="http://www.jacobs.com/images/home.gif">
            <a:hlinkClick r:id="rId2" tooltip="Jacobs Engineeri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6" y="-160338"/>
            <a:ext cx="1800225" cy="3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67"/>
          <p:cNvSpPr txBox="1">
            <a:spLocks noChangeArrowheads="1"/>
          </p:cNvSpPr>
          <p:nvPr/>
        </p:nvSpPr>
        <p:spPr bwMode="auto">
          <a:xfrm>
            <a:off x="407368" y="5948414"/>
            <a:ext cx="88199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400" b="1" dirty="0">
                <a:solidFill>
                  <a:srgbClr val="5D0443"/>
                </a:solidFill>
                <a:latin typeface="Calibri" panose="020F0502020204030204" pitchFamily="34" charset="0"/>
              </a:rPr>
              <a:t>Alan Carr</a:t>
            </a:r>
          </a:p>
          <a:p>
            <a:r>
              <a:rPr lang="en-GB" altLang="en-US" sz="2400" b="1" dirty="0">
                <a:solidFill>
                  <a:srgbClr val="5D0443"/>
                </a:solidFill>
                <a:latin typeface="Calibri" panose="020F0502020204030204" pitchFamily="34" charset="0"/>
              </a:rPr>
              <a:t>6 July 2020		</a:t>
            </a:r>
            <a:endParaRPr lang="en-GB" altLang="en-US" sz="2400" b="1" dirty="0">
              <a:solidFill>
                <a:srgbClr val="00B050"/>
              </a:solidFill>
              <a:latin typeface="Calibri" panose="020F0502020204030204" pitchFamily="34" charset="0"/>
            </a:endParaRPr>
          </a:p>
        </p:txBody>
      </p:sp>
      <p:pic>
        <p:nvPicPr>
          <p:cNvPr id="4" name="Picture 2" descr="Integrating Adaptation into Normal Business Activities">
            <a:extLst>
              <a:ext uri="{FF2B5EF4-FFF2-40B4-BE49-F238E27FC236}">
                <a16:creationId xmlns:a16="http://schemas.microsoft.com/office/drawing/2014/main" id="{E4B299F7-2501-482A-BF21-3F9A55BEA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0626" y="116632"/>
            <a:ext cx="2157595" cy="898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ign on the side of a road&#10;&#10;Description automatically generated">
            <a:extLst>
              <a:ext uri="{FF2B5EF4-FFF2-40B4-BE49-F238E27FC236}">
                <a16:creationId xmlns:a16="http://schemas.microsoft.com/office/drawing/2014/main" id="{D8AC4CF8-5377-4BAA-B5CD-709A53E44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329" y="1412775"/>
            <a:ext cx="6020703" cy="3010351"/>
          </a:xfrm>
          <a:prstGeom prst="rect">
            <a:avLst/>
          </a:prstGeom>
        </p:spPr>
      </p:pic>
      <p:pic>
        <p:nvPicPr>
          <p:cNvPr id="8" name="Picture 7">
            <a:extLst>
              <a:ext uri="{FF2B5EF4-FFF2-40B4-BE49-F238E27FC236}">
                <a16:creationId xmlns:a16="http://schemas.microsoft.com/office/drawing/2014/main" id="{E92E648A-224C-49CF-B8D6-D60492A3BF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63" r="23226" b="16473"/>
          <a:stretch/>
        </p:blipFill>
        <p:spPr>
          <a:xfrm>
            <a:off x="6931086" y="1393794"/>
            <a:ext cx="4661242" cy="3185814"/>
          </a:xfrm>
          <a:prstGeom prst="rect">
            <a:avLst/>
          </a:prstGeom>
        </p:spPr>
      </p:pic>
    </p:spTree>
    <p:extLst>
      <p:ext uri="{BB962C8B-B14F-4D97-AF65-F5344CB8AC3E}">
        <p14:creationId xmlns:p14="http://schemas.microsoft.com/office/powerpoint/2010/main" val="33019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79776" y="112635"/>
            <a:ext cx="6868597" cy="938212"/>
          </a:xfrm>
        </p:spPr>
        <p:txBody>
          <a:bodyPr/>
          <a:lstStyle/>
          <a:p>
            <a:pPr eaLnBrk="1" hangingPunct="1"/>
            <a:r>
              <a:rPr lang="en-US" altLang="en-US" sz="2800" b="1" dirty="0">
                <a:solidFill>
                  <a:srgbClr val="5D0443"/>
                </a:solidFill>
                <a:latin typeface="Calibri" panose="020F0502020204030204" pitchFamily="34" charset="0"/>
                <a:cs typeface="Arial" panose="020B0604020202020204" pitchFamily="34" charset="0"/>
              </a:rPr>
              <a:t>WM Green Recovery</a:t>
            </a:r>
            <a:endParaRPr lang="en-GB" altLang="en-US" sz="2800" b="1" dirty="0">
              <a:solidFill>
                <a:srgbClr val="5D0443"/>
              </a:solidFill>
              <a:latin typeface="Calibri" panose="020F0502020204030204" pitchFamily="34" charset="0"/>
              <a:cs typeface="Arial" panose="020B0604020202020204" pitchFamily="34" charset="0"/>
            </a:endParaRPr>
          </a:p>
        </p:txBody>
      </p:sp>
      <p:sp>
        <p:nvSpPr>
          <p:cNvPr id="3075" name="Rectangle 3"/>
          <p:cNvSpPr>
            <a:spLocks noGrp="1" noChangeArrowheads="1"/>
          </p:cNvSpPr>
          <p:nvPr>
            <p:ph type="body" idx="1"/>
          </p:nvPr>
        </p:nvSpPr>
        <p:spPr>
          <a:xfrm>
            <a:off x="263352" y="1332501"/>
            <a:ext cx="11521280" cy="4824412"/>
          </a:xfrm>
        </p:spPr>
        <p:txBody>
          <a:bodyPr/>
          <a:lstStyle/>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WMCA Board signed off ‘green recovery’ approach to Covid-19, with priorities including:</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Transport</a:t>
            </a:r>
          </a:p>
          <a:p>
            <a:pPr eaLnBrk="1" hangingPunct="1">
              <a:lnSpc>
                <a:spcPct val="80000"/>
              </a:lnSpc>
            </a:pPr>
            <a:endParaRPr lang="en-GB" altLang="en-US" sz="2100" dirty="0">
              <a:solidFill>
                <a:srgbClr val="5D0443"/>
              </a:solidFill>
              <a:latin typeface="Calibri" panose="020F0502020204030204" pitchFamily="34" charset="0"/>
              <a:cs typeface="Arial" panose="020B0604020202020204" pitchFamily="34" charset="0"/>
            </a:endParaRP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Circular economy</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Fuel poverty/retrofit</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Natural capital/green space</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Green financing/procurement</a:t>
            </a:r>
          </a:p>
          <a:p>
            <a:pPr eaLnBrk="1" hangingPunct="1">
              <a:lnSpc>
                <a:spcPct val="80000"/>
              </a:lnSpc>
            </a:pPr>
            <a:endParaRPr lang="en-GB" altLang="en-US" sz="2100" dirty="0">
              <a:solidFill>
                <a:srgbClr val="5D0443"/>
              </a:solidFill>
              <a:latin typeface="Calibri" panose="020F0502020204030204" pitchFamily="34" charset="0"/>
              <a:cs typeface="Arial" panose="020B0604020202020204" pitchFamily="34" charset="0"/>
            </a:endParaRP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How can we identify and nurture projects that align with these themes and find innovative solutions and approaches to the challenges of recovery?</a:t>
            </a:r>
          </a:p>
          <a:p>
            <a:pPr eaLnBrk="1" hangingPunct="1">
              <a:lnSpc>
                <a:spcPct val="80000"/>
              </a:lnSpc>
            </a:pPr>
            <a:endParaRPr lang="en-GB" altLang="en-US" sz="2100" dirty="0">
              <a:solidFill>
                <a:srgbClr val="5D0443"/>
              </a:solidFill>
              <a:latin typeface="Calibri" panose="020F0502020204030204" pitchFamily="34" charset="0"/>
              <a:cs typeface="Arial" panose="020B0604020202020204" pitchFamily="34" charset="0"/>
            </a:endParaRPr>
          </a:p>
          <a:p>
            <a:pPr eaLnBrk="1" hangingPunct="1">
              <a:lnSpc>
                <a:spcPct val="80000"/>
              </a:lnSpc>
            </a:pPr>
            <a:r>
              <a:rPr lang="en-GB" altLang="en-US" sz="2100" b="1" dirty="0">
                <a:solidFill>
                  <a:srgbClr val="5D0443"/>
                </a:solidFill>
                <a:latin typeface="Calibri" panose="020F0502020204030204" pitchFamily="34" charset="0"/>
                <a:cs typeface="Arial" panose="020B0604020202020204" pitchFamily="34" charset="0"/>
              </a:rPr>
              <a:t>Could any of our universities provide some of these</a:t>
            </a:r>
          </a:p>
          <a:p>
            <a:pPr marL="360363" lvl="1"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solutions?</a:t>
            </a:r>
          </a:p>
          <a:p>
            <a:pPr eaLnBrk="1" hangingPunct="1">
              <a:lnSpc>
                <a:spcPct val="80000"/>
              </a:lnSpc>
            </a:pPr>
            <a:endParaRPr lang="en-GB" altLang="en-US" sz="2100" dirty="0">
              <a:solidFill>
                <a:srgbClr val="5D0443"/>
              </a:solidFill>
              <a:latin typeface="Calibri" panose="020F0502020204030204" pitchFamily="34" charset="0"/>
              <a:cs typeface="Arial" panose="020B0604020202020204" pitchFamily="34" charset="0"/>
            </a:endParaRPr>
          </a:p>
          <a:p>
            <a:pPr eaLnBrk="1" hangingPunct="1">
              <a:lnSpc>
                <a:spcPct val="80000"/>
              </a:lnSpc>
            </a:pPr>
            <a:endParaRPr lang="en-GB" altLang="en-US" sz="2200" dirty="0">
              <a:solidFill>
                <a:srgbClr val="5D0443"/>
              </a:solidFill>
              <a:latin typeface="Calibri" panose="020F0502020204030204" pitchFamily="34" charset="0"/>
              <a:cs typeface="Arial" panose="020B0604020202020204" pitchFamily="34" charset="0"/>
            </a:endParaRPr>
          </a:p>
        </p:txBody>
      </p:sp>
      <p:pic>
        <p:nvPicPr>
          <p:cNvPr id="12" name="Picture 11" descr="A sign on the side of a road&#10;&#10;Description automatically generated">
            <a:extLst>
              <a:ext uri="{FF2B5EF4-FFF2-40B4-BE49-F238E27FC236}">
                <a16:creationId xmlns:a16="http://schemas.microsoft.com/office/drawing/2014/main" id="{DB506CAF-080E-4A88-AD53-EEB110C0C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4354583"/>
            <a:ext cx="4683662" cy="2341831"/>
          </a:xfrm>
          <a:prstGeom prst="rect">
            <a:avLst/>
          </a:prstGeom>
        </p:spPr>
      </p:pic>
      <p:pic>
        <p:nvPicPr>
          <p:cNvPr id="3" name="Picture 2">
            <a:extLst>
              <a:ext uri="{FF2B5EF4-FFF2-40B4-BE49-F238E27FC236}">
                <a16:creationId xmlns:a16="http://schemas.microsoft.com/office/drawing/2014/main" id="{6A05A759-715A-4819-83DC-45F51F036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396" y="1826209"/>
            <a:ext cx="2919192"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gents Park, London, Uk, England, City, Park, British">
            <a:extLst>
              <a:ext uri="{FF2B5EF4-FFF2-40B4-BE49-F238E27FC236}">
                <a16:creationId xmlns:a16="http://schemas.microsoft.com/office/drawing/2014/main" id="{3343AA5C-1EC7-4AE1-B16E-98D9994BD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192" y="1721876"/>
            <a:ext cx="2088232" cy="209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9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E41D0E-0BF0-466F-8137-483E6D05EBCB}"/>
              </a:ext>
            </a:extLst>
          </p:cNvPr>
          <p:cNvSpPr>
            <a:spLocks noGrp="1" noChangeArrowheads="1"/>
          </p:cNvSpPr>
          <p:nvPr>
            <p:ph type="title"/>
          </p:nvPr>
        </p:nvSpPr>
        <p:spPr>
          <a:xfrm>
            <a:off x="4079776" y="112635"/>
            <a:ext cx="6868597" cy="938212"/>
          </a:xfrm>
        </p:spPr>
        <p:txBody>
          <a:bodyPr/>
          <a:lstStyle/>
          <a:p>
            <a:pPr eaLnBrk="1" hangingPunct="1"/>
            <a:r>
              <a:rPr lang="en-US" altLang="en-US" sz="2800" b="1" dirty="0">
                <a:solidFill>
                  <a:srgbClr val="5D0443"/>
                </a:solidFill>
                <a:latin typeface="Calibri" panose="020F0502020204030204" pitchFamily="34" charset="0"/>
                <a:cs typeface="Arial" panose="020B0604020202020204" pitchFamily="34" charset="0"/>
              </a:rPr>
              <a:t>Running events… virtually</a:t>
            </a:r>
            <a:endParaRPr lang="en-GB" altLang="en-US" sz="2800" b="1" dirty="0">
              <a:solidFill>
                <a:srgbClr val="5D0443"/>
              </a:solidFill>
              <a:latin typeface="Calibri" panose="020F050202020403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9F977F59-CC63-42C0-952A-78C6B6765512}"/>
              </a:ext>
            </a:extLst>
          </p:cNvPr>
          <p:cNvSpPr txBox="1">
            <a:spLocks noChangeArrowheads="1"/>
          </p:cNvSpPr>
          <p:nvPr/>
        </p:nvSpPr>
        <p:spPr bwMode="auto">
          <a:xfrm>
            <a:off x="263352" y="1332501"/>
            <a:ext cx="11521280" cy="58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pPr>
            <a:r>
              <a:rPr lang="en-GB" altLang="en-US" sz="2100" b="1" kern="0" dirty="0">
                <a:solidFill>
                  <a:srgbClr val="5D0443"/>
                </a:solidFill>
                <a:latin typeface="Calibri" panose="020F0502020204030204" pitchFamily="34" charset="0"/>
                <a:cs typeface="Arial" panose="020B0604020202020204" pitchFamily="34" charset="0"/>
              </a:rPr>
              <a:t>In the purple corner							  In the blue corner</a:t>
            </a:r>
          </a:p>
          <a:p>
            <a:pPr eaLnBrk="1" hangingPunct="1">
              <a:lnSpc>
                <a:spcPct val="80000"/>
              </a:lnSpc>
            </a:pPr>
            <a:endParaRPr lang="en-GB" altLang="en-US" sz="2100" kern="0" dirty="0">
              <a:solidFill>
                <a:srgbClr val="5D0443"/>
              </a:solidFill>
              <a:latin typeface="Calibri" panose="020F0502020204030204" pitchFamily="34" charset="0"/>
              <a:cs typeface="Arial" panose="020B0604020202020204" pitchFamily="34" charset="0"/>
            </a:endParaRPr>
          </a:p>
          <a:p>
            <a:pPr eaLnBrk="1" hangingPunct="1">
              <a:lnSpc>
                <a:spcPct val="80000"/>
              </a:lnSpc>
            </a:pPr>
            <a:endParaRPr lang="en-GB" altLang="en-US" sz="2200" kern="0" dirty="0">
              <a:solidFill>
                <a:srgbClr val="5D0443"/>
              </a:solidFill>
              <a:latin typeface="Calibri" panose="020F0502020204030204" pitchFamily="34" charset="0"/>
              <a:cs typeface="Arial" panose="020B0604020202020204" pitchFamily="34" charset="0"/>
            </a:endParaRPr>
          </a:p>
        </p:txBody>
      </p:sp>
      <p:pic>
        <p:nvPicPr>
          <p:cNvPr id="1026" name="Picture 2" descr="Microsoft Teams - Wikipedia">
            <a:extLst>
              <a:ext uri="{FF2B5EF4-FFF2-40B4-BE49-F238E27FC236}">
                <a16:creationId xmlns:a16="http://schemas.microsoft.com/office/drawing/2014/main" id="{55B87E4E-1494-4FA0-8348-81C3A301F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63" y="1772816"/>
            <a:ext cx="2031578" cy="1889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nded virtual background in Zoom – Excell Design &amp; Marketing">
            <a:extLst>
              <a:ext uri="{FF2B5EF4-FFF2-40B4-BE49-F238E27FC236}">
                <a16:creationId xmlns:a16="http://schemas.microsoft.com/office/drawing/2014/main" id="{D1A2B0CC-1451-418A-A7AC-85E57E7C1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6" y="1792606"/>
            <a:ext cx="1811073" cy="2120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C8824958-7EEC-49A8-9D16-0B7D7230E36E}"/>
              </a:ext>
            </a:extLst>
          </p:cNvPr>
          <p:cNvSpPr txBox="1">
            <a:spLocks noChangeArrowheads="1"/>
          </p:cNvSpPr>
          <p:nvPr/>
        </p:nvSpPr>
        <p:spPr bwMode="auto">
          <a:xfrm>
            <a:off x="19720" y="4005063"/>
            <a:ext cx="4968552" cy="256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Good for meetings with a few people</a:t>
            </a:r>
          </a:p>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Built into our MS Office package, so easier to arrange meeting through Teams</a:t>
            </a:r>
          </a:p>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Less functionality for larger meetings and process seems clunky</a:t>
            </a:r>
          </a:p>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Have generally come across more technical issues with Teams compared to Zoom.</a:t>
            </a:r>
          </a:p>
          <a:p>
            <a:pPr eaLnBrk="1" hangingPunct="1">
              <a:lnSpc>
                <a:spcPct val="80000"/>
              </a:lnSpc>
            </a:pPr>
            <a:endParaRPr lang="en-GB" altLang="en-US" sz="2100" kern="0" dirty="0">
              <a:solidFill>
                <a:srgbClr val="5D0443"/>
              </a:solidFill>
              <a:latin typeface="Calibri" panose="020F0502020204030204" pitchFamily="34" charset="0"/>
              <a:cs typeface="Arial" panose="020B0604020202020204" pitchFamily="34" charset="0"/>
            </a:endParaRPr>
          </a:p>
          <a:p>
            <a:pPr eaLnBrk="1" hangingPunct="1">
              <a:lnSpc>
                <a:spcPct val="80000"/>
              </a:lnSpc>
            </a:pPr>
            <a:endParaRPr lang="en-GB" altLang="en-US" sz="2200" kern="0" dirty="0">
              <a:solidFill>
                <a:srgbClr val="5D0443"/>
              </a:solidFill>
              <a:latin typeface="Calibri" panose="020F050202020403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9C578815-21A2-406D-ACF3-85EA06445EE6}"/>
              </a:ext>
            </a:extLst>
          </p:cNvPr>
          <p:cNvSpPr txBox="1">
            <a:spLocks noChangeArrowheads="1"/>
          </p:cNvSpPr>
          <p:nvPr/>
        </p:nvSpPr>
        <p:spPr bwMode="auto">
          <a:xfrm>
            <a:off x="3935760" y="1332501"/>
            <a:ext cx="4320479" cy="52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pPr>
            <a:r>
              <a:rPr lang="en-GB" altLang="en-US" sz="2100" b="1" kern="0" dirty="0">
                <a:solidFill>
                  <a:srgbClr val="5D0443"/>
                </a:solidFill>
                <a:latin typeface="Calibri" panose="020F0502020204030204" pitchFamily="34" charset="0"/>
                <a:cs typeface="Arial" panose="020B0604020202020204" pitchFamily="34" charset="0"/>
              </a:rPr>
              <a:t>Which is best for what purpose??</a:t>
            </a:r>
          </a:p>
          <a:p>
            <a:pPr marL="0" indent="0" eaLnBrk="1" hangingPunct="1">
              <a:lnSpc>
                <a:spcPct val="80000"/>
              </a:lnSpc>
              <a:buFontTx/>
              <a:buNone/>
            </a:pPr>
            <a:endParaRPr lang="en-GB" altLang="en-US" sz="2100" b="1" kern="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FontTx/>
              <a:buNone/>
            </a:pPr>
            <a:r>
              <a:rPr lang="en-GB" altLang="en-US" sz="1800" kern="0" dirty="0">
                <a:solidFill>
                  <a:srgbClr val="5D0443"/>
                </a:solidFill>
                <a:latin typeface="Calibri" panose="020F0502020204030204" pitchFamily="34" charset="0"/>
                <a:cs typeface="Arial" panose="020B0604020202020204" pitchFamily="34" charset="0"/>
              </a:rPr>
              <a:t>Note – some (usually larger) organisations don’t have a choice which to use due to strict firewalls!</a:t>
            </a:r>
          </a:p>
          <a:p>
            <a:pPr eaLnBrk="1" hangingPunct="1">
              <a:lnSpc>
                <a:spcPct val="80000"/>
              </a:lnSpc>
            </a:pPr>
            <a:endParaRPr lang="en-GB" altLang="en-US" sz="2200" kern="0" dirty="0">
              <a:solidFill>
                <a:srgbClr val="5D0443"/>
              </a:solidFill>
              <a:latin typeface="Calibri" panose="020F0502020204030204" pitchFamily="34" charset="0"/>
              <a:cs typeface="Arial" panose="020B0604020202020204" pitchFamily="34" charset="0"/>
            </a:endParaRPr>
          </a:p>
        </p:txBody>
      </p:sp>
      <p:sp>
        <p:nvSpPr>
          <p:cNvPr id="10" name="Rectangle 3">
            <a:extLst>
              <a:ext uri="{FF2B5EF4-FFF2-40B4-BE49-F238E27FC236}">
                <a16:creationId xmlns:a16="http://schemas.microsoft.com/office/drawing/2014/main" id="{E08FEA75-7755-4A35-83C2-6839F656F1CE}"/>
              </a:ext>
            </a:extLst>
          </p:cNvPr>
          <p:cNvSpPr txBox="1">
            <a:spLocks noChangeArrowheads="1"/>
          </p:cNvSpPr>
          <p:nvPr/>
        </p:nvSpPr>
        <p:spPr bwMode="auto">
          <a:xfrm>
            <a:off x="7464152" y="4005063"/>
            <a:ext cx="5112569" cy="256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Not much use unless you pay for the upgrade</a:t>
            </a:r>
          </a:p>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More and slicker functionality when arranging larger events, e.g. breakout rooms</a:t>
            </a:r>
          </a:p>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Needs a lot of prep for larger events to run them properly/smoothly!</a:t>
            </a:r>
          </a:p>
          <a:p>
            <a:pPr eaLnBrk="1" hangingPunct="1">
              <a:lnSpc>
                <a:spcPct val="80000"/>
              </a:lnSpc>
            </a:pPr>
            <a:r>
              <a:rPr lang="en-GB" altLang="en-US" sz="2100" kern="0" dirty="0">
                <a:solidFill>
                  <a:srgbClr val="5D0443"/>
                </a:solidFill>
                <a:latin typeface="Calibri" panose="020F0502020204030204" pitchFamily="34" charset="0"/>
                <a:cs typeface="Arial" panose="020B0604020202020204" pitchFamily="34" charset="0"/>
              </a:rPr>
              <a:t>Watch out for Zoom bombing!</a:t>
            </a:r>
          </a:p>
        </p:txBody>
      </p:sp>
      <p:sp>
        <p:nvSpPr>
          <p:cNvPr id="11" name="Rectangle 3">
            <a:extLst>
              <a:ext uri="{FF2B5EF4-FFF2-40B4-BE49-F238E27FC236}">
                <a16:creationId xmlns:a16="http://schemas.microsoft.com/office/drawing/2014/main" id="{6BDEF203-D5EC-4368-9BA5-FCB3D0F75C73}"/>
              </a:ext>
            </a:extLst>
          </p:cNvPr>
          <p:cNvSpPr txBox="1">
            <a:spLocks noChangeArrowheads="1"/>
          </p:cNvSpPr>
          <p:nvPr/>
        </p:nvSpPr>
        <p:spPr bwMode="auto">
          <a:xfrm>
            <a:off x="4988272" y="4005063"/>
            <a:ext cx="2282297" cy="2562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80000"/>
              </a:lnSpc>
              <a:buNone/>
            </a:pPr>
            <a:r>
              <a:rPr lang="en-GB" altLang="en-US" sz="1600" b="1" kern="0" dirty="0">
                <a:solidFill>
                  <a:srgbClr val="5D0443"/>
                </a:solidFill>
                <a:latin typeface="Calibri" panose="020F0502020204030204" pitchFamily="34" charset="0"/>
                <a:cs typeface="Arial" panose="020B0604020202020204" pitchFamily="34" charset="0"/>
              </a:rPr>
              <a:t>You also have:</a:t>
            </a:r>
          </a:p>
          <a:p>
            <a:pPr marL="0" indent="0" algn="ctr" eaLnBrk="1" hangingPunct="1">
              <a:lnSpc>
                <a:spcPct val="80000"/>
              </a:lnSpc>
              <a:buNone/>
            </a:pPr>
            <a:r>
              <a:rPr lang="en-GB" altLang="en-US" sz="1600" kern="0" dirty="0">
                <a:solidFill>
                  <a:srgbClr val="5D0443"/>
                </a:solidFill>
                <a:latin typeface="Calibri" panose="020F0502020204030204" pitchFamily="34" charset="0"/>
                <a:cs typeface="Arial" panose="020B0604020202020204" pitchFamily="34" charset="0"/>
              </a:rPr>
              <a:t>Teams Live</a:t>
            </a:r>
          </a:p>
          <a:p>
            <a:pPr marL="0" indent="0" algn="ctr" eaLnBrk="1" hangingPunct="1">
              <a:lnSpc>
                <a:spcPct val="80000"/>
              </a:lnSpc>
              <a:buNone/>
            </a:pPr>
            <a:r>
              <a:rPr lang="en-GB" altLang="en-US" sz="1600" kern="0" dirty="0">
                <a:solidFill>
                  <a:srgbClr val="5D0443"/>
                </a:solidFill>
                <a:latin typeface="Calibri" panose="020F0502020204030204" pitchFamily="34" charset="0"/>
                <a:cs typeface="Arial" panose="020B0604020202020204" pitchFamily="34" charset="0"/>
              </a:rPr>
              <a:t>Zoom webinar</a:t>
            </a:r>
          </a:p>
          <a:p>
            <a:pPr marL="0" indent="0" algn="ctr" eaLnBrk="1" hangingPunct="1">
              <a:lnSpc>
                <a:spcPct val="80000"/>
              </a:lnSpc>
              <a:buNone/>
            </a:pPr>
            <a:r>
              <a:rPr lang="en-GB" altLang="en-US" sz="1600" kern="0" dirty="0">
                <a:solidFill>
                  <a:srgbClr val="5D0443"/>
                </a:solidFill>
                <a:latin typeface="Calibri" panose="020F0502020204030204" pitchFamily="34" charset="0"/>
                <a:cs typeface="Arial" panose="020B0604020202020204" pitchFamily="34" charset="0"/>
              </a:rPr>
              <a:t>WebEx</a:t>
            </a:r>
          </a:p>
          <a:p>
            <a:pPr marL="0" indent="0" algn="ctr" eaLnBrk="1" hangingPunct="1">
              <a:lnSpc>
                <a:spcPct val="80000"/>
              </a:lnSpc>
              <a:buNone/>
            </a:pPr>
            <a:r>
              <a:rPr lang="en-GB" altLang="en-US" sz="1600" kern="0" dirty="0">
                <a:solidFill>
                  <a:srgbClr val="5D0443"/>
                </a:solidFill>
                <a:latin typeface="Calibri" panose="020F0502020204030204" pitchFamily="34" charset="0"/>
                <a:cs typeface="Arial" panose="020B0604020202020204" pitchFamily="34" charset="0"/>
              </a:rPr>
              <a:t>Go to Webinar…</a:t>
            </a:r>
          </a:p>
          <a:p>
            <a:pPr algn="ctr" eaLnBrk="1" hangingPunct="1">
              <a:lnSpc>
                <a:spcPct val="80000"/>
              </a:lnSpc>
            </a:pPr>
            <a:endParaRPr lang="en-GB" altLang="en-US" sz="1600" kern="0" dirty="0">
              <a:solidFill>
                <a:srgbClr val="5D0443"/>
              </a:solidFill>
              <a:latin typeface="Calibri" panose="020F0502020204030204" pitchFamily="34" charset="0"/>
              <a:cs typeface="Arial" panose="020B0604020202020204" pitchFamily="34" charset="0"/>
            </a:endParaRPr>
          </a:p>
          <a:p>
            <a:pPr marL="0" indent="0" algn="ctr" eaLnBrk="1" hangingPunct="1">
              <a:lnSpc>
                <a:spcPct val="80000"/>
              </a:lnSpc>
              <a:buNone/>
            </a:pPr>
            <a:r>
              <a:rPr lang="en-GB" altLang="en-US" sz="1600" kern="0" dirty="0">
                <a:solidFill>
                  <a:srgbClr val="5D0443"/>
                </a:solidFill>
                <a:latin typeface="Calibri" panose="020F0502020204030204" pitchFamily="34" charset="0"/>
                <a:cs typeface="Arial" panose="020B0604020202020204" pitchFamily="34" charset="0"/>
              </a:rPr>
              <a:t>As the names suggest, these are good for… yep you guessed it… webinars, or so I’m told.</a:t>
            </a:r>
          </a:p>
          <a:p>
            <a:pPr eaLnBrk="1" hangingPunct="1">
              <a:lnSpc>
                <a:spcPct val="80000"/>
              </a:lnSpc>
            </a:pPr>
            <a:endParaRPr lang="en-GB" altLang="en-US" sz="2200" kern="0" dirty="0">
              <a:solidFill>
                <a:srgbClr val="5D044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18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79776" y="112635"/>
            <a:ext cx="6868597" cy="938212"/>
          </a:xfrm>
        </p:spPr>
        <p:txBody>
          <a:bodyPr/>
          <a:lstStyle/>
          <a:p>
            <a:pPr eaLnBrk="1" hangingPunct="1"/>
            <a:r>
              <a:rPr lang="en-US" altLang="en-US" sz="2800" b="1" dirty="0">
                <a:solidFill>
                  <a:srgbClr val="5D0443"/>
                </a:solidFill>
                <a:latin typeface="Calibri" panose="020F0502020204030204" pitchFamily="34" charset="0"/>
                <a:cs typeface="Arial" panose="020B0604020202020204" pitchFamily="34" charset="0"/>
              </a:rPr>
              <a:t>Zoom like a Pro!</a:t>
            </a:r>
            <a:br>
              <a:rPr lang="en-US" altLang="en-US" sz="2800" b="1" dirty="0">
                <a:solidFill>
                  <a:srgbClr val="5D0443"/>
                </a:solidFill>
                <a:latin typeface="Calibri" panose="020F0502020204030204" pitchFamily="34" charset="0"/>
                <a:cs typeface="Arial" panose="020B0604020202020204" pitchFamily="34" charset="0"/>
              </a:rPr>
            </a:br>
            <a:r>
              <a:rPr lang="en-US" altLang="en-US" sz="1400" dirty="0">
                <a:solidFill>
                  <a:srgbClr val="5D0443"/>
                </a:solidFill>
                <a:latin typeface="Calibri" panose="020F0502020204030204" pitchFamily="34" charset="0"/>
                <a:cs typeface="Arial" panose="020B0604020202020204" pitchFamily="34" charset="0"/>
                <a:hlinkClick r:id="rId3"/>
              </a:rPr>
              <a:t>https://innovationwm.co.uk/2020/05/07/zoom-like-a-pro/</a:t>
            </a:r>
            <a:r>
              <a:rPr lang="en-US" altLang="en-US" sz="1400" dirty="0">
                <a:solidFill>
                  <a:srgbClr val="5D0443"/>
                </a:solidFill>
                <a:latin typeface="Calibri" panose="020F0502020204030204" pitchFamily="34" charset="0"/>
                <a:cs typeface="Arial" panose="020B0604020202020204" pitchFamily="34" charset="0"/>
              </a:rPr>
              <a:t> </a:t>
            </a:r>
            <a:endParaRPr lang="en-GB" altLang="en-US" sz="2800" dirty="0">
              <a:solidFill>
                <a:srgbClr val="5D0443"/>
              </a:solidFill>
              <a:latin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441E006-B26A-483A-B256-CA946032DAAF}"/>
              </a:ext>
            </a:extLst>
          </p:cNvPr>
          <p:cNvPicPr>
            <a:picLocks noChangeAspect="1"/>
          </p:cNvPicPr>
          <p:nvPr/>
        </p:nvPicPr>
        <p:blipFill rotWithShape="1">
          <a:blip r:embed="rId4"/>
          <a:srcRect l="3341" t="15323" r="3932" b="8000"/>
          <a:stretch/>
        </p:blipFill>
        <p:spPr>
          <a:xfrm>
            <a:off x="263352" y="1268759"/>
            <a:ext cx="11305256" cy="5476605"/>
          </a:xfrm>
          <a:prstGeom prst="rect">
            <a:avLst/>
          </a:prstGeom>
        </p:spPr>
      </p:pic>
      <p:pic>
        <p:nvPicPr>
          <p:cNvPr id="5" name="Picture 4">
            <a:extLst>
              <a:ext uri="{FF2B5EF4-FFF2-40B4-BE49-F238E27FC236}">
                <a16:creationId xmlns:a16="http://schemas.microsoft.com/office/drawing/2014/main" id="{450FB584-9310-48A2-A603-5A0F34636CF7}"/>
              </a:ext>
            </a:extLst>
          </p:cNvPr>
          <p:cNvPicPr>
            <a:picLocks noChangeAspect="1"/>
          </p:cNvPicPr>
          <p:nvPr/>
        </p:nvPicPr>
        <p:blipFill rotWithShape="1">
          <a:blip r:embed="rId5"/>
          <a:srcRect l="3341" t="21651" r="8066" b="30050"/>
          <a:stretch/>
        </p:blipFill>
        <p:spPr>
          <a:xfrm>
            <a:off x="299356" y="1376771"/>
            <a:ext cx="11593288" cy="5260580"/>
          </a:xfrm>
          <a:prstGeom prst="rect">
            <a:avLst/>
          </a:prstGeom>
        </p:spPr>
      </p:pic>
    </p:spTree>
    <p:extLst>
      <p:ext uri="{BB962C8B-B14F-4D97-AF65-F5344CB8AC3E}">
        <p14:creationId xmlns:p14="http://schemas.microsoft.com/office/powerpoint/2010/main" val="39710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87888" y="44624"/>
            <a:ext cx="5394325" cy="938212"/>
          </a:xfrm>
        </p:spPr>
        <p:txBody>
          <a:bodyPr/>
          <a:lstStyle/>
          <a:p>
            <a:pPr eaLnBrk="1" hangingPunct="1"/>
            <a:r>
              <a:rPr lang="en-GB" altLang="en-US" sz="2800" b="1" dirty="0">
                <a:solidFill>
                  <a:srgbClr val="5D0443"/>
                </a:solidFill>
                <a:latin typeface="Calibri" panose="020F0502020204030204" pitchFamily="34" charset="0"/>
                <a:cs typeface="Arial" panose="020B0604020202020204" pitchFamily="34" charset="0"/>
              </a:rPr>
              <a:t>Thank you</a:t>
            </a:r>
          </a:p>
        </p:txBody>
      </p:sp>
      <p:sp>
        <p:nvSpPr>
          <p:cNvPr id="3075" name="Rectangle 3"/>
          <p:cNvSpPr>
            <a:spLocks noGrp="1" noChangeArrowheads="1"/>
          </p:cNvSpPr>
          <p:nvPr>
            <p:ph type="body" idx="1"/>
          </p:nvPr>
        </p:nvSpPr>
        <p:spPr>
          <a:xfrm>
            <a:off x="191344" y="1412776"/>
            <a:ext cx="11665296" cy="4824412"/>
          </a:xfrm>
        </p:spPr>
        <p:txBody>
          <a:bodyPr/>
          <a:lstStyle/>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rPr>
              <a:t>Alan Carr</a:t>
            </a: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rPr>
              <a:t>Senior Sustainability Adviser</a:t>
            </a:r>
          </a:p>
          <a:p>
            <a:pPr marL="0" indent="0" eaLnBrk="1" hangingPunct="1">
              <a:lnSpc>
                <a:spcPct val="80000"/>
              </a:lnSpc>
              <a:buNone/>
            </a:pPr>
            <a:endParaRPr lang="en-GB" altLang="en-US" sz="24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hlinkClick r:id="rId3"/>
              </a:rPr>
              <a:t>alan.carr@swm.org.uk</a:t>
            </a:r>
            <a:endParaRPr lang="en-GB" altLang="en-US" sz="24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rPr>
              <a:t>07599 658889</a:t>
            </a:r>
          </a:p>
          <a:p>
            <a:pPr marL="0" indent="0" eaLnBrk="1" hangingPunct="1">
              <a:lnSpc>
                <a:spcPct val="80000"/>
              </a:lnSpc>
              <a:buNone/>
            </a:pPr>
            <a:endParaRPr lang="en-GB" altLang="en-US" sz="24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hlinkClick r:id="rId4"/>
              </a:rPr>
              <a:t>www.swm.org.uk</a:t>
            </a:r>
            <a:r>
              <a:rPr lang="en-GB" altLang="en-US" sz="2400" dirty="0">
                <a:solidFill>
                  <a:srgbClr val="5D0443"/>
                </a:solidFill>
                <a:latin typeface="Calibri" panose="020F0502020204030204" pitchFamily="34" charset="0"/>
                <a:cs typeface="Arial" panose="020B0604020202020204" pitchFamily="34" charset="0"/>
              </a:rPr>
              <a:t> </a:t>
            </a: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rPr>
              <a:t>@SWMtweet </a:t>
            </a: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rPr>
              <a:t>LinkedIn: Sustainability West Midlands</a:t>
            </a:r>
          </a:p>
          <a:p>
            <a:pPr marL="0" indent="0" eaLnBrk="1" hangingPunct="1">
              <a:lnSpc>
                <a:spcPct val="80000"/>
              </a:lnSpc>
              <a:buNone/>
            </a:pPr>
            <a:endParaRPr lang="en-GB" altLang="en-US" sz="24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endParaRPr lang="en-GB" altLang="en-US" sz="24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rPr>
              <a:t>Photo: Gnosall, Staffordshire, </a:t>
            </a:r>
          </a:p>
          <a:p>
            <a:pPr marL="0" indent="0" eaLnBrk="1" hangingPunct="1">
              <a:lnSpc>
                <a:spcPct val="80000"/>
              </a:lnSpc>
              <a:buNone/>
            </a:pPr>
            <a:r>
              <a:rPr lang="en-GB" altLang="en-US" sz="2400" dirty="0">
                <a:solidFill>
                  <a:srgbClr val="5D0443"/>
                </a:solidFill>
                <a:latin typeface="Calibri" panose="020F0502020204030204" pitchFamily="34" charset="0"/>
                <a:cs typeface="Arial" panose="020B0604020202020204" pitchFamily="34" charset="0"/>
              </a:rPr>
              <a:t>late October 2019</a:t>
            </a:r>
          </a:p>
          <a:p>
            <a:pPr eaLnBrk="1" hangingPunct="1">
              <a:lnSpc>
                <a:spcPct val="80000"/>
              </a:lnSpc>
            </a:pPr>
            <a:endParaRPr lang="en-GB" altLang="en-US" sz="2100" dirty="0">
              <a:solidFill>
                <a:srgbClr val="5D0443"/>
              </a:solidFill>
              <a:latin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BCF03F9-C8EC-4B55-9403-FBE052438C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263" r="23226" b="16473"/>
          <a:stretch/>
        </p:blipFill>
        <p:spPr>
          <a:xfrm>
            <a:off x="5159896" y="2414056"/>
            <a:ext cx="6029394" cy="4120903"/>
          </a:xfrm>
          <a:prstGeom prst="rect">
            <a:avLst/>
          </a:prstGeom>
        </p:spPr>
      </p:pic>
    </p:spTree>
    <p:extLst>
      <p:ext uri="{BB962C8B-B14F-4D97-AF65-F5344CB8AC3E}">
        <p14:creationId xmlns:p14="http://schemas.microsoft.com/office/powerpoint/2010/main" val="423308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45568" y="108720"/>
            <a:ext cx="5394325" cy="938212"/>
          </a:xfrm>
        </p:spPr>
        <p:txBody>
          <a:bodyPr/>
          <a:lstStyle/>
          <a:p>
            <a:pPr eaLnBrk="1" hangingPunct="1"/>
            <a:r>
              <a:rPr lang="en-GB" altLang="en-US" sz="2800" b="1" dirty="0">
                <a:solidFill>
                  <a:srgbClr val="5D0443"/>
                </a:solidFill>
                <a:latin typeface="Calibri" panose="020F0502020204030204" pitchFamily="34" charset="0"/>
                <a:cs typeface="Arial" panose="020B0604020202020204" pitchFamily="34" charset="0"/>
              </a:rPr>
              <a:t>About Us</a:t>
            </a:r>
          </a:p>
        </p:txBody>
      </p:sp>
      <p:sp>
        <p:nvSpPr>
          <p:cNvPr id="3075" name="Rectangle 3"/>
          <p:cNvSpPr>
            <a:spLocks noGrp="1" noChangeArrowheads="1"/>
          </p:cNvSpPr>
          <p:nvPr>
            <p:ph type="body" idx="1"/>
          </p:nvPr>
        </p:nvSpPr>
        <p:spPr>
          <a:xfrm>
            <a:off x="263352" y="1412776"/>
            <a:ext cx="11593288" cy="4824412"/>
          </a:xfrm>
        </p:spPr>
        <p:txBody>
          <a:bodyPr/>
          <a:lstStyle/>
          <a:p>
            <a:pPr eaLnBrk="1" hangingPunct="1">
              <a:lnSpc>
                <a:spcPct val="80000"/>
              </a:lnSpc>
            </a:pPr>
            <a:r>
              <a:rPr lang="en-GB" altLang="en-US" sz="2300" dirty="0">
                <a:solidFill>
                  <a:srgbClr val="5D0443"/>
                </a:solidFill>
                <a:latin typeface="Calibri" panose="020F0502020204030204" pitchFamily="34" charset="0"/>
                <a:cs typeface="Arial" panose="020B0604020202020204" pitchFamily="34" charset="0"/>
              </a:rPr>
              <a:t>We are the sustainability adviser for leaders of the West Midlands.</a:t>
            </a:r>
          </a:p>
          <a:p>
            <a:pPr eaLnBrk="1" hangingPunct="1">
              <a:lnSpc>
                <a:spcPct val="80000"/>
              </a:lnSpc>
            </a:pPr>
            <a:endParaRPr lang="en-GB" altLang="en-US" sz="2300" dirty="0">
              <a:solidFill>
                <a:srgbClr val="5D0443"/>
              </a:solidFill>
              <a:latin typeface="Calibri" panose="020F0502020204030204" pitchFamily="34" charset="0"/>
              <a:cs typeface="Arial" panose="020B0604020202020204" pitchFamily="34" charset="0"/>
            </a:endParaRPr>
          </a:p>
          <a:p>
            <a:pPr eaLnBrk="1" hangingPunct="1">
              <a:lnSpc>
                <a:spcPct val="80000"/>
              </a:lnSpc>
            </a:pPr>
            <a:r>
              <a:rPr lang="en-GB" altLang="en-US" sz="2300" dirty="0">
                <a:solidFill>
                  <a:srgbClr val="5D0443"/>
                </a:solidFill>
                <a:latin typeface="Calibri" panose="020F0502020204030204" pitchFamily="34" charset="0"/>
                <a:cs typeface="Arial" panose="020B0604020202020204" pitchFamily="34" charset="0"/>
              </a:rPr>
              <a:t>Not-for-profit company working across all sectors.</a:t>
            </a:r>
          </a:p>
          <a:p>
            <a:pPr eaLnBrk="1" hangingPunct="1">
              <a:lnSpc>
                <a:spcPct val="80000"/>
              </a:lnSpc>
            </a:pPr>
            <a:endParaRPr lang="en-GB" altLang="en-US" sz="2300" dirty="0">
              <a:solidFill>
                <a:srgbClr val="5D0443"/>
              </a:solidFill>
              <a:latin typeface="Calibri" panose="020F0502020204030204" pitchFamily="34" charset="0"/>
              <a:cs typeface="Arial" panose="020B0604020202020204" pitchFamily="34" charset="0"/>
            </a:endParaRPr>
          </a:p>
          <a:p>
            <a:pPr eaLnBrk="1" hangingPunct="1">
              <a:lnSpc>
                <a:spcPct val="80000"/>
              </a:lnSpc>
            </a:pPr>
            <a:r>
              <a:rPr lang="en-GB" altLang="en-US" sz="2300" dirty="0">
                <a:solidFill>
                  <a:srgbClr val="5D0443"/>
                </a:solidFill>
                <a:latin typeface="Calibri" panose="020F0502020204030204" pitchFamily="34" charset="0"/>
                <a:cs typeface="Arial" panose="020B0604020202020204" pitchFamily="34" charset="0"/>
              </a:rPr>
              <a:t>Our vision: That the West Midlands is leading in contributing to the national target of net zero greenhouse gas emissions by 2050 whilst addressing health inequality and driving inclusive growth.</a:t>
            </a:r>
          </a:p>
          <a:p>
            <a:pPr eaLnBrk="1" hangingPunct="1">
              <a:lnSpc>
                <a:spcPct val="80000"/>
              </a:lnSpc>
            </a:pPr>
            <a:endParaRPr lang="en-GB" altLang="en-US" sz="2300" dirty="0">
              <a:solidFill>
                <a:srgbClr val="5D0443"/>
              </a:solidFill>
              <a:latin typeface="Calibri" panose="020F0502020204030204" pitchFamily="34" charset="0"/>
              <a:cs typeface="Arial" panose="020B0604020202020204" pitchFamily="34" charset="0"/>
            </a:endParaRPr>
          </a:p>
          <a:p>
            <a:pPr eaLnBrk="1" hangingPunct="1">
              <a:lnSpc>
                <a:spcPct val="80000"/>
              </a:lnSpc>
            </a:pPr>
            <a:r>
              <a:rPr lang="en-GB" altLang="en-US" sz="2300" dirty="0">
                <a:solidFill>
                  <a:srgbClr val="5D0443"/>
                </a:solidFill>
                <a:latin typeface="Calibri" panose="020F0502020204030204" pitchFamily="34" charset="0"/>
                <a:cs typeface="Arial" panose="020B0604020202020204" pitchFamily="34" charset="0"/>
              </a:rPr>
              <a:t>We coordinate and monitor the only existing regional Sustainability Roadmap; a framework to 2030 (</a:t>
            </a:r>
            <a:r>
              <a:rPr lang="en-GB" altLang="en-US" sz="2300" i="1" dirty="0">
                <a:solidFill>
                  <a:srgbClr val="5D0443"/>
                </a:solidFill>
                <a:latin typeface="Calibri" panose="020F0502020204030204" pitchFamily="34" charset="0"/>
                <a:cs typeface="Arial" panose="020B0604020202020204" pitchFamily="34" charset="0"/>
              </a:rPr>
              <a:t>NB – we’ve changed the baseline from 2020 to 2019!)</a:t>
            </a:r>
            <a:endParaRPr lang="en-GB" altLang="en-US" sz="2300" dirty="0">
              <a:solidFill>
                <a:srgbClr val="5D0443"/>
              </a:solidFill>
              <a:latin typeface="Calibri" panose="020F0502020204030204" pitchFamily="34" charset="0"/>
              <a:cs typeface="Arial" panose="020B0604020202020204" pitchFamily="34" charset="0"/>
            </a:endParaRPr>
          </a:p>
          <a:p>
            <a:pPr eaLnBrk="1" hangingPunct="1">
              <a:lnSpc>
                <a:spcPct val="80000"/>
              </a:lnSpc>
            </a:pPr>
            <a:endParaRPr lang="en-GB" altLang="en-US" sz="2300" dirty="0">
              <a:solidFill>
                <a:srgbClr val="5D0443"/>
              </a:solidFill>
              <a:latin typeface="Calibri" panose="020F0502020204030204" pitchFamily="34" charset="0"/>
              <a:cs typeface="Arial" panose="020B0604020202020204" pitchFamily="34" charset="0"/>
            </a:endParaRPr>
          </a:p>
          <a:p>
            <a:pPr eaLnBrk="1" hangingPunct="1">
              <a:lnSpc>
                <a:spcPct val="80000"/>
              </a:lnSpc>
            </a:pPr>
            <a:r>
              <a:rPr lang="en-GB" altLang="en-US" sz="2300" dirty="0">
                <a:solidFill>
                  <a:srgbClr val="5D0443"/>
                </a:solidFill>
                <a:latin typeface="Calibri" panose="020F0502020204030204" pitchFamily="34" charset="0"/>
                <a:cs typeface="Arial" panose="020B0604020202020204" pitchFamily="34" charset="0"/>
              </a:rPr>
              <a:t>We support our members and other local stakeholders to implement these changes by enabling them to demonstrate innovation and leadership and provide opportunities to collaborate and celebrate success. </a:t>
            </a:r>
          </a:p>
          <a:p>
            <a:pPr marL="0" indent="0" eaLnBrk="1" hangingPunct="1">
              <a:lnSpc>
                <a:spcPct val="80000"/>
              </a:lnSpc>
              <a:buNone/>
            </a:pPr>
            <a:endParaRPr lang="en-GB" altLang="en-US" sz="23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300" dirty="0">
                <a:solidFill>
                  <a:srgbClr val="5D0443"/>
                </a:solidFill>
                <a:latin typeface="Calibri" panose="020F0502020204030204" pitchFamily="34" charset="0"/>
                <a:cs typeface="Arial" panose="020B0604020202020204" pitchFamily="34" charset="0"/>
                <a:hlinkClick r:id="rId3"/>
              </a:rPr>
              <a:t>www.swm.org.uk</a:t>
            </a:r>
            <a:r>
              <a:rPr lang="en-GB" altLang="en-US" sz="2300" dirty="0">
                <a:solidFill>
                  <a:srgbClr val="5D0443"/>
                </a:solidFill>
                <a:latin typeface="Calibri" panose="020F0502020204030204" pitchFamily="34" charset="0"/>
                <a:cs typeface="Arial" panose="020B0604020202020204" pitchFamily="34" charset="0"/>
              </a:rPr>
              <a:t>  </a:t>
            </a:r>
          </a:p>
        </p:txBody>
      </p:sp>
      <p:pic>
        <p:nvPicPr>
          <p:cNvPr id="10" name="Picture 4" descr="A screenshot of a cell phone&#10;&#10;Description generated with very high confidence">
            <a:extLst>
              <a:ext uri="{FF2B5EF4-FFF2-40B4-BE49-F238E27FC236}">
                <a16:creationId xmlns:a16="http://schemas.microsoft.com/office/drawing/2014/main" id="{4F525E4B-3191-494D-85F5-F153D6695B89}"/>
              </a:ext>
            </a:extLst>
          </p:cNvPr>
          <p:cNvPicPr>
            <a:picLocks noChangeAspect="1"/>
          </p:cNvPicPr>
          <p:nvPr/>
        </p:nvPicPr>
        <p:blipFill rotWithShape="1">
          <a:blip r:embed="rId4"/>
          <a:srcRect l="23027" t="29744" r="10950" b="15641"/>
          <a:stretch/>
        </p:blipFill>
        <p:spPr>
          <a:xfrm>
            <a:off x="695400" y="1304702"/>
            <a:ext cx="10110167" cy="5040560"/>
          </a:xfrm>
          <a:prstGeom prst="rect">
            <a:avLst/>
          </a:prstGeom>
        </p:spPr>
      </p:pic>
    </p:spTree>
    <p:extLst>
      <p:ext uri="{BB962C8B-B14F-4D97-AF65-F5344CB8AC3E}">
        <p14:creationId xmlns:p14="http://schemas.microsoft.com/office/powerpoint/2010/main" val="20431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75">
                                            <p:txEl>
                                              <p:pRg st="0" end="0"/>
                                            </p:txEl>
                                          </p:spTgt>
                                        </p:tgtEl>
                                      </p:cBhvr>
                                    </p:animEffect>
                                    <p:set>
                                      <p:cBhvr>
                                        <p:cTn id="7" dur="1" fill="hold">
                                          <p:stCondLst>
                                            <p:cond delay="499"/>
                                          </p:stCondLst>
                                        </p:cTn>
                                        <p:tgtEl>
                                          <p:spTgt spid="307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075">
                                            <p:txEl>
                                              <p:pRg st="2" end="2"/>
                                            </p:txEl>
                                          </p:spTgt>
                                        </p:tgtEl>
                                      </p:cBhvr>
                                    </p:animEffect>
                                    <p:set>
                                      <p:cBhvr>
                                        <p:cTn id="10" dur="1" fill="hold">
                                          <p:stCondLst>
                                            <p:cond delay="499"/>
                                          </p:stCondLst>
                                        </p:cTn>
                                        <p:tgtEl>
                                          <p:spTgt spid="3075">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075">
                                            <p:txEl>
                                              <p:pRg st="4" end="4"/>
                                            </p:txEl>
                                          </p:spTgt>
                                        </p:tgtEl>
                                      </p:cBhvr>
                                    </p:animEffect>
                                    <p:set>
                                      <p:cBhvr>
                                        <p:cTn id="13" dur="1" fill="hold">
                                          <p:stCondLst>
                                            <p:cond delay="499"/>
                                          </p:stCondLst>
                                        </p:cTn>
                                        <p:tgtEl>
                                          <p:spTgt spid="3075">
                                            <p:txEl>
                                              <p:pRg st="4" end="4"/>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075">
                                            <p:txEl>
                                              <p:pRg st="6" end="6"/>
                                            </p:txEl>
                                          </p:spTgt>
                                        </p:tgtEl>
                                      </p:cBhvr>
                                    </p:animEffect>
                                    <p:set>
                                      <p:cBhvr>
                                        <p:cTn id="16" dur="1" fill="hold">
                                          <p:stCondLst>
                                            <p:cond delay="499"/>
                                          </p:stCondLst>
                                        </p:cTn>
                                        <p:tgtEl>
                                          <p:spTgt spid="3075">
                                            <p:txEl>
                                              <p:pRg st="6" end="6"/>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075">
                                            <p:txEl>
                                              <p:pRg st="8" end="8"/>
                                            </p:txEl>
                                          </p:spTgt>
                                        </p:tgtEl>
                                      </p:cBhvr>
                                    </p:animEffect>
                                    <p:set>
                                      <p:cBhvr>
                                        <p:cTn id="19" dur="1" fill="hold">
                                          <p:stCondLst>
                                            <p:cond delay="499"/>
                                          </p:stCondLst>
                                        </p:cTn>
                                        <p:tgtEl>
                                          <p:spTgt spid="3075">
                                            <p:txEl>
                                              <p:pRg st="8" end="8"/>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075">
                                            <p:txEl>
                                              <p:pRg st="10" end="10"/>
                                            </p:txEl>
                                          </p:spTgt>
                                        </p:tgtEl>
                                      </p:cBhvr>
                                    </p:animEffect>
                                    <p:set>
                                      <p:cBhvr>
                                        <p:cTn id="22" dur="1" fill="hold">
                                          <p:stCondLst>
                                            <p:cond delay="499"/>
                                          </p:stCondLst>
                                        </p:cTn>
                                        <p:tgtEl>
                                          <p:spTgt spid="3075">
                                            <p:txEl>
                                              <p:pRg st="10" end="10"/>
                                            </p:txEl>
                                          </p:spTgt>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99856" y="97273"/>
            <a:ext cx="6868597" cy="938212"/>
          </a:xfrm>
        </p:spPr>
        <p:txBody>
          <a:bodyPr/>
          <a:lstStyle/>
          <a:p>
            <a:pPr eaLnBrk="1" hangingPunct="1"/>
            <a:r>
              <a:rPr lang="en-US" altLang="en-US" sz="2800" b="1" dirty="0">
                <a:solidFill>
                  <a:srgbClr val="5D0443"/>
                </a:solidFill>
                <a:latin typeface="Calibri" panose="020F0502020204030204" pitchFamily="34" charset="0"/>
                <a:cs typeface="Arial" panose="020B0604020202020204" pitchFamily="34" charset="0"/>
              </a:rPr>
              <a:t>Improving the accessibility of the UK Climate Change Risk Assessment (UK CCRA)</a:t>
            </a:r>
            <a:endParaRPr lang="en-GB" altLang="en-US" sz="2800" b="1" dirty="0">
              <a:solidFill>
                <a:srgbClr val="5D0443"/>
              </a:solidFill>
              <a:latin typeface="Calibri" panose="020F0502020204030204" pitchFamily="34" charset="0"/>
              <a:cs typeface="Arial" panose="020B0604020202020204" pitchFamily="34" charset="0"/>
            </a:endParaRPr>
          </a:p>
        </p:txBody>
      </p:sp>
      <p:sp>
        <p:nvSpPr>
          <p:cNvPr id="3075" name="Rectangle 3"/>
          <p:cNvSpPr>
            <a:spLocks noGrp="1" noChangeArrowheads="1"/>
          </p:cNvSpPr>
          <p:nvPr>
            <p:ph type="body" idx="1"/>
          </p:nvPr>
        </p:nvSpPr>
        <p:spPr>
          <a:xfrm>
            <a:off x="335360" y="1290611"/>
            <a:ext cx="11521280" cy="4824412"/>
          </a:xfrm>
        </p:spPr>
        <p:txBody>
          <a:bodyPr/>
          <a:lstStyle/>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Client: Committee on Climate Change</a:t>
            </a:r>
          </a:p>
          <a:p>
            <a:pPr marL="0" indent="0" eaLnBrk="1" hangingPunct="1">
              <a:lnSpc>
                <a:spcPct val="80000"/>
              </a:lnSpc>
              <a:buNone/>
            </a:pPr>
            <a:r>
              <a:rPr lang="en-US" altLang="en-US" sz="2100" i="1" dirty="0">
                <a:solidFill>
                  <a:srgbClr val="5D0443"/>
                </a:solidFill>
                <a:latin typeface="Calibri" panose="020F0502020204030204" pitchFamily="34" charset="0"/>
                <a:cs typeface="Arial" panose="020B0604020202020204" pitchFamily="34" charset="0"/>
              </a:rPr>
              <a:t>‘Independent advice to government on building a low-carbon economy and preparing for climate change’</a:t>
            </a:r>
            <a:endParaRPr lang="en-GB" altLang="en-US" sz="2100" i="1"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endParaRPr lang="en-GB" altLang="en-US" sz="21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Context: UK CCRA</a:t>
            </a:r>
          </a:p>
          <a:p>
            <a:pPr marL="0" indent="0" eaLnBrk="1" hangingPunct="1">
              <a:lnSpc>
                <a:spcPct val="80000"/>
              </a:lnSpc>
              <a:buNone/>
            </a:pPr>
            <a:r>
              <a:rPr lang="en-US" altLang="en-US" sz="2100" dirty="0">
                <a:solidFill>
                  <a:srgbClr val="5D0443"/>
                </a:solidFill>
                <a:latin typeface="Calibri" panose="020F0502020204030204" pitchFamily="34" charset="0"/>
                <a:cs typeface="Arial" panose="020B0604020202020204" pitchFamily="34" charset="0"/>
              </a:rPr>
              <a:t>The UK Government is required, under the 2008 Climate Change Act, to publish a climate change risk assessment (CCRA) every five years. The assessment sets out the risks and opportunities facing the UK from climate change.</a:t>
            </a:r>
          </a:p>
          <a:p>
            <a:pPr marL="0" indent="0" eaLnBrk="1" hangingPunct="1">
              <a:lnSpc>
                <a:spcPct val="80000"/>
              </a:lnSpc>
              <a:buNone/>
            </a:pPr>
            <a:endParaRPr lang="en-US" altLang="en-US" sz="21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US" altLang="en-US" sz="2100" b="1" dirty="0">
                <a:solidFill>
                  <a:srgbClr val="5D0443"/>
                </a:solidFill>
                <a:latin typeface="Calibri" panose="020F0502020204030204" pitchFamily="34" charset="0"/>
                <a:cs typeface="Arial" panose="020B0604020202020204" pitchFamily="34" charset="0"/>
              </a:rPr>
              <a:t>Problem: </a:t>
            </a:r>
          </a:p>
          <a:p>
            <a:pPr marL="0" indent="0" eaLnBrk="1" hangingPunct="1">
              <a:lnSpc>
                <a:spcPct val="80000"/>
              </a:lnSpc>
              <a:buNone/>
            </a:pPr>
            <a:r>
              <a:rPr lang="en-US" altLang="en-US" sz="2100" dirty="0">
                <a:solidFill>
                  <a:srgbClr val="5D0443"/>
                </a:solidFill>
                <a:latin typeface="Calibri" panose="020F0502020204030204" pitchFamily="34" charset="0"/>
                <a:cs typeface="Arial" panose="020B0604020202020204" pitchFamily="34" charset="0"/>
              </a:rPr>
              <a:t>The evidence reports that inform the CCRA are hugely important in outlining what the key risks are to our health, infrastructure, natural environment and business… but they’re far too long and technical for government or anyone else to bother reading…</a:t>
            </a:r>
            <a:endParaRPr lang="en-GB" altLang="en-US" sz="2100" dirty="0">
              <a:solidFill>
                <a:srgbClr val="5D0443"/>
              </a:solidFill>
              <a:latin typeface="Calibri" panose="020F0502020204030204" pitchFamily="34" charset="0"/>
              <a:cs typeface="Arial" panose="020B0604020202020204" pitchFamily="34" charset="0"/>
            </a:endParaRPr>
          </a:p>
        </p:txBody>
      </p:sp>
      <p:pic>
        <p:nvPicPr>
          <p:cNvPr id="3" name="Picture 2"/>
          <p:cNvPicPr>
            <a:picLocks noChangeAspect="1"/>
          </p:cNvPicPr>
          <p:nvPr/>
        </p:nvPicPr>
        <p:blipFill rotWithShape="1">
          <a:blip r:embed="rId3"/>
          <a:srcRect l="9838" t="31548" r="38188" b="14983"/>
          <a:stretch/>
        </p:blipFill>
        <p:spPr>
          <a:xfrm>
            <a:off x="8400256" y="4870447"/>
            <a:ext cx="3268197" cy="1890280"/>
          </a:xfrm>
          <a:prstGeom prst="rect">
            <a:avLst/>
          </a:prstGeom>
        </p:spPr>
      </p:pic>
      <p:pic>
        <p:nvPicPr>
          <p:cNvPr id="6" name="Picture 5"/>
          <p:cNvPicPr>
            <a:picLocks noChangeAspect="1"/>
          </p:cNvPicPr>
          <p:nvPr/>
        </p:nvPicPr>
        <p:blipFill rotWithShape="1">
          <a:blip r:embed="rId4"/>
          <a:srcRect l="64962" t="38795" r="10626" b="38794"/>
          <a:stretch/>
        </p:blipFill>
        <p:spPr>
          <a:xfrm>
            <a:off x="3935760" y="5018572"/>
            <a:ext cx="3375419" cy="1742153"/>
          </a:xfrm>
          <a:prstGeom prst="rect">
            <a:avLst/>
          </a:prstGeom>
        </p:spPr>
      </p:pic>
      <p:pic>
        <p:nvPicPr>
          <p:cNvPr id="7" name="Picture 2" descr="Image result for climate change committee logo transparent">
            <a:extLst>
              <a:ext uri="{FF2B5EF4-FFF2-40B4-BE49-F238E27FC236}">
                <a16:creationId xmlns:a16="http://schemas.microsoft.com/office/drawing/2014/main" id="{9A77878F-A338-487C-805C-460B6C8FB4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442" y="5174733"/>
            <a:ext cx="2188077" cy="142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99856" y="97273"/>
            <a:ext cx="6868597" cy="938212"/>
          </a:xfrm>
        </p:spPr>
        <p:txBody>
          <a:bodyPr/>
          <a:lstStyle/>
          <a:p>
            <a:pPr eaLnBrk="1" hangingPunct="1"/>
            <a:r>
              <a:rPr lang="en-US" altLang="en-US" sz="2800" b="1" dirty="0">
                <a:solidFill>
                  <a:srgbClr val="5D0443"/>
                </a:solidFill>
                <a:latin typeface="Calibri" panose="020F0502020204030204" pitchFamily="34" charset="0"/>
                <a:cs typeface="Arial" panose="020B0604020202020204" pitchFamily="34" charset="0"/>
              </a:rPr>
              <a:t>Improving the accessibility of the CCRA</a:t>
            </a:r>
            <a:br>
              <a:rPr lang="en-US" altLang="en-US" sz="2800" b="1" dirty="0">
                <a:solidFill>
                  <a:srgbClr val="5D0443"/>
                </a:solidFill>
                <a:latin typeface="Calibri" panose="020F0502020204030204" pitchFamily="34" charset="0"/>
                <a:cs typeface="Arial" panose="020B0604020202020204" pitchFamily="34" charset="0"/>
              </a:rPr>
            </a:br>
            <a:r>
              <a:rPr lang="en-GB" sz="1400" dirty="0">
                <a:latin typeface="Calibri" panose="020F0502020204030204" pitchFamily="34" charset="0"/>
                <a:cs typeface="Calibri" panose="020F0502020204030204" pitchFamily="34" charset="0"/>
                <a:hlinkClick r:id="rId3"/>
              </a:rPr>
              <a:t>https://www.sustainabilitywestmidlands.org.uk/resources/improving-the-accessibility-of-the-uk-climate-change-risk-assessment-part-1/</a:t>
            </a:r>
            <a:endParaRPr lang="en-GB" altLang="en-US" sz="2800" b="1" dirty="0">
              <a:solidFill>
                <a:srgbClr val="5D0443"/>
              </a:solidFill>
              <a:latin typeface="Calibri" panose="020F0502020204030204" pitchFamily="34" charset="0"/>
              <a:cs typeface="Calibri" panose="020F0502020204030204" pitchFamily="34" charset="0"/>
            </a:endParaRPr>
          </a:p>
        </p:txBody>
      </p:sp>
      <p:sp>
        <p:nvSpPr>
          <p:cNvPr id="3075" name="Rectangle 3"/>
          <p:cNvSpPr>
            <a:spLocks noGrp="1" noChangeArrowheads="1"/>
          </p:cNvSpPr>
          <p:nvPr>
            <p:ph type="body" idx="1"/>
          </p:nvPr>
        </p:nvSpPr>
        <p:spPr>
          <a:xfrm>
            <a:off x="335360" y="1290611"/>
            <a:ext cx="11521280" cy="4824412"/>
          </a:xfrm>
        </p:spPr>
        <p:txBody>
          <a:bodyPr/>
          <a:lstStyle/>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Project aim: </a:t>
            </a:r>
            <a:r>
              <a:rPr lang="en-GB" altLang="en-US" sz="2100" dirty="0">
                <a:solidFill>
                  <a:srgbClr val="5D0443"/>
                </a:solidFill>
                <a:latin typeface="Calibri" panose="020F0502020204030204" pitchFamily="34" charset="0"/>
                <a:cs typeface="Arial" panose="020B0604020202020204" pitchFamily="34" charset="0"/>
              </a:rPr>
              <a:t>To provide the CCC with advice and products to improve the impact of the CCRA by enhancing its accessibility to its primary customers, which are UK Government departments, the devolved administrations and government-funded arm’s length bodies.</a:t>
            </a:r>
          </a:p>
          <a:p>
            <a:pPr marL="0" indent="0" eaLnBrk="1" hangingPunct="1">
              <a:lnSpc>
                <a:spcPct val="80000"/>
              </a:lnSpc>
              <a:buNone/>
            </a:pPr>
            <a:endParaRPr lang="en-GB" altLang="en-US" sz="21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endParaRPr lang="en-GB" altLang="en-US" sz="2100" b="1"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Tasks: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Extensive stakeholder feedback from all UK nations (completed)</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Good practice examples from elsewhere (completed)</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Develop an advisory report based on these findings (completed)</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Develop a draft communications plan based on findings (by autumn 2020)</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Develop national/DA summaries (by late spring 2021)</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Develop sector factsheets (by late spring 2021)</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Support the launch event and run focus groups (summer 2021)</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Support the development of a new CCRA website (on-going)</a:t>
            </a:r>
          </a:p>
          <a:p>
            <a:pPr eaLnBrk="1" hangingPunct="1">
              <a:lnSpc>
                <a:spcPct val="80000"/>
              </a:lnSpc>
            </a:pPr>
            <a:endParaRPr lang="en-GB" altLang="en-US" sz="2200" dirty="0">
              <a:solidFill>
                <a:srgbClr val="5D0443"/>
              </a:solidFill>
              <a:latin typeface="Calibri" panose="020F0502020204030204" pitchFamily="34" charset="0"/>
              <a:cs typeface="Arial" panose="020B0604020202020204" pitchFamily="34" charset="0"/>
            </a:endParaRPr>
          </a:p>
        </p:txBody>
      </p:sp>
      <p:pic>
        <p:nvPicPr>
          <p:cNvPr id="3" name="Picture 2"/>
          <p:cNvPicPr>
            <a:picLocks noChangeAspect="1"/>
          </p:cNvPicPr>
          <p:nvPr/>
        </p:nvPicPr>
        <p:blipFill rotWithShape="1">
          <a:blip r:embed="rId4"/>
          <a:srcRect l="9838" t="31548" r="38188" b="14983"/>
          <a:stretch/>
        </p:blipFill>
        <p:spPr>
          <a:xfrm>
            <a:off x="3583243" y="5691447"/>
            <a:ext cx="4307883" cy="2491620"/>
          </a:xfrm>
          <a:prstGeom prst="rect">
            <a:avLst/>
          </a:prstGeom>
        </p:spPr>
      </p:pic>
      <p:pic>
        <p:nvPicPr>
          <p:cNvPr id="6" name="Picture 5"/>
          <p:cNvPicPr>
            <a:picLocks noChangeAspect="1"/>
          </p:cNvPicPr>
          <p:nvPr/>
        </p:nvPicPr>
        <p:blipFill rotWithShape="1">
          <a:blip r:embed="rId5"/>
          <a:srcRect l="64962" t="38795" r="10626" b="38794"/>
          <a:stretch/>
        </p:blipFill>
        <p:spPr>
          <a:xfrm>
            <a:off x="426559" y="5691447"/>
            <a:ext cx="2892409" cy="1492857"/>
          </a:xfrm>
          <a:prstGeom prst="rect">
            <a:avLst/>
          </a:prstGeom>
        </p:spPr>
      </p:pic>
      <p:pic>
        <p:nvPicPr>
          <p:cNvPr id="2" name="Picture 1">
            <a:extLst>
              <a:ext uri="{FF2B5EF4-FFF2-40B4-BE49-F238E27FC236}">
                <a16:creationId xmlns:a16="http://schemas.microsoft.com/office/drawing/2014/main" id="{8978CBCE-BF70-4442-971B-7C2A0835685C}"/>
              </a:ext>
            </a:extLst>
          </p:cNvPr>
          <p:cNvPicPr>
            <a:picLocks noChangeAspect="1"/>
          </p:cNvPicPr>
          <p:nvPr/>
        </p:nvPicPr>
        <p:blipFill rotWithShape="1">
          <a:blip r:embed="rId6"/>
          <a:srcRect l="30816" t="17451" r="30509" b="3801"/>
          <a:stretch/>
        </p:blipFill>
        <p:spPr>
          <a:xfrm>
            <a:off x="8904312" y="2000737"/>
            <a:ext cx="3118003" cy="3571200"/>
          </a:xfrm>
          <a:prstGeom prst="rect">
            <a:avLst/>
          </a:prstGeom>
        </p:spPr>
      </p:pic>
      <p:pic>
        <p:nvPicPr>
          <p:cNvPr id="8" name="Picture 2" descr="Image result for climate change committee logo transparent">
            <a:extLst>
              <a:ext uri="{FF2B5EF4-FFF2-40B4-BE49-F238E27FC236}">
                <a16:creationId xmlns:a16="http://schemas.microsoft.com/office/drawing/2014/main" id="{5D7179D1-BACB-433D-BBBA-A527302642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42620" y="5818831"/>
            <a:ext cx="1441386" cy="941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ondon climate change partnership">
            <a:extLst>
              <a:ext uri="{FF2B5EF4-FFF2-40B4-BE49-F238E27FC236}">
                <a16:creationId xmlns:a16="http://schemas.microsoft.com/office/drawing/2014/main" id="{4D375FCF-842F-4CE6-B05D-8CA198B4E7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0588" y="2132856"/>
            <a:ext cx="587648" cy="897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niffer logo transparent">
            <a:extLst>
              <a:ext uri="{FF2B5EF4-FFF2-40B4-BE49-F238E27FC236}">
                <a16:creationId xmlns:a16="http://schemas.microsoft.com/office/drawing/2014/main" id="{9F110276-B4C3-4E05-8C54-897C64F2C45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9630"/>
          <a:stretch/>
        </p:blipFill>
        <p:spPr bwMode="auto">
          <a:xfrm>
            <a:off x="3516332" y="2271549"/>
            <a:ext cx="1906086" cy="6638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northern ireland environment link logo transparent">
            <a:extLst>
              <a:ext uri="{FF2B5EF4-FFF2-40B4-BE49-F238E27FC236}">
                <a16:creationId xmlns:a16="http://schemas.microsoft.com/office/drawing/2014/main" id="{C181F1B1-DB98-45C2-92FC-5A3CC00ECEB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62" t="17527" r="53957" b="36551"/>
          <a:stretch/>
        </p:blipFill>
        <p:spPr bwMode="auto">
          <a:xfrm>
            <a:off x="6833502" y="2271549"/>
            <a:ext cx="1905491" cy="7295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lingshot design ltd">
            <a:extLst>
              <a:ext uri="{FF2B5EF4-FFF2-40B4-BE49-F238E27FC236}">
                <a16:creationId xmlns:a16="http://schemas.microsoft.com/office/drawing/2014/main" id="{F99E5A08-8D5F-4592-AD73-C2F08357AFA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4022" y="2245051"/>
            <a:ext cx="729531" cy="72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7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71864" y="79327"/>
            <a:ext cx="3744416" cy="938212"/>
          </a:xfrm>
        </p:spPr>
        <p:txBody>
          <a:bodyPr/>
          <a:lstStyle/>
          <a:p>
            <a:pPr eaLnBrk="1" hangingPunct="1"/>
            <a:r>
              <a:rPr lang="en-GB" altLang="en-US" sz="2800" b="1" dirty="0">
                <a:solidFill>
                  <a:srgbClr val="5D004A"/>
                </a:solidFill>
                <a:latin typeface="Calibri" panose="020F0502020204030204" pitchFamily="34" charset="0"/>
                <a:cs typeface="Arial" panose="020B0604020202020204" pitchFamily="34" charset="0"/>
              </a:rPr>
              <a:t>Findings 1</a:t>
            </a:r>
          </a:p>
        </p:txBody>
      </p:sp>
      <p:sp>
        <p:nvSpPr>
          <p:cNvPr id="3075" name="Rectangle 3"/>
          <p:cNvSpPr>
            <a:spLocks noGrp="1" noChangeArrowheads="1"/>
          </p:cNvSpPr>
          <p:nvPr>
            <p:ph type="body" idx="1"/>
          </p:nvPr>
        </p:nvSpPr>
        <p:spPr>
          <a:xfrm>
            <a:off x="281710" y="1274579"/>
            <a:ext cx="8964488" cy="4824412"/>
          </a:xfrm>
        </p:spPr>
        <p:txBody>
          <a:bodyPr/>
          <a:lstStyle/>
          <a:p>
            <a:pPr marL="0" indent="0" eaLnBrk="1" hangingPunct="1">
              <a:lnSpc>
                <a:spcPct val="80000"/>
              </a:lnSpc>
              <a:buNone/>
            </a:pPr>
            <a:r>
              <a:rPr lang="en-GB" altLang="en-US" sz="2100" b="1" dirty="0">
                <a:solidFill>
                  <a:srgbClr val="5D004A"/>
                </a:solidFill>
                <a:latin typeface="Calibri" panose="020F0502020204030204" pitchFamily="34" charset="0"/>
                <a:cs typeface="Arial" panose="020B0604020202020204" pitchFamily="34" charset="0"/>
              </a:rPr>
              <a:t>Some example quotes from stakeholders:</a:t>
            </a:r>
          </a:p>
          <a:p>
            <a:pPr marL="0" indent="0" eaLnBrk="1" hangingPunct="1">
              <a:lnSpc>
                <a:spcPct val="80000"/>
              </a:lnSpc>
              <a:buNone/>
            </a:pPr>
            <a:endParaRPr lang="en-GB" altLang="en-US" sz="2100" dirty="0">
              <a:solidFill>
                <a:srgbClr val="5D004A"/>
              </a:solidFill>
              <a:latin typeface="Calibri" panose="020F0502020204030204" pitchFamily="34" charset="0"/>
              <a:cs typeface="Arial" panose="020B0604020202020204" pitchFamily="34" charset="0"/>
            </a:endParaRPr>
          </a:p>
          <a:p>
            <a:pPr eaLnBrk="1" hangingPunct="1">
              <a:lnSpc>
                <a:spcPct val="80000"/>
              </a:lnSpc>
            </a:pPr>
            <a:endParaRPr lang="en-GB" altLang="en-US" sz="2200" dirty="0">
              <a:solidFill>
                <a:srgbClr val="5D004A"/>
              </a:solidFill>
              <a:latin typeface="Calibri" panose="020F0502020204030204" pitchFamily="34" charset="0"/>
              <a:cs typeface="Arial" panose="020B0604020202020204" pitchFamily="34" charset="0"/>
            </a:endParaRPr>
          </a:p>
        </p:txBody>
      </p:sp>
      <p:pic>
        <p:nvPicPr>
          <p:cNvPr id="4" name="Picture 2" descr="Image result for climate change committee logo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5626" y="96378"/>
            <a:ext cx="1441386" cy="941896"/>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50">
            <a:extLst>
              <a:ext uri="{FF2B5EF4-FFF2-40B4-BE49-F238E27FC236}">
                <a16:creationId xmlns:a16="http://schemas.microsoft.com/office/drawing/2014/main" id="{2D71718D-9BE0-4B22-BB77-0E145E02D9DF}"/>
              </a:ext>
            </a:extLst>
          </p:cNvPr>
          <p:cNvSpPr>
            <a:spLocks noChangeArrowheads="1"/>
          </p:cNvSpPr>
          <p:nvPr/>
        </p:nvSpPr>
        <p:spPr bwMode="auto">
          <a:xfrm>
            <a:off x="510973" y="1703016"/>
            <a:ext cx="2008532" cy="1887537"/>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“Have themed workshops/ information days on findings of the CCRA after its publication.”</a:t>
            </a:r>
            <a:endParaRPr lang="en-US" altLang="en-US" sz="2400" dirty="0">
              <a:solidFill>
                <a:srgbClr val="5D004A"/>
              </a:solidFill>
            </a:endParaRPr>
          </a:p>
        </p:txBody>
      </p:sp>
      <p:sp>
        <p:nvSpPr>
          <p:cNvPr id="30" name="AutoShape 47">
            <a:extLst>
              <a:ext uri="{FF2B5EF4-FFF2-40B4-BE49-F238E27FC236}">
                <a16:creationId xmlns:a16="http://schemas.microsoft.com/office/drawing/2014/main" id="{5BBDE087-BE29-42BB-A73E-56AD28909269}"/>
              </a:ext>
            </a:extLst>
          </p:cNvPr>
          <p:cNvSpPr>
            <a:spLocks noChangeArrowheads="1"/>
          </p:cNvSpPr>
          <p:nvPr/>
        </p:nvSpPr>
        <p:spPr bwMode="auto">
          <a:xfrm>
            <a:off x="765358" y="3848618"/>
            <a:ext cx="2725639" cy="2502619"/>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“Place-based case studies to personalise and localise issues and to highlight interconnected and systems approach, overlapping issues, urgency and solutions.”</a:t>
            </a:r>
            <a:endParaRPr lang="en-US" altLang="en-US" sz="2400" dirty="0">
              <a:solidFill>
                <a:srgbClr val="5D004A"/>
              </a:solidFill>
            </a:endParaRPr>
          </a:p>
        </p:txBody>
      </p:sp>
      <p:sp>
        <p:nvSpPr>
          <p:cNvPr id="31" name="AutoShape 46">
            <a:extLst>
              <a:ext uri="{FF2B5EF4-FFF2-40B4-BE49-F238E27FC236}">
                <a16:creationId xmlns:a16="http://schemas.microsoft.com/office/drawing/2014/main" id="{F211B146-FDAC-44D4-85B3-686D3304C274}"/>
              </a:ext>
            </a:extLst>
          </p:cNvPr>
          <p:cNvSpPr>
            <a:spLocks noChangeArrowheads="1"/>
          </p:cNvSpPr>
          <p:nvPr/>
        </p:nvSpPr>
        <p:spPr bwMode="auto">
          <a:xfrm>
            <a:off x="5823843" y="1408136"/>
            <a:ext cx="2692446" cy="2182417"/>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“Provision of infographics, diagrams for each sector / department i.e. infrastructure, health, built environment etc. aimed at practitioners.”</a:t>
            </a:r>
            <a:endParaRPr lang="en-US" altLang="en-US" sz="2400" dirty="0">
              <a:solidFill>
                <a:srgbClr val="5D004A"/>
              </a:solidFill>
            </a:endParaRPr>
          </a:p>
        </p:txBody>
      </p:sp>
      <p:sp>
        <p:nvSpPr>
          <p:cNvPr id="32" name="AutoShape 45">
            <a:extLst>
              <a:ext uri="{FF2B5EF4-FFF2-40B4-BE49-F238E27FC236}">
                <a16:creationId xmlns:a16="http://schemas.microsoft.com/office/drawing/2014/main" id="{141585F2-C531-459C-AD43-91B9EA3B3092}"/>
              </a:ext>
            </a:extLst>
          </p:cNvPr>
          <p:cNvSpPr>
            <a:spLocks noChangeArrowheads="1"/>
          </p:cNvSpPr>
          <p:nvPr/>
        </p:nvSpPr>
        <p:spPr bwMode="auto">
          <a:xfrm>
            <a:off x="8448418" y="5265454"/>
            <a:ext cx="3468275" cy="1409603"/>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“Provision of a summary of cross-sector interactions to pull out interacting/cross-cutting risks (e.g. flooding).”</a:t>
            </a:r>
            <a:endParaRPr lang="en-US" altLang="en-US" sz="2400" dirty="0">
              <a:solidFill>
                <a:srgbClr val="5D004A"/>
              </a:solidFill>
            </a:endParaRPr>
          </a:p>
        </p:txBody>
      </p:sp>
      <p:sp>
        <p:nvSpPr>
          <p:cNvPr id="33" name="AutoShape 44">
            <a:extLst>
              <a:ext uri="{FF2B5EF4-FFF2-40B4-BE49-F238E27FC236}">
                <a16:creationId xmlns:a16="http://schemas.microsoft.com/office/drawing/2014/main" id="{7183F276-2CB4-4F43-8D35-775AFB3408EE}"/>
              </a:ext>
            </a:extLst>
          </p:cNvPr>
          <p:cNvSpPr>
            <a:spLocks noChangeArrowheads="1"/>
          </p:cNvSpPr>
          <p:nvPr/>
        </p:nvSpPr>
        <p:spPr bwMode="auto">
          <a:xfrm>
            <a:off x="9747277" y="1315955"/>
            <a:ext cx="2163887" cy="1698624"/>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“Important to be able to download individual chapters and specific figures.”</a:t>
            </a:r>
            <a:endParaRPr lang="en-US" altLang="en-US" sz="2400" dirty="0">
              <a:solidFill>
                <a:srgbClr val="5D004A"/>
              </a:solidFill>
            </a:endParaRPr>
          </a:p>
        </p:txBody>
      </p:sp>
      <p:sp>
        <p:nvSpPr>
          <p:cNvPr id="34" name="AutoShape 43">
            <a:extLst>
              <a:ext uri="{FF2B5EF4-FFF2-40B4-BE49-F238E27FC236}">
                <a16:creationId xmlns:a16="http://schemas.microsoft.com/office/drawing/2014/main" id="{A723F7E7-9B3A-4186-A32B-053243808B8A}"/>
              </a:ext>
            </a:extLst>
          </p:cNvPr>
          <p:cNvSpPr>
            <a:spLocks noChangeArrowheads="1"/>
          </p:cNvSpPr>
          <p:nvPr/>
        </p:nvSpPr>
        <p:spPr bwMode="auto">
          <a:xfrm>
            <a:off x="5700831" y="4437497"/>
            <a:ext cx="2638185" cy="2038249"/>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“It is important to tie together both the scenarios and risk assessment rather than have them sit separately (i.e. UKCP18 and CCRA).”</a:t>
            </a:r>
            <a:endParaRPr lang="en-US" altLang="en-US" sz="2400" dirty="0">
              <a:solidFill>
                <a:srgbClr val="5D004A"/>
              </a:solidFill>
            </a:endParaRPr>
          </a:p>
        </p:txBody>
      </p:sp>
      <p:sp>
        <p:nvSpPr>
          <p:cNvPr id="36" name="AutoShape 41">
            <a:extLst>
              <a:ext uri="{FF2B5EF4-FFF2-40B4-BE49-F238E27FC236}">
                <a16:creationId xmlns:a16="http://schemas.microsoft.com/office/drawing/2014/main" id="{FD3AE72A-2F62-4A98-AFBC-113B75DCBC3F}"/>
              </a:ext>
            </a:extLst>
          </p:cNvPr>
          <p:cNvSpPr>
            <a:spLocks noChangeArrowheads="1"/>
          </p:cNvSpPr>
          <p:nvPr/>
        </p:nvSpPr>
        <p:spPr bwMode="auto">
          <a:xfrm>
            <a:off x="2953362" y="1696089"/>
            <a:ext cx="2593514" cy="2442118"/>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“Should consider key messages/ summaries for each Government department and clarity on what their roles are in relation to the CCRA.”</a:t>
            </a:r>
            <a:endParaRPr lang="en-US" altLang="en-US" sz="2400" dirty="0">
              <a:solidFill>
                <a:srgbClr val="5D004A"/>
              </a:solidFill>
            </a:endParaRPr>
          </a:p>
        </p:txBody>
      </p:sp>
      <p:sp>
        <p:nvSpPr>
          <p:cNvPr id="37" name="AutoShape 40">
            <a:extLst>
              <a:ext uri="{FF2B5EF4-FFF2-40B4-BE49-F238E27FC236}">
                <a16:creationId xmlns:a16="http://schemas.microsoft.com/office/drawing/2014/main" id="{E8FA5AE2-8BC8-4A0F-9E66-9F4DE98FCCA1}"/>
              </a:ext>
            </a:extLst>
          </p:cNvPr>
          <p:cNvSpPr>
            <a:spLocks noChangeArrowheads="1"/>
          </p:cNvSpPr>
          <p:nvPr/>
        </p:nvSpPr>
        <p:spPr bwMode="auto">
          <a:xfrm>
            <a:off x="3583743" y="4669573"/>
            <a:ext cx="2007687" cy="1806173"/>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“Pre-prepared presentations for stakeholders summarising key points from the report.”</a:t>
            </a:r>
            <a:endParaRPr lang="en-US" altLang="en-US" sz="2400" dirty="0">
              <a:solidFill>
                <a:srgbClr val="5D004A"/>
              </a:solidFill>
            </a:endParaRPr>
          </a:p>
        </p:txBody>
      </p:sp>
      <p:sp>
        <p:nvSpPr>
          <p:cNvPr id="39" name="AutoShape 38">
            <a:extLst>
              <a:ext uri="{FF2B5EF4-FFF2-40B4-BE49-F238E27FC236}">
                <a16:creationId xmlns:a16="http://schemas.microsoft.com/office/drawing/2014/main" id="{C6FF1703-02F9-40D9-821A-DC86A1B11027}"/>
              </a:ext>
            </a:extLst>
          </p:cNvPr>
          <p:cNvSpPr>
            <a:spLocks noChangeArrowheads="1"/>
          </p:cNvSpPr>
          <p:nvPr/>
        </p:nvSpPr>
        <p:spPr bwMode="auto">
          <a:xfrm>
            <a:off x="7987931" y="3046480"/>
            <a:ext cx="2593514" cy="1920875"/>
          </a:xfrm>
          <a:prstGeom prst="wedgeEllipseCallout">
            <a:avLst>
              <a:gd name="adj1" fmla="val -20833"/>
              <a:gd name="adj2" fmla="val 6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r>
              <a:rPr lang="en-US" altLang="en-US" sz="1400" i="1" dirty="0">
                <a:solidFill>
                  <a:srgbClr val="5D004A"/>
                </a:solidFill>
                <a:latin typeface="Calibri" panose="020F0502020204030204" pitchFamily="34" charset="0"/>
                <a:ea typeface="Calibri" panose="020F0502020204030204" pitchFamily="34" charset="0"/>
              </a:rPr>
              <a:t>“If the main audience is Government then provide info for specific policy areas with factsheets, for example.”</a:t>
            </a:r>
            <a:endParaRPr lang="en-US" altLang="en-US" sz="2400" dirty="0">
              <a:solidFill>
                <a:srgbClr val="5D004A"/>
              </a:solidFill>
            </a:endParaRPr>
          </a:p>
        </p:txBody>
      </p:sp>
      <p:sp>
        <p:nvSpPr>
          <p:cNvPr id="41" name="Rectangle 52">
            <a:extLst>
              <a:ext uri="{FF2B5EF4-FFF2-40B4-BE49-F238E27FC236}">
                <a16:creationId xmlns:a16="http://schemas.microsoft.com/office/drawing/2014/main" id="{71EB707E-D134-4DCA-8611-D2A09B59DC8A}"/>
              </a:ext>
            </a:extLst>
          </p:cNvPr>
          <p:cNvSpPr>
            <a:spLocks noChangeArrowheads="1"/>
          </p:cNvSpPr>
          <p:nvPr/>
        </p:nvSpPr>
        <p:spPr bwMode="auto">
          <a:xfrm>
            <a:off x="1676400" y="142499"/>
            <a:ext cx="460972"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5010" tIns="45720" rIns="91440" bIns="152352" numCol="1" anchor="ctr" anchorCtr="0" compatLnSpc="1">
            <a:prstTxWarp prst="textNoShape">
              <a:avLst/>
            </a:prstTxWarp>
            <a:spAutoFit/>
          </a:bodyPr>
          <a:lstStyle/>
          <a:p>
            <a:pPr eaLnBrk="0" hangingPunct="0"/>
            <a:endParaRPr lang="en-GB" altLang="en-US" dirty="0">
              <a:solidFill>
                <a:srgbClr val="5D004A"/>
              </a:solidFill>
            </a:endParaRPr>
          </a:p>
        </p:txBody>
      </p:sp>
      <p:sp>
        <p:nvSpPr>
          <p:cNvPr id="42" name="Rectangle 54">
            <a:extLst>
              <a:ext uri="{FF2B5EF4-FFF2-40B4-BE49-F238E27FC236}">
                <a16:creationId xmlns:a16="http://schemas.microsoft.com/office/drawing/2014/main" id="{0C42C028-BA3C-45EA-8728-49F797BB2C50}"/>
              </a:ext>
            </a:extLst>
          </p:cNvPr>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en-GB" altLang="en-US" dirty="0">
              <a:solidFill>
                <a:srgbClr val="5D004A"/>
              </a:solidFill>
            </a:endParaRPr>
          </a:p>
        </p:txBody>
      </p:sp>
      <p:sp>
        <p:nvSpPr>
          <p:cNvPr id="44" name="Rectangle 70">
            <a:extLst>
              <a:ext uri="{FF2B5EF4-FFF2-40B4-BE49-F238E27FC236}">
                <a16:creationId xmlns:a16="http://schemas.microsoft.com/office/drawing/2014/main" id="{241488ED-FE3A-43EF-B815-F73763AEB4AE}"/>
              </a:ext>
            </a:extLst>
          </p:cNvPr>
          <p:cNvSpPr>
            <a:spLocks noChangeArrowheads="1"/>
          </p:cNvSpPr>
          <p:nvPr/>
        </p:nvSpPr>
        <p:spPr bwMode="auto">
          <a:xfrm>
            <a:off x="1676401" y="194103"/>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en-GB" altLang="en-US" sz="1200" dirty="0">
              <a:solidFill>
                <a:srgbClr val="5D004A"/>
              </a:solidFill>
              <a:ea typeface="Calibri" panose="020F0502020204030204" pitchFamily="34" charset="0"/>
              <a:cs typeface="Times New Roman" panose="02020603050405020304" pitchFamily="18" charset="0"/>
            </a:endParaRPr>
          </a:p>
          <a:p>
            <a:pPr eaLnBrk="0" hangingPunct="0"/>
            <a:br>
              <a:rPr lang="en-GB" altLang="en-US" sz="1200" dirty="0">
                <a:solidFill>
                  <a:srgbClr val="5D004A"/>
                </a:solidFill>
                <a:ea typeface="Calibri" panose="020F0502020204030204" pitchFamily="34" charset="0"/>
                <a:cs typeface="Times New Roman" panose="02020603050405020304" pitchFamily="18" charset="0"/>
              </a:rPr>
            </a:br>
            <a:endParaRPr lang="en-GB" altLang="en-US" sz="600" dirty="0">
              <a:solidFill>
                <a:srgbClr val="5D004A"/>
              </a:solidFill>
            </a:endParaRPr>
          </a:p>
          <a:p>
            <a:pPr eaLnBrk="0" hangingPunct="0"/>
            <a:endParaRPr lang="en-GB" altLang="en-US" dirty="0">
              <a:solidFill>
                <a:srgbClr val="5D004A"/>
              </a:solidFill>
            </a:endParaRPr>
          </a:p>
        </p:txBody>
      </p:sp>
    </p:spTree>
    <p:extLst>
      <p:ext uri="{BB962C8B-B14F-4D97-AF65-F5344CB8AC3E}">
        <p14:creationId xmlns:p14="http://schemas.microsoft.com/office/powerpoint/2010/main" val="418682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83832" y="79327"/>
            <a:ext cx="4176464" cy="938212"/>
          </a:xfrm>
        </p:spPr>
        <p:txBody>
          <a:bodyPr/>
          <a:lstStyle/>
          <a:p>
            <a:pPr eaLnBrk="1" hangingPunct="1"/>
            <a:r>
              <a:rPr lang="en-GB" altLang="en-US" sz="2800" b="1" dirty="0">
                <a:solidFill>
                  <a:srgbClr val="5D0443"/>
                </a:solidFill>
                <a:latin typeface="Calibri" panose="020F0502020204030204" pitchFamily="34" charset="0"/>
                <a:cs typeface="Arial" panose="020B0604020202020204" pitchFamily="34" charset="0"/>
              </a:rPr>
              <a:t>Findings 2</a:t>
            </a:r>
          </a:p>
        </p:txBody>
      </p:sp>
      <p:pic>
        <p:nvPicPr>
          <p:cNvPr id="4" name="Picture 2" descr="Image result for climate change committee logo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2464" y="79327"/>
            <a:ext cx="1441386" cy="9418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D08E09A0-1D4B-4B4D-BADD-6DE857D85AB2}"/>
              </a:ext>
            </a:extLst>
          </p:cNvPr>
          <p:cNvSpPr txBox="1">
            <a:spLocks noChangeArrowheads="1"/>
          </p:cNvSpPr>
          <p:nvPr/>
        </p:nvSpPr>
        <p:spPr bwMode="auto">
          <a:xfrm>
            <a:off x="1691028" y="1268760"/>
            <a:ext cx="872667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pPr algn="l" eaLnBrk="1" hangingPunct="1"/>
            <a:r>
              <a:rPr lang="en-GB" sz="1800" dirty="0">
                <a:solidFill>
                  <a:srgbClr val="5D004A"/>
                </a:solidFill>
                <a:latin typeface="Calibri" panose="020F0502020204030204" pitchFamily="34" charset="0"/>
                <a:cs typeface="Calibri" panose="020F0502020204030204" pitchFamily="34" charset="0"/>
              </a:rPr>
              <a:t>Q. If you used CCRA2, how easy or challenging was it to locate, interpret and apply the information that you were looking for? [30 interviewees]</a:t>
            </a:r>
            <a:endParaRPr lang="en-GB" altLang="en-US" sz="1800" dirty="0">
              <a:solidFill>
                <a:srgbClr val="5D004A"/>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1686B9-BACA-417B-8A1B-68D25C459E73}"/>
              </a:ext>
            </a:extLst>
          </p:cNvPr>
          <p:cNvPicPr>
            <a:picLocks noChangeAspect="1"/>
          </p:cNvPicPr>
          <p:nvPr/>
        </p:nvPicPr>
        <p:blipFill>
          <a:blip r:embed="rId4"/>
          <a:stretch>
            <a:fillRect/>
          </a:stretch>
        </p:blipFill>
        <p:spPr>
          <a:xfrm>
            <a:off x="2207569" y="1999257"/>
            <a:ext cx="7419847" cy="4753706"/>
          </a:xfrm>
          <a:prstGeom prst="rect">
            <a:avLst/>
          </a:prstGeom>
        </p:spPr>
      </p:pic>
    </p:spTree>
    <p:extLst>
      <p:ext uri="{BB962C8B-B14F-4D97-AF65-F5344CB8AC3E}">
        <p14:creationId xmlns:p14="http://schemas.microsoft.com/office/powerpoint/2010/main" val="309257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79776" y="112635"/>
            <a:ext cx="6868597" cy="938212"/>
          </a:xfrm>
        </p:spPr>
        <p:txBody>
          <a:bodyPr/>
          <a:lstStyle/>
          <a:p>
            <a:pPr eaLnBrk="1" hangingPunct="1"/>
            <a:r>
              <a:rPr lang="en-US" altLang="en-US" sz="2800" b="1" dirty="0">
                <a:solidFill>
                  <a:srgbClr val="5D0443"/>
                </a:solidFill>
                <a:latin typeface="Calibri" panose="020F0502020204030204" pitchFamily="34" charset="0"/>
                <a:cs typeface="Arial" panose="020B0604020202020204" pitchFamily="34" charset="0"/>
              </a:rPr>
              <a:t>Findings 3</a:t>
            </a:r>
            <a:endParaRPr lang="en-GB" altLang="en-US" sz="2800" b="1" dirty="0">
              <a:solidFill>
                <a:srgbClr val="5D0443"/>
              </a:solidFill>
              <a:latin typeface="Calibri" panose="020F0502020204030204" pitchFamily="34" charset="0"/>
              <a:cs typeface="Arial" panose="020B0604020202020204" pitchFamily="34" charset="0"/>
            </a:endParaRPr>
          </a:p>
        </p:txBody>
      </p:sp>
      <p:sp>
        <p:nvSpPr>
          <p:cNvPr id="3075" name="Rectangle 3"/>
          <p:cNvSpPr>
            <a:spLocks noGrp="1" noChangeArrowheads="1"/>
          </p:cNvSpPr>
          <p:nvPr>
            <p:ph type="body" idx="1"/>
          </p:nvPr>
        </p:nvSpPr>
        <p:spPr>
          <a:xfrm>
            <a:off x="263352" y="1332501"/>
            <a:ext cx="11521280" cy="4824412"/>
          </a:xfrm>
        </p:spPr>
        <p:txBody>
          <a:bodyPr/>
          <a:lstStyle/>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People liked:</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Infographics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Factsheets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Stakeholder engagement</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Case studies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Ready made slide pack</a:t>
            </a:r>
          </a:p>
          <a:p>
            <a:pPr marL="0" indent="0" eaLnBrk="1" hangingPunct="1">
              <a:lnSpc>
                <a:spcPct val="80000"/>
              </a:lnSpc>
              <a:buNone/>
            </a:pPr>
            <a:endParaRPr lang="en-GB" altLang="en-US" sz="21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People wanted:</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More of the above</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More brevity/less technical outputs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More reflection of devolved administration policy</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Way of looking at local risks (maps)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Better navigation between documents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Easier way of searching for key terms</a:t>
            </a:r>
          </a:p>
          <a:p>
            <a:pPr eaLnBrk="1" hangingPunct="1">
              <a:lnSpc>
                <a:spcPct val="80000"/>
              </a:lnSpc>
            </a:pPr>
            <a:r>
              <a:rPr lang="en-GB" altLang="en-US" sz="2100" dirty="0">
                <a:solidFill>
                  <a:srgbClr val="5D0443"/>
                </a:solidFill>
                <a:latin typeface="Calibri" panose="020F0502020204030204" pitchFamily="34" charset="0"/>
                <a:cs typeface="Arial" panose="020B0604020202020204" pitchFamily="34" charset="0"/>
              </a:rPr>
              <a:t>Standalone website</a:t>
            </a:r>
          </a:p>
          <a:p>
            <a:pPr eaLnBrk="1" hangingPunct="1">
              <a:lnSpc>
                <a:spcPct val="80000"/>
              </a:lnSpc>
            </a:pPr>
            <a:endParaRPr lang="en-GB" altLang="en-US" sz="21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GB" altLang="en-US" sz="2100" b="1" dirty="0">
                <a:solidFill>
                  <a:srgbClr val="5D0443"/>
                </a:solidFill>
                <a:latin typeface="Calibri" panose="020F0502020204030204" pitchFamily="34" charset="0"/>
                <a:cs typeface="Arial" panose="020B0604020202020204" pitchFamily="34" charset="0"/>
              </a:rPr>
              <a:t>Could universities use these for educational or resilience purposes?</a:t>
            </a:r>
          </a:p>
          <a:p>
            <a:pPr eaLnBrk="1" hangingPunct="1">
              <a:lnSpc>
                <a:spcPct val="80000"/>
              </a:lnSpc>
            </a:pPr>
            <a:endParaRPr lang="en-GB" altLang="en-US" sz="2100" dirty="0">
              <a:solidFill>
                <a:srgbClr val="5D0443"/>
              </a:solidFill>
              <a:latin typeface="Calibri" panose="020F0502020204030204" pitchFamily="34" charset="0"/>
              <a:cs typeface="Arial" panose="020B0604020202020204" pitchFamily="34" charset="0"/>
            </a:endParaRPr>
          </a:p>
          <a:p>
            <a:pPr eaLnBrk="1" hangingPunct="1">
              <a:lnSpc>
                <a:spcPct val="80000"/>
              </a:lnSpc>
            </a:pPr>
            <a:endParaRPr lang="en-GB" altLang="en-US" sz="2200" dirty="0">
              <a:solidFill>
                <a:srgbClr val="5D0443"/>
              </a:solidFill>
              <a:latin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978CBCE-BF70-4442-971B-7C2A0835685C}"/>
              </a:ext>
            </a:extLst>
          </p:cNvPr>
          <p:cNvPicPr>
            <a:picLocks noChangeAspect="1"/>
          </p:cNvPicPr>
          <p:nvPr/>
        </p:nvPicPr>
        <p:blipFill rotWithShape="1">
          <a:blip r:embed="rId3"/>
          <a:srcRect l="30816" t="17451" r="30509" b="3801"/>
          <a:stretch/>
        </p:blipFill>
        <p:spPr>
          <a:xfrm>
            <a:off x="9015630" y="970804"/>
            <a:ext cx="3118003" cy="3571200"/>
          </a:xfrm>
          <a:prstGeom prst="rect">
            <a:avLst/>
          </a:prstGeom>
        </p:spPr>
      </p:pic>
      <p:pic>
        <p:nvPicPr>
          <p:cNvPr id="8" name="Picture 2" descr="Image result for climate change committee logo transparent">
            <a:extLst>
              <a:ext uri="{FF2B5EF4-FFF2-40B4-BE49-F238E27FC236}">
                <a16:creationId xmlns:a16="http://schemas.microsoft.com/office/drawing/2014/main" id="{5D7179D1-BACB-433D-BBBA-A527302642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0674" y="97273"/>
            <a:ext cx="1441386" cy="941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55A2DEA-9465-4ECC-9510-4D1AAA36D3FC}"/>
              </a:ext>
            </a:extLst>
          </p:cNvPr>
          <p:cNvPicPr>
            <a:picLocks noChangeAspect="1"/>
          </p:cNvPicPr>
          <p:nvPr/>
        </p:nvPicPr>
        <p:blipFill rotWithShape="1">
          <a:blip r:embed="rId5"/>
          <a:srcRect l="13382" t="12201" r="13973" b="3801"/>
          <a:stretch/>
        </p:blipFill>
        <p:spPr>
          <a:xfrm>
            <a:off x="8147129" y="4265359"/>
            <a:ext cx="3874931" cy="2520280"/>
          </a:xfrm>
          <a:prstGeom prst="rect">
            <a:avLst/>
          </a:prstGeom>
        </p:spPr>
      </p:pic>
      <p:pic>
        <p:nvPicPr>
          <p:cNvPr id="5" name="Picture 4">
            <a:extLst>
              <a:ext uri="{FF2B5EF4-FFF2-40B4-BE49-F238E27FC236}">
                <a16:creationId xmlns:a16="http://schemas.microsoft.com/office/drawing/2014/main" id="{34FBD404-ECA0-400F-9DA8-27F7751679DC}"/>
              </a:ext>
            </a:extLst>
          </p:cNvPr>
          <p:cNvPicPr>
            <a:picLocks noChangeAspect="1"/>
          </p:cNvPicPr>
          <p:nvPr/>
        </p:nvPicPr>
        <p:blipFill rotWithShape="1">
          <a:blip r:embed="rId6"/>
          <a:srcRect l="24656" t="12200" r="25785" b="4851"/>
          <a:stretch/>
        </p:blipFill>
        <p:spPr>
          <a:xfrm>
            <a:off x="6355623" y="1275292"/>
            <a:ext cx="2316901" cy="2520280"/>
          </a:xfrm>
          <a:prstGeom prst="rect">
            <a:avLst/>
          </a:prstGeom>
        </p:spPr>
      </p:pic>
      <p:pic>
        <p:nvPicPr>
          <p:cNvPr id="7" name="Picture 6">
            <a:extLst>
              <a:ext uri="{FF2B5EF4-FFF2-40B4-BE49-F238E27FC236}">
                <a16:creationId xmlns:a16="http://schemas.microsoft.com/office/drawing/2014/main" id="{01560C68-74B4-4C9E-BFBB-512776E2AD71}"/>
              </a:ext>
            </a:extLst>
          </p:cNvPr>
          <p:cNvPicPr>
            <a:picLocks noChangeAspect="1"/>
          </p:cNvPicPr>
          <p:nvPr/>
        </p:nvPicPr>
        <p:blipFill rotWithShape="1">
          <a:blip r:embed="rId7"/>
          <a:srcRect l="25194" t="12201" r="25785" b="3801"/>
          <a:stretch/>
        </p:blipFill>
        <p:spPr>
          <a:xfrm>
            <a:off x="3867169" y="1275292"/>
            <a:ext cx="2316901" cy="2532321"/>
          </a:xfrm>
          <a:prstGeom prst="rect">
            <a:avLst/>
          </a:prstGeom>
        </p:spPr>
      </p:pic>
      <p:sp>
        <p:nvSpPr>
          <p:cNvPr id="11" name="Rectangle 3">
            <a:extLst>
              <a:ext uri="{FF2B5EF4-FFF2-40B4-BE49-F238E27FC236}">
                <a16:creationId xmlns:a16="http://schemas.microsoft.com/office/drawing/2014/main" id="{9D75664A-8C02-41C0-8E01-8C8CE73DD68B}"/>
              </a:ext>
            </a:extLst>
          </p:cNvPr>
          <p:cNvSpPr txBox="1">
            <a:spLocks noChangeArrowheads="1"/>
          </p:cNvSpPr>
          <p:nvPr/>
        </p:nvSpPr>
        <p:spPr bwMode="auto">
          <a:xfrm>
            <a:off x="5519936" y="4542004"/>
            <a:ext cx="2556284" cy="1926427"/>
          </a:xfrm>
          <a:prstGeom prst="star12">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80000"/>
              </a:lnSpc>
              <a:buFontTx/>
              <a:buNone/>
            </a:pPr>
            <a:r>
              <a:rPr lang="en-GB" altLang="en-US" sz="1400" kern="0" dirty="0">
                <a:solidFill>
                  <a:srgbClr val="5D0443"/>
                </a:solidFill>
                <a:latin typeface="Calibri" panose="020F0502020204030204" pitchFamily="34" charset="0"/>
                <a:cs typeface="Arial" panose="020B0604020202020204" pitchFamily="34" charset="0"/>
              </a:rPr>
              <a:t>Some of these we’ll be taking forward in our contract, others will be done by CCC – where budget allows!</a:t>
            </a:r>
          </a:p>
        </p:txBody>
      </p:sp>
      <p:cxnSp>
        <p:nvCxnSpPr>
          <p:cNvPr id="13" name="Straight Arrow Connector 12">
            <a:extLst>
              <a:ext uri="{FF2B5EF4-FFF2-40B4-BE49-F238E27FC236}">
                <a16:creationId xmlns:a16="http://schemas.microsoft.com/office/drawing/2014/main" id="{7B2C5764-B935-4603-B8AC-63D16D2FE62C}"/>
              </a:ext>
            </a:extLst>
          </p:cNvPr>
          <p:cNvCxnSpPr>
            <a:cxnSpLocks/>
          </p:cNvCxnSpPr>
          <p:nvPr/>
        </p:nvCxnSpPr>
        <p:spPr bwMode="auto">
          <a:xfrm flipH="1" flipV="1">
            <a:off x="4871864" y="5085184"/>
            <a:ext cx="1224136" cy="36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0526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4734" y="116632"/>
            <a:ext cx="5394325" cy="938212"/>
          </a:xfrm>
        </p:spPr>
        <p:txBody>
          <a:bodyPr/>
          <a:lstStyle/>
          <a:p>
            <a:pPr eaLnBrk="1" hangingPunct="1"/>
            <a:r>
              <a:rPr lang="en-GB" altLang="en-US" sz="2800" b="1" dirty="0">
                <a:solidFill>
                  <a:srgbClr val="5D0443"/>
                </a:solidFill>
                <a:latin typeface="Calibri" panose="020F0502020204030204" pitchFamily="34" charset="0"/>
                <a:cs typeface="Arial" panose="020B0604020202020204" pitchFamily="34" charset="0"/>
              </a:rPr>
              <a:t>Factsheets…</a:t>
            </a:r>
          </a:p>
        </p:txBody>
      </p:sp>
      <p:sp>
        <p:nvSpPr>
          <p:cNvPr id="3075" name="Rectangle 3"/>
          <p:cNvSpPr>
            <a:spLocks noGrp="1" noChangeArrowheads="1"/>
          </p:cNvSpPr>
          <p:nvPr>
            <p:ph type="body" idx="1"/>
          </p:nvPr>
        </p:nvSpPr>
        <p:spPr>
          <a:xfrm>
            <a:off x="335360" y="1340768"/>
            <a:ext cx="11521280" cy="4824412"/>
          </a:xfrm>
        </p:spPr>
        <p:txBody>
          <a:bodyPr/>
          <a:lstStyle/>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Agriculture and Food</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Business, including supply chains and trade</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Energy</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Flooding and coastal change</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Health and social care</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Housing</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Land use, land use change and forestry (i.e. Impacts on decarbonisation/sequestration)</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Marine environment</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Telecoms</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Transport</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Terrestrial biodiversity</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Water</a:t>
            </a:r>
          </a:p>
          <a:p>
            <a:pPr>
              <a:lnSpc>
                <a:spcPct val="107000"/>
              </a:lnSpc>
              <a:spcAft>
                <a:spcPts val="0"/>
              </a:spcAft>
            </a:pPr>
            <a:r>
              <a:rPr lang="en-GB" sz="1800" dirty="0">
                <a:solidFill>
                  <a:srgbClr val="5D0443"/>
                </a:solidFill>
                <a:latin typeface="Calibri" panose="020F0502020204030204" pitchFamily="34" charset="0"/>
                <a:cs typeface="Arial" panose="020B0604020202020204" pitchFamily="34" charset="0"/>
              </a:rPr>
              <a:t>Young people</a:t>
            </a:r>
          </a:p>
          <a:p>
            <a:pPr lvl="1" eaLnBrk="1" hangingPunct="1">
              <a:lnSpc>
                <a:spcPct val="80000"/>
              </a:lnSpc>
            </a:pPr>
            <a:endParaRPr lang="en-US" altLang="en-US" sz="1800" dirty="0">
              <a:solidFill>
                <a:srgbClr val="5D0443"/>
              </a:solidFill>
              <a:latin typeface="Calibri" panose="020F0502020204030204" pitchFamily="34" charset="0"/>
              <a:cs typeface="Arial" panose="020B0604020202020204" pitchFamily="34" charset="0"/>
            </a:endParaRPr>
          </a:p>
          <a:p>
            <a:pPr marL="0" indent="0" eaLnBrk="1" hangingPunct="1">
              <a:lnSpc>
                <a:spcPct val="80000"/>
              </a:lnSpc>
              <a:buNone/>
            </a:pPr>
            <a:r>
              <a:rPr lang="en-US" altLang="en-US" sz="1800" dirty="0">
                <a:solidFill>
                  <a:srgbClr val="5D0443"/>
                </a:solidFill>
                <a:latin typeface="Calibri" panose="020F0502020204030204" pitchFamily="34" charset="0"/>
                <a:cs typeface="Arial" panose="020B0604020202020204" pitchFamily="34" charset="0"/>
              </a:rPr>
              <a:t>To be short (2 pages) and include one or two key charts/figures to summarise the risks.</a:t>
            </a:r>
          </a:p>
        </p:txBody>
      </p:sp>
      <p:pic>
        <p:nvPicPr>
          <p:cNvPr id="4" name="Picture 2" descr="Image result for climate change committee logo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5254" y="124132"/>
            <a:ext cx="1441386" cy="9418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rn, Field, Agriculture, Cornfield, Harvest, Arable">
            <a:extLst>
              <a:ext uri="{FF2B5EF4-FFF2-40B4-BE49-F238E27FC236}">
                <a16:creationId xmlns:a16="http://schemas.microsoft.com/office/drawing/2014/main" id="{CCF33726-2613-438D-9CAC-7F7EB9D47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432" y="2060848"/>
            <a:ext cx="192596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D3788A-D719-4031-AB24-C5BF2ABFAC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263" r="23226" b="16473"/>
          <a:stretch/>
        </p:blipFill>
        <p:spPr>
          <a:xfrm>
            <a:off x="6312024" y="1348807"/>
            <a:ext cx="2808312" cy="1919394"/>
          </a:xfrm>
          <a:prstGeom prst="rect">
            <a:avLst/>
          </a:prstGeom>
        </p:spPr>
      </p:pic>
      <p:pic>
        <p:nvPicPr>
          <p:cNvPr id="1028" name="Picture 4" descr="Campaign, Rape, Agriculture, Yellow, Landscape">
            <a:extLst>
              <a:ext uri="{FF2B5EF4-FFF2-40B4-BE49-F238E27FC236}">
                <a16:creationId xmlns:a16="http://schemas.microsoft.com/office/drawing/2014/main" id="{90D68640-8A0D-488F-AA85-D269449075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263" t="53544" r="50000" b="18106"/>
          <a:stretch/>
        </p:blipFill>
        <p:spPr bwMode="auto">
          <a:xfrm>
            <a:off x="3143672" y="4149080"/>
            <a:ext cx="349838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est Fire, Fire, Smoke, Conservation">
            <a:extLst>
              <a:ext uri="{FF2B5EF4-FFF2-40B4-BE49-F238E27FC236}">
                <a16:creationId xmlns:a16="http://schemas.microsoft.com/office/drawing/2014/main" id="{3A0F0571-F1C3-4257-9EA9-C31875A2E6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080" y="3988632"/>
            <a:ext cx="2943480" cy="191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8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99856" y="97273"/>
            <a:ext cx="6868597" cy="938212"/>
          </a:xfrm>
        </p:spPr>
        <p:txBody>
          <a:bodyPr/>
          <a:lstStyle/>
          <a:p>
            <a:pPr eaLnBrk="1" hangingPunct="1"/>
            <a:r>
              <a:rPr lang="en-US" altLang="en-US" sz="2800" b="1" dirty="0">
                <a:solidFill>
                  <a:srgbClr val="5D0443"/>
                </a:solidFill>
                <a:latin typeface="Calibri" panose="020F0502020204030204" pitchFamily="34" charset="0"/>
                <a:cs typeface="Arial" panose="020B0604020202020204" pitchFamily="34" charset="0"/>
              </a:rPr>
              <a:t>West Midlands Green Recovery</a:t>
            </a:r>
            <a:br>
              <a:rPr lang="en-US" altLang="en-US" sz="2800" b="1" dirty="0">
                <a:solidFill>
                  <a:srgbClr val="5D0443"/>
                </a:solidFill>
                <a:latin typeface="Calibri" panose="020F0502020204030204" pitchFamily="34" charset="0"/>
                <a:cs typeface="Arial" panose="020B0604020202020204" pitchFamily="34" charset="0"/>
              </a:rPr>
            </a:br>
            <a:r>
              <a:rPr lang="en-GB" sz="1400" dirty="0">
                <a:latin typeface="Calibri" panose="020F0502020204030204" pitchFamily="34" charset="0"/>
                <a:cs typeface="Calibri" panose="020F0502020204030204" pitchFamily="34" charset="0"/>
                <a:hlinkClick r:id="rId3"/>
              </a:rPr>
              <a:t>https://www.sustainabilitywestmidlands.org.uk/?post_type=events&amp;p=15775</a:t>
            </a:r>
            <a:endParaRPr lang="en-GB" altLang="en-US" sz="1400" b="1" dirty="0">
              <a:solidFill>
                <a:srgbClr val="5D0443"/>
              </a:solidFill>
              <a:latin typeface="Calibri" panose="020F0502020204030204" pitchFamily="34" charset="0"/>
              <a:cs typeface="Calibri" panose="020F0502020204030204" pitchFamily="34" charset="0"/>
            </a:endParaRPr>
          </a:p>
        </p:txBody>
      </p:sp>
      <p:pic>
        <p:nvPicPr>
          <p:cNvPr id="5" name="Picture 4" descr="A sign on the side of a road&#10;&#10;Description automatically generated">
            <a:extLst>
              <a:ext uri="{FF2B5EF4-FFF2-40B4-BE49-F238E27FC236}">
                <a16:creationId xmlns:a16="http://schemas.microsoft.com/office/drawing/2014/main" id="{8D36FD76-8E9B-4C36-A97D-986252402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809" y="1484784"/>
            <a:ext cx="9752381" cy="4876190"/>
          </a:xfrm>
          <a:prstGeom prst="rect">
            <a:avLst/>
          </a:prstGeom>
        </p:spPr>
      </p:pic>
    </p:spTree>
    <p:extLst>
      <p:ext uri="{BB962C8B-B14F-4D97-AF65-F5344CB8AC3E}">
        <p14:creationId xmlns:p14="http://schemas.microsoft.com/office/powerpoint/2010/main" val="254247327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6AD90EB7B8844C8ACC5D879C21BE38" ma:contentTypeVersion="12" ma:contentTypeDescription="Create a new document." ma:contentTypeScope="" ma:versionID="5569172c618437d28ad4352f7374a0ed">
  <xsd:schema xmlns:xsd="http://www.w3.org/2001/XMLSchema" xmlns:xs="http://www.w3.org/2001/XMLSchema" xmlns:p="http://schemas.microsoft.com/office/2006/metadata/properties" xmlns:ns2="7b07d124-4f1e-4bcc-bc52-ffee21868929" xmlns:ns3="bc006afe-4e93-4139-a5f8-99853aa6813c" targetNamespace="http://schemas.microsoft.com/office/2006/metadata/properties" ma:root="true" ma:fieldsID="a4698dbd4eb285efecbf05de39a44d46" ns2:_="" ns3:_="">
    <xsd:import namespace="7b07d124-4f1e-4bcc-bc52-ffee21868929"/>
    <xsd:import namespace="bc006afe-4e93-4139-a5f8-99853aa681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7d124-4f1e-4bcc-bc52-ffee21868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006afe-4e93-4139-a5f8-99853aa6813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B9AC45-EDD8-4FD0-B72D-A533223181A5}">
  <ds:schemaRefs>
    <ds:schemaRef ds:uri="http://schemas.microsoft.com/sharepoint/v3/contenttype/forms"/>
  </ds:schemaRefs>
</ds:datastoreItem>
</file>

<file path=customXml/itemProps2.xml><?xml version="1.0" encoding="utf-8"?>
<ds:datastoreItem xmlns:ds="http://schemas.openxmlformats.org/officeDocument/2006/customXml" ds:itemID="{E4BDD3A5-F2EE-4B4D-8E47-25E9F7F78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7d124-4f1e-4bcc-bc52-ffee21868929"/>
    <ds:schemaRef ds:uri="bc006afe-4e93-4139-a5f8-99853aa68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69AD40-CC67-4DE7-AA0E-47D7DA35E4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8658</TotalTime>
  <Words>2312</Words>
  <Application>Microsoft Office PowerPoint</Application>
  <PresentationFormat>Widescreen</PresentationFormat>
  <Paragraphs>293</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 Presentation</vt:lpstr>
      <vt:lpstr>1_Blank Presentation</vt:lpstr>
      <vt:lpstr>PowerPoint Presentation</vt:lpstr>
      <vt:lpstr>About Us</vt:lpstr>
      <vt:lpstr>Improving the accessibility of the UK Climate Change Risk Assessment (UK CCRA)</vt:lpstr>
      <vt:lpstr>Improving the accessibility of the CCRA https://www.sustainabilitywestmidlands.org.uk/resources/improving-the-accessibility-of-the-uk-climate-change-risk-assessment-part-1/</vt:lpstr>
      <vt:lpstr>Findings 1</vt:lpstr>
      <vt:lpstr>Findings 2</vt:lpstr>
      <vt:lpstr>Findings 3</vt:lpstr>
      <vt:lpstr>Factsheets…</vt:lpstr>
      <vt:lpstr>West Midlands Green Recovery https://www.sustainabilitywestmidlands.org.uk/?post_type=events&amp;p=15775</vt:lpstr>
      <vt:lpstr>WM Green Recovery</vt:lpstr>
      <vt:lpstr>Running events… virtually</vt:lpstr>
      <vt:lpstr>Zoom like a Pro! https://innovationwm.co.uk/2020/05/07/zoom-like-a-pro/ </vt:lpstr>
      <vt:lpstr>Thank you</vt:lpstr>
    </vt:vector>
  </TitlesOfParts>
  <Company>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chard1ed</dc:creator>
  <cp:lastModifiedBy>Alan Carr</cp:lastModifiedBy>
  <cp:revision>684</cp:revision>
  <cp:lastPrinted>2017-01-17T08:19:41Z</cp:lastPrinted>
  <dcterms:created xsi:type="dcterms:W3CDTF">2009-09-22T08:20:09Z</dcterms:created>
  <dcterms:modified xsi:type="dcterms:W3CDTF">2020-07-02T07:41:22Z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0x010100BA6AD90EB7B8844C8ACC5D879C21BE38</vt:lpwstr>
  </property>
</Properties>
</file>