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86" r:id="rId5"/>
    <p:sldId id="287" r:id="rId6"/>
    <p:sldId id="288" r:id="rId7"/>
    <p:sldId id="289" r:id="rId8"/>
    <p:sldId id="290" r:id="rId9"/>
    <p:sldId id="291" r:id="rId10"/>
    <p:sldId id="292" r:id="rId11"/>
    <p:sldId id="295"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59" r:id="rId29"/>
    <p:sldId id="260" r:id="rId30"/>
    <p:sldId id="261" r:id="rId31"/>
    <p:sldId id="262" r:id="rId32"/>
    <p:sldId id="263" r:id="rId33"/>
    <p:sldId id="264" r:id="rId34"/>
    <p:sldId id="265" r:id="rId35"/>
    <p:sldId id="266" r:id="rId36"/>
    <p:sldId id="267" r:id="rId37"/>
    <p:sldId id="268" r:id="rId38"/>
    <p:sldId id="269" r:id="rId39"/>
    <p:sldId id="294" r:id="rId40"/>
    <p:sldId id="293" r:id="rId4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A22F"/>
    <a:srgbClr val="0053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80" d="100"/>
          <a:sy n="80" d="100"/>
        </p:scale>
        <p:origin x="-58" y="542"/>
      </p:cViewPr>
      <p:guideLst>
        <p:guide orient="horz" pos="2160"/>
        <p:guide pos="2880"/>
      </p:guideLst>
    </p:cSldViewPr>
  </p:slideViewPr>
  <p:notesTextViewPr>
    <p:cViewPr>
      <p:scale>
        <a:sx n="1" d="1"/>
        <a:sy n="1" d="1"/>
      </p:scale>
      <p:origin x="0" y="0"/>
    </p:cViewPr>
  </p:notesTextViewPr>
  <p:notesViewPr>
    <p:cSldViewPr>
      <p:cViewPr varScale="1">
        <p:scale>
          <a:sx n="76" d="100"/>
          <a:sy n="76" d="100"/>
        </p:scale>
        <p:origin x="-2166"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C5CF82-9FDB-403A-BB7F-B9E203023983}" type="doc">
      <dgm:prSet loTypeId="urn:microsoft.com/office/officeart/2005/8/layout/radial6" loCatId="cycle" qsTypeId="urn:microsoft.com/office/officeart/2005/8/quickstyle/3d1" qsCatId="3D" csTypeId="urn:microsoft.com/office/officeart/2005/8/colors/colorful3" csCatId="colorful" phldr="1"/>
      <dgm:spPr/>
      <dgm:t>
        <a:bodyPr/>
        <a:lstStyle/>
        <a:p>
          <a:endParaRPr lang="en-GB"/>
        </a:p>
      </dgm:t>
    </dgm:pt>
    <dgm:pt modelId="{D8E3FD6B-4834-4251-96B9-8AC5966D83AA}">
      <dgm:prSet phldrT="[Text]">
        <dgm:style>
          <a:lnRef idx="1">
            <a:schemeClr val="dk1"/>
          </a:lnRef>
          <a:fillRef idx="2">
            <a:schemeClr val="dk1"/>
          </a:fillRef>
          <a:effectRef idx="1">
            <a:schemeClr val="dk1"/>
          </a:effectRef>
          <a:fontRef idx="minor">
            <a:schemeClr val="dk1"/>
          </a:fontRef>
        </dgm:style>
      </dgm:prSet>
      <dgm:spPr/>
      <dgm:t>
        <a:bodyPr/>
        <a:lstStyle/>
        <a:p>
          <a:r>
            <a:rPr lang="en-GB" dirty="0" smtClean="0"/>
            <a:t>Grey Matters</a:t>
          </a:r>
          <a:endParaRPr lang="en-GB" dirty="0"/>
        </a:p>
      </dgm:t>
    </dgm:pt>
    <dgm:pt modelId="{6BE77BC3-E58C-48FC-BE3C-F9CFEFE7C8C7}" type="parTrans" cxnId="{89B854CE-F981-4966-8B7C-6EA3580AE153}">
      <dgm:prSet/>
      <dgm:spPr/>
      <dgm:t>
        <a:bodyPr/>
        <a:lstStyle/>
        <a:p>
          <a:endParaRPr lang="en-GB"/>
        </a:p>
      </dgm:t>
    </dgm:pt>
    <dgm:pt modelId="{EB02B645-0E50-45BE-A3AB-990ECA32C5B6}" type="sibTrans" cxnId="{89B854CE-F981-4966-8B7C-6EA3580AE153}">
      <dgm:prSet/>
      <dgm:spPr/>
      <dgm:t>
        <a:bodyPr/>
        <a:lstStyle/>
        <a:p>
          <a:endParaRPr lang="en-GB"/>
        </a:p>
      </dgm:t>
    </dgm:pt>
    <dgm:pt modelId="{1E089B8C-0145-4280-A720-A4080406E286}">
      <dgm:prSet phldrT="[Text]">
        <dgm:style>
          <a:lnRef idx="1">
            <a:schemeClr val="accent2"/>
          </a:lnRef>
          <a:fillRef idx="3">
            <a:schemeClr val="accent2"/>
          </a:fillRef>
          <a:effectRef idx="2">
            <a:schemeClr val="accent2"/>
          </a:effectRef>
          <a:fontRef idx="minor">
            <a:schemeClr val="lt1"/>
          </a:fontRef>
        </dgm:style>
      </dgm:prSet>
      <dgm:spPr/>
      <dgm:t>
        <a:bodyPr/>
        <a:lstStyle/>
        <a:p>
          <a:r>
            <a:rPr lang="en-GB" dirty="0" smtClean="0"/>
            <a:t>Sustainable Living</a:t>
          </a:r>
          <a:endParaRPr lang="en-GB" dirty="0"/>
        </a:p>
      </dgm:t>
    </dgm:pt>
    <dgm:pt modelId="{CEFB8450-E51E-4F72-AAEE-FFA776DA53B2}" type="parTrans" cxnId="{9EBAAF7B-8F4E-4FCC-8002-E6688D935219}">
      <dgm:prSet/>
      <dgm:spPr/>
      <dgm:t>
        <a:bodyPr/>
        <a:lstStyle/>
        <a:p>
          <a:endParaRPr lang="en-GB"/>
        </a:p>
      </dgm:t>
    </dgm:pt>
    <dgm:pt modelId="{260F090D-56B5-4551-A272-004A02FE25B0}" type="sibTrans" cxnId="{9EBAAF7B-8F4E-4FCC-8002-E6688D935219}">
      <dgm:prSet>
        <dgm:style>
          <a:lnRef idx="0">
            <a:schemeClr val="accent2"/>
          </a:lnRef>
          <a:fillRef idx="3">
            <a:schemeClr val="accent2"/>
          </a:fillRef>
          <a:effectRef idx="3">
            <a:schemeClr val="accent2"/>
          </a:effectRef>
          <a:fontRef idx="minor">
            <a:schemeClr val="lt1"/>
          </a:fontRef>
        </dgm:style>
      </dgm:prSet>
      <dgm:spPr/>
      <dgm:t>
        <a:bodyPr/>
        <a:lstStyle/>
        <a:p>
          <a:endParaRPr lang="en-GB"/>
        </a:p>
      </dgm:t>
    </dgm:pt>
    <dgm:pt modelId="{E62FD2EE-D902-4244-B665-7671D6FA914F}">
      <dgm:prSet phldrT="[Text]">
        <dgm:style>
          <a:lnRef idx="0">
            <a:schemeClr val="accent3"/>
          </a:lnRef>
          <a:fillRef idx="3">
            <a:schemeClr val="accent3"/>
          </a:fillRef>
          <a:effectRef idx="3">
            <a:schemeClr val="accent3"/>
          </a:effectRef>
          <a:fontRef idx="minor">
            <a:schemeClr val="lt1"/>
          </a:fontRef>
        </dgm:style>
      </dgm:prSet>
      <dgm:spPr>
        <a:solidFill>
          <a:schemeClr val="accent3">
            <a:lumMod val="50000"/>
          </a:schemeClr>
        </a:solidFill>
      </dgm:spPr>
      <dgm:t>
        <a:bodyPr/>
        <a:lstStyle/>
        <a:p>
          <a:r>
            <a:rPr lang="en-GB" dirty="0" smtClean="0"/>
            <a:t>Gardening Club</a:t>
          </a:r>
          <a:endParaRPr lang="en-GB" dirty="0"/>
        </a:p>
      </dgm:t>
    </dgm:pt>
    <dgm:pt modelId="{75A617A8-66D0-43E6-ADAE-4A8C43DDFFA2}" type="parTrans" cxnId="{63AE75F4-3BC0-4FBC-BD8F-55FC5E317A6B}">
      <dgm:prSet/>
      <dgm:spPr/>
      <dgm:t>
        <a:bodyPr/>
        <a:lstStyle/>
        <a:p>
          <a:endParaRPr lang="en-GB"/>
        </a:p>
      </dgm:t>
    </dgm:pt>
    <dgm:pt modelId="{DC82F76A-9ACE-449C-8229-EB735DDA2487}" type="sibTrans" cxnId="{63AE75F4-3BC0-4FBC-BD8F-55FC5E317A6B}">
      <dgm:prSet>
        <dgm:style>
          <a:lnRef idx="0">
            <a:schemeClr val="accent3"/>
          </a:lnRef>
          <a:fillRef idx="3">
            <a:schemeClr val="accent3"/>
          </a:fillRef>
          <a:effectRef idx="3">
            <a:schemeClr val="accent3"/>
          </a:effectRef>
          <a:fontRef idx="minor">
            <a:schemeClr val="lt1"/>
          </a:fontRef>
        </dgm:style>
      </dgm:prSet>
      <dgm:spPr>
        <a:solidFill>
          <a:schemeClr val="accent3">
            <a:lumMod val="50000"/>
          </a:schemeClr>
        </a:solidFill>
      </dgm:spPr>
      <dgm:t>
        <a:bodyPr/>
        <a:lstStyle/>
        <a:p>
          <a:endParaRPr lang="en-GB"/>
        </a:p>
      </dgm:t>
    </dgm:pt>
    <dgm:pt modelId="{9A9BFCE9-F00A-4DFE-8DBA-49201EB414F1}">
      <dgm:prSet phldrT="[Text]"/>
      <dgm:spPr/>
      <dgm:t>
        <a:bodyPr/>
        <a:lstStyle/>
        <a:p>
          <a:r>
            <a:rPr lang="en-GB" dirty="0" smtClean="0"/>
            <a:t>Changing Planet</a:t>
          </a:r>
          <a:endParaRPr lang="en-GB" dirty="0"/>
        </a:p>
      </dgm:t>
    </dgm:pt>
    <dgm:pt modelId="{1AF442F3-36FA-4F61-8A9C-D967E105B422}" type="parTrans" cxnId="{C0DAFE9B-9128-44A1-A71A-506344BA92A5}">
      <dgm:prSet/>
      <dgm:spPr/>
      <dgm:t>
        <a:bodyPr/>
        <a:lstStyle/>
        <a:p>
          <a:endParaRPr lang="en-GB"/>
        </a:p>
      </dgm:t>
    </dgm:pt>
    <dgm:pt modelId="{4B8B33D0-D3C1-4E11-AAE3-E066EA5BCFC7}" type="sibTrans" cxnId="{C0DAFE9B-9128-44A1-A71A-506344BA92A5}">
      <dgm:prSet/>
      <dgm:spPr/>
      <dgm:t>
        <a:bodyPr/>
        <a:lstStyle/>
        <a:p>
          <a:endParaRPr lang="en-GB"/>
        </a:p>
      </dgm:t>
    </dgm:pt>
    <dgm:pt modelId="{27BA696F-A645-4A91-B18E-6D1F476C064D}" type="pres">
      <dgm:prSet presAssocID="{6DC5CF82-9FDB-403A-BB7F-B9E203023983}" presName="Name0" presStyleCnt="0">
        <dgm:presLayoutVars>
          <dgm:chMax val="1"/>
          <dgm:dir/>
          <dgm:animLvl val="ctr"/>
          <dgm:resizeHandles val="exact"/>
        </dgm:presLayoutVars>
      </dgm:prSet>
      <dgm:spPr/>
      <dgm:t>
        <a:bodyPr/>
        <a:lstStyle/>
        <a:p>
          <a:endParaRPr lang="en-GB"/>
        </a:p>
      </dgm:t>
    </dgm:pt>
    <dgm:pt modelId="{F565F567-1582-480C-ADE6-B45F12DAEC59}" type="pres">
      <dgm:prSet presAssocID="{D8E3FD6B-4834-4251-96B9-8AC5966D83AA}" presName="centerShape" presStyleLbl="node0" presStyleIdx="0" presStyleCnt="1"/>
      <dgm:spPr/>
      <dgm:t>
        <a:bodyPr/>
        <a:lstStyle/>
        <a:p>
          <a:endParaRPr lang="en-GB"/>
        </a:p>
      </dgm:t>
    </dgm:pt>
    <dgm:pt modelId="{94C0D4FC-A208-43E6-A64F-085C55D5363A}" type="pres">
      <dgm:prSet presAssocID="{1E089B8C-0145-4280-A720-A4080406E286}" presName="node" presStyleLbl="node1" presStyleIdx="0" presStyleCnt="3">
        <dgm:presLayoutVars>
          <dgm:bulletEnabled val="1"/>
        </dgm:presLayoutVars>
      </dgm:prSet>
      <dgm:spPr/>
      <dgm:t>
        <a:bodyPr/>
        <a:lstStyle/>
        <a:p>
          <a:endParaRPr lang="en-GB"/>
        </a:p>
      </dgm:t>
    </dgm:pt>
    <dgm:pt modelId="{397EBEE2-C4EF-4A8D-88DC-E158A2CCF681}" type="pres">
      <dgm:prSet presAssocID="{1E089B8C-0145-4280-A720-A4080406E286}" presName="dummy" presStyleCnt="0"/>
      <dgm:spPr/>
    </dgm:pt>
    <dgm:pt modelId="{A0327BA7-F919-4B18-B016-3B442CF7BC66}" type="pres">
      <dgm:prSet presAssocID="{260F090D-56B5-4551-A272-004A02FE25B0}" presName="sibTrans" presStyleLbl="sibTrans2D1" presStyleIdx="0" presStyleCnt="3"/>
      <dgm:spPr/>
      <dgm:t>
        <a:bodyPr/>
        <a:lstStyle/>
        <a:p>
          <a:endParaRPr lang="en-GB"/>
        </a:p>
      </dgm:t>
    </dgm:pt>
    <dgm:pt modelId="{E64B629B-AA17-4328-A607-977401667CBD}" type="pres">
      <dgm:prSet presAssocID="{E62FD2EE-D902-4244-B665-7671D6FA914F}" presName="node" presStyleLbl="node1" presStyleIdx="1" presStyleCnt="3">
        <dgm:presLayoutVars>
          <dgm:bulletEnabled val="1"/>
        </dgm:presLayoutVars>
      </dgm:prSet>
      <dgm:spPr/>
      <dgm:t>
        <a:bodyPr/>
        <a:lstStyle/>
        <a:p>
          <a:endParaRPr lang="en-GB"/>
        </a:p>
      </dgm:t>
    </dgm:pt>
    <dgm:pt modelId="{349DC904-A76A-4E39-82EE-372D698A32CB}" type="pres">
      <dgm:prSet presAssocID="{E62FD2EE-D902-4244-B665-7671D6FA914F}" presName="dummy" presStyleCnt="0"/>
      <dgm:spPr/>
    </dgm:pt>
    <dgm:pt modelId="{CD3B534F-505F-4237-859A-6B9D2A44F8CB}" type="pres">
      <dgm:prSet presAssocID="{DC82F76A-9ACE-449C-8229-EB735DDA2487}" presName="sibTrans" presStyleLbl="sibTrans2D1" presStyleIdx="1" presStyleCnt="3"/>
      <dgm:spPr/>
      <dgm:t>
        <a:bodyPr/>
        <a:lstStyle/>
        <a:p>
          <a:endParaRPr lang="en-GB"/>
        </a:p>
      </dgm:t>
    </dgm:pt>
    <dgm:pt modelId="{64AC297A-C67C-46EB-8264-F5830D9A474F}" type="pres">
      <dgm:prSet presAssocID="{9A9BFCE9-F00A-4DFE-8DBA-49201EB414F1}" presName="node" presStyleLbl="node1" presStyleIdx="2" presStyleCnt="3">
        <dgm:presLayoutVars>
          <dgm:bulletEnabled val="1"/>
        </dgm:presLayoutVars>
      </dgm:prSet>
      <dgm:spPr/>
      <dgm:t>
        <a:bodyPr/>
        <a:lstStyle/>
        <a:p>
          <a:endParaRPr lang="en-GB"/>
        </a:p>
      </dgm:t>
    </dgm:pt>
    <dgm:pt modelId="{AAE73E1B-AC32-4369-8CA0-B412FAD06E23}" type="pres">
      <dgm:prSet presAssocID="{9A9BFCE9-F00A-4DFE-8DBA-49201EB414F1}" presName="dummy" presStyleCnt="0"/>
      <dgm:spPr/>
    </dgm:pt>
    <dgm:pt modelId="{A3023D5A-BE53-430D-81B0-FC8BD24D3DD0}" type="pres">
      <dgm:prSet presAssocID="{4B8B33D0-D3C1-4E11-AAE3-E066EA5BCFC7}" presName="sibTrans" presStyleLbl="sibTrans2D1" presStyleIdx="2" presStyleCnt="3"/>
      <dgm:spPr/>
      <dgm:t>
        <a:bodyPr/>
        <a:lstStyle/>
        <a:p>
          <a:endParaRPr lang="en-GB"/>
        </a:p>
      </dgm:t>
    </dgm:pt>
  </dgm:ptLst>
  <dgm:cxnLst>
    <dgm:cxn modelId="{63AE75F4-3BC0-4FBC-BD8F-55FC5E317A6B}" srcId="{D8E3FD6B-4834-4251-96B9-8AC5966D83AA}" destId="{E62FD2EE-D902-4244-B665-7671D6FA914F}" srcOrd="1" destOrd="0" parTransId="{75A617A8-66D0-43E6-ADAE-4A8C43DDFFA2}" sibTransId="{DC82F76A-9ACE-449C-8229-EB735DDA2487}"/>
    <dgm:cxn modelId="{DB5F2E08-5244-4D16-8DF9-2A12A343E891}" type="presOf" srcId="{1E089B8C-0145-4280-A720-A4080406E286}" destId="{94C0D4FC-A208-43E6-A64F-085C55D5363A}" srcOrd="0" destOrd="0" presId="urn:microsoft.com/office/officeart/2005/8/layout/radial6"/>
    <dgm:cxn modelId="{E0DF4439-5809-4D40-8954-E330538CB494}" type="presOf" srcId="{E62FD2EE-D902-4244-B665-7671D6FA914F}" destId="{E64B629B-AA17-4328-A607-977401667CBD}" srcOrd="0" destOrd="0" presId="urn:microsoft.com/office/officeart/2005/8/layout/radial6"/>
    <dgm:cxn modelId="{FB3AB785-CCD3-4E66-9AEF-8287C40335D0}" type="presOf" srcId="{4B8B33D0-D3C1-4E11-AAE3-E066EA5BCFC7}" destId="{A3023D5A-BE53-430D-81B0-FC8BD24D3DD0}" srcOrd="0" destOrd="0" presId="urn:microsoft.com/office/officeart/2005/8/layout/radial6"/>
    <dgm:cxn modelId="{C0DAFE9B-9128-44A1-A71A-506344BA92A5}" srcId="{D8E3FD6B-4834-4251-96B9-8AC5966D83AA}" destId="{9A9BFCE9-F00A-4DFE-8DBA-49201EB414F1}" srcOrd="2" destOrd="0" parTransId="{1AF442F3-36FA-4F61-8A9C-D967E105B422}" sibTransId="{4B8B33D0-D3C1-4E11-AAE3-E066EA5BCFC7}"/>
    <dgm:cxn modelId="{17D99A1C-9E40-4753-A593-724089815220}" type="presOf" srcId="{6DC5CF82-9FDB-403A-BB7F-B9E203023983}" destId="{27BA696F-A645-4A91-B18E-6D1F476C064D}" srcOrd="0" destOrd="0" presId="urn:microsoft.com/office/officeart/2005/8/layout/radial6"/>
    <dgm:cxn modelId="{3B472CA9-E949-4E02-A4D2-D6953EF91843}" type="presOf" srcId="{D8E3FD6B-4834-4251-96B9-8AC5966D83AA}" destId="{F565F567-1582-480C-ADE6-B45F12DAEC59}" srcOrd="0" destOrd="0" presId="urn:microsoft.com/office/officeart/2005/8/layout/radial6"/>
    <dgm:cxn modelId="{89B854CE-F981-4966-8B7C-6EA3580AE153}" srcId="{6DC5CF82-9FDB-403A-BB7F-B9E203023983}" destId="{D8E3FD6B-4834-4251-96B9-8AC5966D83AA}" srcOrd="0" destOrd="0" parTransId="{6BE77BC3-E58C-48FC-BE3C-F9CFEFE7C8C7}" sibTransId="{EB02B645-0E50-45BE-A3AB-990ECA32C5B6}"/>
    <dgm:cxn modelId="{9CC50AA2-FD15-4410-875C-F197810F31E8}" type="presOf" srcId="{9A9BFCE9-F00A-4DFE-8DBA-49201EB414F1}" destId="{64AC297A-C67C-46EB-8264-F5830D9A474F}" srcOrd="0" destOrd="0" presId="urn:microsoft.com/office/officeart/2005/8/layout/radial6"/>
    <dgm:cxn modelId="{9EBAAF7B-8F4E-4FCC-8002-E6688D935219}" srcId="{D8E3FD6B-4834-4251-96B9-8AC5966D83AA}" destId="{1E089B8C-0145-4280-A720-A4080406E286}" srcOrd="0" destOrd="0" parTransId="{CEFB8450-E51E-4F72-AAEE-FFA776DA53B2}" sibTransId="{260F090D-56B5-4551-A272-004A02FE25B0}"/>
    <dgm:cxn modelId="{D41E95E3-D397-4DAD-AA3A-6E47094B2C03}" type="presOf" srcId="{260F090D-56B5-4551-A272-004A02FE25B0}" destId="{A0327BA7-F919-4B18-B016-3B442CF7BC66}" srcOrd="0" destOrd="0" presId="urn:microsoft.com/office/officeart/2005/8/layout/radial6"/>
    <dgm:cxn modelId="{A906AD72-56DC-457B-9D34-5E8D6FBD5473}" type="presOf" srcId="{DC82F76A-9ACE-449C-8229-EB735DDA2487}" destId="{CD3B534F-505F-4237-859A-6B9D2A44F8CB}" srcOrd="0" destOrd="0" presId="urn:microsoft.com/office/officeart/2005/8/layout/radial6"/>
    <dgm:cxn modelId="{9C421DB9-6BC1-4483-8005-6B27CB4512D9}" type="presParOf" srcId="{27BA696F-A645-4A91-B18E-6D1F476C064D}" destId="{F565F567-1582-480C-ADE6-B45F12DAEC59}" srcOrd="0" destOrd="0" presId="urn:microsoft.com/office/officeart/2005/8/layout/radial6"/>
    <dgm:cxn modelId="{538989A1-6053-4730-BC95-19BADEE113DE}" type="presParOf" srcId="{27BA696F-A645-4A91-B18E-6D1F476C064D}" destId="{94C0D4FC-A208-43E6-A64F-085C55D5363A}" srcOrd="1" destOrd="0" presId="urn:microsoft.com/office/officeart/2005/8/layout/radial6"/>
    <dgm:cxn modelId="{B0BD7055-7964-4EFC-BB9B-0C7ABC9B7C4E}" type="presParOf" srcId="{27BA696F-A645-4A91-B18E-6D1F476C064D}" destId="{397EBEE2-C4EF-4A8D-88DC-E158A2CCF681}" srcOrd="2" destOrd="0" presId="urn:microsoft.com/office/officeart/2005/8/layout/radial6"/>
    <dgm:cxn modelId="{0D39CC58-387D-44DB-87D2-56BA61DF07B9}" type="presParOf" srcId="{27BA696F-A645-4A91-B18E-6D1F476C064D}" destId="{A0327BA7-F919-4B18-B016-3B442CF7BC66}" srcOrd="3" destOrd="0" presId="urn:microsoft.com/office/officeart/2005/8/layout/radial6"/>
    <dgm:cxn modelId="{C9583AFF-7324-41A2-BD97-F6DDF45162E9}" type="presParOf" srcId="{27BA696F-A645-4A91-B18E-6D1F476C064D}" destId="{E64B629B-AA17-4328-A607-977401667CBD}" srcOrd="4" destOrd="0" presId="urn:microsoft.com/office/officeart/2005/8/layout/radial6"/>
    <dgm:cxn modelId="{3400AFDB-14D9-48D3-9938-8AC855045952}" type="presParOf" srcId="{27BA696F-A645-4A91-B18E-6D1F476C064D}" destId="{349DC904-A76A-4E39-82EE-372D698A32CB}" srcOrd="5" destOrd="0" presId="urn:microsoft.com/office/officeart/2005/8/layout/radial6"/>
    <dgm:cxn modelId="{8F8F7F49-39AF-47A8-867F-A74011A267BA}" type="presParOf" srcId="{27BA696F-A645-4A91-B18E-6D1F476C064D}" destId="{CD3B534F-505F-4237-859A-6B9D2A44F8CB}" srcOrd="6" destOrd="0" presId="urn:microsoft.com/office/officeart/2005/8/layout/radial6"/>
    <dgm:cxn modelId="{5A272CAD-AEB3-4C83-B128-654352E0E7FE}" type="presParOf" srcId="{27BA696F-A645-4A91-B18E-6D1F476C064D}" destId="{64AC297A-C67C-46EB-8264-F5830D9A474F}" srcOrd="7" destOrd="0" presId="urn:microsoft.com/office/officeart/2005/8/layout/radial6"/>
    <dgm:cxn modelId="{CFB8438E-46EA-4C9E-B4CF-D40CC8D15E40}" type="presParOf" srcId="{27BA696F-A645-4A91-B18E-6D1F476C064D}" destId="{AAE73E1B-AC32-4369-8CA0-B412FAD06E23}" srcOrd="8" destOrd="0" presId="urn:microsoft.com/office/officeart/2005/8/layout/radial6"/>
    <dgm:cxn modelId="{7E8B819F-8C3C-45DB-83AD-E164740216B1}" type="presParOf" srcId="{27BA696F-A645-4A91-B18E-6D1F476C064D}" destId="{A3023D5A-BE53-430D-81B0-FC8BD24D3DD0}"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C576EE-E17D-4D4C-91DD-BD16DF4F35CF}"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GB"/>
        </a:p>
      </dgm:t>
    </dgm:pt>
    <dgm:pt modelId="{87A76E59-0944-4C40-983A-BB6DE8E704D0}">
      <dgm:prSet phldrT="[Text]" custT="1"/>
      <dgm:spPr>
        <a:ln>
          <a:solidFill>
            <a:schemeClr val="bg1"/>
          </a:solidFill>
        </a:ln>
      </dgm:spPr>
      <dgm:t>
        <a:bodyPr/>
        <a:lstStyle/>
        <a:p>
          <a:r>
            <a:rPr lang="en-GB" sz="4400" dirty="0" smtClean="0"/>
            <a:t>Education</a:t>
          </a:r>
          <a:endParaRPr lang="en-GB" sz="4400" dirty="0"/>
        </a:p>
      </dgm:t>
    </dgm:pt>
    <dgm:pt modelId="{9C93F1B2-87C0-487B-A417-64C40F4476AF}" type="parTrans" cxnId="{D8E596DC-1AD2-4D38-88C3-FBFDC2D86667}">
      <dgm:prSet/>
      <dgm:spPr/>
      <dgm:t>
        <a:bodyPr/>
        <a:lstStyle/>
        <a:p>
          <a:endParaRPr lang="en-GB"/>
        </a:p>
      </dgm:t>
    </dgm:pt>
    <dgm:pt modelId="{8F07CD23-3015-4F7C-B7AB-534027742E7A}" type="sibTrans" cxnId="{D8E596DC-1AD2-4D38-88C3-FBFDC2D86667}">
      <dgm:prSet/>
      <dgm:spPr/>
      <dgm:t>
        <a:bodyPr/>
        <a:lstStyle/>
        <a:p>
          <a:endParaRPr lang="en-GB"/>
        </a:p>
      </dgm:t>
    </dgm:pt>
    <dgm:pt modelId="{F372CC1E-E531-4B08-8764-AC66DBC7E454}">
      <dgm:prSet phldrT="[Text]" custT="1"/>
      <dgm:spPr>
        <a:ln>
          <a:solidFill>
            <a:schemeClr val="bg1"/>
          </a:solidFill>
        </a:ln>
      </dgm:spPr>
      <dgm:t>
        <a:bodyPr/>
        <a:lstStyle/>
        <a:p>
          <a:r>
            <a:rPr lang="en-GB" sz="4400" dirty="0" smtClean="0"/>
            <a:t>Environment</a:t>
          </a:r>
          <a:endParaRPr lang="en-GB" sz="4400" dirty="0"/>
        </a:p>
      </dgm:t>
    </dgm:pt>
    <dgm:pt modelId="{39E47B41-F9D5-4916-B370-116EA9A3D1B7}" type="parTrans" cxnId="{8649AC33-1A33-40D3-8908-A70DDBFDA4C3}">
      <dgm:prSet/>
      <dgm:spPr/>
      <dgm:t>
        <a:bodyPr/>
        <a:lstStyle/>
        <a:p>
          <a:endParaRPr lang="en-GB"/>
        </a:p>
      </dgm:t>
    </dgm:pt>
    <dgm:pt modelId="{CC3DB1A0-641C-4D58-A649-195E4610721E}" type="sibTrans" cxnId="{8649AC33-1A33-40D3-8908-A70DDBFDA4C3}">
      <dgm:prSet/>
      <dgm:spPr/>
      <dgm:t>
        <a:bodyPr/>
        <a:lstStyle/>
        <a:p>
          <a:endParaRPr lang="en-GB"/>
        </a:p>
      </dgm:t>
    </dgm:pt>
    <dgm:pt modelId="{2DB9F839-7B04-4B69-8267-4CC6765AD717}">
      <dgm:prSet phldrT="[Text]" custT="1"/>
      <dgm:spPr>
        <a:ln>
          <a:solidFill>
            <a:schemeClr val="bg1"/>
          </a:solidFill>
        </a:ln>
      </dgm:spPr>
      <dgm:t>
        <a:bodyPr/>
        <a:lstStyle/>
        <a:p>
          <a:r>
            <a:rPr lang="en-GB" sz="4400" dirty="0" smtClean="0"/>
            <a:t>Enterprise</a:t>
          </a:r>
          <a:endParaRPr lang="en-GB" sz="4400" dirty="0"/>
        </a:p>
      </dgm:t>
    </dgm:pt>
    <dgm:pt modelId="{7E706EE1-622A-4041-B4DC-550780A6BE13}" type="parTrans" cxnId="{523C7537-0545-49E9-86CA-27721BC5D2E9}">
      <dgm:prSet/>
      <dgm:spPr/>
      <dgm:t>
        <a:bodyPr/>
        <a:lstStyle/>
        <a:p>
          <a:endParaRPr lang="en-GB"/>
        </a:p>
      </dgm:t>
    </dgm:pt>
    <dgm:pt modelId="{E61733E5-DB71-4658-B6DE-0ED0D09CE13B}" type="sibTrans" cxnId="{523C7537-0545-49E9-86CA-27721BC5D2E9}">
      <dgm:prSet/>
      <dgm:spPr/>
      <dgm:t>
        <a:bodyPr/>
        <a:lstStyle/>
        <a:p>
          <a:endParaRPr lang="en-GB"/>
        </a:p>
      </dgm:t>
    </dgm:pt>
    <dgm:pt modelId="{22CD068A-791E-4D49-8726-1395513E742E}" type="pres">
      <dgm:prSet presAssocID="{18C576EE-E17D-4D4C-91DD-BD16DF4F35CF}" presName="compositeShape" presStyleCnt="0">
        <dgm:presLayoutVars>
          <dgm:dir/>
          <dgm:resizeHandles/>
        </dgm:presLayoutVars>
      </dgm:prSet>
      <dgm:spPr/>
      <dgm:t>
        <a:bodyPr/>
        <a:lstStyle/>
        <a:p>
          <a:endParaRPr lang="en-GB"/>
        </a:p>
      </dgm:t>
    </dgm:pt>
    <dgm:pt modelId="{2F866D6D-5096-4B11-9711-EE31845C05E2}" type="pres">
      <dgm:prSet presAssocID="{18C576EE-E17D-4D4C-91DD-BD16DF4F35CF}" presName="pyramid" presStyleLbl="node1" presStyleIdx="0" presStyleCnt="1" custScaleX="93938" custScaleY="62551" custLinFactNeighborX="5597" custLinFactNeighborY="-1333"/>
      <dgm:spPr>
        <a:solidFill>
          <a:srgbClr val="7BA22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38E6464-FA30-44C7-A70A-D7991D14147D}" type="pres">
      <dgm:prSet presAssocID="{18C576EE-E17D-4D4C-91DD-BD16DF4F35CF}" presName="theList" presStyleCnt="0"/>
      <dgm:spPr/>
    </dgm:pt>
    <dgm:pt modelId="{5F280EE7-AA61-4170-956B-5652D987B6AF}" type="pres">
      <dgm:prSet presAssocID="{87A76E59-0944-4C40-983A-BB6DE8E704D0}" presName="aNode" presStyleLbl="fgAcc1" presStyleIdx="0" presStyleCnt="3" custScaleX="83077" custScaleY="26642" custLinFactY="-2342" custLinFactNeighborX="-40664" custLinFactNeighborY="-100000">
        <dgm:presLayoutVars>
          <dgm:bulletEnabled val="1"/>
        </dgm:presLayoutVars>
      </dgm:prSet>
      <dgm:spPr/>
      <dgm:t>
        <a:bodyPr/>
        <a:lstStyle/>
        <a:p>
          <a:endParaRPr lang="en-GB"/>
        </a:p>
      </dgm:t>
    </dgm:pt>
    <dgm:pt modelId="{3BDC75E5-903F-4BB4-81B0-BACC88144826}" type="pres">
      <dgm:prSet presAssocID="{87A76E59-0944-4C40-983A-BB6DE8E704D0}" presName="aSpace" presStyleCnt="0"/>
      <dgm:spPr/>
    </dgm:pt>
    <dgm:pt modelId="{DE2C0F02-EA68-4F3E-9307-176901237BCD}" type="pres">
      <dgm:prSet presAssocID="{F372CC1E-E531-4B08-8764-AC66DBC7E454}" presName="aNode" presStyleLbl="fgAcc1" presStyleIdx="1" presStyleCnt="3" custScaleX="107460" custScaleY="26155" custLinFactY="56688" custLinFactNeighborX="45484" custLinFactNeighborY="100000">
        <dgm:presLayoutVars>
          <dgm:bulletEnabled val="1"/>
        </dgm:presLayoutVars>
      </dgm:prSet>
      <dgm:spPr/>
      <dgm:t>
        <a:bodyPr/>
        <a:lstStyle/>
        <a:p>
          <a:endParaRPr lang="en-GB"/>
        </a:p>
      </dgm:t>
    </dgm:pt>
    <dgm:pt modelId="{E9879030-453E-4400-89A4-16F43164BA26}" type="pres">
      <dgm:prSet presAssocID="{F372CC1E-E531-4B08-8764-AC66DBC7E454}" presName="aSpace" presStyleCnt="0"/>
      <dgm:spPr/>
    </dgm:pt>
    <dgm:pt modelId="{2E22A195-B0E6-4934-887A-F787D97DEED8}" type="pres">
      <dgm:prSet presAssocID="{2DB9F839-7B04-4B69-8267-4CC6765AD717}" presName="aNode" presStyleLbl="fgAcc1" presStyleIdx="2" presStyleCnt="3" custScaleX="96669" custScaleY="27825" custLinFactX="-38958" custLinFactY="16015" custLinFactNeighborX="-100000" custLinFactNeighborY="100000">
        <dgm:presLayoutVars>
          <dgm:bulletEnabled val="1"/>
        </dgm:presLayoutVars>
      </dgm:prSet>
      <dgm:spPr/>
      <dgm:t>
        <a:bodyPr/>
        <a:lstStyle/>
        <a:p>
          <a:endParaRPr lang="en-GB"/>
        </a:p>
      </dgm:t>
    </dgm:pt>
    <dgm:pt modelId="{B4A016ED-8667-486F-9910-8E5E15516744}" type="pres">
      <dgm:prSet presAssocID="{2DB9F839-7B04-4B69-8267-4CC6765AD717}" presName="aSpace" presStyleCnt="0"/>
      <dgm:spPr/>
    </dgm:pt>
  </dgm:ptLst>
  <dgm:cxnLst>
    <dgm:cxn modelId="{523C7537-0545-49E9-86CA-27721BC5D2E9}" srcId="{18C576EE-E17D-4D4C-91DD-BD16DF4F35CF}" destId="{2DB9F839-7B04-4B69-8267-4CC6765AD717}" srcOrd="2" destOrd="0" parTransId="{7E706EE1-622A-4041-B4DC-550780A6BE13}" sibTransId="{E61733E5-DB71-4658-B6DE-0ED0D09CE13B}"/>
    <dgm:cxn modelId="{DCA8D044-FAAC-4ADB-8611-C7429955097A}" type="presOf" srcId="{2DB9F839-7B04-4B69-8267-4CC6765AD717}" destId="{2E22A195-B0E6-4934-887A-F787D97DEED8}" srcOrd="0" destOrd="0" presId="urn:microsoft.com/office/officeart/2005/8/layout/pyramid2"/>
    <dgm:cxn modelId="{D8E596DC-1AD2-4D38-88C3-FBFDC2D86667}" srcId="{18C576EE-E17D-4D4C-91DD-BD16DF4F35CF}" destId="{87A76E59-0944-4C40-983A-BB6DE8E704D0}" srcOrd="0" destOrd="0" parTransId="{9C93F1B2-87C0-487B-A417-64C40F4476AF}" sibTransId="{8F07CD23-3015-4F7C-B7AB-534027742E7A}"/>
    <dgm:cxn modelId="{71E5EA44-03FA-43B2-85D3-DE7111CB8F59}" type="presOf" srcId="{18C576EE-E17D-4D4C-91DD-BD16DF4F35CF}" destId="{22CD068A-791E-4D49-8726-1395513E742E}" srcOrd="0" destOrd="0" presId="urn:microsoft.com/office/officeart/2005/8/layout/pyramid2"/>
    <dgm:cxn modelId="{5CFA17B9-F3A4-4715-86D1-EA67C463DB6B}" type="presOf" srcId="{87A76E59-0944-4C40-983A-BB6DE8E704D0}" destId="{5F280EE7-AA61-4170-956B-5652D987B6AF}" srcOrd="0" destOrd="0" presId="urn:microsoft.com/office/officeart/2005/8/layout/pyramid2"/>
    <dgm:cxn modelId="{8649AC33-1A33-40D3-8908-A70DDBFDA4C3}" srcId="{18C576EE-E17D-4D4C-91DD-BD16DF4F35CF}" destId="{F372CC1E-E531-4B08-8764-AC66DBC7E454}" srcOrd="1" destOrd="0" parTransId="{39E47B41-F9D5-4916-B370-116EA9A3D1B7}" sibTransId="{CC3DB1A0-641C-4D58-A649-195E4610721E}"/>
    <dgm:cxn modelId="{4CAD542D-F935-4E67-B11A-0F0B9ED31968}" type="presOf" srcId="{F372CC1E-E531-4B08-8764-AC66DBC7E454}" destId="{DE2C0F02-EA68-4F3E-9307-176901237BCD}" srcOrd="0" destOrd="0" presId="urn:microsoft.com/office/officeart/2005/8/layout/pyramid2"/>
    <dgm:cxn modelId="{D3CF14BC-5EFE-4E0C-865F-77B4CC6FB5E6}" type="presParOf" srcId="{22CD068A-791E-4D49-8726-1395513E742E}" destId="{2F866D6D-5096-4B11-9711-EE31845C05E2}" srcOrd="0" destOrd="0" presId="urn:microsoft.com/office/officeart/2005/8/layout/pyramid2"/>
    <dgm:cxn modelId="{95F1F783-56C2-41B3-B97E-A4EE2D333F61}" type="presParOf" srcId="{22CD068A-791E-4D49-8726-1395513E742E}" destId="{F38E6464-FA30-44C7-A70A-D7991D14147D}" srcOrd="1" destOrd="0" presId="urn:microsoft.com/office/officeart/2005/8/layout/pyramid2"/>
    <dgm:cxn modelId="{BC35D4E6-AEF1-445C-BA3A-25B160DF9FD7}" type="presParOf" srcId="{F38E6464-FA30-44C7-A70A-D7991D14147D}" destId="{5F280EE7-AA61-4170-956B-5652D987B6AF}" srcOrd="0" destOrd="0" presId="urn:microsoft.com/office/officeart/2005/8/layout/pyramid2"/>
    <dgm:cxn modelId="{8354498F-F4C5-481D-B081-3E1ADCAEAD2E}" type="presParOf" srcId="{F38E6464-FA30-44C7-A70A-D7991D14147D}" destId="{3BDC75E5-903F-4BB4-81B0-BACC88144826}" srcOrd="1" destOrd="0" presId="urn:microsoft.com/office/officeart/2005/8/layout/pyramid2"/>
    <dgm:cxn modelId="{D3D16688-78DF-48B6-8B5C-F67DFE77019B}" type="presParOf" srcId="{F38E6464-FA30-44C7-A70A-D7991D14147D}" destId="{DE2C0F02-EA68-4F3E-9307-176901237BCD}" srcOrd="2" destOrd="0" presId="urn:microsoft.com/office/officeart/2005/8/layout/pyramid2"/>
    <dgm:cxn modelId="{FB78CDE6-20FE-4CDB-9747-BC426E1B424D}" type="presParOf" srcId="{F38E6464-FA30-44C7-A70A-D7991D14147D}" destId="{E9879030-453E-4400-89A4-16F43164BA26}" srcOrd="3" destOrd="0" presId="urn:microsoft.com/office/officeart/2005/8/layout/pyramid2"/>
    <dgm:cxn modelId="{30B4F1EE-0832-46C7-9991-FC6B166C820F}" type="presParOf" srcId="{F38E6464-FA30-44C7-A70A-D7991D14147D}" destId="{2E22A195-B0E6-4934-887A-F787D97DEED8}" srcOrd="4" destOrd="0" presId="urn:microsoft.com/office/officeart/2005/8/layout/pyramid2"/>
    <dgm:cxn modelId="{E05305E4-23BE-4CA1-A75D-E5F462BA0EF2}" type="presParOf" srcId="{F38E6464-FA30-44C7-A70A-D7991D14147D}" destId="{B4A016ED-8667-486F-9910-8E5E1551674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89E212-EF22-431E-BE2D-F4CF154BE539}"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GB"/>
        </a:p>
      </dgm:t>
    </dgm:pt>
    <dgm:pt modelId="{080C8DD7-CF9C-4401-857A-5712AF37AC83}">
      <dgm:prSet phldrT="[Text]" custT="1"/>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000" b="1" dirty="0" smtClean="0"/>
            <a:t>Green Sector Training &amp; Growth </a:t>
          </a:r>
          <a:endParaRPr lang="en-GB" sz="2000" b="1" dirty="0"/>
        </a:p>
      </dgm:t>
    </dgm:pt>
    <dgm:pt modelId="{D1470BDD-9088-417C-8BE8-F829416CF438}" type="parTrans" cxnId="{44B2790B-5051-487C-A696-E6E9F879676E}">
      <dgm:prSet/>
      <dgm:spPr/>
      <dgm:t>
        <a:bodyPr/>
        <a:lstStyle/>
        <a:p>
          <a:endParaRPr lang="en-GB"/>
        </a:p>
      </dgm:t>
    </dgm:pt>
    <dgm:pt modelId="{F27308B4-9A9C-44C5-9288-30D0266EAC15}" type="sibTrans" cxnId="{44B2790B-5051-487C-A696-E6E9F879676E}">
      <dgm:prSet/>
      <dgm:spPr/>
      <dgm:t>
        <a:bodyPr/>
        <a:lstStyle/>
        <a:p>
          <a:endParaRPr lang="en-GB"/>
        </a:p>
      </dgm:t>
    </dgm:pt>
    <dgm:pt modelId="{D5420603-5C9C-40B3-8757-E1D1C1398328}">
      <dgm:prSet phldrT="[Text]" custT="1"/>
      <dgm:spPr>
        <a:solidFill>
          <a:srgbClr val="7BA22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000" b="1" dirty="0" smtClean="0"/>
            <a:t>FE / HE Students</a:t>
          </a:r>
          <a:endParaRPr lang="en-GB" sz="2000" b="1" dirty="0"/>
        </a:p>
      </dgm:t>
    </dgm:pt>
    <dgm:pt modelId="{741D9695-F417-4133-A68C-49DE6EBFCB30}" type="parTrans" cxnId="{1881FF71-9199-4575-93AA-636E71719669}">
      <dgm:prSet/>
      <dgm:spPr/>
      <dgm:t>
        <a:bodyPr/>
        <a:lstStyle/>
        <a:p>
          <a:endParaRPr lang="en-GB"/>
        </a:p>
      </dgm:t>
    </dgm:pt>
    <dgm:pt modelId="{22DEDE22-2C94-40B9-9D78-F6A737B1A6F2}" type="sibTrans" cxnId="{1881FF71-9199-4575-93AA-636E71719669}">
      <dgm:prSet/>
      <dgm:spPr/>
      <dgm:t>
        <a:bodyPr/>
        <a:lstStyle/>
        <a:p>
          <a:endParaRPr lang="en-GB"/>
        </a:p>
      </dgm:t>
    </dgm:pt>
    <dgm:pt modelId="{A3810ECF-372F-4D52-94A9-9CA5E453F387}">
      <dgm:prSet phldrT="[Text]" custT="1"/>
      <dgm:spPr>
        <a:solidFill>
          <a:srgbClr val="7BA22F">
            <a:alpha val="58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en-GB" sz="2000" dirty="0" smtClean="0">
              <a:solidFill>
                <a:schemeClr val="accent4">
                  <a:lumMod val="50000"/>
                </a:schemeClr>
              </a:solidFill>
            </a:rPr>
            <a:t>Education</a:t>
          </a:r>
          <a:endParaRPr lang="en-GB" sz="2000" dirty="0">
            <a:solidFill>
              <a:schemeClr val="accent4">
                <a:lumMod val="50000"/>
              </a:schemeClr>
            </a:solidFill>
          </a:endParaRPr>
        </a:p>
      </dgm:t>
    </dgm:pt>
    <dgm:pt modelId="{9F1182CB-FC76-4B53-ACC1-BFB9F28E11FA}" type="parTrans" cxnId="{22B27EBF-645D-4811-9C23-FB5F9C94DDE6}">
      <dgm:prSet/>
      <dgm:spPr/>
      <dgm:t>
        <a:bodyPr/>
        <a:lstStyle/>
        <a:p>
          <a:endParaRPr lang="en-GB"/>
        </a:p>
      </dgm:t>
    </dgm:pt>
    <dgm:pt modelId="{F17D5216-C951-4D86-B3C7-006CCC182A43}" type="sibTrans" cxnId="{22B27EBF-645D-4811-9C23-FB5F9C94DDE6}">
      <dgm:prSet/>
      <dgm:spPr/>
      <dgm:t>
        <a:bodyPr/>
        <a:lstStyle/>
        <a:p>
          <a:endParaRPr lang="en-GB"/>
        </a:p>
      </dgm:t>
    </dgm:pt>
    <dgm:pt modelId="{DD140EE1-7C6F-41F7-9669-72B2342C0417}">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b="1" dirty="0" smtClean="0"/>
            <a:t>Community Resource</a:t>
          </a:r>
          <a:endParaRPr lang="en-GB" b="1" dirty="0"/>
        </a:p>
      </dgm:t>
    </dgm:pt>
    <dgm:pt modelId="{6D52DC52-729D-4A2A-AB29-C860F640907C}" type="parTrans" cxnId="{7BE2851C-1EA3-4A33-B858-A81C453137E6}">
      <dgm:prSet/>
      <dgm:spPr/>
      <dgm:t>
        <a:bodyPr/>
        <a:lstStyle/>
        <a:p>
          <a:endParaRPr lang="en-GB"/>
        </a:p>
      </dgm:t>
    </dgm:pt>
    <dgm:pt modelId="{20FB4FFF-F27C-463B-BD27-7156EFA78F87}" type="sibTrans" cxnId="{7BE2851C-1EA3-4A33-B858-A81C453137E6}">
      <dgm:prSet/>
      <dgm:spPr/>
      <dgm:t>
        <a:bodyPr/>
        <a:lstStyle/>
        <a:p>
          <a:endParaRPr lang="en-GB"/>
        </a:p>
      </dgm:t>
    </dgm:pt>
    <dgm:pt modelId="{D454B052-E7DF-4389-9813-80C1406A2F09}">
      <dgm:prSet phldrT="[Text]" custT="1"/>
      <dgm:spPr>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en-GB" sz="2000" dirty="0" smtClean="0">
              <a:solidFill>
                <a:schemeClr val="accent4">
                  <a:lumMod val="50000"/>
                </a:schemeClr>
              </a:solidFill>
            </a:rPr>
            <a:t>Demonstration</a:t>
          </a:r>
          <a:endParaRPr lang="en-GB" sz="2000" dirty="0">
            <a:solidFill>
              <a:schemeClr val="accent4">
                <a:lumMod val="50000"/>
              </a:schemeClr>
            </a:solidFill>
          </a:endParaRPr>
        </a:p>
      </dgm:t>
    </dgm:pt>
    <dgm:pt modelId="{EA076D1C-BE0A-4BE6-BDAD-F7437BA0C5E2}" type="parTrans" cxnId="{F57DC92C-2498-4ABB-B31F-D5AAF3CBBD03}">
      <dgm:prSet/>
      <dgm:spPr/>
      <dgm:t>
        <a:bodyPr/>
        <a:lstStyle/>
        <a:p>
          <a:endParaRPr lang="en-GB"/>
        </a:p>
      </dgm:t>
    </dgm:pt>
    <dgm:pt modelId="{2C78A5D8-14FC-49F2-B417-886961480E90}" type="sibTrans" cxnId="{F57DC92C-2498-4ABB-B31F-D5AAF3CBBD03}">
      <dgm:prSet/>
      <dgm:spPr/>
      <dgm:t>
        <a:bodyPr/>
        <a:lstStyle/>
        <a:p>
          <a:endParaRPr lang="en-GB"/>
        </a:p>
      </dgm:t>
    </dgm:pt>
    <dgm:pt modelId="{B49AA760-8430-4A92-B2CF-8F63E72EC7F6}">
      <dgm:prSet phldrT="[Text]" custT="1"/>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1800" dirty="0" smtClean="0"/>
            <a:t> </a:t>
          </a:r>
          <a:r>
            <a:rPr lang="en-GB" sz="2000" b="1" dirty="0" smtClean="0"/>
            <a:t>Schools</a:t>
          </a:r>
          <a:endParaRPr lang="en-GB" sz="2000" b="1" dirty="0"/>
        </a:p>
      </dgm:t>
    </dgm:pt>
    <dgm:pt modelId="{29A9422F-2D51-4040-B8CA-430F1F747DA2}" type="parTrans" cxnId="{3B26D933-15FA-4201-BEE4-64D4F24F3D80}">
      <dgm:prSet/>
      <dgm:spPr/>
      <dgm:t>
        <a:bodyPr/>
        <a:lstStyle/>
        <a:p>
          <a:endParaRPr lang="en-GB"/>
        </a:p>
      </dgm:t>
    </dgm:pt>
    <dgm:pt modelId="{E723AA6E-55E2-4F28-A5E7-FBE00A867733}" type="sibTrans" cxnId="{3B26D933-15FA-4201-BEE4-64D4F24F3D80}">
      <dgm:prSet/>
      <dgm:spPr/>
      <dgm:t>
        <a:bodyPr/>
        <a:lstStyle/>
        <a:p>
          <a:endParaRPr lang="en-GB"/>
        </a:p>
      </dgm:t>
    </dgm:pt>
    <dgm:pt modelId="{85940DBF-2A50-42F5-9A26-86E0525B040C}">
      <dgm:prSet phldrT="[Text]" custT="1"/>
      <dgm:spPr>
        <a:solidFill>
          <a:srgbClr val="FFDB69">
            <a:alpha val="8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1800" dirty="0" smtClean="0">
              <a:solidFill>
                <a:schemeClr val="accent4">
                  <a:lumMod val="50000"/>
                </a:schemeClr>
              </a:solidFill>
            </a:rPr>
            <a:t>Teacher PDP</a:t>
          </a:r>
          <a:endParaRPr lang="en-GB" sz="1800" dirty="0">
            <a:solidFill>
              <a:schemeClr val="accent4">
                <a:lumMod val="50000"/>
              </a:schemeClr>
            </a:solidFill>
          </a:endParaRPr>
        </a:p>
      </dgm:t>
    </dgm:pt>
    <dgm:pt modelId="{A4275915-46D3-4CCF-95AA-CC07B30B0706}" type="parTrans" cxnId="{F5E990B1-54AD-41A7-BD7C-67E29E775D24}">
      <dgm:prSet/>
      <dgm:spPr/>
      <dgm:t>
        <a:bodyPr/>
        <a:lstStyle/>
        <a:p>
          <a:endParaRPr lang="en-GB"/>
        </a:p>
      </dgm:t>
    </dgm:pt>
    <dgm:pt modelId="{065C45C1-DA4C-4E34-B688-259648BF06FC}" type="sibTrans" cxnId="{F5E990B1-54AD-41A7-BD7C-67E29E775D24}">
      <dgm:prSet/>
      <dgm:spPr/>
      <dgm:t>
        <a:bodyPr/>
        <a:lstStyle/>
        <a:p>
          <a:endParaRPr lang="en-GB"/>
        </a:p>
      </dgm:t>
    </dgm:pt>
    <dgm:pt modelId="{42BE9552-9579-47B6-8B68-DE46AE6EC38D}">
      <dgm:prSet phldrT="[Text]" custT="1"/>
      <dgm:spPr>
        <a:solidFill>
          <a:schemeClr val="accent2">
            <a:lumMod val="60000"/>
            <a:lumOff val="4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000" dirty="0" smtClean="0">
              <a:solidFill>
                <a:schemeClr val="accent4">
                  <a:lumMod val="50000"/>
                </a:schemeClr>
              </a:solidFill>
            </a:rPr>
            <a:t>Business</a:t>
          </a:r>
          <a:endParaRPr lang="en-GB" sz="2000" dirty="0">
            <a:solidFill>
              <a:schemeClr val="accent4">
                <a:lumMod val="50000"/>
              </a:schemeClr>
            </a:solidFill>
          </a:endParaRPr>
        </a:p>
      </dgm:t>
    </dgm:pt>
    <dgm:pt modelId="{9307BD2F-F809-4E68-8847-2D8B9B1C4AFE}" type="parTrans" cxnId="{182779C3-7207-4AD1-8F66-B00E8ABDA713}">
      <dgm:prSet/>
      <dgm:spPr/>
      <dgm:t>
        <a:bodyPr/>
        <a:lstStyle/>
        <a:p>
          <a:endParaRPr lang="en-GB"/>
        </a:p>
      </dgm:t>
    </dgm:pt>
    <dgm:pt modelId="{3C632F65-C041-49E4-B389-D1436413E15F}" type="sibTrans" cxnId="{182779C3-7207-4AD1-8F66-B00E8ABDA713}">
      <dgm:prSet/>
      <dgm:spPr/>
      <dgm:t>
        <a:bodyPr/>
        <a:lstStyle/>
        <a:p>
          <a:endParaRPr lang="en-GB"/>
        </a:p>
      </dgm:t>
    </dgm:pt>
    <dgm:pt modelId="{D20FE47A-42CF-48EC-A1BC-3B337FA5FB7E}">
      <dgm:prSet phldrT="[Text]"/>
      <dgm:spPr>
        <a:solidFill>
          <a:schemeClr val="accent2">
            <a:lumMod val="60000"/>
            <a:lumOff val="4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1400" dirty="0">
            <a:solidFill>
              <a:schemeClr val="accent4">
                <a:lumMod val="50000"/>
              </a:schemeClr>
            </a:solidFill>
          </a:endParaRPr>
        </a:p>
      </dgm:t>
    </dgm:pt>
    <dgm:pt modelId="{44876C46-49F7-486F-BEB7-5C50AD6B8CED}" type="parTrans" cxnId="{8486B53B-2FC3-4EB7-99F1-2133B2103A60}">
      <dgm:prSet/>
      <dgm:spPr/>
      <dgm:t>
        <a:bodyPr/>
        <a:lstStyle/>
        <a:p>
          <a:endParaRPr lang="en-GB"/>
        </a:p>
      </dgm:t>
    </dgm:pt>
    <dgm:pt modelId="{2BBD3E69-536D-4770-BDC4-B1A1676A307E}" type="sibTrans" cxnId="{8486B53B-2FC3-4EB7-99F1-2133B2103A60}">
      <dgm:prSet/>
      <dgm:spPr/>
      <dgm:t>
        <a:bodyPr/>
        <a:lstStyle/>
        <a:p>
          <a:endParaRPr lang="en-GB"/>
        </a:p>
      </dgm:t>
    </dgm:pt>
    <dgm:pt modelId="{E4F9FB6E-4750-4008-89E1-2E69F1EBE4E2}">
      <dgm:prSet phldrT="[Text]"/>
      <dgm:spPr>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endParaRPr lang="en-GB" sz="1400" dirty="0"/>
        </a:p>
      </dgm:t>
    </dgm:pt>
    <dgm:pt modelId="{6E9654D0-36E6-489E-818F-F326B6D59F61}" type="parTrans" cxnId="{0577223C-6BAD-4180-AE4B-AF5AF6CF0441}">
      <dgm:prSet/>
      <dgm:spPr/>
      <dgm:t>
        <a:bodyPr/>
        <a:lstStyle/>
        <a:p>
          <a:endParaRPr lang="en-GB"/>
        </a:p>
      </dgm:t>
    </dgm:pt>
    <dgm:pt modelId="{B3EC87F4-E35A-4811-8F1B-8E38856F1170}" type="sibTrans" cxnId="{0577223C-6BAD-4180-AE4B-AF5AF6CF0441}">
      <dgm:prSet/>
      <dgm:spPr/>
      <dgm:t>
        <a:bodyPr/>
        <a:lstStyle/>
        <a:p>
          <a:endParaRPr lang="en-GB"/>
        </a:p>
      </dgm:t>
    </dgm:pt>
    <dgm:pt modelId="{2B8558F9-5C40-4C41-948D-6A728D9B070D}">
      <dgm:prSet phldrT="[Text]" custT="1"/>
      <dgm:spPr>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en-GB" sz="2000" dirty="0" smtClean="0">
              <a:solidFill>
                <a:schemeClr val="accent4">
                  <a:lumMod val="50000"/>
                </a:schemeClr>
              </a:solidFill>
            </a:rPr>
            <a:t>Information</a:t>
          </a:r>
          <a:endParaRPr lang="en-GB" sz="2000" dirty="0">
            <a:solidFill>
              <a:schemeClr val="accent4">
                <a:lumMod val="50000"/>
              </a:schemeClr>
            </a:solidFill>
          </a:endParaRPr>
        </a:p>
      </dgm:t>
    </dgm:pt>
    <dgm:pt modelId="{2D2178FC-5129-4432-83B9-34CD57296DC6}" type="parTrans" cxnId="{09F1788A-978D-429D-9F08-F5E455655B79}">
      <dgm:prSet/>
      <dgm:spPr/>
      <dgm:t>
        <a:bodyPr/>
        <a:lstStyle/>
        <a:p>
          <a:endParaRPr lang="en-GB"/>
        </a:p>
      </dgm:t>
    </dgm:pt>
    <dgm:pt modelId="{4488DA8A-143C-4233-9171-691A7C8E3D8F}" type="sibTrans" cxnId="{09F1788A-978D-429D-9F08-F5E455655B79}">
      <dgm:prSet/>
      <dgm:spPr/>
      <dgm:t>
        <a:bodyPr/>
        <a:lstStyle/>
        <a:p>
          <a:endParaRPr lang="en-GB"/>
        </a:p>
      </dgm:t>
    </dgm:pt>
    <dgm:pt modelId="{B95767EF-DFEC-4DA5-88ED-6AB0754A2259}">
      <dgm:prSet phldrT="[Text]" custT="1"/>
      <dgm:spPr>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endParaRPr lang="en-GB" sz="1800" dirty="0"/>
        </a:p>
      </dgm:t>
    </dgm:pt>
    <dgm:pt modelId="{5764D75B-C02B-45C6-B2F9-A216F1CB3F46}" type="parTrans" cxnId="{689354F8-DBC4-4EE5-8325-09020ED4ECC5}">
      <dgm:prSet/>
      <dgm:spPr/>
      <dgm:t>
        <a:bodyPr/>
        <a:lstStyle/>
        <a:p>
          <a:endParaRPr lang="en-GB"/>
        </a:p>
      </dgm:t>
    </dgm:pt>
    <dgm:pt modelId="{2E5950AB-0598-45AB-B4B7-17339EBC793A}" type="sibTrans" cxnId="{689354F8-DBC4-4EE5-8325-09020ED4ECC5}">
      <dgm:prSet/>
      <dgm:spPr/>
      <dgm:t>
        <a:bodyPr/>
        <a:lstStyle/>
        <a:p>
          <a:endParaRPr lang="en-GB"/>
        </a:p>
      </dgm:t>
    </dgm:pt>
    <dgm:pt modelId="{B3F383A4-2D64-4962-A06B-568B15D7E17E}">
      <dgm:prSet phldrT="[Text]" custT="1"/>
      <dgm:spPr>
        <a:solidFill>
          <a:schemeClr val="accent2">
            <a:lumMod val="60000"/>
            <a:lumOff val="4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000" dirty="0" smtClean="0">
              <a:solidFill>
                <a:schemeClr val="accent4">
                  <a:lumMod val="50000"/>
                </a:schemeClr>
              </a:solidFill>
            </a:rPr>
            <a:t>Cross-sectors </a:t>
          </a:r>
          <a:endParaRPr lang="en-GB" sz="2000" dirty="0">
            <a:solidFill>
              <a:schemeClr val="accent4">
                <a:lumMod val="50000"/>
              </a:schemeClr>
            </a:solidFill>
          </a:endParaRPr>
        </a:p>
      </dgm:t>
    </dgm:pt>
    <dgm:pt modelId="{C0700FD4-4F5A-4D25-BE23-D72AAF4E71DF}" type="parTrans" cxnId="{37CBB25A-DEFE-4890-9AFC-44C863B9F2BE}">
      <dgm:prSet/>
      <dgm:spPr/>
      <dgm:t>
        <a:bodyPr/>
        <a:lstStyle/>
        <a:p>
          <a:endParaRPr lang="en-GB"/>
        </a:p>
      </dgm:t>
    </dgm:pt>
    <dgm:pt modelId="{FBE44719-17BA-47B5-AB22-7D655AC34E29}" type="sibTrans" cxnId="{37CBB25A-DEFE-4890-9AFC-44C863B9F2BE}">
      <dgm:prSet/>
      <dgm:spPr/>
      <dgm:t>
        <a:bodyPr/>
        <a:lstStyle/>
        <a:p>
          <a:endParaRPr lang="en-GB"/>
        </a:p>
      </dgm:t>
    </dgm:pt>
    <dgm:pt modelId="{59A05D0D-A536-477F-B0A9-D50A47EC22C3}">
      <dgm:prSet phldrT="[Text]" custT="1"/>
      <dgm:spPr>
        <a:solidFill>
          <a:schemeClr val="accent2">
            <a:lumMod val="60000"/>
            <a:lumOff val="4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000" dirty="0" smtClean="0">
              <a:solidFill>
                <a:schemeClr val="accent4">
                  <a:lumMod val="50000"/>
                </a:schemeClr>
              </a:solidFill>
            </a:rPr>
            <a:t>Trades</a:t>
          </a:r>
          <a:endParaRPr lang="en-GB" sz="2000" dirty="0">
            <a:solidFill>
              <a:schemeClr val="accent4">
                <a:lumMod val="50000"/>
              </a:schemeClr>
            </a:solidFill>
          </a:endParaRPr>
        </a:p>
      </dgm:t>
    </dgm:pt>
    <dgm:pt modelId="{55A719B3-7FAF-4D03-B187-4465DB46675C}" type="parTrans" cxnId="{C7465342-2D21-4A72-8B88-FDE10B3E32C5}">
      <dgm:prSet/>
      <dgm:spPr/>
      <dgm:t>
        <a:bodyPr/>
        <a:lstStyle/>
        <a:p>
          <a:endParaRPr lang="en-GB"/>
        </a:p>
      </dgm:t>
    </dgm:pt>
    <dgm:pt modelId="{140854CC-94EC-4164-9A52-761B540B2520}" type="sibTrans" cxnId="{C7465342-2D21-4A72-8B88-FDE10B3E32C5}">
      <dgm:prSet/>
      <dgm:spPr/>
      <dgm:t>
        <a:bodyPr/>
        <a:lstStyle/>
        <a:p>
          <a:endParaRPr lang="en-GB"/>
        </a:p>
      </dgm:t>
    </dgm:pt>
    <dgm:pt modelId="{A0321678-06A7-460F-BD27-7951DAD0BF50}">
      <dgm:prSet phldrT="[Text]" custT="1"/>
      <dgm:spPr>
        <a:solidFill>
          <a:srgbClr val="7BA22F">
            <a:alpha val="58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en-GB" sz="2000" dirty="0" smtClean="0">
              <a:solidFill>
                <a:schemeClr val="accent4">
                  <a:lumMod val="50000"/>
                </a:schemeClr>
              </a:solidFill>
            </a:rPr>
            <a:t>Enterprise</a:t>
          </a:r>
          <a:endParaRPr lang="en-GB" sz="2000" dirty="0">
            <a:solidFill>
              <a:schemeClr val="accent4">
                <a:lumMod val="50000"/>
              </a:schemeClr>
            </a:solidFill>
          </a:endParaRPr>
        </a:p>
      </dgm:t>
    </dgm:pt>
    <dgm:pt modelId="{954E43C7-4FC1-4BFC-9A3E-8EDA42E8C0A1}" type="parTrans" cxnId="{85F1EB26-A3D9-4D72-9F7A-A65D282F6435}">
      <dgm:prSet/>
      <dgm:spPr/>
      <dgm:t>
        <a:bodyPr/>
        <a:lstStyle/>
        <a:p>
          <a:endParaRPr lang="en-GB"/>
        </a:p>
      </dgm:t>
    </dgm:pt>
    <dgm:pt modelId="{280D2F0D-8063-4BA5-B31A-DFF666A690EF}" type="sibTrans" cxnId="{85F1EB26-A3D9-4D72-9F7A-A65D282F6435}">
      <dgm:prSet/>
      <dgm:spPr/>
      <dgm:t>
        <a:bodyPr/>
        <a:lstStyle/>
        <a:p>
          <a:endParaRPr lang="en-GB"/>
        </a:p>
      </dgm:t>
    </dgm:pt>
    <dgm:pt modelId="{682679D1-92E2-42E8-BD7A-A7A2C3037261}">
      <dgm:prSet phldrT="[Text]" custT="1"/>
      <dgm:spPr>
        <a:solidFill>
          <a:srgbClr val="7BA22F">
            <a:alpha val="58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en-GB" sz="2000" dirty="0" smtClean="0">
              <a:solidFill>
                <a:schemeClr val="accent4">
                  <a:lumMod val="50000"/>
                </a:schemeClr>
              </a:solidFill>
            </a:rPr>
            <a:t>Embed Curriculum</a:t>
          </a:r>
          <a:endParaRPr lang="en-GB" sz="2000" dirty="0">
            <a:solidFill>
              <a:schemeClr val="accent4">
                <a:lumMod val="50000"/>
              </a:schemeClr>
            </a:solidFill>
          </a:endParaRPr>
        </a:p>
      </dgm:t>
    </dgm:pt>
    <dgm:pt modelId="{BB50352A-427C-47F0-B4CD-DB2C75009A9D}" type="parTrans" cxnId="{FBBE33E1-CC8F-4DA7-9322-8365132B05AF}">
      <dgm:prSet/>
      <dgm:spPr/>
      <dgm:t>
        <a:bodyPr/>
        <a:lstStyle/>
        <a:p>
          <a:endParaRPr lang="en-GB"/>
        </a:p>
      </dgm:t>
    </dgm:pt>
    <dgm:pt modelId="{57F3DAD4-EC8F-4D49-B9A4-60EB45558806}" type="sibTrans" cxnId="{FBBE33E1-CC8F-4DA7-9322-8365132B05AF}">
      <dgm:prSet/>
      <dgm:spPr/>
      <dgm:t>
        <a:bodyPr/>
        <a:lstStyle/>
        <a:p>
          <a:endParaRPr lang="en-GB"/>
        </a:p>
      </dgm:t>
    </dgm:pt>
    <dgm:pt modelId="{BE66B9CE-7815-4C34-87C0-2D2E09D44239}">
      <dgm:prSet phldrT="[Text]" custT="1"/>
      <dgm:spPr>
        <a:solidFill>
          <a:srgbClr val="FFDB69">
            <a:alpha val="8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1800" dirty="0" smtClean="0">
              <a:solidFill>
                <a:schemeClr val="accent4">
                  <a:lumMod val="50000"/>
                </a:schemeClr>
              </a:solidFill>
            </a:rPr>
            <a:t>Curriculum</a:t>
          </a:r>
          <a:endParaRPr lang="en-GB" sz="1800" dirty="0">
            <a:solidFill>
              <a:schemeClr val="accent4">
                <a:lumMod val="50000"/>
              </a:schemeClr>
            </a:solidFill>
          </a:endParaRPr>
        </a:p>
      </dgm:t>
    </dgm:pt>
    <dgm:pt modelId="{30B7FBF4-8602-4F68-9902-0729A21FFDF3}" type="parTrans" cxnId="{8C062943-EB83-488E-90EB-5AD5116A2F44}">
      <dgm:prSet/>
      <dgm:spPr/>
      <dgm:t>
        <a:bodyPr/>
        <a:lstStyle/>
        <a:p>
          <a:endParaRPr lang="en-GB"/>
        </a:p>
      </dgm:t>
    </dgm:pt>
    <dgm:pt modelId="{B537FDBD-2517-4E5A-9575-9D8DF4BC77B3}" type="sibTrans" cxnId="{8C062943-EB83-488E-90EB-5AD5116A2F44}">
      <dgm:prSet/>
      <dgm:spPr/>
      <dgm:t>
        <a:bodyPr/>
        <a:lstStyle/>
        <a:p>
          <a:endParaRPr lang="en-GB"/>
        </a:p>
      </dgm:t>
    </dgm:pt>
    <dgm:pt modelId="{99C5568A-8EB8-4DE9-9773-BF8A907C09BF}">
      <dgm:prSet phldrT="[Text]"/>
      <dgm:spPr>
        <a:solidFill>
          <a:srgbClr val="FFDB69">
            <a:alpha val="8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1400" dirty="0">
            <a:solidFill>
              <a:schemeClr val="accent4">
                <a:lumMod val="50000"/>
              </a:schemeClr>
            </a:solidFill>
          </a:endParaRPr>
        </a:p>
      </dgm:t>
    </dgm:pt>
    <dgm:pt modelId="{1E01C974-819F-4EE9-ACAA-8D90DC37ADAE}" type="parTrans" cxnId="{ECC8EE06-3205-4720-96FF-B61A6F7B01DF}">
      <dgm:prSet/>
      <dgm:spPr/>
      <dgm:t>
        <a:bodyPr/>
        <a:lstStyle/>
        <a:p>
          <a:endParaRPr lang="en-GB"/>
        </a:p>
      </dgm:t>
    </dgm:pt>
    <dgm:pt modelId="{FA2BB40D-C82E-4C64-88B6-FB08D805134E}" type="sibTrans" cxnId="{ECC8EE06-3205-4720-96FF-B61A6F7B01DF}">
      <dgm:prSet/>
      <dgm:spPr/>
      <dgm:t>
        <a:bodyPr/>
        <a:lstStyle/>
        <a:p>
          <a:endParaRPr lang="en-GB"/>
        </a:p>
      </dgm:t>
    </dgm:pt>
    <dgm:pt modelId="{59251F87-7570-41F7-B85C-2F8FC3427D19}">
      <dgm:prSet phldrT="[Text]" custT="1"/>
      <dgm:spPr>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en-GB" sz="2000" dirty="0" smtClean="0">
              <a:solidFill>
                <a:schemeClr val="accent4">
                  <a:lumMod val="50000"/>
                </a:schemeClr>
              </a:solidFill>
            </a:rPr>
            <a:t>Support</a:t>
          </a:r>
          <a:endParaRPr lang="en-GB" sz="2000" dirty="0">
            <a:solidFill>
              <a:schemeClr val="accent4">
                <a:lumMod val="50000"/>
              </a:schemeClr>
            </a:solidFill>
          </a:endParaRPr>
        </a:p>
      </dgm:t>
    </dgm:pt>
    <dgm:pt modelId="{B08A8494-E302-4E1A-A51D-89EF554C0835}" type="parTrans" cxnId="{46A6249A-F121-4774-937B-841A2CC999D5}">
      <dgm:prSet/>
      <dgm:spPr/>
      <dgm:t>
        <a:bodyPr/>
        <a:lstStyle/>
        <a:p>
          <a:endParaRPr lang="en-GB"/>
        </a:p>
      </dgm:t>
    </dgm:pt>
    <dgm:pt modelId="{32E75686-DE28-4CEF-9890-0A4B865A8F4A}" type="sibTrans" cxnId="{46A6249A-F121-4774-937B-841A2CC999D5}">
      <dgm:prSet/>
      <dgm:spPr/>
      <dgm:t>
        <a:bodyPr/>
        <a:lstStyle/>
        <a:p>
          <a:endParaRPr lang="en-GB"/>
        </a:p>
      </dgm:t>
    </dgm:pt>
    <dgm:pt modelId="{6BAB61F7-1485-4F59-9086-5D9BE3FBCE33}">
      <dgm:prSet phldrT="[Text]" custT="1"/>
      <dgm:spPr>
        <a:solidFill>
          <a:srgbClr val="FFDB69">
            <a:alpha val="8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1800" dirty="0" smtClean="0">
              <a:solidFill>
                <a:schemeClr val="accent4">
                  <a:lumMod val="50000"/>
                </a:schemeClr>
              </a:solidFill>
            </a:rPr>
            <a:t>Practical Resource </a:t>
          </a:r>
          <a:endParaRPr lang="en-GB" sz="1800" dirty="0">
            <a:solidFill>
              <a:schemeClr val="accent4">
                <a:lumMod val="50000"/>
              </a:schemeClr>
            </a:solidFill>
          </a:endParaRPr>
        </a:p>
      </dgm:t>
    </dgm:pt>
    <dgm:pt modelId="{6E4C05DA-ABB6-452A-831A-E7BDFD0BF0F5}" type="parTrans" cxnId="{FB3C3C2C-0821-47C8-8306-9847C77C5C6B}">
      <dgm:prSet/>
      <dgm:spPr/>
      <dgm:t>
        <a:bodyPr/>
        <a:lstStyle/>
        <a:p>
          <a:endParaRPr lang="en-GB"/>
        </a:p>
      </dgm:t>
    </dgm:pt>
    <dgm:pt modelId="{29278FC3-F59F-4A46-906D-1789974C3F58}" type="sibTrans" cxnId="{FB3C3C2C-0821-47C8-8306-9847C77C5C6B}">
      <dgm:prSet/>
      <dgm:spPr/>
      <dgm:t>
        <a:bodyPr/>
        <a:lstStyle/>
        <a:p>
          <a:endParaRPr lang="en-GB"/>
        </a:p>
      </dgm:t>
    </dgm:pt>
    <dgm:pt modelId="{7AE9DBA2-9484-425C-B6AC-ED60415405C4}" type="pres">
      <dgm:prSet presAssocID="{4989E212-EF22-431E-BE2D-F4CF154BE539}" presName="cycleMatrixDiagram" presStyleCnt="0">
        <dgm:presLayoutVars>
          <dgm:chMax val="1"/>
          <dgm:dir/>
          <dgm:animLvl val="lvl"/>
          <dgm:resizeHandles val="exact"/>
        </dgm:presLayoutVars>
      </dgm:prSet>
      <dgm:spPr/>
      <dgm:t>
        <a:bodyPr/>
        <a:lstStyle/>
        <a:p>
          <a:endParaRPr lang="en-GB"/>
        </a:p>
      </dgm:t>
    </dgm:pt>
    <dgm:pt modelId="{5DCDF93B-1CB9-4012-A8A9-D6769293B96C}" type="pres">
      <dgm:prSet presAssocID="{4989E212-EF22-431E-BE2D-F4CF154BE539}" presName="children" presStyleCnt="0"/>
      <dgm:spPr/>
    </dgm:pt>
    <dgm:pt modelId="{552E3551-AFBB-4661-9078-A54C082E5465}" type="pres">
      <dgm:prSet presAssocID="{4989E212-EF22-431E-BE2D-F4CF154BE539}" presName="child1group" presStyleCnt="0"/>
      <dgm:spPr/>
    </dgm:pt>
    <dgm:pt modelId="{4ECA44B8-3E91-4FB0-827F-1148DF9028DE}" type="pres">
      <dgm:prSet presAssocID="{4989E212-EF22-431E-BE2D-F4CF154BE539}" presName="child1" presStyleLbl="bgAcc1" presStyleIdx="0" presStyleCnt="4" custScaleX="139557" custLinFactNeighborX="-5995" custLinFactNeighborY="-36"/>
      <dgm:spPr/>
      <dgm:t>
        <a:bodyPr/>
        <a:lstStyle/>
        <a:p>
          <a:endParaRPr lang="en-GB"/>
        </a:p>
      </dgm:t>
    </dgm:pt>
    <dgm:pt modelId="{DDAD84D8-53F6-4529-B207-090A1EA39EAB}" type="pres">
      <dgm:prSet presAssocID="{4989E212-EF22-431E-BE2D-F4CF154BE539}" presName="child1Text" presStyleLbl="bgAcc1" presStyleIdx="0" presStyleCnt="4">
        <dgm:presLayoutVars>
          <dgm:bulletEnabled val="1"/>
        </dgm:presLayoutVars>
      </dgm:prSet>
      <dgm:spPr/>
      <dgm:t>
        <a:bodyPr/>
        <a:lstStyle/>
        <a:p>
          <a:endParaRPr lang="en-GB"/>
        </a:p>
      </dgm:t>
    </dgm:pt>
    <dgm:pt modelId="{2C54036C-E1D9-4A1A-AE74-03D1358CFE66}" type="pres">
      <dgm:prSet presAssocID="{4989E212-EF22-431E-BE2D-F4CF154BE539}" presName="child2group" presStyleCnt="0"/>
      <dgm:spPr/>
    </dgm:pt>
    <dgm:pt modelId="{FEC2FB78-3805-4559-AD29-FF687FC5E2FB}" type="pres">
      <dgm:prSet presAssocID="{4989E212-EF22-431E-BE2D-F4CF154BE539}" presName="child2" presStyleLbl="bgAcc1" presStyleIdx="1" presStyleCnt="4" custScaleX="145146" custLinFactNeighborX="14692" custLinFactNeighborY="-36"/>
      <dgm:spPr/>
      <dgm:t>
        <a:bodyPr/>
        <a:lstStyle/>
        <a:p>
          <a:endParaRPr lang="en-GB"/>
        </a:p>
      </dgm:t>
    </dgm:pt>
    <dgm:pt modelId="{37192A7F-9DA3-45E5-BF0E-D18E77F5ACAB}" type="pres">
      <dgm:prSet presAssocID="{4989E212-EF22-431E-BE2D-F4CF154BE539}" presName="child2Text" presStyleLbl="bgAcc1" presStyleIdx="1" presStyleCnt="4">
        <dgm:presLayoutVars>
          <dgm:bulletEnabled val="1"/>
        </dgm:presLayoutVars>
      </dgm:prSet>
      <dgm:spPr/>
      <dgm:t>
        <a:bodyPr/>
        <a:lstStyle/>
        <a:p>
          <a:endParaRPr lang="en-GB"/>
        </a:p>
      </dgm:t>
    </dgm:pt>
    <dgm:pt modelId="{CBE66AF2-F8C3-4F37-8D0F-3AC15525A627}" type="pres">
      <dgm:prSet presAssocID="{4989E212-EF22-431E-BE2D-F4CF154BE539}" presName="child3group" presStyleCnt="0"/>
      <dgm:spPr/>
    </dgm:pt>
    <dgm:pt modelId="{59075640-9DA7-4125-B5D2-843835FC16A9}" type="pres">
      <dgm:prSet presAssocID="{4989E212-EF22-431E-BE2D-F4CF154BE539}" presName="child3" presStyleLbl="bgAcc1" presStyleIdx="2" presStyleCnt="4" custScaleX="147762" custLinFactNeighborX="16297" custLinFactNeighborY="583"/>
      <dgm:spPr/>
      <dgm:t>
        <a:bodyPr/>
        <a:lstStyle/>
        <a:p>
          <a:endParaRPr lang="en-GB"/>
        </a:p>
      </dgm:t>
    </dgm:pt>
    <dgm:pt modelId="{8D6B5451-1828-408F-894A-F735510705EF}" type="pres">
      <dgm:prSet presAssocID="{4989E212-EF22-431E-BE2D-F4CF154BE539}" presName="child3Text" presStyleLbl="bgAcc1" presStyleIdx="2" presStyleCnt="4">
        <dgm:presLayoutVars>
          <dgm:bulletEnabled val="1"/>
        </dgm:presLayoutVars>
      </dgm:prSet>
      <dgm:spPr/>
      <dgm:t>
        <a:bodyPr/>
        <a:lstStyle/>
        <a:p>
          <a:endParaRPr lang="en-GB"/>
        </a:p>
      </dgm:t>
    </dgm:pt>
    <dgm:pt modelId="{E9018B22-6A0C-4417-9F0C-8A5455F269BA}" type="pres">
      <dgm:prSet presAssocID="{4989E212-EF22-431E-BE2D-F4CF154BE539}" presName="child4group" presStyleCnt="0"/>
      <dgm:spPr/>
    </dgm:pt>
    <dgm:pt modelId="{CA6A5752-86BD-4723-BE0C-B402F44A845B}" type="pres">
      <dgm:prSet presAssocID="{4989E212-EF22-431E-BE2D-F4CF154BE539}" presName="child4" presStyleLbl="bgAcc1" presStyleIdx="3" presStyleCnt="4" custScaleX="141128" custLinFactNeighborX="-2266" custLinFactNeighborY="583"/>
      <dgm:spPr/>
      <dgm:t>
        <a:bodyPr/>
        <a:lstStyle/>
        <a:p>
          <a:endParaRPr lang="en-GB"/>
        </a:p>
      </dgm:t>
    </dgm:pt>
    <dgm:pt modelId="{FB4C6D00-591C-4FB5-9B16-7D41FF7028DA}" type="pres">
      <dgm:prSet presAssocID="{4989E212-EF22-431E-BE2D-F4CF154BE539}" presName="child4Text" presStyleLbl="bgAcc1" presStyleIdx="3" presStyleCnt="4">
        <dgm:presLayoutVars>
          <dgm:bulletEnabled val="1"/>
        </dgm:presLayoutVars>
      </dgm:prSet>
      <dgm:spPr/>
      <dgm:t>
        <a:bodyPr/>
        <a:lstStyle/>
        <a:p>
          <a:endParaRPr lang="en-GB"/>
        </a:p>
      </dgm:t>
    </dgm:pt>
    <dgm:pt modelId="{E492C331-1ABF-46B6-A9B1-8202CC629975}" type="pres">
      <dgm:prSet presAssocID="{4989E212-EF22-431E-BE2D-F4CF154BE539}" presName="childPlaceholder" presStyleCnt="0"/>
      <dgm:spPr/>
    </dgm:pt>
    <dgm:pt modelId="{4C46CC3B-AC0A-40BF-A4DB-CA5FB504192D}" type="pres">
      <dgm:prSet presAssocID="{4989E212-EF22-431E-BE2D-F4CF154BE539}" presName="circle" presStyleCnt="0"/>
      <dgm:spPr/>
    </dgm:pt>
    <dgm:pt modelId="{4C929F2E-A4FC-41FF-A14A-F96B0BC39F8D}" type="pres">
      <dgm:prSet presAssocID="{4989E212-EF22-431E-BE2D-F4CF154BE539}" presName="quadrant1" presStyleLbl="node1" presStyleIdx="0" presStyleCnt="4">
        <dgm:presLayoutVars>
          <dgm:chMax val="1"/>
          <dgm:bulletEnabled val="1"/>
        </dgm:presLayoutVars>
      </dgm:prSet>
      <dgm:spPr/>
      <dgm:t>
        <a:bodyPr/>
        <a:lstStyle/>
        <a:p>
          <a:endParaRPr lang="en-GB"/>
        </a:p>
      </dgm:t>
    </dgm:pt>
    <dgm:pt modelId="{FA0831E5-AB75-436E-BDAB-B524D8F4F408}" type="pres">
      <dgm:prSet presAssocID="{4989E212-EF22-431E-BE2D-F4CF154BE539}" presName="quadrant2" presStyleLbl="node1" presStyleIdx="1" presStyleCnt="4">
        <dgm:presLayoutVars>
          <dgm:chMax val="1"/>
          <dgm:bulletEnabled val="1"/>
        </dgm:presLayoutVars>
      </dgm:prSet>
      <dgm:spPr/>
      <dgm:t>
        <a:bodyPr/>
        <a:lstStyle/>
        <a:p>
          <a:endParaRPr lang="en-GB"/>
        </a:p>
      </dgm:t>
    </dgm:pt>
    <dgm:pt modelId="{27272EFD-6847-4037-8E79-513C48978DE6}" type="pres">
      <dgm:prSet presAssocID="{4989E212-EF22-431E-BE2D-F4CF154BE539}" presName="quadrant3" presStyleLbl="node1" presStyleIdx="2" presStyleCnt="4">
        <dgm:presLayoutVars>
          <dgm:chMax val="1"/>
          <dgm:bulletEnabled val="1"/>
        </dgm:presLayoutVars>
      </dgm:prSet>
      <dgm:spPr/>
      <dgm:t>
        <a:bodyPr/>
        <a:lstStyle/>
        <a:p>
          <a:endParaRPr lang="en-GB"/>
        </a:p>
      </dgm:t>
    </dgm:pt>
    <dgm:pt modelId="{C2BFFF77-32FA-4C4C-A0B0-7F058613C6FC}" type="pres">
      <dgm:prSet presAssocID="{4989E212-EF22-431E-BE2D-F4CF154BE539}" presName="quadrant4" presStyleLbl="node1" presStyleIdx="3" presStyleCnt="4">
        <dgm:presLayoutVars>
          <dgm:chMax val="1"/>
          <dgm:bulletEnabled val="1"/>
        </dgm:presLayoutVars>
      </dgm:prSet>
      <dgm:spPr/>
      <dgm:t>
        <a:bodyPr/>
        <a:lstStyle/>
        <a:p>
          <a:endParaRPr lang="en-GB"/>
        </a:p>
      </dgm:t>
    </dgm:pt>
    <dgm:pt modelId="{423A92C2-6794-4831-B11A-5A965484D30F}" type="pres">
      <dgm:prSet presAssocID="{4989E212-EF22-431E-BE2D-F4CF154BE539}" presName="quadrantPlaceholder" presStyleCnt="0"/>
      <dgm:spPr/>
    </dgm:pt>
    <dgm:pt modelId="{39E52ADB-1319-448C-B2D9-4C30EF2A1292}" type="pres">
      <dgm:prSet presAssocID="{4989E212-EF22-431E-BE2D-F4CF154BE539}" presName="center1" presStyleLbl="fgShp" presStyleIdx="0" presStyleCnt="2"/>
      <dgm:spPr/>
    </dgm:pt>
    <dgm:pt modelId="{1B744472-0DD7-40F0-A0D6-5E0689956917}" type="pres">
      <dgm:prSet presAssocID="{4989E212-EF22-431E-BE2D-F4CF154BE539}" presName="center2" presStyleLbl="fgShp" presStyleIdx="1" presStyleCnt="2"/>
      <dgm:spPr/>
    </dgm:pt>
  </dgm:ptLst>
  <dgm:cxnLst>
    <dgm:cxn modelId="{8486B53B-2FC3-4EB7-99F1-2133B2103A60}" srcId="{080C8DD7-CF9C-4401-857A-5712AF37AC83}" destId="{D20FE47A-42CF-48EC-A1BC-3B337FA5FB7E}" srcOrd="3" destOrd="0" parTransId="{44876C46-49F7-486F-BEB7-5C50AD6B8CED}" sibTransId="{2BBD3E69-536D-4770-BDC4-B1A1676A307E}"/>
    <dgm:cxn modelId="{6FDEE902-2AC3-4060-B7FE-013581EC12C6}" type="presOf" srcId="{080C8DD7-CF9C-4401-857A-5712AF37AC83}" destId="{4C929F2E-A4FC-41FF-A14A-F96B0BC39F8D}" srcOrd="0" destOrd="0" presId="urn:microsoft.com/office/officeart/2005/8/layout/cycle4"/>
    <dgm:cxn modelId="{0799A642-3671-4E05-9934-F543EE60D789}" type="presOf" srcId="{42BE9552-9579-47B6-8B68-DE46AE6EC38D}" destId="{DDAD84D8-53F6-4529-B207-090A1EA39EAB}" srcOrd="1" destOrd="1" presId="urn:microsoft.com/office/officeart/2005/8/layout/cycle4"/>
    <dgm:cxn modelId="{46A6249A-F121-4774-937B-841A2CC999D5}" srcId="{DD140EE1-7C6F-41F7-9669-72B2342C0417}" destId="{59251F87-7570-41F7-B85C-2F8FC3427D19}" srcOrd="2" destOrd="0" parTransId="{B08A8494-E302-4E1A-A51D-89EF554C0835}" sibTransId="{32E75686-DE28-4CEF-9890-0A4B865A8F4A}"/>
    <dgm:cxn modelId="{F5F82A1D-17F4-4834-BE1E-472B0BC605C9}" type="presOf" srcId="{6BAB61F7-1485-4F59-9086-5D9BE3FBCE33}" destId="{CA6A5752-86BD-4723-BE0C-B402F44A845B}" srcOrd="0" destOrd="2" presId="urn:microsoft.com/office/officeart/2005/8/layout/cycle4"/>
    <dgm:cxn modelId="{C7465342-2D21-4A72-8B88-FDE10B3E32C5}" srcId="{080C8DD7-CF9C-4401-857A-5712AF37AC83}" destId="{59A05D0D-A536-477F-B0A9-D50A47EC22C3}" srcOrd="0" destOrd="0" parTransId="{55A719B3-7FAF-4D03-B187-4465DB46675C}" sibTransId="{140854CC-94EC-4164-9A52-761B540B2520}"/>
    <dgm:cxn modelId="{325D10D8-8842-4B7A-8E8A-FBC8EAD167F3}" type="presOf" srcId="{DD140EE1-7C6F-41F7-9669-72B2342C0417}" destId="{27272EFD-6847-4037-8E79-513C48978DE6}" srcOrd="0" destOrd="0" presId="urn:microsoft.com/office/officeart/2005/8/layout/cycle4"/>
    <dgm:cxn modelId="{64E99296-6442-4A63-84E6-64EF147F7F83}" type="presOf" srcId="{682679D1-92E2-42E8-BD7A-A7A2C3037261}" destId="{37192A7F-9DA3-45E5-BF0E-D18E77F5ACAB}" srcOrd="1" destOrd="2" presId="urn:microsoft.com/office/officeart/2005/8/layout/cycle4"/>
    <dgm:cxn modelId="{44B2790B-5051-487C-A696-E6E9F879676E}" srcId="{4989E212-EF22-431E-BE2D-F4CF154BE539}" destId="{080C8DD7-CF9C-4401-857A-5712AF37AC83}" srcOrd="0" destOrd="0" parTransId="{D1470BDD-9088-417C-8BE8-F829416CF438}" sibTransId="{F27308B4-9A9C-44C5-9288-30D0266EAC15}"/>
    <dgm:cxn modelId="{499900B9-F845-4C27-BD95-ABE3A999CA45}" type="presOf" srcId="{A3810ECF-372F-4D52-94A9-9CA5E453F387}" destId="{FEC2FB78-3805-4559-AD29-FF687FC5E2FB}" srcOrd="0" destOrd="0" presId="urn:microsoft.com/office/officeart/2005/8/layout/cycle4"/>
    <dgm:cxn modelId="{350B4D51-022B-4D60-B615-80B7CC44C300}" type="presOf" srcId="{2B8558F9-5C40-4C41-948D-6A728D9B070D}" destId="{59075640-9DA7-4125-B5D2-843835FC16A9}" srcOrd="0" destOrd="1" presId="urn:microsoft.com/office/officeart/2005/8/layout/cycle4"/>
    <dgm:cxn modelId="{C04D0E1B-7CC5-4471-9EEE-E9BF07EAE787}" type="presOf" srcId="{59251F87-7570-41F7-B85C-2F8FC3427D19}" destId="{59075640-9DA7-4125-B5D2-843835FC16A9}" srcOrd="0" destOrd="2" presId="urn:microsoft.com/office/officeart/2005/8/layout/cycle4"/>
    <dgm:cxn modelId="{182779C3-7207-4AD1-8F66-B00E8ABDA713}" srcId="{080C8DD7-CF9C-4401-857A-5712AF37AC83}" destId="{42BE9552-9579-47B6-8B68-DE46AE6EC38D}" srcOrd="1" destOrd="0" parTransId="{9307BD2F-F809-4E68-8847-2D8B9B1C4AFE}" sibTransId="{3C632F65-C041-49E4-B389-D1436413E15F}"/>
    <dgm:cxn modelId="{3D2D7734-E3FB-40F0-AE2E-56B889615BC5}" type="presOf" srcId="{B3F383A4-2D64-4962-A06B-568B15D7E17E}" destId="{4ECA44B8-3E91-4FB0-827F-1148DF9028DE}" srcOrd="0" destOrd="2" presId="urn:microsoft.com/office/officeart/2005/8/layout/cycle4"/>
    <dgm:cxn modelId="{FD90F13A-076D-4114-9BD9-E39FBC6961F2}" type="presOf" srcId="{B49AA760-8430-4A92-B2CF-8F63E72EC7F6}" destId="{C2BFFF77-32FA-4C4C-A0B0-7F058613C6FC}" srcOrd="0" destOrd="0" presId="urn:microsoft.com/office/officeart/2005/8/layout/cycle4"/>
    <dgm:cxn modelId="{F5E990B1-54AD-41A7-BD7C-67E29E775D24}" srcId="{B49AA760-8430-4A92-B2CF-8F63E72EC7F6}" destId="{85940DBF-2A50-42F5-9A26-86E0525B040C}" srcOrd="0" destOrd="0" parTransId="{A4275915-46D3-4CCF-95AA-CC07B30B0706}" sibTransId="{065C45C1-DA4C-4E34-B688-259648BF06FC}"/>
    <dgm:cxn modelId="{D7FB97A2-CD52-4966-ACC1-26F4535FAA6E}" type="presOf" srcId="{A0321678-06A7-460F-BD27-7951DAD0BF50}" destId="{37192A7F-9DA3-45E5-BF0E-D18E77F5ACAB}" srcOrd="1" destOrd="1" presId="urn:microsoft.com/office/officeart/2005/8/layout/cycle4"/>
    <dgm:cxn modelId="{8C062943-EB83-488E-90EB-5AD5116A2F44}" srcId="{B49AA760-8430-4A92-B2CF-8F63E72EC7F6}" destId="{BE66B9CE-7815-4C34-87C0-2D2E09D44239}" srcOrd="1" destOrd="0" parTransId="{30B7FBF4-8602-4F68-9902-0729A21FFDF3}" sibTransId="{B537FDBD-2517-4E5A-9575-9D8DF4BC77B3}"/>
    <dgm:cxn modelId="{6C363CD6-F296-4915-9EB6-27884EF6A30D}" type="presOf" srcId="{D20FE47A-42CF-48EC-A1BC-3B337FA5FB7E}" destId="{4ECA44B8-3E91-4FB0-827F-1148DF9028DE}" srcOrd="0" destOrd="3" presId="urn:microsoft.com/office/officeart/2005/8/layout/cycle4"/>
    <dgm:cxn modelId="{09F1788A-978D-429D-9F08-F5E455655B79}" srcId="{DD140EE1-7C6F-41F7-9669-72B2342C0417}" destId="{2B8558F9-5C40-4C41-948D-6A728D9B070D}" srcOrd="1" destOrd="0" parTransId="{2D2178FC-5129-4432-83B9-34CD57296DC6}" sibTransId="{4488DA8A-143C-4233-9171-691A7C8E3D8F}"/>
    <dgm:cxn modelId="{2027D172-5C8B-49B8-9D52-385611D62BFC}" type="presOf" srcId="{42BE9552-9579-47B6-8B68-DE46AE6EC38D}" destId="{4ECA44B8-3E91-4FB0-827F-1148DF9028DE}" srcOrd="0" destOrd="1" presId="urn:microsoft.com/office/officeart/2005/8/layout/cycle4"/>
    <dgm:cxn modelId="{D298876F-EBF6-45FA-BE59-2812F73B6D73}" type="presOf" srcId="{99C5568A-8EB8-4DE9-9773-BF8A907C09BF}" destId="{FB4C6D00-591C-4FB5-9B16-7D41FF7028DA}" srcOrd="1" destOrd="3" presId="urn:microsoft.com/office/officeart/2005/8/layout/cycle4"/>
    <dgm:cxn modelId="{49402B88-088B-4E97-BC3C-EF26CF25F033}" type="presOf" srcId="{D454B052-E7DF-4389-9813-80C1406A2F09}" destId="{8D6B5451-1828-408F-894A-F735510705EF}" srcOrd="1" destOrd="0" presId="urn:microsoft.com/office/officeart/2005/8/layout/cycle4"/>
    <dgm:cxn modelId="{F8707F05-F127-4960-A6BB-0CC144D416A8}" type="presOf" srcId="{B3F383A4-2D64-4962-A06B-568B15D7E17E}" destId="{DDAD84D8-53F6-4529-B207-090A1EA39EAB}" srcOrd="1" destOrd="2" presId="urn:microsoft.com/office/officeart/2005/8/layout/cycle4"/>
    <dgm:cxn modelId="{FB3C3C2C-0821-47C8-8306-9847C77C5C6B}" srcId="{B49AA760-8430-4A92-B2CF-8F63E72EC7F6}" destId="{6BAB61F7-1485-4F59-9086-5D9BE3FBCE33}" srcOrd="2" destOrd="0" parTransId="{6E4C05DA-ABB6-452A-831A-E7BDFD0BF0F5}" sibTransId="{29278FC3-F59F-4A46-906D-1789974C3F58}"/>
    <dgm:cxn modelId="{0860F8DC-D081-49A1-A532-3B54AF0736A5}" type="presOf" srcId="{99C5568A-8EB8-4DE9-9773-BF8A907C09BF}" destId="{CA6A5752-86BD-4723-BE0C-B402F44A845B}" srcOrd="0" destOrd="3" presId="urn:microsoft.com/office/officeart/2005/8/layout/cycle4"/>
    <dgm:cxn modelId="{3B26D933-15FA-4201-BEE4-64D4F24F3D80}" srcId="{4989E212-EF22-431E-BE2D-F4CF154BE539}" destId="{B49AA760-8430-4A92-B2CF-8F63E72EC7F6}" srcOrd="3" destOrd="0" parTransId="{29A9422F-2D51-4040-B8CA-430F1F747DA2}" sibTransId="{E723AA6E-55E2-4F28-A5E7-FBE00A867733}"/>
    <dgm:cxn modelId="{85F1EB26-A3D9-4D72-9F7A-A65D282F6435}" srcId="{D5420603-5C9C-40B3-8757-E1D1C1398328}" destId="{A0321678-06A7-460F-BD27-7951DAD0BF50}" srcOrd="1" destOrd="0" parTransId="{954E43C7-4FC1-4BFC-9A3E-8EDA42E8C0A1}" sibTransId="{280D2F0D-8063-4BA5-B31A-DFF666A690EF}"/>
    <dgm:cxn modelId="{E556C4A3-97D7-41C1-BC52-578FF8CE468E}" type="presOf" srcId="{B95767EF-DFEC-4DA5-88ED-6AB0754A2259}" destId="{59075640-9DA7-4125-B5D2-843835FC16A9}" srcOrd="0" destOrd="3" presId="urn:microsoft.com/office/officeart/2005/8/layout/cycle4"/>
    <dgm:cxn modelId="{CB8CF692-99CD-487D-ADA3-AD9782ADAA57}" type="presOf" srcId="{85940DBF-2A50-42F5-9A26-86E0525B040C}" destId="{CA6A5752-86BD-4723-BE0C-B402F44A845B}" srcOrd="0" destOrd="0" presId="urn:microsoft.com/office/officeart/2005/8/layout/cycle4"/>
    <dgm:cxn modelId="{C122285D-A8AB-4077-BBD6-381AB96374D8}" type="presOf" srcId="{85940DBF-2A50-42F5-9A26-86E0525B040C}" destId="{FB4C6D00-591C-4FB5-9B16-7D41FF7028DA}" srcOrd="1" destOrd="0" presId="urn:microsoft.com/office/officeart/2005/8/layout/cycle4"/>
    <dgm:cxn modelId="{E010F241-17C4-4D11-B804-DA7586278A78}" type="presOf" srcId="{A3810ECF-372F-4D52-94A9-9CA5E453F387}" destId="{37192A7F-9DA3-45E5-BF0E-D18E77F5ACAB}" srcOrd="1" destOrd="0" presId="urn:microsoft.com/office/officeart/2005/8/layout/cycle4"/>
    <dgm:cxn modelId="{689354F8-DBC4-4EE5-8325-09020ED4ECC5}" srcId="{DD140EE1-7C6F-41F7-9669-72B2342C0417}" destId="{B95767EF-DFEC-4DA5-88ED-6AB0754A2259}" srcOrd="3" destOrd="0" parTransId="{5764D75B-C02B-45C6-B2F9-A216F1CB3F46}" sibTransId="{2E5950AB-0598-45AB-B4B7-17339EBC793A}"/>
    <dgm:cxn modelId="{C7F83C40-873E-458D-BE29-63DE08A0A723}" type="presOf" srcId="{BE66B9CE-7815-4C34-87C0-2D2E09D44239}" destId="{FB4C6D00-591C-4FB5-9B16-7D41FF7028DA}" srcOrd="1" destOrd="1" presId="urn:microsoft.com/office/officeart/2005/8/layout/cycle4"/>
    <dgm:cxn modelId="{0C2606BF-DB16-4D77-9C01-1E05551E1552}" type="presOf" srcId="{BE66B9CE-7815-4C34-87C0-2D2E09D44239}" destId="{CA6A5752-86BD-4723-BE0C-B402F44A845B}" srcOrd="0" destOrd="1" presId="urn:microsoft.com/office/officeart/2005/8/layout/cycle4"/>
    <dgm:cxn modelId="{5EF911EC-8153-472B-92AC-7DA84DE329D0}" type="presOf" srcId="{59251F87-7570-41F7-B85C-2F8FC3427D19}" destId="{8D6B5451-1828-408F-894A-F735510705EF}" srcOrd="1" destOrd="2" presId="urn:microsoft.com/office/officeart/2005/8/layout/cycle4"/>
    <dgm:cxn modelId="{78250A20-5669-476D-99C2-4AE0CEEBD038}" type="presOf" srcId="{59A05D0D-A536-477F-B0A9-D50A47EC22C3}" destId="{4ECA44B8-3E91-4FB0-827F-1148DF9028DE}" srcOrd="0" destOrd="0" presId="urn:microsoft.com/office/officeart/2005/8/layout/cycle4"/>
    <dgm:cxn modelId="{DD5CF2D3-9850-469F-BEAC-9525CD9D1D96}" type="presOf" srcId="{D20FE47A-42CF-48EC-A1BC-3B337FA5FB7E}" destId="{DDAD84D8-53F6-4529-B207-090A1EA39EAB}" srcOrd="1" destOrd="3" presId="urn:microsoft.com/office/officeart/2005/8/layout/cycle4"/>
    <dgm:cxn modelId="{AAF50118-9DEF-4412-9B6F-EEA0FD6DE4E3}" type="presOf" srcId="{A0321678-06A7-460F-BD27-7951DAD0BF50}" destId="{FEC2FB78-3805-4559-AD29-FF687FC5E2FB}" srcOrd="0" destOrd="1" presId="urn:microsoft.com/office/officeart/2005/8/layout/cycle4"/>
    <dgm:cxn modelId="{85D89F38-B249-4D7C-8664-646487119F31}" type="presOf" srcId="{4989E212-EF22-431E-BE2D-F4CF154BE539}" destId="{7AE9DBA2-9484-425C-B6AC-ED60415405C4}" srcOrd="0" destOrd="0" presId="urn:microsoft.com/office/officeart/2005/8/layout/cycle4"/>
    <dgm:cxn modelId="{65CC32F7-BE20-49F1-9AEC-04A11705E9D9}" type="presOf" srcId="{59A05D0D-A536-477F-B0A9-D50A47EC22C3}" destId="{DDAD84D8-53F6-4529-B207-090A1EA39EAB}" srcOrd="1" destOrd="0" presId="urn:microsoft.com/office/officeart/2005/8/layout/cycle4"/>
    <dgm:cxn modelId="{515274CE-667A-42CA-90D7-4A3444E2B507}" type="presOf" srcId="{D5420603-5C9C-40B3-8757-E1D1C1398328}" destId="{FA0831E5-AB75-436E-BDAB-B524D8F4F408}" srcOrd="0" destOrd="0" presId="urn:microsoft.com/office/officeart/2005/8/layout/cycle4"/>
    <dgm:cxn modelId="{D009FE04-F039-42CD-9200-7B6980010FAE}" type="presOf" srcId="{682679D1-92E2-42E8-BD7A-A7A2C3037261}" destId="{FEC2FB78-3805-4559-AD29-FF687FC5E2FB}" srcOrd="0" destOrd="2" presId="urn:microsoft.com/office/officeart/2005/8/layout/cycle4"/>
    <dgm:cxn modelId="{FBBE33E1-CC8F-4DA7-9322-8365132B05AF}" srcId="{D5420603-5C9C-40B3-8757-E1D1C1398328}" destId="{682679D1-92E2-42E8-BD7A-A7A2C3037261}" srcOrd="2" destOrd="0" parTransId="{BB50352A-427C-47F0-B4CD-DB2C75009A9D}" sibTransId="{57F3DAD4-EC8F-4D49-B9A4-60EB45558806}"/>
    <dgm:cxn modelId="{88E61120-2EB6-4AEC-B199-3A7F28268EA6}" type="presOf" srcId="{E4F9FB6E-4750-4008-89E1-2E69F1EBE4E2}" destId="{8D6B5451-1828-408F-894A-F735510705EF}" srcOrd="1" destOrd="4" presId="urn:microsoft.com/office/officeart/2005/8/layout/cycle4"/>
    <dgm:cxn modelId="{1881FF71-9199-4575-93AA-636E71719669}" srcId="{4989E212-EF22-431E-BE2D-F4CF154BE539}" destId="{D5420603-5C9C-40B3-8757-E1D1C1398328}" srcOrd="1" destOrd="0" parTransId="{741D9695-F417-4133-A68C-49DE6EBFCB30}" sibTransId="{22DEDE22-2C94-40B9-9D78-F6A737B1A6F2}"/>
    <dgm:cxn modelId="{ECC8EE06-3205-4720-96FF-B61A6F7B01DF}" srcId="{B49AA760-8430-4A92-B2CF-8F63E72EC7F6}" destId="{99C5568A-8EB8-4DE9-9773-BF8A907C09BF}" srcOrd="3" destOrd="0" parTransId="{1E01C974-819F-4EE9-ACAA-8D90DC37ADAE}" sibTransId="{FA2BB40D-C82E-4C64-88B6-FB08D805134E}"/>
    <dgm:cxn modelId="{22B27EBF-645D-4811-9C23-FB5F9C94DDE6}" srcId="{D5420603-5C9C-40B3-8757-E1D1C1398328}" destId="{A3810ECF-372F-4D52-94A9-9CA5E453F387}" srcOrd="0" destOrd="0" parTransId="{9F1182CB-FC76-4B53-ACC1-BFB9F28E11FA}" sibTransId="{F17D5216-C951-4D86-B3C7-006CCC182A43}"/>
    <dgm:cxn modelId="{25BEBC2C-2043-4266-996D-1FEEAB07FCF8}" type="presOf" srcId="{6BAB61F7-1485-4F59-9086-5D9BE3FBCE33}" destId="{FB4C6D00-591C-4FB5-9B16-7D41FF7028DA}" srcOrd="1" destOrd="2" presId="urn:microsoft.com/office/officeart/2005/8/layout/cycle4"/>
    <dgm:cxn modelId="{871C7FC1-9350-4478-9BF8-67369948DB7A}" type="presOf" srcId="{2B8558F9-5C40-4C41-948D-6A728D9B070D}" destId="{8D6B5451-1828-408F-894A-F735510705EF}" srcOrd="1" destOrd="1" presId="urn:microsoft.com/office/officeart/2005/8/layout/cycle4"/>
    <dgm:cxn modelId="{0577223C-6BAD-4180-AE4B-AF5AF6CF0441}" srcId="{DD140EE1-7C6F-41F7-9669-72B2342C0417}" destId="{E4F9FB6E-4750-4008-89E1-2E69F1EBE4E2}" srcOrd="4" destOrd="0" parTransId="{6E9654D0-36E6-489E-818F-F326B6D59F61}" sibTransId="{B3EC87F4-E35A-4811-8F1B-8E38856F1170}"/>
    <dgm:cxn modelId="{F57DC92C-2498-4ABB-B31F-D5AAF3CBBD03}" srcId="{DD140EE1-7C6F-41F7-9669-72B2342C0417}" destId="{D454B052-E7DF-4389-9813-80C1406A2F09}" srcOrd="0" destOrd="0" parTransId="{EA076D1C-BE0A-4BE6-BDAD-F7437BA0C5E2}" sibTransId="{2C78A5D8-14FC-49F2-B417-886961480E90}"/>
    <dgm:cxn modelId="{7C03A2BE-C71E-4B2C-9D86-CBF378899B68}" type="presOf" srcId="{E4F9FB6E-4750-4008-89E1-2E69F1EBE4E2}" destId="{59075640-9DA7-4125-B5D2-843835FC16A9}" srcOrd="0" destOrd="4" presId="urn:microsoft.com/office/officeart/2005/8/layout/cycle4"/>
    <dgm:cxn modelId="{7BE2851C-1EA3-4A33-B858-A81C453137E6}" srcId="{4989E212-EF22-431E-BE2D-F4CF154BE539}" destId="{DD140EE1-7C6F-41F7-9669-72B2342C0417}" srcOrd="2" destOrd="0" parTransId="{6D52DC52-729D-4A2A-AB29-C860F640907C}" sibTransId="{20FB4FFF-F27C-463B-BD27-7156EFA78F87}"/>
    <dgm:cxn modelId="{6193C0EE-2F3D-4572-893C-7BF232C68234}" type="presOf" srcId="{B95767EF-DFEC-4DA5-88ED-6AB0754A2259}" destId="{8D6B5451-1828-408F-894A-F735510705EF}" srcOrd="1" destOrd="3" presId="urn:microsoft.com/office/officeart/2005/8/layout/cycle4"/>
    <dgm:cxn modelId="{E5D31354-327A-4E27-B6F3-6D605755253F}" type="presOf" srcId="{D454B052-E7DF-4389-9813-80C1406A2F09}" destId="{59075640-9DA7-4125-B5D2-843835FC16A9}" srcOrd="0" destOrd="0" presId="urn:microsoft.com/office/officeart/2005/8/layout/cycle4"/>
    <dgm:cxn modelId="{37CBB25A-DEFE-4890-9AFC-44C863B9F2BE}" srcId="{080C8DD7-CF9C-4401-857A-5712AF37AC83}" destId="{B3F383A4-2D64-4962-A06B-568B15D7E17E}" srcOrd="2" destOrd="0" parTransId="{C0700FD4-4F5A-4D25-BE23-D72AAF4E71DF}" sibTransId="{FBE44719-17BA-47B5-AB22-7D655AC34E29}"/>
    <dgm:cxn modelId="{49949B93-2436-463E-B64D-C599BFC93EEA}" type="presParOf" srcId="{7AE9DBA2-9484-425C-B6AC-ED60415405C4}" destId="{5DCDF93B-1CB9-4012-A8A9-D6769293B96C}" srcOrd="0" destOrd="0" presId="urn:microsoft.com/office/officeart/2005/8/layout/cycle4"/>
    <dgm:cxn modelId="{FE38CFDC-0E85-476A-84C6-7F4E3EC59851}" type="presParOf" srcId="{5DCDF93B-1CB9-4012-A8A9-D6769293B96C}" destId="{552E3551-AFBB-4661-9078-A54C082E5465}" srcOrd="0" destOrd="0" presId="urn:microsoft.com/office/officeart/2005/8/layout/cycle4"/>
    <dgm:cxn modelId="{1706131F-8C08-490E-9E6A-44B5A2801C98}" type="presParOf" srcId="{552E3551-AFBB-4661-9078-A54C082E5465}" destId="{4ECA44B8-3E91-4FB0-827F-1148DF9028DE}" srcOrd="0" destOrd="0" presId="urn:microsoft.com/office/officeart/2005/8/layout/cycle4"/>
    <dgm:cxn modelId="{ECE55DB1-7864-484B-98F4-CD21AE21E0C1}" type="presParOf" srcId="{552E3551-AFBB-4661-9078-A54C082E5465}" destId="{DDAD84D8-53F6-4529-B207-090A1EA39EAB}" srcOrd="1" destOrd="0" presId="urn:microsoft.com/office/officeart/2005/8/layout/cycle4"/>
    <dgm:cxn modelId="{BC1625BD-0E68-407D-B269-328AFB1B85D9}" type="presParOf" srcId="{5DCDF93B-1CB9-4012-A8A9-D6769293B96C}" destId="{2C54036C-E1D9-4A1A-AE74-03D1358CFE66}" srcOrd="1" destOrd="0" presId="urn:microsoft.com/office/officeart/2005/8/layout/cycle4"/>
    <dgm:cxn modelId="{69B5E562-5A0D-4EB1-835F-8936C978F417}" type="presParOf" srcId="{2C54036C-E1D9-4A1A-AE74-03D1358CFE66}" destId="{FEC2FB78-3805-4559-AD29-FF687FC5E2FB}" srcOrd="0" destOrd="0" presId="urn:microsoft.com/office/officeart/2005/8/layout/cycle4"/>
    <dgm:cxn modelId="{DE81731C-9717-4594-99BD-5CC76D849378}" type="presParOf" srcId="{2C54036C-E1D9-4A1A-AE74-03D1358CFE66}" destId="{37192A7F-9DA3-45E5-BF0E-D18E77F5ACAB}" srcOrd="1" destOrd="0" presId="urn:microsoft.com/office/officeart/2005/8/layout/cycle4"/>
    <dgm:cxn modelId="{5838580F-0116-44BE-93F7-3677715F9E63}" type="presParOf" srcId="{5DCDF93B-1CB9-4012-A8A9-D6769293B96C}" destId="{CBE66AF2-F8C3-4F37-8D0F-3AC15525A627}" srcOrd="2" destOrd="0" presId="urn:microsoft.com/office/officeart/2005/8/layout/cycle4"/>
    <dgm:cxn modelId="{9F081F0C-99BE-4C07-9FB1-D4E47B6AD52F}" type="presParOf" srcId="{CBE66AF2-F8C3-4F37-8D0F-3AC15525A627}" destId="{59075640-9DA7-4125-B5D2-843835FC16A9}" srcOrd="0" destOrd="0" presId="urn:microsoft.com/office/officeart/2005/8/layout/cycle4"/>
    <dgm:cxn modelId="{BADC7A1B-231C-46AC-B1AC-7D37D25A695B}" type="presParOf" srcId="{CBE66AF2-F8C3-4F37-8D0F-3AC15525A627}" destId="{8D6B5451-1828-408F-894A-F735510705EF}" srcOrd="1" destOrd="0" presId="urn:microsoft.com/office/officeart/2005/8/layout/cycle4"/>
    <dgm:cxn modelId="{56C14D16-3565-4128-80E2-BA979746F22E}" type="presParOf" srcId="{5DCDF93B-1CB9-4012-A8A9-D6769293B96C}" destId="{E9018B22-6A0C-4417-9F0C-8A5455F269BA}" srcOrd="3" destOrd="0" presId="urn:microsoft.com/office/officeart/2005/8/layout/cycle4"/>
    <dgm:cxn modelId="{2C1406DD-304D-4CEC-B7C7-E27880A43BA3}" type="presParOf" srcId="{E9018B22-6A0C-4417-9F0C-8A5455F269BA}" destId="{CA6A5752-86BD-4723-BE0C-B402F44A845B}" srcOrd="0" destOrd="0" presId="urn:microsoft.com/office/officeart/2005/8/layout/cycle4"/>
    <dgm:cxn modelId="{60394C95-F0D6-4CD9-86A2-7C19091543A3}" type="presParOf" srcId="{E9018B22-6A0C-4417-9F0C-8A5455F269BA}" destId="{FB4C6D00-591C-4FB5-9B16-7D41FF7028DA}" srcOrd="1" destOrd="0" presId="urn:microsoft.com/office/officeart/2005/8/layout/cycle4"/>
    <dgm:cxn modelId="{7E6874CB-13D5-4192-B06E-A0355C597096}" type="presParOf" srcId="{5DCDF93B-1CB9-4012-A8A9-D6769293B96C}" destId="{E492C331-1ABF-46B6-A9B1-8202CC629975}" srcOrd="4" destOrd="0" presId="urn:microsoft.com/office/officeart/2005/8/layout/cycle4"/>
    <dgm:cxn modelId="{77CE6AB5-7BC1-4DCB-8007-CEA22672AF5A}" type="presParOf" srcId="{7AE9DBA2-9484-425C-B6AC-ED60415405C4}" destId="{4C46CC3B-AC0A-40BF-A4DB-CA5FB504192D}" srcOrd="1" destOrd="0" presId="urn:microsoft.com/office/officeart/2005/8/layout/cycle4"/>
    <dgm:cxn modelId="{8BB3DA2F-C8E2-49BC-AF55-457AA2B037D2}" type="presParOf" srcId="{4C46CC3B-AC0A-40BF-A4DB-CA5FB504192D}" destId="{4C929F2E-A4FC-41FF-A14A-F96B0BC39F8D}" srcOrd="0" destOrd="0" presId="urn:microsoft.com/office/officeart/2005/8/layout/cycle4"/>
    <dgm:cxn modelId="{E9F33A7C-CEAD-48E7-B813-CC10E0036C22}" type="presParOf" srcId="{4C46CC3B-AC0A-40BF-A4DB-CA5FB504192D}" destId="{FA0831E5-AB75-436E-BDAB-B524D8F4F408}" srcOrd="1" destOrd="0" presId="urn:microsoft.com/office/officeart/2005/8/layout/cycle4"/>
    <dgm:cxn modelId="{DE3AE5F5-014A-4EF8-BD84-37F7ACE7C3F7}" type="presParOf" srcId="{4C46CC3B-AC0A-40BF-A4DB-CA5FB504192D}" destId="{27272EFD-6847-4037-8E79-513C48978DE6}" srcOrd="2" destOrd="0" presId="urn:microsoft.com/office/officeart/2005/8/layout/cycle4"/>
    <dgm:cxn modelId="{0B371ECB-01EA-4A7F-AE54-DF2998F173E5}" type="presParOf" srcId="{4C46CC3B-AC0A-40BF-A4DB-CA5FB504192D}" destId="{C2BFFF77-32FA-4C4C-A0B0-7F058613C6FC}" srcOrd="3" destOrd="0" presId="urn:microsoft.com/office/officeart/2005/8/layout/cycle4"/>
    <dgm:cxn modelId="{1319936C-1970-4891-A55C-66779784B46C}" type="presParOf" srcId="{4C46CC3B-AC0A-40BF-A4DB-CA5FB504192D}" destId="{423A92C2-6794-4831-B11A-5A965484D30F}" srcOrd="4" destOrd="0" presId="urn:microsoft.com/office/officeart/2005/8/layout/cycle4"/>
    <dgm:cxn modelId="{806FBEB0-970B-4222-A980-04CD57F5A9C5}" type="presParOf" srcId="{7AE9DBA2-9484-425C-B6AC-ED60415405C4}" destId="{39E52ADB-1319-448C-B2D9-4C30EF2A1292}" srcOrd="2" destOrd="0" presId="urn:microsoft.com/office/officeart/2005/8/layout/cycle4"/>
    <dgm:cxn modelId="{A3BF63EC-4512-47C5-A8FB-B86A5C8C215F}" type="presParOf" srcId="{7AE9DBA2-9484-425C-B6AC-ED60415405C4}" destId="{1B744472-0DD7-40F0-A0D6-5E068995691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609BA2-E25C-4098-90C5-D3E159DAE997}" type="doc">
      <dgm:prSet loTypeId="urn:microsoft.com/office/officeart/2005/8/layout/chevron2" loCatId="list" qsTypeId="urn:microsoft.com/office/officeart/2005/8/quickstyle/simple1" qsCatId="simple" csTypeId="urn:microsoft.com/office/officeart/2005/8/colors/accent1_2" csCatId="accent1" phldr="1"/>
      <dgm:spPr/>
    </dgm:pt>
    <dgm:pt modelId="{74863D7D-4455-4C71-8822-3CDA06A29447}">
      <dgm:prSet phldrT="[Text]" custT="1"/>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1200" dirty="0" smtClean="0"/>
        </a:p>
        <a:p>
          <a:endParaRPr lang="en-GB" sz="1200" dirty="0" smtClean="0"/>
        </a:p>
      </dgm:t>
    </dgm:pt>
    <dgm:pt modelId="{64AC862F-AD9D-44FC-8887-A52C7E7FFA86}" type="parTrans" cxnId="{14245353-5918-43B9-AB52-4E8448411777}">
      <dgm:prSet/>
      <dgm:spPr/>
      <dgm:t>
        <a:bodyPr/>
        <a:lstStyle/>
        <a:p>
          <a:endParaRPr lang="en-GB"/>
        </a:p>
      </dgm:t>
    </dgm:pt>
    <dgm:pt modelId="{76EFF1FF-E743-439E-B0AE-2187FBC38095}" type="sibTrans" cxnId="{14245353-5918-43B9-AB52-4E8448411777}">
      <dgm:prSet/>
      <dgm:spPr/>
      <dgm:t>
        <a:bodyPr/>
        <a:lstStyle/>
        <a:p>
          <a:endParaRPr lang="en-GB"/>
        </a:p>
      </dgm:t>
    </dgm:pt>
    <dgm:pt modelId="{7605C22D-2C3B-460F-A0F4-6B02EDF1B988}">
      <dgm:prSet phldrT="[Text]" custT="1"/>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1600" dirty="0"/>
        </a:p>
      </dgm:t>
    </dgm:pt>
    <dgm:pt modelId="{7B57EF54-1BA8-4D33-B9FB-8139BB7DD1B8}" type="parTrans" cxnId="{30EA4A71-04AF-4C17-B584-2124DEDF9DE3}">
      <dgm:prSet/>
      <dgm:spPr/>
      <dgm:t>
        <a:bodyPr/>
        <a:lstStyle/>
        <a:p>
          <a:endParaRPr lang="en-GB"/>
        </a:p>
      </dgm:t>
    </dgm:pt>
    <dgm:pt modelId="{2F5C72A0-0694-4AFB-A865-25C8CC189A30}" type="sibTrans" cxnId="{30EA4A71-04AF-4C17-B584-2124DEDF9DE3}">
      <dgm:prSet/>
      <dgm:spPr/>
      <dgm:t>
        <a:bodyPr/>
        <a:lstStyle/>
        <a:p>
          <a:endParaRPr lang="en-GB"/>
        </a:p>
      </dgm:t>
    </dgm:pt>
    <dgm:pt modelId="{19E7A72E-2919-475B-898C-08F2397A8E93}">
      <dgm:prSet phldrT="[Text]" custT="1"/>
      <dgm:spPr>
        <a:gradFill rotWithShape="0">
          <a:gsLst>
            <a:gs pos="100000">
              <a:srgbClr val="00B0F0"/>
            </a:gs>
            <a:gs pos="5000">
              <a:srgbClr val="FFC000"/>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1400" dirty="0"/>
        </a:p>
      </dgm:t>
    </dgm:pt>
    <dgm:pt modelId="{5B805A43-D1ED-4785-9EB9-596137E77873}" type="parTrans" cxnId="{4C6E1252-7F1E-4D6C-ADD0-E62BBA93F185}">
      <dgm:prSet/>
      <dgm:spPr/>
      <dgm:t>
        <a:bodyPr/>
        <a:lstStyle/>
        <a:p>
          <a:endParaRPr lang="en-GB"/>
        </a:p>
      </dgm:t>
    </dgm:pt>
    <dgm:pt modelId="{5DAA2F1D-7DA9-4958-A45A-429F7B59D9CD}" type="sibTrans" cxnId="{4C6E1252-7F1E-4D6C-ADD0-E62BBA93F185}">
      <dgm:prSet/>
      <dgm:spPr/>
      <dgm:t>
        <a:bodyPr/>
        <a:lstStyle/>
        <a:p>
          <a:endParaRPr lang="en-GB"/>
        </a:p>
      </dgm:t>
    </dgm:pt>
    <dgm:pt modelId="{DB7820F9-10CB-411E-9919-806F0E6732C7}">
      <dgm:prSet phldrT="[Text]"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1800" dirty="0"/>
        </a:p>
      </dgm:t>
    </dgm:pt>
    <dgm:pt modelId="{EBA0D8C1-FDEA-4A37-B334-026BAC2CEC4F}" type="parTrans" cxnId="{4584E581-36F6-4C7D-90C2-84225649FB06}">
      <dgm:prSet/>
      <dgm:spPr/>
      <dgm:t>
        <a:bodyPr/>
        <a:lstStyle/>
        <a:p>
          <a:endParaRPr lang="en-GB"/>
        </a:p>
      </dgm:t>
    </dgm:pt>
    <dgm:pt modelId="{5801F269-898B-44F3-A5D5-A1B387AA6245}" type="sibTrans" cxnId="{4584E581-36F6-4C7D-90C2-84225649FB06}">
      <dgm:prSet/>
      <dgm:spPr/>
      <dgm:t>
        <a:bodyPr/>
        <a:lstStyle/>
        <a:p>
          <a:endParaRPr lang="en-GB"/>
        </a:p>
      </dgm:t>
    </dgm:pt>
    <dgm:pt modelId="{FDA8FCF8-AE8B-43E5-B29D-9C0A906A9B02}">
      <dgm:prSet phldrT="[Text]"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1800" dirty="0"/>
        </a:p>
      </dgm:t>
    </dgm:pt>
    <dgm:pt modelId="{E75466EB-C1C2-471A-B8E1-0593FD26ED00}" type="parTrans" cxnId="{4DD07DCA-344C-46AB-B739-E8177D38A5CC}">
      <dgm:prSet/>
      <dgm:spPr/>
      <dgm:t>
        <a:bodyPr/>
        <a:lstStyle/>
        <a:p>
          <a:endParaRPr lang="en-GB"/>
        </a:p>
      </dgm:t>
    </dgm:pt>
    <dgm:pt modelId="{E5A817E0-689F-4DEF-9B9A-227DAE4969B3}" type="sibTrans" cxnId="{4DD07DCA-344C-46AB-B739-E8177D38A5CC}">
      <dgm:prSet/>
      <dgm:spPr/>
      <dgm:t>
        <a:bodyPr/>
        <a:lstStyle/>
        <a:p>
          <a:endParaRPr lang="en-GB"/>
        </a:p>
      </dgm:t>
    </dgm:pt>
    <dgm:pt modelId="{0B050360-E87B-46DB-BC14-DDD15708C674}">
      <dgm:prSet/>
      <dgm:spPr>
        <a:solidFill>
          <a:srgbClr val="FFC000">
            <a:alpha val="9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smtClean="0">
              <a:solidFill>
                <a:schemeClr val="bg1"/>
              </a:solidFill>
            </a:rPr>
            <a:t>Trades &amp; Wider Sectors</a:t>
          </a:r>
          <a:endParaRPr lang="en-GB" dirty="0">
            <a:solidFill>
              <a:schemeClr val="bg1"/>
            </a:solidFill>
          </a:endParaRPr>
        </a:p>
      </dgm:t>
    </dgm:pt>
    <dgm:pt modelId="{811CC4F6-E438-4973-8012-BA7C089C5DBB}" type="parTrans" cxnId="{C0142B02-3E2B-409E-9C32-3E7B70F1F74B}">
      <dgm:prSet/>
      <dgm:spPr/>
      <dgm:t>
        <a:bodyPr/>
        <a:lstStyle/>
        <a:p>
          <a:endParaRPr lang="en-GB"/>
        </a:p>
      </dgm:t>
    </dgm:pt>
    <dgm:pt modelId="{9FF7FEB7-A3B9-4EEE-A0DA-080A10695C59}" type="sibTrans" cxnId="{C0142B02-3E2B-409E-9C32-3E7B70F1F74B}">
      <dgm:prSet/>
      <dgm:spPr/>
      <dgm:t>
        <a:bodyPr/>
        <a:lstStyle/>
        <a:p>
          <a:endParaRPr lang="en-GB"/>
        </a:p>
      </dgm:t>
    </dgm:pt>
    <dgm:pt modelId="{0FB0425D-E131-4F77-AEB7-285FA220BB84}">
      <dgm:prSet/>
      <dgm:spPr>
        <a:gradFill rotWithShape="0">
          <a:gsLst>
            <a:gs pos="100000">
              <a:srgbClr val="00B0F0"/>
            </a:gs>
            <a:gs pos="5000">
              <a:srgbClr val="FFC000"/>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smtClean="0">
              <a:solidFill>
                <a:schemeClr val="bg1"/>
              </a:solidFill>
            </a:rPr>
            <a:t>FE &amp; HE Env / SD / Energy</a:t>
          </a:r>
          <a:endParaRPr lang="en-GB" dirty="0">
            <a:solidFill>
              <a:schemeClr val="bg1"/>
            </a:solidFill>
          </a:endParaRPr>
        </a:p>
      </dgm:t>
    </dgm:pt>
    <dgm:pt modelId="{4C477E78-6E51-4DE0-ADF3-117481110E66}" type="parTrans" cxnId="{5081D759-5230-428E-B645-8167F62AE5A3}">
      <dgm:prSet/>
      <dgm:spPr/>
      <dgm:t>
        <a:bodyPr/>
        <a:lstStyle/>
        <a:p>
          <a:endParaRPr lang="en-GB"/>
        </a:p>
      </dgm:t>
    </dgm:pt>
    <dgm:pt modelId="{21CE08F0-E43A-4372-8A80-442544D686C1}" type="sibTrans" cxnId="{5081D759-5230-428E-B645-8167F62AE5A3}">
      <dgm:prSet/>
      <dgm:spPr/>
      <dgm:t>
        <a:bodyPr/>
        <a:lstStyle/>
        <a:p>
          <a:endParaRPr lang="en-GB"/>
        </a:p>
      </dgm:t>
    </dgm:pt>
    <dgm:pt modelId="{9DB982B1-5F83-48E9-A3B4-D05E2A2E3095}">
      <dgm:prSet/>
      <dgm:spPr>
        <a:solidFill>
          <a:srgbClr val="00B0F0">
            <a:alpha val="9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smtClean="0">
              <a:solidFill>
                <a:schemeClr val="bg1"/>
              </a:solidFill>
            </a:rPr>
            <a:t>Sustainability &amp; Curriculum</a:t>
          </a:r>
          <a:endParaRPr lang="en-GB" dirty="0">
            <a:solidFill>
              <a:schemeClr val="bg1"/>
            </a:solidFill>
          </a:endParaRPr>
        </a:p>
      </dgm:t>
    </dgm:pt>
    <dgm:pt modelId="{E6EF83B6-4C52-4483-AA14-8F558FDCADD4}" type="parTrans" cxnId="{EF8B65FB-2333-4A7C-9B99-99D6B534AB6A}">
      <dgm:prSet/>
      <dgm:spPr/>
      <dgm:t>
        <a:bodyPr/>
        <a:lstStyle/>
        <a:p>
          <a:endParaRPr lang="en-GB"/>
        </a:p>
      </dgm:t>
    </dgm:pt>
    <dgm:pt modelId="{26E6B29E-73C8-4E27-9A4A-C33C417210D3}" type="sibTrans" cxnId="{EF8B65FB-2333-4A7C-9B99-99D6B534AB6A}">
      <dgm:prSet/>
      <dgm:spPr/>
      <dgm:t>
        <a:bodyPr/>
        <a:lstStyle/>
        <a:p>
          <a:endParaRPr lang="en-GB"/>
        </a:p>
      </dgm:t>
    </dgm:pt>
    <dgm:pt modelId="{D4244864-11AD-43F2-9CEF-CE2444EBBD19}">
      <dgm:prSet/>
      <dgm:spPr>
        <a:solidFill>
          <a:srgbClr val="00B0F0">
            <a:alpha val="9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smtClean="0">
              <a:solidFill>
                <a:schemeClr val="bg1"/>
              </a:solidFill>
            </a:rPr>
            <a:t>Schools &amp; Communities</a:t>
          </a:r>
          <a:endParaRPr lang="en-GB" dirty="0">
            <a:solidFill>
              <a:schemeClr val="bg1"/>
            </a:solidFill>
          </a:endParaRPr>
        </a:p>
      </dgm:t>
    </dgm:pt>
    <dgm:pt modelId="{F0C6BA77-11DD-44D7-B0F1-2E30D877FB73}" type="parTrans" cxnId="{3E65D891-E2C7-4DF4-A4AE-24602EAC3A42}">
      <dgm:prSet/>
      <dgm:spPr/>
      <dgm:t>
        <a:bodyPr/>
        <a:lstStyle/>
        <a:p>
          <a:endParaRPr lang="en-GB"/>
        </a:p>
      </dgm:t>
    </dgm:pt>
    <dgm:pt modelId="{61B90E6A-94AF-4A03-AE54-67C0999F7F1B}" type="sibTrans" cxnId="{3E65D891-E2C7-4DF4-A4AE-24602EAC3A42}">
      <dgm:prSet/>
      <dgm:spPr/>
      <dgm:t>
        <a:bodyPr/>
        <a:lstStyle/>
        <a:p>
          <a:endParaRPr lang="en-GB"/>
        </a:p>
      </dgm:t>
    </dgm:pt>
    <dgm:pt modelId="{DFD70154-FAAB-4320-8128-B64FF641D960}">
      <dgm:prSet/>
      <dgm:spPr>
        <a:solidFill>
          <a:srgbClr val="FFC000">
            <a:alpha val="9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smtClean="0">
              <a:solidFill>
                <a:schemeClr val="bg1"/>
              </a:solidFill>
            </a:rPr>
            <a:t>Installer / Commercial</a:t>
          </a:r>
          <a:endParaRPr lang="en-GB" dirty="0">
            <a:solidFill>
              <a:schemeClr val="bg1"/>
            </a:solidFill>
          </a:endParaRPr>
        </a:p>
      </dgm:t>
    </dgm:pt>
    <dgm:pt modelId="{BDA86EA8-E1D7-4665-84AA-81B5BA148A53}" type="sibTrans" cxnId="{D7C3C386-65E1-4F7A-B665-24F392FF2158}">
      <dgm:prSet/>
      <dgm:spPr/>
      <dgm:t>
        <a:bodyPr/>
        <a:lstStyle/>
        <a:p>
          <a:endParaRPr lang="en-GB"/>
        </a:p>
      </dgm:t>
    </dgm:pt>
    <dgm:pt modelId="{0D058879-7FFD-45EF-A712-DAEA4E9D0000}" type="parTrans" cxnId="{D7C3C386-65E1-4F7A-B665-24F392FF2158}">
      <dgm:prSet/>
      <dgm:spPr/>
      <dgm:t>
        <a:bodyPr/>
        <a:lstStyle/>
        <a:p>
          <a:endParaRPr lang="en-GB"/>
        </a:p>
      </dgm:t>
    </dgm:pt>
    <dgm:pt modelId="{6A9E15EF-34EC-41B0-8C31-10E8029959E4}" type="pres">
      <dgm:prSet presAssocID="{6C609BA2-E25C-4098-90C5-D3E159DAE997}" presName="linearFlow" presStyleCnt="0">
        <dgm:presLayoutVars>
          <dgm:dir/>
          <dgm:animLvl val="lvl"/>
          <dgm:resizeHandles val="exact"/>
        </dgm:presLayoutVars>
      </dgm:prSet>
      <dgm:spPr/>
    </dgm:pt>
    <dgm:pt modelId="{C5223123-20BF-461D-A353-C536297FF1DA}" type="pres">
      <dgm:prSet presAssocID="{74863D7D-4455-4C71-8822-3CDA06A29447}" presName="composite" presStyleCnt="0"/>
      <dgm:spPr/>
    </dgm:pt>
    <dgm:pt modelId="{7331AF24-0E30-4CE3-AD1A-5C951471C0F5}" type="pres">
      <dgm:prSet presAssocID="{74863D7D-4455-4C71-8822-3CDA06A29447}" presName="parentText" presStyleLbl="alignNode1" presStyleIdx="0" presStyleCnt="5">
        <dgm:presLayoutVars>
          <dgm:chMax val="1"/>
          <dgm:bulletEnabled val="1"/>
        </dgm:presLayoutVars>
      </dgm:prSet>
      <dgm:spPr/>
      <dgm:t>
        <a:bodyPr/>
        <a:lstStyle/>
        <a:p>
          <a:endParaRPr lang="en-GB"/>
        </a:p>
      </dgm:t>
    </dgm:pt>
    <dgm:pt modelId="{4C5308CB-9C0C-4E95-8464-3E2AFCDF9D1C}" type="pres">
      <dgm:prSet presAssocID="{74863D7D-4455-4C71-8822-3CDA06A29447}" presName="descendantText" presStyleLbl="alignAcc1" presStyleIdx="0" presStyleCnt="5">
        <dgm:presLayoutVars>
          <dgm:bulletEnabled val="1"/>
        </dgm:presLayoutVars>
      </dgm:prSet>
      <dgm:spPr/>
      <dgm:t>
        <a:bodyPr/>
        <a:lstStyle/>
        <a:p>
          <a:endParaRPr lang="en-GB"/>
        </a:p>
      </dgm:t>
    </dgm:pt>
    <dgm:pt modelId="{C3E12642-94AD-4631-A560-1A637165B28A}" type="pres">
      <dgm:prSet presAssocID="{76EFF1FF-E743-439E-B0AE-2187FBC38095}" presName="sp" presStyleCnt="0"/>
      <dgm:spPr/>
    </dgm:pt>
    <dgm:pt modelId="{B08FA11E-0EC5-4121-87A1-0C1B1D32977D}" type="pres">
      <dgm:prSet presAssocID="{7605C22D-2C3B-460F-A0F4-6B02EDF1B988}" presName="composite" presStyleCnt="0"/>
      <dgm:spPr/>
    </dgm:pt>
    <dgm:pt modelId="{6FD71EEA-066E-495B-8AC3-814595DB8179}" type="pres">
      <dgm:prSet presAssocID="{7605C22D-2C3B-460F-A0F4-6B02EDF1B988}" presName="parentText" presStyleLbl="alignNode1" presStyleIdx="1" presStyleCnt="5">
        <dgm:presLayoutVars>
          <dgm:chMax val="1"/>
          <dgm:bulletEnabled val="1"/>
        </dgm:presLayoutVars>
      </dgm:prSet>
      <dgm:spPr/>
      <dgm:t>
        <a:bodyPr/>
        <a:lstStyle/>
        <a:p>
          <a:endParaRPr lang="en-GB"/>
        </a:p>
      </dgm:t>
    </dgm:pt>
    <dgm:pt modelId="{B90A0A7A-EA9C-49E6-A924-742131AD66AA}" type="pres">
      <dgm:prSet presAssocID="{7605C22D-2C3B-460F-A0F4-6B02EDF1B988}" presName="descendantText" presStyleLbl="alignAcc1" presStyleIdx="1" presStyleCnt="5">
        <dgm:presLayoutVars>
          <dgm:bulletEnabled val="1"/>
        </dgm:presLayoutVars>
      </dgm:prSet>
      <dgm:spPr/>
      <dgm:t>
        <a:bodyPr/>
        <a:lstStyle/>
        <a:p>
          <a:endParaRPr lang="en-GB"/>
        </a:p>
      </dgm:t>
    </dgm:pt>
    <dgm:pt modelId="{5B979607-8DC9-4E7E-BA75-D7B306248F83}" type="pres">
      <dgm:prSet presAssocID="{2F5C72A0-0694-4AFB-A865-25C8CC189A30}" presName="sp" presStyleCnt="0"/>
      <dgm:spPr/>
    </dgm:pt>
    <dgm:pt modelId="{7F0C06D9-C654-41FF-8E61-E747C38C796D}" type="pres">
      <dgm:prSet presAssocID="{19E7A72E-2919-475B-898C-08F2397A8E93}" presName="composite" presStyleCnt="0"/>
      <dgm:spPr/>
    </dgm:pt>
    <dgm:pt modelId="{D01A44FE-9A68-432A-9D32-02BAEFA2C188}" type="pres">
      <dgm:prSet presAssocID="{19E7A72E-2919-475B-898C-08F2397A8E93}" presName="parentText" presStyleLbl="alignNode1" presStyleIdx="2" presStyleCnt="5">
        <dgm:presLayoutVars>
          <dgm:chMax val="1"/>
          <dgm:bulletEnabled val="1"/>
        </dgm:presLayoutVars>
      </dgm:prSet>
      <dgm:spPr/>
      <dgm:t>
        <a:bodyPr/>
        <a:lstStyle/>
        <a:p>
          <a:endParaRPr lang="en-GB"/>
        </a:p>
      </dgm:t>
    </dgm:pt>
    <dgm:pt modelId="{497F5598-E912-40B8-BEF5-8A30E87406A1}" type="pres">
      <dgm:prSet presAssocID="{19E7A72E-2919-475B-898C-08F2397A8E93}" presName="descendantText" presStyleLbl="alignAcc1" presStyleIdx="2" presStyleCnt="5">
        <dgm:presLayoutVars>
          <dgm:bulletEnabled val="1"/>
        </dgm:presLayoutVars>
      </dgm:prSet>
      <dgm:spPr/>
      <dgm:t>
        <a:bodyPr/>
        <a:lstStyle/>
        <a:p>
          <a:endParaRPr lang="en-GB"/>
        </a:p>
      </dgm:t>
    </dgm:pt>
    <dgm:pt modelId="{5226C091-5841-4CB9-9C7C-582363D422A6}" type="pres">
      <dgm:prSet presAssocID="{5DAA2F1D-7DA9-4958-A45A-429F7B59D9CD}" presName="sp" presStyleCnt="0"/>
      <dgm:spPr/>
    </dgm:pt>
    <dgm:pt modelId="{04A13A3A-247C-4842-8061-F7CB065203D3}" type="pres">
      <dgm:prSet presAssocID="{DB7820F9-10CB-411E-9919-806F0E6732C7}" presName="composite" presStyleCnt="0"/>
      <dgm:spPr/>
    </dgm:pt>
    <dgm:pt modelId="{2ADF89AB-742C-41A4-8A60-12727A4E15CF}" type="pres">
      <dgm:prSet presAssocID="{DB7820F9-10CB-411E-9919-806F0E6732C7}" presName="parentText" presStyleLbl="alignNode1" presStyleIdx="3" presStyleCnt="5">
        <dgm:presLayoutVars>
          <dgm:chMax val="1"/>
          <dgm:bulletEnabled val="1"/>
        </dgm:presLayoutVars>
      </dgm:prSet>
      <dgm:spPr/>
      <dgm:t>
        <a:bodyPr/>
        <a:lstStyle/>
        <a:p>
          <a:endParaRPr lang="en-GB"/>
        </a:p>
      </dgm:t>
    </dgm:pt>
    <dgm:pt modelId="{D03C32F9-6EC8-4F15-B127-6537CAE8DC20}" type="pres">
      <dgm:prSet presAssocID="{DB7820F9-10CB-411E-9919-806F0E6732C7}" presName="descendantText" presStyleLbl="alignAcc1" presStyleIdx="3" presStyleCnt="5">
        <dgm:presLayoutVars>
          <dgm:bulletEnabled val="1"/>
        </dgm:presLayoutVars>
      </dgm:prSet>
      <dgm:spPr/>
      <dgm:t>
        <a:bodyPr/>
        <a:lstStyle/>
        <a:p>
          <a:endParaRPr lang="en-GB"/>
        </a:p>
      </dgm:t>
    </dgm:pt>
    <dgm:pt modelId="{D51B1B62-3F4F-476F-AA1F-D6A9C8F8830A}" type="pres">
      <dgm:prSet presAssocID="{5801F269-898B-44F3-A5D5-A1B387AA6245}" presName="sp" presStyleCnt="0"/>
      <dgm:spPr/>
    </dgm:pt>
    <dgm:pt modelId="{6C8A4371-AF6F-4B22-919B-0E5C36BCAF59}" type="pres">
      <dgm:prSet presAssocID="{FDA8FCF8-AE8B-43E5-B29D-9C0A906A9B02}" presName="composite" presStyleCnt="0"/>
      <dgm:spPr/>
    </dgm:pt>
    <dgm:pt modelId="{C97A7B42-5671-483A-9602-F6C529C2DD79}" type="pres">
      <dgm:prSet presAssocID="{FDA8FCF8-AE8B-43E5-B29D-9C0A906A9B02}" presName="parentText" presStyleLbl="alignNode1" presStyleIdx="4" presStyleCnt="5">
        <dgm:presLayoutVars>
          <dgm:chMax val="1"/>
          <dgm:bulletEnabled val="1"/>
        </dgm:presLayoutVars>
      </dgm:prSet>
      <dgm:spPr/>
      <dgm:t>
        <a:bodyPr/>
        <a:lstStyle/>
        <a:p>
          <a:endParaRPr lang="en-GB"/>
        </a:p>
      </dgm:t>
    </dgm:pt>
    <dgm:pt modelId="{6B70F0E3-F51E-4DBB-BA61-E000DDAADCF4}" type="pres">
      <dgm:prSet presAssocID="{FDA8FCF8-AE8B-43E5-B29D-9C0A906A9B02}" presName="descendantText" presStyleLbl="alignAcc1" presStyleIdx="4" presStyleCnt="5">
        <dgm:presLayoutVars>
          <dgm:bulletEnabled val="1"/>
        </dgm:presLayoutVars>
      </dgm:prSet>
      <dgm:spPr/>
      <dgm:t>
        <a:bodyPr/>
        <a:lstStyle/>
        <a:p>
          <a:endParaRPr lang="en-GB"/>
        </a:p>
      </dgm:t>
    </dgm:pt>
  </dgm:ptLst>
  <dgm:cxnLst>
    <dgm:cxn modelId="{FDD4EEE9-C051-44AB-B7E8-A8A2DA13157E}" type="presOf" srcId="{19E7A72E-2919-475B-898C-08F2397A8E93}" destId="{D01A44FE-9A68-432A-9D32-02BAEFA2C188}" srcOrd="0" destOrd="0" presId="urn:microsoft.com/office/officeart/2005/8/layout/chevron2"/>
    <dgm:cxn modelId="{D7C3C386-65E1-4F7A-B665-24F392FF2158}" srcId="{74863D7D-4455-4C71-8822-3CDA06A29447}" destId="{DFD70154-FAAB-4320-8128-B64FF641D960}" srcOrd="0" destOrd="0" parTransId="{0D058879-7FFD-45EF-A712-DAEA4E9D0000}" sibTransId="{BDA86EA8-E1D7-4665-84AA-81B5BA148A53}"/>
    <dgm:cxn modelId="{4584E581-36F6-4C7D-90C2-84225649FB06}" srcId="{6C609BA2-E25C-4098-90C5-D3E159DAE997}" destId="{DB7820F9-10CB-411E-9919-806F0E6732C7}" srcOrd="3" destOrd="0" parTransId="{EBA0D8C1-FDEA-4A37-B334-026BAC2CEC4F}" sibTransId="{5801F269-898B-44F3-A5D5-A1B387AA6245}"/>
    <dgm:cxn modelId="{D5F1FF33-46CC-488C-8D34-9B5C66C134E0}" type="presOf" srcId="{7605C22D-2C3B-460F-A0F4-6B02EDF1B988}" destId="{6FD71EEA-066E-495B-8AC3-814595DB8179}" srcOrd="0" destOrd="0" presId="urn:microsoft.com/office/officeart/2005/8/layout/chevron2"/>
    <dgm:cxn modelId="{4C6E1252-7F1E-4D6C-ADD0-E62BBA93F185}" srcId="{6C609BA2-E25C-4098-90C5-D3E159DAE997}" destId="{19E7A72E-2919-475B-898C-08F2397A8E93}" srcOrd="2" destOrd="0" parTransId="{5B805A43-D1ED-4785-9EB9-596137E77873}" sibTransId="{5DAA2F1D-7DA9-4958-A45A-429F7B59D9CD}"/>
    <dgm:cxn modelId="{D4F444CF-CE87-43AB-B988-5220095A22DC}" type="presOf" srcId="{9DB982B1-5F83-48E9-A3B4-D05E2A2E3095}" destId="{D03C32F9-6EC8-4F15-B127-6537CAE8DC20}" srcOrd="0" destOrd="0" presId="urn:microsoft.com/office/officeart/2005/8/layout/chevron2"/>
    <dgm:cxn modelId="{4DD07DCA-344C-46AB-B739-E8177D38A5CC}" srcId="{6C609BA2-E25C-4098-90C5-D3E159DAE997}" destId="{FDA8FCF8-AE8B-43E5-B29D-9C0A906A9B02}" srcOrd="4" destOrd="0" parTransId="{E75466EB-C1C2-471A-B8E1-0593FD26ED00}" sibTransId="{E5A817E0-689F-4DEF-9B9A-227DAE4969B3}"/>
    <dgm:cxn modelId="{C0142B02-3E2B-409E-9C32-3E7B70F1F74B}" srcId="{7605C22D-2C3B-460F-A0F4-6B02EDF1B988}" destId="{0B050360-E87B-46DB-BC14-DDD15708C674}" srcOrd="0" destOrd="0" parTransId="{811CC4F6-E438-4973-8012-BA7C089C5DBB}" sibTransId="{9FF7FEB7-A3B9-4EEE-A0DA-080A10695C59}"/>
    <dgm:cxn modelId="{14245353-5918-43B9-AB52-4E8448411777}" srcId="{6C609BA2-E25C-4098-90C5-D3E159DAE997}" destId="{74863D7D-4455-4C71-8822-3CDA06A29447}" srcOrd="0" destOrd="0" parTransId="{64AC862F-AD9D-44FC-8887-A52C7E7FFA86}" sibTransId="{76EFF1FF-E743-439E-B0AE-2187FBC38095}"/>
    <dgm:cxn modelId="{5D8E5A9A-7226-493A-98BF-78066F84F8E5}" type="presOf" srcId="{6C609BA2-E25C-4098-90C5-D3E159DAE997}" destId="{6A9E15EF-34EC-41B0-8C31-10E8029959E4}" srcOrd="0" destOrd="0" presId="urn:microsoft.com/office/officeart/2005/8/layout/chevron2"/>
    <dgm:cxn modelId="{B1BB6DC9-CACD-46EB-8133-8A56FA2792B6}" type="presOf" srcId="{0FB0425D-E131-4F77-AEB7-285FA220BB84}" destId="{497F5598-E912-40B8-BEF5-8A30E87406A1}" srcOrd="0" destOrd="0" presId="urn:microsoft.com/office/officeart/2005/8/layout/chevron2"/>
    <dgm:cxn modelId="{C1F76212-71BC-4269-BEBA-D0491A18444F}" type="presOf" srcId="{DB7820F9-10CB-411E-9919-806F0E6732C7}" destId="{2ADF89AB-742C-41A4-8A60-12727A4E15CF}" srcOrd="0" destOrd="0" presId="urn:microsoft.com/office/officeart/2005/8/layout/chevron2"/>
    <dgm:cxn modelId="{F41B1714-CAC2-4D87-9B35-1B8462961AE6}" type="presOf" srcId="{FDA8FCF8-AE8B-43E5-B29D-9C0A906A9B02}" destId="{C97A7B42-5671-483A-9602-F6C529C2DD79}" srcOrd="0" destOrd="0" presId="urn:microsoft.com/office/officeart/2005/8/layout/chevron2"/>
    <dgm:cxn modelId="{3E65D891-E2C7-4DF4-A4AE-24602EAC3A42}" srcId="{FDA8FCF8-AE8B-43E5-B29D-9C0A906A9B02}" destId="{D4244864-11AD-43F2-9CEF-CE2444EBBD19}" srcOrd="0" destOrd="0" parTransId="{F0C6BA77-11DD-44D7-B0F1-2E30D877FB73}" sibTransId="{61B90E6A-94AF-4A03-AE54-67C0999F7F1B}"/>
    <dgm:cxn modelId="{EF8B65FB-2333-4A7C-9B99-99D6B534AB6A}" srcId="{DB7820F9-10CB-411E-9919-806F0E6732C7}" destId="{9DB982B1-5F83-48E9-A3B4-D05E2A2E3095}" srcOrd="0" destOrd="0" parTransId="{E6EF83B6-4C52-4483-AA14-8F558FDCADD4}" sibTransId="{26E6B29E-73C8-4E27-9A4A-C33C417210D3}"/>
    <dgm:cxn modelId="{CE1F7F12-E4AE-401E-ACE0-26B9D1088ED0}" type="presOf" srcId="{74863D7D-4455-4C71-8822-3CDA06A29447}" destId="{7331AF24-0E30-4CE3-AD1A-5C951471C0F5}" srcOrd="0" destOrd="0" presId="urn:microsoft.com/office/officeart/2005/8/layout/chevron2"/>
    <dgm:cxn modelId="{E1CCC39C-1CF7-47FD-A84B-946C7307D927}" type="presOf" srcId="{0B050360-E87B-46DB-BC14-DDD15708C674}" destId="{B90A0A7A-EA9C-49E6-A924-742131AD66AA}" srcOrd="0" destOrd="0" presId="urn:microsoft.com/office/officeart/2005/8/layout/chevron2"/>
    <dgm:cxn modelId="{0FEECBCD-664D-410A-BCC8-F16E6A409685}" type="presOf" srcId="{DFD70154-FAAB-4320-8128-B64FF641D960}" destId="{4C5308CB-9C0C-4E95-8464-3E2AFCDF9D1C}" srcOrd="0" destOrd="0" presId="urn:microsoft.com/office/officeart/2005/8/layout/chevron2"/>
    <dgm:cxn modelId="{5081D759-5230-428E-B645-8167F62AE5A3}" srcId="{19E7A72E-2919-475B-898C-08F2397A8E93}" destId="{0FB0425D-E131-4F77-AEB7-285FA220BB84}" srcOrd="0" destOrd="0" parTransId="{4C477E78-6E51-4DE0-ADF3-117481110E66}" sibTransId="{21CE08F0-E43A-4372-8A80-442544D686C1}"/>
    <dgm:cxn modelId="{30EA4A71-04AF-4C17-B584-2124DEDF9DE3}" srcId="{6C609BA2-E25C-4098-90C5-D3E159DAE997}" destId="{7605C22D-2C3B-460F-A0F4-6B02EDF1B988}" srcOrd="1" destOrd="0" parTransId="{7B57EF54-1BA8-4D33-B9FB-8139BB7DD1B8}" sibTransId="{2F5C72A0-0694-4AFB-A865-25C8CC189A30}"/>
    <dgm:cxn modelId="{0936B569-157E-468D-A73A-2D3A3611A41C}" type="presOf" srcId="{D4244864-11AD-43F2-9CEF-CE2444EBBD19}" destId="{6B70F0E3-F51E-4DBB-BA61-E000DDAADCF4}" srcOrd="0" destOrd="0" presId="urn:microsoft.com/office/officeart/2005/8/layout/chevron2"/>
    <dgm:cxn modelId="{721D90A0-3920-42ED-ACCE-C29258106310}" type="presParOf" srcId="{6A9E15EF-34EC-41B0-8C31-10E8029959E4}" destId="{C5223123-20BF-461D-A353-C536297FF1DA}" srcOrd="0" destOrd="0" presId="urn:microsoft.com/office/officeart/2005/8/layout/chevron2"/>
    <dgm:cxn modelId="{F39AE614-2235-4B7A-A639-1662DE73E5A5}" type="presParOf" srcId="{C5223123-20BF-461D-A353-C536297FF1DA}" destId="{7331AF24-0E30-4CE3-AD1A-5C951471C0F5}" srcOrd="0" destOrd="0" presId="urn:microsoft.com/office/officeart/2005/8/layout/chevron2"/>
    <dgm:cxn modelId="{A2C630AE-C97E-41CB-BE84-DAF2D9E60B38}" type="presParOf" srcId="{C5223123-20BF-461D-A353-C536297FF1DA}" destId="{4C5308CB-9C0C-4E95-8464-3E2AFCDF9D1C}" srcOrd="1" destOrd="0" presId="urn:microsoft.com/office/officeart/2005/8/layout/chevron2"/>
    <dgm:cxn modelId="{342A4B2A-8475-4324-8328-8967D873E111}" type="presParOf" srcId="{6A9E15EF-34EC-41B0-8C31-10E8029959E4}" destId="{C3E12642-94AD-4631-A560-1A637165B28A}" srcOrd="1" destOrd="0" presId="urn:microsoft.com/office/officeart/2005/8/layout/chevron2"/>
    <dgm:cxn modelId="{6E7A44FE-9607-48FD-96EA-2A95DE5354BC}" type="presParOf" srcId="{6A9E15EF-34EC-41B0-8C31-10E8029959E4}" destId="{B08FA11E-0EC5-4121-87A1-0C1B1D32977D}" srcOrd="2" destOrd="0" presId="urn:microsoft.com/office/officeart/2005/8/layout/chevron2"/>
    <dgm:cxn modelId="{E139FDF8-DA11-4EF5-A01A-48095219174F}" type="presParOf" srcId="{B08FA11E-0EC5-4121-87A1-0C1B1D32977D}" destId="{6FD71EEA-066E-495B-8AC3-814595DB8179}" srcOrd="0" destOrd="0" presId="urn:microsoft.com/office/officeart/2005/8/layout/chevron2"/>
    <dgm:cxn modelId="{4A600C5F-A7A6-4A6C-9628-0FF1FCAF02CE}" type="presParOf" srcId="{B08FA11E-0EC5-4121-87A1-0C1B1D32977D}" destId="{B90A0A7A-EA9C-49E6-A924-742131AD66AA}" srcOrd="1" destOrd="0" presId="urn:microsoft.com/office/officeart/2005/8/layout/chevron2"/>
    <dgm:cxn modelId="{50011872-7CB1-43EC-88CA-ACF34C66663C}" type="presParOf" srcId="{6A9E15EF-34EC-41B0-8C31-10E8029959E4}" destId="{5B979607-8DC9-4E7E-BA75-D7B306248F83}" srcOrd="3" destOrd="0" presId="urn:microsoft.com/office/officeart/2005/8/layout/chevron2"/>
    <dgm:cxn modelId="{ADBC3BFB-92D7-4445-9573-3BE08B635A23}" type="presParOf" srcId="{6A9E15EF-34EC-41B0-8C31-10E8029959E4}" destId="{7F0C06D9-C654-41FF-8E61-E747C38C796D}" srcOrd="4" destOrd="0" presId="urn:microsoft.com/office/officeart/2005/8/layout/chevron2"/>
    <dgm:cxn modelId="{990AB2D1-B00C-434C-886D-02711DC560C0}" type="presParOf" srcId="{7F0C06D9-C654-41FF-8E61-E747C38C796D}" destId="{D01A44FE-9A68-432A-9D32-02BAEFA2C188}" srcOrd="0" destOrd="0" presId="urn:microsoft.com/office/officeart/2005/8/layout/chevron2"/>
    <dgm:cxn modelId="{00D94045-E613-444B-A238-B49E8028B27F}" type="presParOf" srcId="{7F0C06D9-C654-41FF-8E61-E747C38C796D}" destId="{497F5598-E912-40B8-BEF5-8A30E87406A1}" srcOrd="1" destOrd="0" presId="urn:microsoft.com/office/officeart/2005/8/layout/chevron2"/>
    <dgm:cxn modelId="{57C4F36C-EF0E-4CBA-9DB1-B08BA047A202}" type="presParOf" srcId="{6A9E15EF-34EC-41B0-8C31-10E8029959E4}" destId="{5226C091-5841-4CB9-9C7C-582363D422A6}" srcOrd="5" destOrd="0" presId="urn:microsoft.com/office/officeart/2005/8/layout/chevron2"/>
    <dgm:cxn modelId="{BFA8196F-2926-4534-BF96-C2ACC86939F5}" type="presParOf" srcId="{6A9E15EF-34EC-41B0-8C31-10E8029959E4}" destId="{04A13A3A-247C-4842-8061-F7CB065203D3}" srcOrd="6" destOrd="0" presId="urn:microsoft.com/office/officeart/2005/8/layout/chevron2"/>
    <dgm:cxn modelId="{F2A3666A-486F-4CC5-937D-87A1F21F0DE5}" type="presParOf" srcId="{04A13A3A-247C-4842-8061-F7CB065203D3}" destId="{2ADF89AB-742C-41A4-8A60-12727A4E15CF}" srcOrd="0" destOrd="0" presId="urn:microsoft.com/office/officeart/2005/8/layout/chevron2"/>
    <dgm:cxn modelId="{3C8C29DB-9871-4457-A0BB-D214D4BD4870}" type="presParOf" srcId="{04A13A3A-247C-4842-8061-F7CB065203D3}" destId="{D03C32F9-6EC8-4F15-B127-6537CAE8DC20}" srcOrd="1" destOrd="0" presId="urn:microsoft.com/office/officeart/2005/8/layout/chevron2"/>
    <dgm:cxn modelId="{D42E5BFC-A082-47F8-B30F-876D292F87DD}" type="presParOf" srcId="{6A9E15EF-34EC-41B0-8C31-10E8029959E4}" destId="{D51B1B62-3F4F-476F-AA1F-D6A9C8F8830A}" srcOrd="7" destOrd="0" presId="urn:microsoft.com/office/officeart/2005/8/layout/chevron2"/>
    <dgm:cxn modelId="{EF903402-8337-4C1A-A594-F72A56F1E119}" type="presParOf" srcId="{6A9E15EF-34EC-41B0-8C31-10E8029959E4}" destId="{6C8A4371-AF6F-4B22-919B-0E5C36BCAF59}" srcOrd="8" destOrd="0" presId="urn:microsoft.com/office/officeart/2005/8/layout/chevron2"/>
    <dgm:cxn modelId="{AACAA7ED-7750-45DD-B2B0-F8FC5233958E}" type="presParOf" srcId="{6C8A4371-AF6F-4B22-919B-0E5C36BCAF59}" destId="{C97A7B42-5671-483A-9602-F6C529C2DD79}" srcOrd="0" destOrd="0" presId="urn:microsoft.com/office/officeart/2005/8/layout/chevron2"/>
    <dgm:cxn modelId="{F5EE13C6-F6C5-4B77-BBCB-D04268F0597B}" type="presParOf" srcId="{6C8A4371-AF6F-4B22-919B-0E5C36BCAF59}" destId="{6B70F0E3-F51E-4DBB-BA61-E000DDAADCF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2AC0757-371D-4FF1-8369-16DE110856FA}" type="datetimeFigureOut">
              <a:rPr lang="en-GB" smtClean="0"/>
              <a:t>29/03/2012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BE1C9E82-DD0F-457F-9B9B-8879762CD475}" type="slidenum">
              <a:rPr lang="en-GB" smtClean="0"/>
              <a:t>‹#›</a:t>
            </a:fld>
            <a:endParaRPr lang="en-GB"/>
          </a:p>
        </p:txBody>
      </p:sp>
    </p:spTree>
    <p:extLst>
      <p:ext uri="{BB962C8B-B14F-4D97-AF65-F5344CB8AC3E}">
        <p14:creationId xmlns:p14="http://schemas.microsoft.com/office/powerpoint/2010/main" val="1502662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E1C9E82-DD0F-457F-9B9B-8879762CD475}" type="slidenum">
              <a:rPr lang="en-GB" smtClean="0"/>
              <a:t>1</a:t>
            </a:fld>
            <a:endParaRPr lang="en-GB"/>
          </a:p>
        </p:txBody>
      </p:sp>
    </p:spTree>
    <p:extLst>
      <p:ext uri="{BB962C8B-B14F-4D97-AF65-F5344CB8AC3E}">
        <p14:creationId xmlns:p14="http://schemas.microsoft.com/office/powerpoint/2010/main" val="371828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 case study from a University and College. </a:t>
            </a:r>
            <a:r>
              <a:rPr lang="en-GB" dirty="0" err="1"/>
              <a:t>Keele</a:t>
            </a:r>
            <a:r>
              <a:rPr lang="en-GB" dirty="0"/>
              <a:t> University’s Sustainability HUB opened in Autumn 2011 and acts as a focus for the research into, teaching of, and management for sustainability and green technology. It is a means to bring all these different activities in disparate units together and then to communicate the innovations and implications out to the rest of campus, businesses and the wider community. The </a:t>
            </a:r>
            <a:r>
              <a:rPr lang="en-GB" dirty="0" err="1"/>
              <a:t>Bicton</a:t>
            </a:r>
            <a:r>
              <a:rPr lang="en-GB" dirty="0"/>
              <a:t> </a:t>
            </a:r>
            <a:r>
              <a:rPr lang="en-GB" dirty="0" err="1"/>
              <a:t>EaRTH</a:t>
            </a:r>
            <a:r>
              <a:rPr lang="en-GB" dirty="0"/>
              <a:t> Centre will be a dedicated training centre and conferencing space for renewable energy and sustainable building. Questions and discussions with speakers</a:t>
            </a:r>
          </a:p>
        </p:txBody>
      </p:sp>
      <p:sp>
        <p:nvSpPr>
          <p:cNvPr id="4" name="Slide Number Placeholder 3"/>
          <p:cNvSpPr>
            <a:spLocks noGrp="1"/>
          </p:cNvSpPr>
          <p:nvPr>
            <p:ph type="sldNum" sz="quarter" idx="10"/>
          </p:nvPr>
        </p:nvSpPr>
        <p:spPr/>
        <p:txBody>
          <a:bodyPr/>
          <a:lstStyle/>
          <a:p>
            <a:fld id="{BE1C9E82-DD0F-457F-9B9B-8879762CD475}" type="slidenum">
              <a:rPr lang="en-GB" smtClean="0"/>
              <a:t>2</a:t>
            </a:fld>
            <a:endParaRPr lang="en-GB"/>
          </a:p>
        </p:txBody>
      </p:sp>
    </p:spTree>
    <p:extLst>
      <p:ext uri="{BB962C8B-B14F-4D97-AF65-F5344CB8AC3E}">
        <p14:creationId xmlns:p14="http://schemas.microsoft.com/office/powerpoint/2010/main" val="16280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0535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TR">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7543" y="3284984"/>
            <a:ext cx="4824537" cy="1224136"/>
          </a:xfrm>
          <a:prstGeom prst="rect">
            <a:avLst/>
          </a:prstGeom>
        </p:spPr>
        <p:txBody>
          <a:bodyPr/>
          <a:lstStyle>
            <a:lvl1pPr marL="0" indent="0" algn="l">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Speaker(s) </a:t>
            </a:r>
            <a:endParaRPr lang="en-GB" dirty="0"/>
          </a:p>
        </p:txBody>
      </p:sp>
      <p:sp>
        <p:nvSpPr>
          <p:cNvPr id="14" name="Text Placeholder 2"/>
          <p:cNvSpPr>
            <a:spLocks noGrp="1"/>
          </p:cNvSpPr>
          <p:nvPr>
            <p:ph type="body" idx="13" hasCustomPrompt="1"/>
          </p:nvPr>
        </p:nvSpPr>
        <p:spPr>
          <a:xfrm>
            <a:off x="1403648" y="6199792"/>
            <a:ext cx="4608512" cy="329828"/>
          </a:xfrm>
          <a:prstGeom prst="rect">
            <a:avLst/>
          </a:prstGeom>
        </p:spPr>
        <p:txBody>
          <a:bodyPr anchor="b">
            <a:normAutofit/>
          </a:bodyPr>
          <a:lstStyle>
            <a:lvl1pPr marL="0" indent="0">
              <a:buNone/>
              <a:defRPr sz="1800" baseline="0">
                <a:solidFill>
                  <a:schemeClr val="tx1">
                    <a:lumMod val="65000"/>
                    <a:lumOff val="3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Stream: Partnership and Engagement</a:t>
            </a:r>
          </a:p>
        </p:txBody>
      </p:sp>
      <p:sp>
        <p:nvSpPr>
          <p:cNvPr id="18" name="Title 17"/>
          <p:cNvSpPr>
            <a:spLocks noGrp="1"/>
          </p:cNvSpPr>
          <p:nvPr>
            <p:ph type="title"/>
          </p:nvPr>
        </p:nvSpPr>
        <p:spPr>
          <a:xfrm>
            <a:off x="467544" y="1124744"/>
            <a:ext cx="8293335" cy="2016223"/>
          </a:xfrm>
          <a:prstGeom prst="rect">
            <a:avLst/>
          </a:prstGeom>
        </p:spPr>
        <p:txBody>
          <a:bodyPr/>
          <a:lstStyle/>
          <a:p>
            <a:r>
              <a:rPr lang="en-US" dirty="0" smtClean="0"/>
              <a:t>Click to edit Master title style</a:t>
            </a:r>
            <a:endParaRPr lang="en-GB" dirty="0"/>
          </a:p>
        </p:txBody>
      </p:sp>
      <p:sp>
        <p:nvSpPr>
          <p:cNvPr id="22" name="TextBox 21"/>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pic>
        <p:nvPicPr>
          <p:cNvPr id="4" name="Picture 3"/>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5301208"/>
            <a:ext cx="1437010" cy="1437010"/>
          </a:xfrm>
          <a:prstGeom prst="rect">
            <a:avLst/>
          </a:prstGeom>
        </p:spPr>
      </p:pic>
    </p:spTree>
    <p:extLst>
      <p:ext uri="{BB962C8B-B14F-4D97-AF65-F5344CB8AC3E}">
        <p14:creationId xmlns:p14="http://schemas.microsoft.com/office/powerpoint/2010/main" val="2524790007"/>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15000" cy="778098"/>
          </a:xfrm>
          <a:prstGeom prst="rect">
            <a:avLst/>
          </a:prstGeom>
        </p:spPr>
        <p:txBody>
          <a:bodyPr/>
          <a:lstStyle>
            <a:lvl1pPr>
              <a:defRPr b="0"/>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268760"/>
            <a:ext cx="8229600" cy="485740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AC90BF49-16BE-4E29-89A5-91128146C5ED}" type="slidenum">
              <a:rPr lang="en-GB" smtClean="0"/>
              <a:pPr/>
              <a:t>‹#›</a:t>
            </a:fld>
            <a:endParaRPr lang="en-GB"/>
          </a:p>
        </p:txBody>
      </p:sp>
    </p:spTree>
    <p:extLst>
      <p:ext uri="{BB962C8B-B14F-4D97-AF65-F5344CB8AC3E}">
        <p14:creationId xmlns:p14="http://schemas.microsoft.com/office/powerpoint/2010/main" val="251016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52736"/>
            <a:ext cx="2057400" cy="5073427"/>
          </a:xfrm>
          <a:prstGeom prst="rect">
            <a:avLst/>
          </a:prstGeom>
        </p:spPr>
        <p:txBody>
          <a:bodyPr vert="eaVert"/>
          <a:lstStyle>
            <a:lvl1pPr>
              <a:defRPr b="0"/>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extBox 8"/>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spTree>
    <p:extLst>
      <p:ext uri="{BB962C8B-B14F-4D97-AF65-F5344CB8AC3E}">
        <p14:creationId xmlns:p14="http://schemas.microsoft.com/office/powerpoint/2010/main" val="1703438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5140242-C207-44C7-AB16-DAEECD111C6A}" type="slidenum">
              <a:rPr lang="en-GB"/>
              <a:pPr>
                <a:defRPr/>
              </a:pPr>
              <a:t>‹#›</a:t>
            </a:fld>
            <a:endParaRPr lang="en-GB"/>
          </a:p>
        </p:txBody>
      </p:sp>
    </p:spTree>
    <p:extLst>
      <p:ext uri="{BB962C8B-B14F-4D97-AF65-F5344CB8AC3E}">
        <p14:creationId xmlns:p14="http://schemas.microsoft.com/office/powerpoint/2010/main" val="139407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15447" cy="922114"/>
          </a:xfrm>
          <a:prstGeom prst="rect">
            <a:avLst/>
          </a:prstGeom>
        </p:spPr>
        <p:txBody>
          <a:bodyPr/>
          <a:lstStyle>
            <a:lvl1pPr>
              <a:defRPr b="0"/>
            </a:lvl1pPr>
          </a:lstStyle>
          <a:p>
            <a:r>
              <a:rPr lang="en-US" dirty="0" smtClean="0"/>
              <a:t>Click to edit Master title style</a:t>
            </a:r>
            <a:endParaRPr lang="en-GB" dirty="0"/>
          </a:p>
        </p:txBody>
      </p:sp>
      <p:sp>
        <p:nvSpPr>
          <p:cNvPr id="7" name="Content Placeholder 6"/>
          <p:cNvSpPr>
            <a:spLocks noGrp="1"/>
          </p:cNvSpPr>
          <p:nvPr>
            <p:ph sz="quarter" idx="13"/>
          </p:nvPr>
        </p:nvSpPr>
        <p:spPr>
          <a:xfrm>
            <a:off x="468313" y="1556792"/>
            <a:ext cx="8207375" cy="475252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Box 9"/>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51148" y="188641"/>
            <a:ext cx="2504184" cy="864096"/>
          </a:xfrm>
          <a:prstGeom prst="rect">
            <a:avLst/>
          </a:prstGeom>
        </p:spPr>
      </p:pic>
    </p:spTree>
    <p:extLst>
      <p:ext uri="{BB962C8B-B14F-4D97-AF65-F5344CB8AC3E}">
        <p14:creationId xmlns:p14="http://schemas.microsoft.com/office/powerpoint/2010/main" val="34407288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ke home mess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5987008" cy="1354162"/>
          </a:xfrm>
          <a:prstGeom prst="rect">
            <a:avLst/>
          </a:prstGeom>
        </p:spPr>
        <p:txBody>
          <a:bodyPr/>
          <a:lstStyle>
            <a:lvl1pPr>
              <a:defRPr b="0" baseline="0"/>
            </a:lvl1pPr>
          </a:lstStyle>
          <a:p>
            <a:r>
              <a:rPr lang="en-US" dirty="0" smtClean="0"/>
              <a:t>Your three take-home key messages</a:t>
            </a:r>
            <a:endParaRPr lang="en-GB" dirty="0"/>
          </a:p>
        </p:txBody>
      </p:sp>
      <p:sp>
        <p:nvSpPr>
          <p:cNvPr id="7" name="Content Placeholder 6"/>
          <p:cNvSpPr>
            <a:spLocks noGrp="1"/>
          </p:cNvSpPr>
          <p:nvPr>
            <p:ph sz="quarter" idx="13" hasCustomPrompt="1"/>
          </p:nvPr>
        </p:nvSpPr>
        <p:spPr>
          <a:xfrm>
            <a:off x="468313" y="1916832"/>
            <a:ext cx="8207375" cy="4320480"/>
          </a:xfrm>
          <a:prstGeom prst="rect">
            <a:avLst/>
          </a:prstGeom>
        </p:spPr>
        <p:txBody>
          <a:bodyPr/>
          <a:lstStyle>
            <a:lvl1pPr marL="514350" indent="-514350">
              <a:buClr>
                <a:srgbClr val="7BA22F"/>
              </a:buClr>
              <a:buSzPct val="121000"/>
              <a:buFont typeface="+mj-lt"/>
              <a:buAutoNum type="arabicPeriod"/>
              <a:defRPr baseline="0"/>
            </a:lvl1pPr>
            <a:lvl2pPr marL="971550" indent="-514350">
              <a:buFont typeface="+mj-lt"/>
              <a:buAutoNum type="arabicPeriod"/>
              <a:defRPr/>
            </a:lvl2pPr>
            <a:lvl3pPr marL="1371600" indent="-457200">
              <a:buFont typeface="+mj-lt"/>
              <a:buAutoNum type="arabicPeriod"/>
              <a:defRPr/>
            </a:lvl3pPr>
            <a:lvl4pPr marL="1828800" indent="-457200">
              <a:buFont typeface="+mj-lt"/>
              <a:buAutoNum type="arabicPeriod"/>
              <a:defRPr/>
            </a:lvl4pPr>
            <a:lvl5pPr marL="2286000" indent="-457200">
              <a:buFont typeface="+mj-lt"/>
              <a:buAutoNum type="arabicPeriod"/>
              <a:defRPr/>
            </a:lvl5pPr>
          </a:lstStyle>
          <a:p>
            <a:pPr lvl="0"/>
            <a:r>
              <a:rPr lang="en-US" dirty="0" smtClean="0"/>
              <a:t>Message 1</a:t>
            </a:r>
          </a:p>
          <a:p>
            <a:pPr lvl="0"/>
            <a:r>
              <a:rPr lang="en-US" dirty="0" smtClean="0"/>
              <a:t>Message 2</a:t>
            </a:r>
          </a:p>
          <a:p>
            <a:pPr lvl="0"/>
            <a:r>
              <a:rPr lang="en-US" dirty="0" smtClean="0"/>
              <a:t>Message 3</a:t>
            </a:r>
          </a:p>
          <a:p>
            <a:pPr lvl="0"/>
            <a:endParaRPr lang="en-US" dirty="0" smtClean="0"/>
          </a:p>
          <a:p>
            <a:pPr lvl="0"/>
            <a:endParaRPr lang="en-US" dirty="0" smtClean="0"/>
          </a:p>
        </p:txBody>
      </p:sp>
      <p:sp>
        <p:nvSpPr>
          <p:cNvPr id="10" name="TextBox 9"/>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spTree>
    <p:extLst>
      <p:ext uri="{BB962C8B-B14F-4D97-AF65-F5344CB8AC3E}">
        <p14:creationId xmlns:p14="http://schemas.microsoft.com/office/powerpoint/2010/main" val="1838545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87008" cy="778098"/>
          </a:xfrm>
          <a:prstGeom prst="rect">
            <a:avLst/>
          </a:prstGeom>
        </p:spPr>
        <p:txBody>
          <a:bodyPr/>
          <a:lstStyle>
            <a:lvl1pPr>
              <a:defRPr b="0"/>
            </a:lvl1p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TextBox 9"/>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spTree>
    <p:extLst>
      <p:ext uri="{BB962C8B-B14F-4D97-AF65-F5344CB8AC3E}">
        <p14:creationId xmlns:p14="http://schemas.microsoft.com/office/powerpoint/2010/main" val="20465691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87008" cy="778098"/>
          </a:xfrm>
          <a:prstGeom prst="rect">
            <a:avLst/>
          </a:prstGeom>
        </p:spPr>
        <p:txBody>
          <a:bodyPr/>
          <a:lstStyle>
            <a:lvl1pPr>
              <a:defRPr b="0"/>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2" name="TextBox 11"/>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spTree>
    <p:extLst>
      <p:ext uri="{BB962C8B-B14F-4D97-AF65-F5344CB8AC3E}">
        <p14:creationId xmlns:p14="http://schemas.microsoft.com/office/powerpoint/2010/main" val="23255689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15000" cy="778098"/>
          </a:xfrm>
          <a:prstGeom prst="rect">
            <a:avLst/>
          </a:prstGeom>
        </p:spPr>
        <p:txBody>
          <a:bodyPr/>
          <a:lstStyle>
            <a:lvl1pPr>
              <a:defRPr b="0"/>
            </a:lvl1pPr>
          </a:lstStyle>
          <a:p>
            <a:r>
              <a:rPr lang="en-US" dirty="0" smtClean="0"/>
              <a:t>Click to edit Master title style</a:t>
            </a:r>
            <a:endParaRPr lang="en-GB" dirty="0"/>
          </a:p>
        </p:txBody>
      </p:sp>
      <p:sp>
        <p:nvSpPr>
          <p:cNvPr id="8" name="TextBox 7"/>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spTree>
    <p:extLst>
      <p:ext uri="{BB962C8B-B14F-4D97-AF65-F5344CB8AC3E}">
        <p14:creationId xmlns:p14="http://schemas.microsoft.com/office/powerpoint/2010/main" val="52618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extBox 6"/>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spTree>
    <p:extLst>
      <p:ext uri="{BB962C8B-B14F-4D97-AF65-F5344CB8AC3E}">
        <p14:creationId xmlns:p14="http://schemas.microsoft.com/office/powerpoint/2010/main" val="1730675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Box 9"/>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spTree>
    <p:extLst>
      <p:ext uri="{BB962C8B-B14F-4D97-AF65-F5344CB8AC3E}">
        <p14:creationId xmlns:p14="http://schemas.microsoft.com/office/powerpoint/2010/main" val="3638993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Box 9"/>
          <p:cNvSpPr txBox="1"/>
          <p:nvPr userDrawn="1"/>
        </p:nvSpPr>
        <p:spPr>
          <a:xfrm>
            <a:off x="6672647" y="6309320"/>
            <a:ext cx="2088232" cy="338554"/>
          </a:xfrm>
          <a:prstGeom prst="rect">
            <a:avLst/>
          </a:prstGeom>
          <a:noFill/>
        </p:spPr>
        <p:txBody>
          <a:bodyPr wrap="square" rtlCol="0">
            <a:spAutoFit/>
          </a:bodyPr>
          <a:lstStyle/>
          <a:p>
            <a:pPr algn="r"/>
            <a:fld id="{34188F14-23C6-424A-A5ED-4385630B3851}" type="slidenum">
              <a:rPr lang="en-GB" sz="1600" smtClean="0">
                <a:latin typeface="Arial" pitchFamily="34" charset="0"/>
                <a:cs typeface="Arial" pitchFamily="34" charset="0"/>
              </a:rPr>
              <a:t>‹#›</a:t>
            </a:fld>
            <a:endParaRPr lang="en-GB" sz="1600" dirty="0">
              <a:latin typeface="Arial" pitchFamily="34" charset="0"/>
              <a:cs typeface="Arial" pitchFamily="34" charset="0"/>
            </a:endParaRPr>
          </a:p>
        </p:txBody>
      </p:sp>
    </p:spTree>
    <p:extLst>
      <p:ext uri="{BB962C8B-B14F-4D97-AF65-F5344CB8AC3E}">
        <p14:creationId xmlns:p14="http://schemas.microsoft.com/office/powerpoint/2010/main" val="256731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BA22F"/>
        </a:solidFill>
        <a:effectLst/>
      </p:bgPr>
    </p:bg>
    <p:spTree>
      <p:nvGrpSpPr>
        <p:cNvPr id="1" name=""/>
        <p:cNvGrpSpPr/>
        <p:nvPr/>
      </p:nvGrpSpPr>
      <p:grpSpPr>
        <a:xfrm>
          <a:off x="0" y="0"/>
          <a:ext cx="0" cy="0"/>
          <a:chOff x="0" y="0"/>
          <a:chExt cx="0" cy="0"/>
        </a:xfrm>
      </p:grpSpPr>
      <p:sp>
        <p:nvSpPr>
          <p:cNvPr id="7" name="Rounded Rectangle 6"/>
          <p:cNvSpPr/>
          <p:nvPr userDrawn="1"/>
        </p:nvSpPr>
        <p:spPr>
          <a:xfrm>
            <a:off x="179512" y="188640"/>
            <a:ext cx="8712968" cy="6480720"/>
          </a:xfrm>
          <a:prstGeom prst="roundRect">
            <a:avLst>
              <a:gd name="adj" fmla="val 32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4"/>
          </p:nvPr>
        </p:nvSpPr>
        <p:spPr>
          <a:xfrm>
            <a:off x="7380312" y="6356350"/>
            <a:ext cx="1306488" cy="365125"/>
          </a:xfrm>
          <a:prstGeom prst="rect">
            <a:avLst/>
          </a:prstGeom>
        </p:spPr>
        <p:txBody>
          <a:bodyPr vert="horz" lIns="91440" tIns="45720" rIns="91440" bIns="45720" rtlCol="0" anchor="ctr"/>
          <a:lstStyle>
            <a:lvl1pPr algn="r">
              <a:defRPr sz="1600">
                <a:solidFill>
                  <a:schemeClr val="tx1"/>
                </a:solidFill>
                <a:latin typeface="Arial" pitchFamily="34" charset="0"/>
                <a:cs typeface="Arial" pitchFamily="34" charset="0"/>
              </a:defRPr>
            </a:lvl1pPr>
          </a:lstStyle>
          <a:p>
            <a:fld id="{AC90BF49-16BE-4E29-89A5-91128146C5ED}" type="slidenum">
              <a:rPr lang="en-GB" smtClean="0"/>
              <a:pPr/>
              <a:t>‹#›</a:t>
            </a:fld>
            <a:endParaRPr lang="en-GB" dirty="0"/>
          </a:p>
        </p:txBody>
      </p:sp>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51148" y="188641"/>
            <a:ext cx="2504184" cy="864096"/>
          </a:xfrm>
          <a:prstGeom prst="rect">
            <a:avLst/>
          </a:prstGeom>
        </p:spPr>
      </p:pic>
    </p:spTree>
    <p:extLst>
      <p:ext uri="{BB962C8B-B14F-4D97-AF65-F5344CB8AC3E}">
        <p14:creationId xmlns:p14="http://schemas.microsoft.com/office/powerpoint/2010/main" val="13294698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iming>
    <p:tnLst>
      <p:par>
        <p:cTn id="1" dur="indefinite" restart="never" nodeType="tmRoot"/>
      </p:par>
    </p:tnLst>
  </p:timing>
  <p:hf hdr="0" ftr="0" dt="0"/>
  <p:txStyles>
    <p:titleStyle>
      <a:lvl1pPr algn="l" defTabSz="914400" rtl="0" eaLnBrk="1" latinLnBrk="0" hangingPunct="1">
        <a:spcBef>
          <a:spcPct val="0"/>
        </a:spcBef>
        <a:buNone/>
        <a:defRPr sz="3500" b="1" kern="1200">
          <a:solidFill>
            <a:srgbClr val="00535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Tx/>
        <a:buBlip>
          <a:blip r:embed="rId15"/>
        </a:buBlip>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Tx/>
        <a:buBlip>
          <a:blip r:embed="rId15"/>
        </a:buBlip>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Tx/>
        <a:buBlip>
          <a:blip r:embed="rId15"/>
        </a:buBlip>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Tx/>
        <a:buBlip>
          <a:blip r:embed="rId15"/>
        </a:buBlip>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Tx/>
        <a:buBlip>
          <a:blip r:embed="rId15"/>
        </a:buBlip>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www.mccamley.com/images/Gallery/02.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p.bailey@natsci.keele.ac.uk" TargetMode="External"/><Relationship Id="rId2" Type="http://schemas.openxmlformats.org/officeDocument/2006/relationships/hyperlink" Target="mailto:h.a.evans@kfm.keele.ac.uk"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hyperlink" Target="http://www.thelifeindex.org.u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67544" y="3717032"/>
            <a:ext cx="7920880" cy="1584176"/>
          </a:xfrm>
        </p:spPr>
        <p:txBody>
          <a:bodyPr/>
          <a:lstStyle/>
          <a:p>
            <a:r>
              <a:rPr lang="en-GB" sz="1400" b="1" i="1" dirty="0"/>
              <a:t>Facilitator: </a:t>
            </a:r>
            <a:r>
              <a:rPr lang="en-GB" sz="1400" b="1" i="1" dirty="0" err="1"/>
              <a:t>Huw</a:t>
            </a:r>
            <a:r>
              <a:rPr lang="en-GB" sz="1400" b="1" i="1" dirty="0"/>
              <a:t> Evans (</a:t>
            </a:r>
            <a:r>
              <a:rPr lang="en-GB" sz="1400" b="1" i="1" dirty="0" err="1"/>
              <a:t>Keele</a:t>
            </a:r>
            <a:r>
              <a:rPr lang="en-GB" sz="1400" b="1" i="1" dirty="0"/>
              <a:t> University). </a:t>
            </a:r>
            <a:endParaRPr lang="en-GB" sz="1400" b="1" i="1" dirty="0" smtClean="0"/>
          </a:p>
          <a:p>
            <a:r>
              <a:rPr lang="en-GB" sz="1400" b="1" i="1" dirty="0" smtClean="0"/>
              <a:t>Speakers</a:t>
            </a:r>
            <a:r>
              <a:rPr lang="en-GB" sz="1400" b="1" i="1" dirty="0"/>
              <a:t>: Professor Pat Bailey, Pro Vice-Chancellor Environment and Sustainability and Dean of Natural Sciences (</a:t>
            </a:r>
            <a:r>
              <a:rPr lang="en-GB" sz="1400" b="1" i="1" dirty="0" err="1"/>
              <a:t>Keele</a:t>
            </a:r>
            <a:r>
              <a:rPr lang="en-GB" sz="1400" b="1" i="1" dirty="0"/>
              <a:t> University), </a:t>
            </a:r>
            <a:endParaRPr lang="en-GB" sz="1400" b="1" i="1" dirty="0" smtClean="0"/>
          </a:p>
          <a:p>
            <a:r>
              <a:rPr lang="en-GB" sz="1400" b="1" i="1" dirty="0" smtClean="0"/>
              <a:t>Dr </a:t>
            </a:r>
            <a:r>
              <a:rPr lang="en-GB" sz="1400" b="1" i="1" dirty="0"/>
              <a:t>Sharon George, HUB Building manager (</a:t>
            </a:r>
            <a:r>
              <a:rPr lang="en-GB" sz="1400" b="1" i="1" dirty="0" err="1"/>
              <a:t>Keele</a:t>
            </a:r>
            <a:r>
              <a:rPr lang="en-GB" sz="1400" b="1" i="1" dirty="0"/>
              <a:t> University), </a:t>
            </a:r>
            <a:endParaRPr lang="en-GB" sz="1400" b="1" i="1" dirty="0" smtClean="0"/>
          </a:p>
          <a:p>
            <a:r>
              <a:rPr lang="en-GB" sz="1400" b="1" i="1" dirty="0" smtClean="0"/>
              <a:t>Graham </a:t>
            </a:r>
            <a:r>
              <a:rPr lang="en-GB" sz="1400" b="1" i="1" dirty="0"/>
              <a:t>Waddell, Head of </a:t>
            </a:r>
            <a:r>
              <a:rPr lang="en-GB" sz="1400" b="1" i="1" dirty="0" err="1"/>
              <a:t>EaRTH</a:t>
            </a:r>
            <a:r>
              <a:rPr lang="en-GB" sz="1400" b="1" i="1" dirty="0"/>
              <a:t> Programme (</a:t>
            </a:r>
            <a:r>
              <a:rPr lang="en-GB" sz="1400" b="1" i="1" dirty="0" err="1"/>
              <a:t>Bicton</a:t>
            </a:r>
            <a:r>
              <a:rPr lang="en-GB" sz="1400" b="1" i="1" dirty="0"/>
              <a:t> College)</a:t>
            </a:r>
            <a:endParaRPr lang="en-GB" sz="1400" dirty="0"/>
          </a:p>
        </p:txBody>
      </p:sp>
      <p:sp>
        <p:nvSpPr>
          <p:cNvPr id="3" name="Text Placeholder 2"/>
          <p:cNvSpPr>
            <a:spLocks noGrp="1"/>
          </p:cNvSpPr>
          <p:nvPr>
            <p:ph type="body" idx="13"/>
          </p:nvPr>
        </p:nvSpPr>
        <p:spPr/>
        <p:txBody>
          <a:bodyPr>
            <a:normAutofit fontScale="92500" lnSpcReduction="10000"/>
          </a:bodyPr>
          <a:lstStyle/>
          <a:p>
            <a:endParaRPr lang="en-GB"/>
          </a:p>
        </p:txBody>
      </p:sp>
      <p:sp>
        <p:nvSpPr>
          <p:cNvPr id="4" name="Title 3"/>
          <p:cNvSpPr>
            <a:spLocks noGrp="1"/>
          </p:cNvSpPr>
          <p:nvPr>
            <p:ph type="title"/>
          </p:nvPr>
        </p:nvSpPr>
        <p:spPr/>
        <p:txBody>
          <a:bodyPr/>
          <a:lstStyle/>
          <a:p>
            <a:r>
              <a:rPr lang="en-GB" dirty="0"/>
              <a:t>Buildings for </a:t>
            </a:r>
            <a:r>
              <a:rPr lang="en-GB" dirty="0" smtClean="0"/>
              <a:t>sustainability</a:t>
            </a:r>
            <a:br>
              <a:rPr lang="en-GB" dirty="0" smtClean="0"/>
            </a:br>
            <a:r>
              <a:rPr lang="en-GB" dirty="0" smtClean="0"/>
              <a:t> </a:t>
            </a:r>
            <a:r>
              <a:rPr lang="en-GB" dirty="0"/>
              <a:t>- how buildings are utilised to develop skills and community participation</a:t>
            </a:r>
          </a:p>
        </p:txBody>
      </p:sp>
    </p:spTree>
    <p:extLst>
      <p:ext uri="{BB962C8B-B14F-4D97-AF65-F5344CB8AC3E}">
        <p14:creationId xmlns:p14="http://schemas.microsoft.com/office/powerpoint/2010/main" val="261428164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19672" y="332656"/>
            <a:ext cx="4752528" cy="620713"/>
          </a:xfrm>
          <a:prstGeom prst="rect">
            <a:avLst/>
          </a:prstGeom>
          <a:noFill/>
          <a:ln w="9525">
            <a:noFill/>
            <a:miter lim="800000"/>
            <a:headEnd/>
            <a:tailEnd/>
          </a:ln>
          <a:effectLst/>
        </p:spPr>
        <p:txBody>
          <a:bodyPr anchor="ctr"/>
          <a:lstStyle/>
          <a:p>
            <a:pPr algn="ctr">
              <a:spcBef>
                <a:spcPct val="0"/>
              </a:spcBef>
              <a:defRPr/>
            </a:pPr>
            <a:r>
              <a:rPr lang="en-GB" sz="3200" b="1" dirty="0">
                <a:solidFill>
                  <a:srgbClr val="666666"/>
                </a:solidFill>
                <a:effectLst>
                  <a:outerShdw blurRad="38100" dist="38100" dir="2700000" algn="tl">
                    <a:srgbClr val="C0C0C0"/>
                  </a:outerShdw>
                </a:effectLst>
                <a:latin typeface="Arial" pitchFamily="34" charset="0"/>
                <a:ea typeface="ＭＳ Ｐゴシック" pitchFamily="34" charset="-128"/>
                <a:cs typeface="Arial" pitchFamily="34" charset="0"/>
              </a:rPr>
              <a:t>4) Some observations</a:t>
            </a:r>
            <a:endParaRPr lang="en-US" sz="3200" b="1" dirty="0">
              <a:solidFill>
                <a:srgbClr val="666666"/>
              </a:solidFill>
              <a:effectLst>
                <a:outerShdw blurRad="38100" dist="38100" dir="2700000" algn="tl">
                  <a:srgbClr val="C0C0C0"/>
                </a:outerShdw>
              </a:effectLst>
              <a:latin typeface="Arial" pitchFamily="34" charset="0"/>
              <a:ea typeface="ＭＳ Ｐゴシック" pitchFamily="34" charset="-128"/>
              <a:cs typeface="Arial" pitchFamily="34" charset="0"/>
            </a:endParaRPr>
          </a:p>
        </p:txBody>
      </p:sp>
      <p:sp>
        <p:nvSpPr>
          <p:cNvPr id="3" name="Rectangle 3"/>
          <p:cNvSpPr>
            <a:spLocks noChangeArrowheads="1"/>
          </p:cNvSpPr>
          <p:nvPr/>
        </p:nvSpPr>
        <p:spPr bwMode="auto">
          <a:xfrm>
            <a:off x="1692275" y="1052513"/>
            <a:ext cx="7056438" cy="71437"/>
          </a:xfrm>
          <a:prstGeom prst="rect">
            <a:avLst/>
          </a:prstGeom>
          <a:gradFill rotWithShape="0">
            <a:gsLst>
              <a:gs pos="0">
                <a:srgbClr val="003300"/>
              </a:gs>
              <a:gs pos="100000">
                <a:srgbClr val="66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pic>
        <p:nvPicPr>
          <p:cNvPr id="4" name="Picture 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sss 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84313"/>
            <a:ext cx="1873250" cy="1404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84313"/>
            <a:ext cx="3529013" cy="136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ight Arrow 1"/>
          <p:cNvSpPr>
            <a:spLocks noChangeArrowheads="1"/>
          </p:cNvSpPr>
          <p:nvPr/>
        </p:nvSpPr>
        <p:spPr bwMode="auto">
          <a:xfrm>
            <a:off x="3059113" y="1989138"/>
            <a:ext cx="1152525" cy="215900"/>
          </a:xfrm>
          <a:prstGeom prst="rightArrow">
            <a:avLst>
              <a:gd name="adj1" fmla="val 50000"/>
              <a:gd name="adj2" fmla="val 50046"/>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cs typeface="Arial" charset="0"/>
            </a:endParaRPr>
          </a:p>
        </p:txBody>
      </p:sp>
      <p:sp>
        <p:nvSpPr>
          <p:cNvPr id="8" name="TextBox 3"/>
          <p:cNvSpPr txBox="1">
            <a:spLocks noChangeArrowheads="1"/>
          </p:cNvSpPr>
          <p:nvPr/>
        </p:nvSpPr>
        <p:spPr bwMode="auto">
          <a:xfrm>
            <a:off x="611560" y="3429000"/>
            <a:ext cx="7848872" cy="261610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marL="342000" eaLnBrk="1" hangingPunct="1">
              <a:spcAft>
                <a:spcPts val="600"/>
              </a:spcAft>
              <a:buFontTx/>
              <a:buAutoNum type="arabicParenR"/>
            </a:pPr>
            <a:r>
              <a:rPr lang="en-US" b="1" dirty="0"/>
              <a:t>Need an over-arching vision (not strategy)</a:t>
            </a:r>
          </a:p>
          <a:p>
            <a:pPr marL="342000" eaLnBrk="1" hangingPunct="1">
              <a:spcAft>
                <a:spcPts val="600"/>
              </a:spcAft>
              <a:buFontTx/>
              <a:buAutoNum type="arabicParenR"/>
            </a:pPr>
            <a:r>
              <a:rPr lang="en-US" b="1" dirty="0"/>
              <a:t>Top level buy-in (PVC, Strategic Plan)</a:t>
            </a:r>
          </a:p>
          <a:p>
            <a:pPr marL="342000" eaLnBrk="1" hangingPunct="1">
              <a:spcAft>
                <a:spcPts val="600"/>
              </a:spcAft>
              <a:buFontTx/>
              <a:buAutoNum type="arabicParenR"/>
            </a:pPr>
            <a:r>
              <a:rPr lang="en-US" b="1" dirty="0"/>
              <a:t>Not ‘stand-alone’ building – other developments</a:t>
            </a:r>
          </a:p>
          <a:p>
            <a:pPr marL="342000" eaLnBrk="1" hangingPunct="1">
              <a:spcAft>
                <a:spcPts val="600"/>
              </a:spcAft>
              <a:buFontTx/>
              <a:buAutoNum type="arabicParenR"/>
            </a:pPr>
            <a:r>
              <a:rPr lang="en-US" b="1" dirty="0"/>
              <a:t>Be able to respond to opportunities quickly</a:t>
            </a:r>
          </a:p>
          <a:p>
            <a:pPr marL="342000" eaLnBrk="1" hangingPunct="1">
              <a:spcAft>
                <a:spcPts val="600"/>
              </a:spcAft>
              <a:buFontTx/>
              <a:buAutoNum type="arabicParenR"/>
            </a:pPr>
            <a:r>
              <a:rPr lang="en-US" b="1" dirty="0"/>
              <a:t>Have a business plan – but use the building to help you to understand its potential, and its users</a:t>
            </a:r>
          </a:p>
        </p:txBody>
      </p:sp>
      <p:sp>
        <p:nvSpPr>
          <p:cNvPr id="9" name="TextBox 4"/>
          <p:cNvSpPr txBox="1">
            <a:spLocks noChangeArrowheads="1"/>
          </p:cNvSpPr>
          <p:nvPr/>
        </p:nvSpPr>
        <p:spPr bwMode="auto">
          <a:xfrm>
            <a:off x="1331913" y="2924175"/>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2010</a:t>
            </a:r>
          </a:p>
        </p:txBody>
      </p:sp>
      <p:sp>
        <p:nvSpPr>
          <p:cNvPr id="10" name="TextBox 5"/>
          <p:cNvSpPr txBox="1">
            <a:spLocks noChangeArrowheads="1"/>
          </p:cNvSpPr>
          <p:nvPr/>
        </p:nvSpPr>
        <p:spPr bwMode="auto">
          <a:xfrm>
            <a:off x="6084888" y="2852738"/>
            <a:ext cx="696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2012</a:t>
            </a:r>
          </a:p>
        </p:txBody>
      </p:sp>
    </p:spTree>
    <p:extLst>
      <p:ext uri="{BB962C8B-B14F-4D97-AF65-F5344CB8AC3E}">
        <p14:creationId xmlns:p14="http://schemas.microsoft.com/office/powerpoint/2010/main" val="1439254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Estates &amp; Buildings\Operations, Engineering &amp; Building\Environmental\Marketing\hub background.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908720"/>
            <a:ext cx="5062327" cy="54414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0551"/>
            <a:ext cx="13716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977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4" name="Picture 4"/>
          <p:cNvPicPr>
            <a:picLocks noChangeAspect="1" noChangeArrowheads="1"/>
          </p:cNvPicPr>
          <p:nvPr/>
        </p:nvPicPr>
        <p:blipFill>
          <a:blip r:embed="rId2" cstate="print"/>
          <a:srcRect/>
          <a:stretch>
            <a:fillRect/>
          </a:stretch>
        </p:blipFill>
        <p:spPr bwMode="auto">
          <a:xfrm>
            <a:off x="1547938" y="896618"/>
            <a:ext cx="5112568" cy="2740235"/>
          </a:xfrm>
          <a:prstGeom prst="rect">
            <a:avLst/>
          </a:prstGeom>
          <a:noFill/>
          <a:ln w="9525">
            <a:noFill/>
            <a:miter lim="800000"/>
            <a:headEnd/>
            <a:tailEnd/>
          </a:ln>
        </p:spPr>
      </p:pic>
      <p:pic>
        <p:nvPicPr>
          <p:cNvPr id="5122" name="Picture 2"/>
          <p:cNvPicPr>
            <a:picLocks noGrp="1" noChangeAspect="1" noChangeArrowheads="1"/>
          </p:cNvPicPr>
          <p:nvPr>
            <p:ph sz="quarter" idx="13"/>
          </p:nvPr>
        </p:nvPicPr>
        <p:blipFill>
          <a:blip r:embed="rId3" cstate="print"/>
          <a:srcRect/>
          <a:stretch>
            <a:fillRect/>
          </a:stretch>
        </p:blipFill>
        <p:spPr bwMode="auto">
          <a:xfrm>
            <a:off x="2123728" y="3501008"/>
            <a:ext cx="4216282" cy="2268686"/>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572000" y="4365104"/>
            <a:ext cx="4170040" cy="2251822"/>
          </a:xfrm>
          <a:prstGeom prst="rect">
            <a:avLst/>
          </a:prstGeom>
          <a:noFill/>
          <a:ln w="9525">
            <a:noFill/>
            <a:miter lim="800000"/>
            <a:headEnd/>
            <a:tailEnd/>
          </a:ln>
        </p:spPr>
      </p:pic>
      <p:pic>
        <p:nvPicPr>
          <p:cNvPr id="6" name="Picture 3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884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274638"/>
            <a:ext cx="4548919" cy="922114"/>
          </a:xfrm>
        </p:spPr>
        <p:txBody>
          <a:bodyPr/>
          <a:lstStyle/>
          <a:p>
            <a:r>
              <a:rPr lang="en-GB" dirty="0" smtClean="0"/>
              <a:t>Delivering the vision</a:t>
            </a:r>
            <a:endParaRPr lang="en-GB" dirty="0"/>
          </a:p>
        </p:txBody>
      </p:sp>
      <p:sp>
        <p:nvSpPr>
          <p:cNvPr id="3" name="Content Placeholder 2"/>
          <p:cNvSpPr>
            <a:spLocks noGrp="1"/>
          </p:cNvSpPr>
          <p:nvPr>
            <p:ph sz="quarter" idx="13"/>
          </p:nvPr>
        </p:nvSpPr>
        <p:spPr>
          <a:xfrm>
            <a:off x="468313" y="1340768"/>
            <a:ext cx="8207375" cy="4968552"/>
          </a:xfrm>
        </p:spPr>
        <p:txBody>
          <a:bodyPr/>
          <a:lstStyle/>
          <a:p>
            <a:r>
              <a:rPr lang="en-GB" sz="2000" dirty="0" smtClean="0"/>
              <a:t>Realisation of potential within strategic vision</a:t>
            </a:r>
          </a:p>
          <a:p>
            <a:r>
              <a:rPr lang="en-GB" sz="2000" dirty="0" smtClean="0"/>
              <a:t>Translating the vision to strategy to operation</a:t>
            </a:r>
          </a:p>
          <a:p>
            <a:r>
              <a:rPr lang="en-GB" sz="2000" dirty="0" smtClean="0"/>
              <a:t>Delivering intangibles = delivering value</a:t>
            </a:r>
          </a:p>
          <a:p>
            <a:pPr>
              <a:buNone/>
            </a:pPr>
            <a:endParaRPr lang="en-GB" sz="2000" dirty="0" smtClean="0"/>
          </a:p>
          <a:p>
            <a:endParaRPr lang="en-GB" sz="2000" dirty="0" smtClean="0"/>
          </a:p>
          <a:p>
            <a:endParaRPr lang="en-GB" sz="2000" dirty="0" smtClean="0"/>
          </a:p>
        </p:txBody>
      </p:sp>
      <p:pic>
        <p:nvPicPr>
          <p:cNvPr id="4"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631825" y="2636912"/>
            <a:ext cx="2716039" cy="374441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1800" b="1" u="sng" dirty="0"/>
              <a:t>Strategic Objectives</a:t>
            </a:r>
            <a:endParaRPr lang="en-GB" sz="1800" b="1" u="sng" dirty="0"/>
          </a:p>
          <a:p>
            <a:pPr eaLnBrk="1" hangingPunct="1">
              <a:spcAft>
                <a:spcPts val="600"/>
              </a:spcAft>
              <a:buFont typeface="Arial" charset="0"/>
              <a:buChar char="•"/>
            </a:pPr>
            <a:r>
              <a:rPr lang="en-US" sz="1800" b="1" i="1" dirty="0"/>
              <a:t>To demonstrate environmental </a:t>
            </a:r>
            <a:r>
              <a:rPr lang="en-US" sz="1800" b="1" i="1" dirty="0" smtClean="0"/>
              <a:t>sustainability</a:t>
            </a:r>
            <a:endParaRPr lang="en-GB" sz="1800" b="1" dirty="0"/>
          </a:p>
          <a:p>
            <a:pPr eaLnBrk="1" hangingPunct="1">
              <a:spcAft>
                <a:spcPts val="600"/>
              </a:spcAft>
              <a:buFont typeface="Arial" charset="0"/>
              <a:buChar char="•"/>
            </a:pPr>
            <a:r>
              <a:rPr lang="en-US" sz="1800" b="1" i="1" dirty="0"/>
              <a:t>To unlock the potential of the University </a:t>
            </a:r>
            <a:r>
              <a:rPr lang="en-US" sz="1800" b="1" i="1" dirty="0" smtClean="0"/>
              <a:t>Estate</a:t>
            </a:r>
            <a:endParaRPr lang="en-GB" sz="1800" b="1" dirty="0"/>
          </a:p>
          <a:p>
            <a:pPr eaLnBrk="1" hangingPunct="1">
              <a:spcAft>
                <a:spcPts val="600"/>
              </a:spcAft>
              <a:buFont typeface="Arial" charset="0"/>
              <a:buChar char="•"/>
            </a:pPr>
            <a:r>
              <a:rPr lang="en-US" sz="1800" b="1" i="1" dirty="0"/>
              <a:t>To share and provide the University</a:t>
            </a:r>
            <a:r>
              <a:rPr lang="ja-JP" altLang="en-US" sz="1800" b="1" i="1" dirty="0"/>
              <a:t>’</a:t>
            </a:r>
            <a:r>
              <a:rPr lang="en-US" altLang="ja-JP" sz="1800" b="1" i="1" dirty="0"/>
              <a:t>s expertise in environment and </a:t>
            </a:r>
            <a:r>
              <a:rPr lang="en-US" altLang="ja-JP" sz="1800" b="1" i="1" dirty="0" smtClean="0"/>
              <a:t>sustainability</a:t>
            </a:r>
            <a:endParaRPr lang="en-GB" sz="1800" b="1" dirty="0"/>
          </a:p>
        </p:txBody>
      </p:sp>
      <p:sp>
        <p:nvSpPr>
          <p:cNvPr id="6" name="TextBox 1"/>
          <p:cNvSpPr txBox="1">
            <a:spLocks noChangeArrowheads="1"/>
          </p:cNvSpPr>
          <p:nvPr/>
        </p:nvSpPr>
        <p:spPr bwMode="auto">
          <a:xfrm>
            <a:off x="3779912" y="2636912"/>
            <a:ext cx="4896544" cy="372409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1800" b="1" u="sng" dirty="0" smtClean="0"/>
              <a:t>Operational action</a:t>
            </a:r>
            <a:endParaRPr lang="en-GB" sz="1800" b="1" u="sng" dirty="0"/>
          </a:p>
          <a:p>
            <a:pPr eaLnBrk="1" hangingPunct="1">
              <a:spcAft>
                <a:spcPts val="600"/>
              </a:spcAft>
              <a:buFont typeface="Arial" charset="0"/>
              <a:buChar char="•"/>
            </a:pPr>
            <a:r>
              <a:rPr lang="en-US" sz="1800" b="1" i="1" dirty="0" smtClean="0"/>
              <a:t>Purchasing decisions, through exhibits, tours, websites, talks, workshops, external speaking</a:t>
            </a:r>
            <a:endParaRPr lang="en-GB" sz="1800" b="1" dirty="0"/>
          </a:p>
          <a:p>
            <a:pPr eaLnBrk="1" hangingPunct="1">
              <a:spcAft>
                <a:spcPts val="600"/>
              </a:spcAft>
              <a:buFont typeface="Arial" charset="0"/>
              <a:buChar char="•"/>
            </a:pPr>
            <a:r>
              <a:rPr lang="en-GB" sz="1800" b="1" i="1" dirty="0" smtClean="0"/>
              <a:t>Accessible through open times, websites, maps to woodlands and lakes, links to research and teaching linked to campus</a:t>
            </a:r>
            <a:endParaRPr lang="en-GB" sz="1800" b="1" dirty="0"/>
          </a:p>
          <a:p>
            <a:pPr eaLnBrk="1" hangingPunct="1">
              <a:spcAft>
                <a:spcPts val="600"/>
              </a:spcAft>
              <a:buFont typeface="Arial" charset="0"/>
              <a:buChar char="•"/>
            </a:pPr>
            <a:r>
              <a:rPr lang="en-GB" sz="1800" b="1" i="1" dirty="0" smtClean="0"/>
              <a:t>Forming new links and collaborations with external organisations through research projects, networking, funding, relationships and collaborations</a:t>
            </a:r>
          </a:p>
          <a:p>
            <a:pPr eaLnBrk="1" hangingPunct="1">
              <a:spcAft>
                <a:spcPts val="600"/>
              </a:spcAft>
            </a:pPr>
            <a:endParaRPr lang="en-GB" sz="1800" b="1" dirty="0"/>
          </a:p>
        </p:txBody>
      </p:sp>
      <p:sp>
        <p:nvSpPr>
          <p:cNvPr id="8" name="Right Arrow 7"/>
          <p:cNvSpPr/>
          <p:nvPr/>
        </p:nvSpPr>
        <p:spPr>
          <a:xfrm>
            <a:off x="3347864" y="4221088"/>
            <a:ext cx="432048" cy="21602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817470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leaf foot small"/>
          <p:cNvPicPr>
            <a:picLocks noChangeAspect="1" noChangeArrowheads="1"/>
          </p:cNvPicPr>
          <p:nvPr/>
        </p:nvPicPr>
        <p:blipFill>
          <a:blip r:embed="rId2" cstate="print"/>
          <a:srcRect/>
          <a:stretch>
            <a:fillRect/>
          </a:stretch>
        </p:blipFill>
        <p:spPr bwMode="auto">
          <a:xfrm>
            <a:off x="2700338" y="1412776"/>
            <a:ext cx="4087812" cy="5184577"/>
          </a:xfrm>
          <a:prstGeom prst="rect">
            <a:avLst/>
          </a:prstGeom>
          <a:noFill/>
          <a:ln w="9525">
            <a:noFill/>
            <a:miter lim="800000"/>
            <a:headEnd/>
            <a:tailEnd/>
          </a:ln>
        </p:spPr>
      </p:pic>
      <p:sp>
        <p:nvSpPr>
          <p:cNvPr id="9219" name="Rectangle 2"/>
          <p:cNvSpPr>
            <a:spLocks noGrp="1" noChangeArrowheads="1"/>
          </p:cNvSpPr>
          <p:nvPr>
            <p:ph type="title"/>
          </p:nvPr>
        </p:nvSpPr>
        <p:spPr>
          <a:xfrm>
            <a:off x="2483768" y="274638"/>
            <a:ext cx="6203032" cy="1143000"/>
          </a:xfrm>
        </p:spPr>
        <p:txBody>
          <a:bodyPr/>
          <a:lstStyle/>
          <a:p>
            <a:pPr eaLnBrk="1" hangingPunct="1"/>
            <a:r>
              <a:rPr lang="en-GB" dirty="0" smtClean="0"/>
              <a:t>Facilities</a:t>
            </a:r>
            <a:endParaRPr lang="en-GB" b="1" dirty="0" smtClean="0"/>
          </a:p>
        </p:txBody>
      </p:sp>
      <p:sp>
        <p:nvSpPr>
          <p:cNvPr id="9220" name="Rectangle 3"/>
          <p:cNvSpPr>
            <a:spLocks noGrp="1" noChangeArrowheads="1"/>
          </p:cNvSpPr>
          <p:nvPr>
            <p:ph type="body" idx="1"/>
          </p:nvPr>
        </p:nvSpPr>
        <p:spPr>
          <a:xfrm>
            <a:off x="3276600" y="5373688"/>
            <a:ext cx="3168650" cy="1484312"/>
          </a:xfrm>
        </p:spPr>
        <p:txBody>
          <a:bodyPr/>
          <a:lstStyle/>
          <a:p>
            <a:pPr algn="ctr" eaLnBrk="1" hangingPunct="1">
              <a:buFontTx/>
              <a:buNone/>
            </a:pPr>
            <a:r>
              <a:rPr lang="en-GB" sz="1800" b="1" smtClean="0"/>
              <a:t>these themes are interlinked within the Centre and across campus</a:t>
            </a:r>
            <a:endParaRPr lang="en-GB" sz="1800" smtClean="0"/>
          </a:p>
        </p:txBody>
      </p:sp>
      <p:sp>
        <p:nvSpPr>
          <p:cNvPr id="9221" name="Oval 5"/>
          <p:cNvSpPr>
            <a:spLocks noChangeArrowheads="1"/>
          </p:cNvSpPr>
          <p:nvPr/>
        </p:nvSpPr>
        <p:spPr bwMode="auto">
          <a:xfrm rot="-599506">
            <a:off x="4932363" y="1484313"/>
            <a:ext cx="1800225" cy="1296987"/>
          </a:xfrm>
          <a:prstGeom prst="ellipse">
            <a:avLst/>
          </a:prstGeom>
          <a:noFill/>
          <a:ln w="9525" algn="ctr">
            <a:noFill/>
            <a:round/>
            <a:headEnd/>
            <a:tailEnd/>
          </a:ln>
        </p:spPr>
        <p:txBody>
          <a:bodyPr anchor="ctr"/>
          <a:lstStyle/>
          <a:p>
            <a:pPr algn="ctr"/>
            <a:r>
              <a:rPr lang="en-GB"/>
              <a:t>Exhibition Area</a:t>
            </a:r>
          </a:p>
        </p:txBody>
      </p:sp>
      <p:sp>
        <p:nvSpPr>
          <p:cNvPr id="9222" name="Oval 6"/>
          <p:cNvSpPr>
            <a:spLocks noChangeArrowheads="1"/>
          </p:cNvSpPr>
          <p:nvPr/>
        </p:nvSpPr>
        <p:spPr bwMode="auto">
          <a:xfrm rot="1430056">
            <a:off x="2411413" y="1700213"/>
            <a:ext cx="2232025" cy="863600"/>
          </a:xfrm>
          <a:prstGeom prst="ellipse">
            <a:avLst/>
          </a:prstGeom>
          <a:noFill/>
          <a:ln w="9525" algn="ctr">
            <a:noFill/>
            <a:round/>
            <a:headEnd/>
            <a:tailEnd/>
          </a:ln>
        </p:spPr>
        <p:txBody>
          <a:bodyPr anchor="ctr"/>
          <a:lstStyle/>
          <a:p>
            <a:pPr algn="ctr"/>
            <a:r>
              <a:rPr lang="en-GB"/>
              <a:t>Resources Suite</a:t>
            </a:r>
          </a:p>
        </p:txBody>
      </p:sp>
      <p:sp>
        <p:nvSpPr>
          <p:cNvPr id="9223" name="Oval 7"/>
          <p:cNvSpPr>
            <a:spLocks noChangeArrowheads="1"/>
          </p:cNvSpPr>
          <p:nvPr/>
        </p:nvSpPr>
        <p:spPr bwMode="auto">
          <a:xfrm rot="764032">
            <a:off x="2195513" y="2420938"/>
            <a:ext cx="2087562" cy="1079500"/>
          </a:xfrm>
          <a:prstGeom prst="ellipse">
            <a:avLst/>
          </a:prstGeom>
          <a:noFill/>
          <a:ln w="9525" algn="ctr">
            <a:noFill/>
            <a:round/>
            <a:headEnd/>
            <a:tailEnd/>
          </a:ln>
        </p:spPr>
        <p:txBody>
          <a:bodyPr anchor="ctr"/>
          <a:lstStyle/>
          <a:p>
            <a:pPr algn="ctr"/>
            <a:r>
              <a:rPr lang="en-GB"/>
              <a:t>Teaching facilities</a:t>
            </a:r>
          </a:p>
          <a:p>
            <a:pPr algn="ctr"/>
            <a:endParaRPr lang="en-GB"/>
          </a:p>
        </p:txBody>
      </p:sp>
      <p:sp>
        <p:nvSpPr>
          <p:cNvPr id="9224" name="Oval 4"/>
          <p:cNvSpPr>
            <a:spLocks noChangeArrowheads="1"/>
          </p:cNvSpPr>
          <p:nvPr/>
        </p:nvSpPr>
        <p:spPr bwMode="auto">
          <a:xfrm>
            <a:off x="3348038" y="1125538"/>
            <a:ext cx="2592387" cy="1368425"/>
          </a:xfrm>
          <a:prstGeom prst="ellipse">
            <a:avLst/>
          </a:prstGeom>
          <a:noFill/>
          <a:ln w="9525">
            <a:noFill/>
            <a:round/>
            <a:headEnd/>
            <a:tailEnd/>
          </a:ln>
        </p:spPr>
        <p:txBody>
          <a:bodyPr anchor="ctr"/>
          <a:lstStyle/>
          <a:p>
            <a:pPr algn="ctr"/>
            <a:r>
              <a:rPr lang="en-GB"/>
              <a:t>Environmental Outreach Centre</a:t>
            </a:r>
          </a:p>
          <a:p>
            <a:pPr algn="ctr"/>
            <a:r>
              <a:rPr lang="en-GB"/>
              <a:t>KEO</a:t>
            </a:r>
          </a:p>
        </p:txBody>
      </p:sp>
      <p:sp>
        <p:nvSpPr>
          <p:cNvPr id="9225" name="Oval 12"/>
          <p:cNvSpPr>
            <a:spLocks noChangeArrowheads="1"/>
          </p:cNvSpPr>
          <p:nvPr/>
        </p:nvSpPr>
        <p:spPr bwMode="auto">
          <a:xfrm rot="-718640">
            <a:off x="5364163" y="2492375"/>
            <a:ext cx="2087562" cy="792163"/>
          </a:xfrm>
          <a:prstGeom prst="ellipse">
            <a:avLst/>
          </a:prstGeom>
          <a:noFill/>
          <a:ln w="9525" algn="ctr">
            <a:noFill/>
            <a:round/>
            <a:headEnd/>
            <a:tailEnd/>
          </a:ln>
        </p:spPr>
        <p:txBody>
          <a:bodyPr anchor="ctr"/>
          <a:lstStyle/>
          <a:p>
            <a:pPr algn="ctr"/>
            <a:r>
              <a:rPr lang="en-GB"/>
              <a:t>Research facilities</a:t>
            </a:r>
          </a:p>
          <a:p>
            <a:pPr algn="ctr"/>
            <a:endParaRPr lang="en-GB"/>
          </a:p>
        </p:txBody>
      </p:sp>
      <p:pic>
        <p:nvPicPr>
          <p:cNvPr id="10" name="Picture 3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361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274638"/>
            <a:ext cx="4764943" cy="922114"/>
          </a:xfrm>
        </p:spPr>
        <p:txBody>
          <a:bodyPr/>
          <a:lstStyle/>
          <a:p>
            <a:r>
              <a:rPr lang="en-GB" dirty="0" smtClean="0"/>
              <a:t>Challenges</a:t>
            </a:r>
            <a:endParaRPr lang="en-GB" dirty="0"/>
          </a:p>
        </p:txBody>
      </p:sp>
      <p:sp>
        <p:nvSpPr>
          <p:cNvPr id="3" name="Content Placeholder 2"/>
          <p:cNvSpPr>
            <a:spLocks noGrp="1"/>
          </p:cNvSpPr>
          <p:nvPr>
            <p:ph sz="quarter" idx="13"/>
          </p:nvPr>
        </p:nvSpPr>
        <p:spPr/>
        <p:txBody>
          <a:bodyPr/>
          <a:lstStyle/>
          <a:p>
            <a:r>
              <a:rPr lang="en-GB" dirty="0" smtClean="0"/>
              <a:t>Engagement of people is vital</a:t>
            </a:r>
          </a:p>
          <a:p>
            <a:pPr lvl="1"/>
            <a:r>
              <a:rPr lang="en-GB" dirty="0" smtClean="0"/>
              <a:t>External marketing</a:t>
            </a:r>
          </a:p>
          <a:p>
            <a:pPr lvl="2"/>
            <a:r>
              <a:rPr lang="en-GB" dirty="0" smtClean="0"/>
              <a:t>Location </a:t>
            </a:r>
          </a:p>
          <a:p>
            <a:pPr lvl="2"/>
            <a:r>
              <a:rPr lang="en-GB" dirty="0" smtClean="0"/>
              <a:t>Relevance</a:t>
            </a:r>
          </a:p>
          <a:p>
            <a:pPr lvl="1"/>
            <a:r>
              <a:rPr lang="en-GB" dirty="0" smtClean="0"/>
              <a:t>Internal marketing</a:t>
            </a:r>
          </a:p>
          <a:p>
            <a:pPr lvl="2"/>
            <a:r>
              <a:rPr lang="en-GB" dirty="0" smtClean="0"/>
              <a:t>Location</a:t>
            </a:r>
          </a:p>
          <a:p>
            <a:pPr lvl="2"/>
            <a:r>
              <a:rPr lang="en-GB" dirty="0" smtClean="0"/>
              <a:t>Relevance</a:t>
            </a:r>
          </a:p>
          <a:p>
            <a:endParaRPr lang="en-GB" dirty="0"/>
          </a:p>
        </p:txBody>
      </p:sp>
      <p:pic>
        <p:nvPicPr>
          <p:cNvPr id="4"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713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274638"/>
            <a:ext cx="4764943" cy="922114"/>
          </a:xfrm>
        </p:spPr>
        <p:txBody>
          <a:bodyPr/>
          <a:lstStyle/>
          <a:p>
            <a:r>
              <a:rPr lang="en-GB" dirty="0" smtClean="0"/>
              <a:t>Vehicles</a:t>
            </a:r>
            <a:endParaRPr lang="en-GB" dirty="0"/>
          </a:p>
        </p:txBody>
      </p:sp>
      <p:sp>
        <p:nvSpPr>
          <p:cNvPr id="3" name="Content Placeholder 2"/>
          <p:cNvSpPr>
            <a:spLocks noGrp="1"/>
          </p:cNvSpPr>
          <p:nvPr>
            <p:ph sz="quarter" idx="13"/>
          </p:nvPr>
        </p:nvSpPr>
        <p:spPr/>
        <p:txBody>
          <a:bodyPr/>
          <a:lstStyle/>
          <a:p>
            <a:r>
              <a:rPr lang="en-GB" dirty="0" smtClean="0"/>
              <a:t>Really Rubbish</a:t>
            </a:r>
          </a:p>
          <a:p>
            <a:r>
              <a:rPr lang="en-GB" dirty="0" smtClean="0"/>
              <a:t>Grey Matters</a:t>
            </a:r>
          </a:p>
          <a:p>
            <a:r>
              <a:rPr lang="en-GB" dirty="0" smtClean="0"/>
              <a:t>Masters projects</a:t>
            </a:r>
          </a:p>
          <a:p>
            <a:r>
              <a:rPr lang="en-GB" dirty="0" smtClean="0"/>
              <a:t>Industry events</a:t>
            </a:r>
          </a:p>
          <a:p>
            <a:pPr>
              <a:buNone/>
            </a:pPr>
            <a:endParaRPr lang="en-GB" dirty="0" smtClean="0"/>
          </a:p>
        </p:txBody>
      </p:sp>
      <p:pic>
        <p:nvPicPr>
          <p:cNvPr id="4"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014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274638"/>
            <a:ext cx="6779096" cy="1143000"/>
          </a:xfrm>
        </p:spPr>
        <p:txBody>
          <a:bodyPr/>
          <a:lstStyle/>
          <a:p>
            <a:r>
              <a:rPr lang="en-GB" dirty="0" smtClean="0"/>
              <a:t>Really Rubbish</a:t>
            </a:r>
            <a:endParaRPr lang="en-GB" dirty="0"/>
          </a:p>
        </p:txBody>
      </p:sp>
      <p:sp>
        <p:nvSpPr>
          <p:cNvPr id="3" name="Content Placeholder 2"/>
          <p:cNvSpPr>
            <a:spLocks noGrp="1"/>
          </p:cNvSpPr>
          <p:nvPr>
            <p:ph idx="1"/>
          </p:nvPr>
        </p:nvSpPr>
        <p:spPr>
          <a:xfrm>
            <a:off x="457200" y="1600200"/>
            <a:ext cx="8229600" cy="5257800"/>
          </a:xfrm>
        </p:spPr>
        <p:txBody>
          <a:bodyPr/>
          <a:lstStyle/>
          <a:p>
            <a:r>
              <a:rPr lang="en-GB" dirty="0" smtClean="0"/>
              <a:t>Four local schools</a:t>
            </a:r>
          </a:p>
          <a:p>
            <a:r>
              <a:rPr lang="en-GB" dirty="0" smtClean="0"/>
              <a:t>Really Rubbish activities:</a:t>
            </a:r>
          </a:p>
          <a:p>
            <a:pPr lvl="1"/>
            <a:r>
              <a:rPr lang="en-GB" dirty="0" smtClean="0"/>
              <a:t>House with furniture</a:t>
            </a:r>
          </a:p>
          <a:p>
            <a:pPr lvl="1"/>
            <a:r>
              <a:rPr lang="en-GB" dirty="0" smtClean="0"/>
              <a:t>Music</a:t>
            </a:r>
          </a:p>
          <a:p>
            <a:pPr lvl="1"/>
            <a:r>
              <a:rPr lang="en-GB" dirty="0" smtClean="0"/>
              <a:t>Jellyfish</a:t>
            </a:r>
          </a:p>
          <a:p>
            <a:pPr lvl="1"/>
            <a:r>
              <a:rPr lang="en-GB" dirty="0" smtClean="0"/>
              <a:t>Rockets</a:t>
            </a:r>
          </a:p>
          <a:p>
            <a:pPr lvl="1"/>
            <a:r>
              <a:rPr lang="en-GB" dirty="0" smtClean="0"/>
              <a:t>World</a:t>
            </a:r>
          </a:p>
          <a:p>
            <a:pPr lvl="1"/>
            <a:r>
              <a:rPr lang="en-GB" dirty="0" smtClean="0"/>
              <a:t>Litter</a:t>
            </a:r>
          </a:p>
          <a:p>
            <a:pPr lvl="1"/>
            <a:r>
              <a:rPr lang="en-GB" dirty="0" err="1" smtClean="0"/>
              <a:t>Darlek</a:t>
            </a:r>
            <a:endParaRPr lang="en-GB" dirty="0" smtClean="0"/>
          </a:p>
          <a:p>
            <a:endParaRPr lang="en-GB" dirty="0"/>
          </a:p>
        </p:txBody>
      </p:sp>
      <p:pic>
        <p:nvPicPr>
          <p:cNvPr id="5" name="Picture 3"/>
          <p:cNvPicPr>
            <a:picLocks noChangeAspect="1" noChangeArrowheads="1"/>
          </p:cNvPicPr>
          <p:nvPr/>
        </p:nvPicPr>
        <p:blipFill>
          <a:blip r:embed="rId2" cstate="print"/>
          <a:srcRect/>
          <a:stretch>
            <a:fillRect/>
          </a:stretch>
        </p:blipFill>
        <p:spPr bwMode="auto">
          <a:xfrm rot="911540">
            <a:off x="5876411" y="2285654"/>
            <a:ext cx="2342431" cy="312324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p:cNvPicPr>
            <a:picLocks noChangeAspect="1" noChangeArrowheads="1"/>
          </p:cNvPicPr>
          <p:nvPr/>
        </p:nvPicPr>
        <p:blipFill>
          <a:blip r:embed="rId3" cstate="print"/>
          <a:srcRect/>
          <a:stretch>
            <a:fillRect/>
          </a:stretch>
        </p:blipFill>
        <p:spPr bwMode="auto">
          <a:xfrm>
            <a:off x="3419872" y="3645024"/>
            <a:ext cx="2303496" cy="17276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4" cstate="print"/>
          <a:srcRect/>
          <a:stretch>
            <a:fillRect/>
          </a:stretch>
        </p:blipFill>
        <p:spPr bwMode="auto">
          <a:xfrm rot="21364735">
            <a:off x="5148064" y="4797152"/>
            <a:ext cx="2495484" cy="187161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32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274638"/>
            <a:ext cx="4908959" cy="922114"/>
          </a:xfrm>
        </p:spPr>
        <p:txBody>
          <a:bodyPr/>
          <a:lstStyle/>
          <a:p>
            <a:r>
              <a:rPr lang="en-GB" dirty="0" smtClean="0"/>
              <a:t>Really Rubbish</a:t>
            </a:r>
            <a:endParaRPr lang="en-GB" dirty="0"/>
          </a:p>
        </p:txBody>
      </p:sp>
      <p:sp>
        <p:nvSpPr>
          <p:cNvPr id="3" name="Content Placeholder 2"/>
          <p:cNvSpPr>
            <a:spLocks noGrp="1"/>
          </p:cNvSpPr>
          <p:nvPr>
            <p:ph sz="quarter" idx="13"/>
          </p:nvPr>
        </p:nvSpPr>
        <p:spPr/>
        <p:txBody>
          <a:bodyPr/>
          <a:lstStyle/>
          <a:p>
            <a:r>
              <a:rPr lang="en-GB" dirty="0" smtClean="0"/>
              <a:t>Earth Observatory</a:t>
            </a:r>
          </a:p>
          <a:p>
            <a:r>
              <a:rPr lang="en-GB" dirty="0" smtClean="0"/>
              <a:t>Link to campus</a:t>
            </a:r>
          </a:p>
          <a:p>
            <a:pPr lvl="1"/>
            <a:r>
              <a:rPr lang="en-GB" dirty="0" smtClean="0"/>
              <a:t>Lakes</a:t>
            </a:r>
          </a:p>
          <a:p>
            <a:pPr lvl="1"/>
            <a:r>
              <a:rPr lang="en-GB" dirty="0" smtClean="0"/>
              <a:t>Woods</a:t>
            </a:r>
          </a:p>
          <a:p>
            <a:pPr lvl="1"/>
            <a:r>
              <a:rPr lang="en-GB" dirty="0" smtClean="0"/>
              <a:t>Courtyard</a:t>
            </a:r>
          </a:p>
          <a:p>
            <a:pPr lvl="1"/>
            <a:r>
              <a:rPr lang="en-GB" dirty="0" smtClean="0"/>
              <a:t>Allotments</a:t>
            </a:r>
          </a:p>
        </p:txBody>
      </p:sp>
      <p:pic>
        <p:nvPicPr>
          <p:cNvPr id="34817" name="Picture 1"/>
          <p:cNvPicPr>
            <a:picLocks noChangeAspect="1" noChangeArrowheads="1"/>
          </p:cNvPicPr>
          <p:nvPr/>
        </p:nvPicPr>
        <p:blipFill>
          <a:blip r:embed="rId2" cstate="print"/>
          <a:srcRect/>
          <a:stretch>
            <a:fillRect/>
          </a:stretch>
        </p:blipFill>
        <p:spPr bwMode="auto">
          <a:xfrm>
            <a:off x="5364088" y="2060848"/>
            <a:ext cx="2371725" cy="2733675"/>
          </a:xfrm>
          <a:prstGeom prst="rect">
            <a:avLst/>
          </a:prstGeom>
          <a:noFill/>
          <a:ln w="9525">
            <a:noFill/>
            <a:miter lim="800000"/>
            <a:headEnd/>
            <a:tailEnd/>
          </a:ln>
        </p:spPr>
      </p:pic>
      <p:pic>
        <p:nvPicPr>
          <p:cNvPr id="6" name="Picture 3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514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04875" y="2004789"/>
            <a:ext cx="7334250" cy="3800475"/>
          </a:xfrm>
          <a:prstGeom prst="rect">
            <a:avLst/>
          </a:prstGeom>
          <a:noFill/>
          <a:ln w="9525">
            <a:noFill/>
            <a:miter lim="800000"/>
            <a:headEnd/>
            <a:tailEnd/>
          </a:ln>
        </p:spPr>
      </p:pic>
      <p:pic>
        <p:nvPicPr>
          <p:cNvPr id="3" name="Picture 3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724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6215447" cy="922114"/>
          </a:xfrm>
        </p:spPr>
        <p:txBody>
          <a:bodyPr/>
          <a:lstStyle/>
          <a:p>
            <a:r>
              <a:rPr lang="en-GB" dirty="0" smtClean="0"/>
              <a:t>Objectives:</a:t>
            </a:r>
            <a:endParaRPr lang="en-GB" dirty="0"/>
          </a:p>
        </p:txBody>
      </p:sp>
      <p:sp>
        <p:nvSpPr>
          <p:cNvPr id="4" name="Content Placeholder 3"/>
          <p:cNvSpPr>
            <a:spLocks noGrp="1"/>
          </p:cNvSpPr>
          <p:nvPr>
            <p:ph sz="quarter" idx="13"/>
          </p:nvPr>
        </p:nvSpPr>
        <p:spPr/>
        <p:txBody>
          <a:bodyPr/>
          <a:lstStyle/>
          <a:p>
            <a:pPr marL="0" indent="0">
              <a:buNone/>
            </a:pPr>
            <a:r>
              <a:rPr lang="en-GB" sz="2400" dirty="0"/>
              <a:t>An introduction to how buildings are used to interact with communities, staff and </a:t>
            </a:r>
            <a:r>
              <a:rPr lang="en-GB" sz="2400" dirty="0" smtClean="0"/>
              <a:t>students.</a:t>
            </a:r>
          </a:p>
          <a:p>
            <a:pPr marL="0" indent="0">
              <a:buNone/>
            </a:pPr>
            <a:endParaRPr lang="en-GB" sz="2400" dirty="0" smtClean="0"/>
          </a:p>
          <a:p>
            <a:pPr>
              <a:buFont typeface="Arial" pitchFamily="34" charset="0"/>
              <a:buChar char="•"/>
            </a:pPr>
            <a:r>
              <a:rPr lang="en-GB" sz="2400" dirty="0" smtClean="0"/>
              <a:t>Environmental Sustainability Strategy at </a:t>
            </a:r>
            <a:r>
              <a:rPr lang="en-GB" sz="2400" dirty="0" err="1" smtClean="0"/>
              <a:t>Keele</a:t>
            </a:r>
            <a:r>
              <a:rPr lang="en-GB" sz="2400" dirty="0" smtClean="0"/>
              <a:t> University</a:t>
            </a:r>
          </a:p>
          <a:p>
            <a:pPr>
              <a:buFont typeface="Arial" pitchFamily="34" charset="0"/>
              <a:buChar char="•"/>
            </a:pPr>
            <a:r>
              <a:rPr lang="en-GB" sz="2400" dirty="0" err="1" smtClean="0"/>
              <a:t>Keele</a:t>
            </a:r>
            <a:r>
              <a:rPr lang="en-GB" sz="2400" dirty="0" smtClean="0"/>
              <a:t> University Sustainability HUB (KUSH)</a:t>
            </a:r>
          </a:p>
          <a:p>
            <a:pPr>
              <a:buFont typeface="Arial" pitchFamily="34" charset="0"/>
              <a:buChar char="•"/>
            </a:pPr>
            <a:r>
              <a:rPr lang="en-GB" sz="2400" dirty="0" err="1" smtClean="0"/>
              <a:t>Bicton</a:t>
            </a:r>
            <a:r>
              <a:rPr lang="en-GB" sz="2400" dirty="0" smtClean="0"/>
              <a:t> College </a:t>
            </a:r>
            <a:r>
              <a:rPr lang="en-GB" sz="2400" dirty="0" err="1" smtClean="0"/>
              <a:t>EaRTH</a:t>
            </a:r>
            <a:r>
              <a:rPr lang="en-GB" sz="2400" dirty="0" smtClean="0"/>
              <a:t> Centre</a:t>
            </a:r>
          </a:p>
          <a:p>
            <a:pPr>
              <a:buFont typeface="Arial" pitchFamily="34" charset="0"/>
              <a:buChar char="•"/>
            </a:pPr>
            <a:r>
              <a:rPr lang="en-GB" sz="2400" dirty="0" smtClean="0"/>
              <a:t>Q&amp;A</a:t>
            </a:r>
          </a:p>
          <a:p>
            <a:pPr>
              <a:buFont typeface="Arial" pitchFamily="34" charset="0"/>
              <a:buChar char="•"/>
            </a:pPr>
            <a:endParaRPr lang="en-GB" sz="2400" dirty="0" smtClean="0"/>
          </a:p>
          <a:p>
            <a:pPr>
              <a:buFont typeface="Arial" pitchFamily="34" charset="0"/>
              <a:buChar char="•"/>
            </a:pPr>
            <a:endParaRPr lang="en-GB" sz="2400" dirty="0" smtClean="0"/>
          </a:p>
          <a:p>
            <a:pPr>
              <a:buFont typeface="Arial" pitchFamily="34" charset="0"/>
              <a:buChar char="•"/>
            </a:pPr>
            <a:endParaRPr lang="en-GB" sz="2400" dirty="0" smtClean="0"/>
          </a:p>
        </p:txBody>
      </p:sp>
    </p:spTree>
    <p:extLst>
      <p:ext uri="{BB962C8B-B14F-4D97-AF65-F5344CB8AC3E}">
        <p14:creationId xmlns:p14="http://schemas.microsoft.com/office/powerpoint/2010/main" val="2650448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23528" y="4869160"/>
            <a:ext cx="345638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Speakers</a:t>
            </a:r>
          </a:p>
          <a:p>
            <a:pPr algn="ctr"/>
            <a:r>
              <a:rPr lang="en-GB" dirty="0" smtClean="0"/>
              <a:t>Trips</a:t>
            </a:r>
          </a:p>
          <a:p>
            <a:pPr algn="ctr"/>
            <a:r>
              <a:rPr lang="en-GB" dirty="0" smtClean="0"/>
              <a:t>Laboratory days</a:t>
            </a:r>
          </a:p>
          <a:p>
            <a:pPr algn="ctr"/>
            <a:r>
              <a:rPr lang="en-GB" dirty="0" smtClean="0"/>
              <a:t>Observatory</a:t>
            </a:r>
            <a:endParaRPr lang="en-GB" dirty="0"/>
          </a:p>
        </p:txBody>
      </p:sp>
      <p:sp>
        <p:nvSpPr>
          <p:cNvPr id="4" name="Rounded Rectangle 3"/>
          <p:cNvSpPr/>
          <p:nvPr/>
        </p:nvSpPr>
        <p:spPr>
          <a:xfrm>
            <a:off x="5508104" y="4941168"/>
            <a:ext cx="345638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Courtyard</a:t>
            </a:r>
          </a:p>
          <a:p>
            <a:pPr algn="ctr"/>
            <a:r>
              <a:rPr lang="en-GB" dirty="0" smtClean="0"/>
              <a:t>Community days</a:t>
            </a:r>
          </a:p>
          <a:p>
            <a:pPr algn="ctr"/>
            <a:r>
              <a:rPr lang="en-GB" dirty="0" smtClean="0"/>
              <a:t>Demonstrations</a:t>
            </a:r>
          </a:p>
        </p:txBody>
      </p:sp>
      <p:sp>
        <p:nvSpPr>
          <p:cNvPr id="3" name="Rounded Rectangle 2"/>
          <p:cNvSpPr/>
          <p:nvPr/>
        </p:nvSpPr>
        <p:spPr>
          <a:xfrm>
            <a:off x="1547664" y="473497"/>
            <a:ext cx="345638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Intergenerational workshops</a:t>
            </a:r>
          </a:p>
          <a:p>
            <a:pPr algn="ctr"/>
            <a:r>
              <a:rPr lang="en-GB" dirty="0" smtClean="0"/>
              <a:t>Community days</a:t>
            </a:r>
          </a:p>
          <a:p>
            <a:pPr algn="ctr"/>
            <a:r>
              <a:rPr lang="en-GB" dirty="0" smtClean="0"/>
              <a:t>Awareness</a:t>
            </a:r>
          </a:p>
          <a:p>
            <a:pPr algn="ctr"/>
            <a:r>
              <a:rPr lang="en-GB" dirty="0" smtClean="0"/>
              <a:t>Politics</a:t>
            </a:r>
            <a:endParaRPr lang="en-GB" dirty="0"/>
          </a:p>
        </p:txBody>
      </p:sp>
      <p:graphicFrame>
        <p:nvGraphicFramePr>
          <p:cNvPr id="2" name="Diagram 1"/>
          <p:cNvGraphicFramePr/>
          <p:nvPr>
            <p:extLst>
              <p:ext uri="{D42A27DB-BD31-4B8C-83A1-F6EECF244321}">
                <p14:modId xmlns:p14="http://schemas.microsoft.com/office/powerpoint/2010/main" val="2681724898"/>
              </p:ext>
            </p:extLst>
          </p:nvPr>
        </p:nvGraphicFramePr>
        <p:xfrm>
          <a:off x="1475656" y="908720"/>
          <a:ext cx="6864424" cy="505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nip Diagonal Corner Rectangle 5"/>
          <p:cNvSpPr/>
          <p:nvPr/>
        </p:nvSpPr>
        <p:spPr>
          <a:xfrm>
            <a:off x="323528" y="1628800"/>
            <a:ext cx="1634480" cy="914400"/>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smtClean="0"/>
              <a:t>Students</a:t>
            </a:r>
          </a:p>
          <a:p>
            <a:pPr algn="ctr"/>
            <a:r>
              <a:rPr lang="en-GB" dirty="0" smtClean="0"/>
              <a:t>Speakers</a:t>
            </a:r>
          </a:p>
        </p:txBody>
      </p:sp>
      <p:sp>
        <p:nvSpPr>
          <p:cNvPr id="7" name="Snip Diagonal Corner Rectangle 6"/>
          <p:cNvSpPr/>
          <p:nvPr/>
        </p:nvSpPr>
        <p:spPr>
          <a:xfrm>
            <a:off x="3275856" y="5770185"/>
            <a:ext cx="1634480" cy="914400"/>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smtClean="0"/>
              <a:t>Students</a:t>
            </a:r>
          </a:p>
          <a:p>
            <a:pPr algn="ctr"/>
            <a:r>
              <a:rPr lang="en-GB" dirty="0" smtClean="0"/>
              <a:t>Staff </a:t>
            </a:r>
          </a:p>
          <a:p>
            <a:pPr algn="ctr"/>
            <a:r>
              <a:rPr lang="en-GB" dirty="0" smtClean="0"/>
              <a:t>Schools</a:t>
            </a:r>
            <a:endParaRPr lang="en-GB" dirty="0"/>
          </a:p>
        </p:txBody>
      </p:sp>
      <p:sp>
        <p:nvSpPr>
          <p:cNvPr id="8" name="Snip Diagonal Corner Rectangle 7"/>
          <p:cNvSpPr/>
          <p:nvPr/>
        </p:nvSpPr>
        <p:spPr>
          <a:xfrm>
            <a:off x="7380312" y="3717032"/>
            <a:ext cx="1634480" cy="1418456"/>
          </a:xfrm>
          <a:prstGeom prst="snip2Diag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GB" dirty="0" smtClean="0"/>
              <a:t>Students</a:t>
            </a:r>
          </a:p>
          <a:p>
            <a:pPr algn="ctr"/>
            <a:r>
              <a:rPr lang="en-GB" dirty="0" smtClean="0"/>
              <a:t>Estates</a:t>
            </a:r>
          </a:p>
          <a:p>
            <a:pPr algn="ctr"/>
            <a:r>
              <a:rPr lang="en-GB" dirty="0" smtClean="0"/>
              <a:t>Partnerships</a:t>
            </a:r>
          </a:p>
          <a:p>
            <a:r>
              <a:rPr lang="en-GB" sz="1400" dirty="0" smtClean="0"/>
              <a:t>North Staffs Organic Gardeners</a:t>
            </a:r>
            <a:endParaRPr lang="en-GB" sz="1400" dirty="0"/>
          </a:p>
        </p:txBody>
      </p:sp>
    </p:spTree>
    <p:extLst>
      <p:ext uri="{BB962C8B-B14F-4D97-AF65-F5344CB8AC3E}">
        <p14:creationId xmlns:p14="http://schemas.microsoft.com/office/powerpoint/2010/main" val="1555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4638"/>
            <a:ext cx="5052975" cy="922114"/>
          </a:xfrm>
        </p:spPr>
        <p:txBody>
          <a:bodyPr/>
          <a:lstStyle/>
          <a:p>
            <a:r>
              <a:rPr lang="en-GB" dirty="0" smtClean="0"/>
              <a:t>Grey Matters</a:t>
            </a:r>
            <a:endParaRPr lang="en-GB" dirty="0"/>
          </a:p>
        </p:txBody>
      </p:sp>
      <p:sp>
        <p:nvSpPr>
          <p:cNvPr id="5" name="Content Placeholder 4"/>
          <p:cNvSpPr>
            <a:spLocks noGrp="1"/>
          </p:cNvSpPr>
          <p:nvPr>
            <p:ph sz="quarter" idx="13"/>
          </p:nvPr>
        </p:nvSpPr>
        <p:spPr/>
        <p:txBody>
          <a:bodyPr/>
          <a:lstStyle/>
          <a:p>
            <a:r>
              <a:rPr lang="en-GB" dirty="0" smtClean="0"/>
              <a:t>100 members</a:t>
            </a:r>
          </a:p>
          <a:p>
            <a:r>
              <a:rPr lang="en-GB" dirty="0" smtClean="0"/>
              <a:t>Links to clinical, psychology, social science research</a:t>
            </a:r>
          </a:p>
          <a:p>
            <a:r>
              <a:rPr lang="en-GB" dirty="0" smtClean="0"/>
              <a:t>Through the eyes of…….</a:t>
            </a:r>
          </a:p>
          <a:p>
            <a:pPr lvl="1"/>
            <a:r>
              <a:rPr lang="en-GB" dirty="0" smtClean="0"/>
              <a:t>Intergenerational link to community</a:t>
            </a:r>
          </a:p>
          <a:p>
            <a:pPr>
              <a:buNone/>
            </a:pPr>
            <a:endParaRPr lang="en-GB" dirty="0" smtClean="0"/>
          </a:p>
        </p:txBody>
      </p:sp>
      <p:pic>
        <p:nvPicPr>
          <p:cNvPr id="6"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322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Smart Materials</a:t>
            </a:r>
            <a:endParaRPr lang="en-GB" dirty="0"/>
          </a:p>
        </p:txBody>
      </p:sp>
      <p:sp>
        <p:nvSpPr>
          <p:cNvPr id="3" name="Content Placeholder 2"/>
          <p:cNvSpPr>
            <a:spLocks noGrp="1"/>
          </p:cNvSpPr>
          <p:nvPr>
            <p:ph sz="quarter" idx="13"/>
          </p:nvPr>
        </p:nvSpPr>
        <p:spPr>
          <a:xfrm>
            <a:off x="468313" y="1556792"/>
            <a:ext cx="8207375" cy="3240360"/>
          </a:xfrm>
        </p:spPr>
        <p:txBody>
          <a:bodyPr/>
          <a:lstStyle/>
          <a:p>
            <a:r>
              <a:rPr lang="en-GB" dirty="0" smtClean="0"/>
              <a:t>Networking and CPD for businesses</a:t>
            </a:r>
          </a:p>
          <a:p>
            <a:r>
              <a:rPr lang="en-GB" dirty="0" smtClean="0"/>
              <a:t>Catalyst for new research and development </a:t>
            </a:r>
          </a:p>
          <a:p>
            <a:r>
              <a:rPr lang="en-GB" dirty="0" smtClean="0"/>
              <a:t>Link to teaching</a:t>
            </a:r>
          </a:p>
          <a:p>
            <a:r>
              <a:rPr lang="en-GB" dirty="0" smtClean="0"/>
              <a:t>!!Links for new staff!!</a:t>
            </a:r>
          </a:p>
          <a:p>
            <a:r>
              <a:rPr lang="en-GB" dirty="0" smtClean="0"/>
              <a:t>Springboard for new collaborations</a:t>
            </a:r>
            <a:endParaRPr lang="en-GB" dirty="0"/>
          </a:p>
        </p:txBody>
      </p:sp>
      <p:pic>
        <p:nvPicPr>
          <p:cNvPr id="4" name="Picture 2" descr="http://www.sben.co.uk/uploads/KeeleHub85.jpg"/>
          <p:cNvPicPr>
            <a:picLocks noChangeAspect="1" noChangeArrowheads="1"/>
          </p:cNvPicPr>
          <p:nvPr/>
        </p:nvPicPr>
        <p:blipFill>
          <a:blip r:embed="rId2" cstate="print"/>
          <a:srcRect t="24854" b="25437"/>
          <a:stretch>
            <a:fillRect/>
          </a:stretch>
        </p:blipFill>
        <p:spPr bwMode="auto">
          <a:xfrm>
            <a:off x="3811289" y="5157192"/>
            <a:ext cx="3929063" cy="1296144"/>
          </a:xfrm>
          <a:prstGeom prst="rect">
            <a:avLst/>
          </a:prstGeom>
          <a:noFill/>
        </p:spPr>
      </p:pic>
    </p:spTree>
    <p:extLst>
      <p:ext uri="{BB962C8B-B14F-4D97-AF65-F5344CB8AC3E}">
        <p14:creationId xmlns:p14="http://schemas.microsoft.com/office/powerpoint/2010/main" val="4204786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74638"/>
            <a:ext cx="4980967" cy="922114"/>
          </a:xfrm>
        </p:spPr>
        <p:txBody>
          <a:bodyPr/>
          <a:lstStyle/>
          <a:p>
            <a:r>
              <a:rPr lang="en-GB" dirty="0" smtClean="0"/>
              <a:t>MSc projects</a:t>
            </a:r>
            <a:endParaRPr lang="en-GB" dirty="0"/>
          </a:p>
        </p:txBody>
      </p:sp>
      <p:sp>
        <p:nvSpPr>
          <p:cNvPr id="7" name="Content Placeholder 6"/>
          <p:cNvSpPr>
            <a:spLocks noGrp="1"/>
          </p:cNvSpPr>
          <p:nvPr>
            <p:ph sz="quarter" idx="13"/>
          </p:nvPr>
        </p:nvSpPr>
        <p:spPr>
          <a:xfrm>
            <a:off x="468313" y="1556792"/>
            <a:ext cx="8208143" cy="5112568"/>
          </a:xfrm>
        </p:spPr>
        <p:txBody>
          <a:bodyPr/>
          <a:lstStyle/>
          <a:p>
            <a:r>
              <a:rPr lang="en-GB" sz="2400" dirty="0" smtClean="0"/>
              <a:t>Environmental Sustainability and Green Technology</a:t>
            </a:r>
          </a:p>
          <a:p>
            <a:r>
              <a:rPr lang="en-GB" sz="2400" dirty="0" smtClean="0"/>
              <a:t>Students linked to organisations according to their intended destinations</a:t>
            </a:r>
          </a:p>
          <a:p>
            <a:r>
              <a:rPr lang="en-GB" sz="2400" dirty="0" smtClean="0"/>
              <a:t>Vehicle for link between teaching and industry</a:t>
            </a:r>
          </a:p>
          <a:p>
            <a:r>
              <a:rPr lang="en-GB" sz="2400" dirty="0" smtClean="0"/>
              <a:t>Projects on campus </a:t>
            </a:r>
          </a:p>
          <a:p>
            <a:pPr lvl="1"/>
            <a:r>
              <a:rPr lang="en-GB" sz="2000" dirty="0" smtClean="0"/>
              <a:t>Science, technology, behaviour, education, politics, management, etc., etc.</a:t>
            </a:r>
          </a:p>
          <a:p>
            <a:r>
              <a:rPr lang="en-GB" sz="2400" dirty="0" smtClean="0"/>
              <a:t>Projects at the Hub</a:t>
            </a:r>
          </a:p>
          <a:p>
            <a:pPr lvl="1"/>
            <a:r>
              <a:rPr lang="en-GB" sz="2000" dirty="0" smtClean="0"/>
              <a:t>Building performance, systems performance, engagement and behaviour, technology development, etc., etc.</a:t>
            </a:r>
          </a:p>
          <a:p>
            <a:pPr lvl="1"/>
            <a:endParaRPr lang="en-GB" sz="2000" dirty="0" smtClean="0"/>
          </a:p>
          <a:p>
            <a:endParaRPr lang="en-GB" sz="2400" dirty="0" smtClean="0"/>
          </a:p>
          <a:p>
            <a:endParaRPr lang="en-GB" sz="2400" dirty="0"/>
          </a:p>
        </p:txBody>
      </p:sp>
      <p:pic>
        <p:nvPicPr>
          <p:cNvPr id="9"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130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31640" y="274638"/>
            <a:ext cx="5341007" cy="922114"/>
          </a:xfrm>
        </p:spPr>
        <p:txBody>
          <a:bodyPr/>
          <a:lstStyle/>
          <a:p>
            <a:r>
              <a:rPr lang="en-GB" dirty="0" smtClean="0"/>
              <a:t>MSc projects – wind turbine</a:t>
            </a:r>
            <a:endParaRPr lang="en-GB" dirty="0"/>
          </a:p>
        </p:txBody>
      </p:sp>
      <p:sp>
        <p:nvSpPr>
          <p:cNvPr id="7" name="Content Placeholder 6"/>
          <p:cNvSpPr>
            <a:spLocks noGrp="1"/>
          </p:cNvSpPr>
          <p:nvPr>
            <p:ph sz="quarter" idx="13"/>
          </p:nvPr>
        </p:nvSpPr>
        <p:spPr>
          <a:xfrm>
            <a:off x="468313" y="1556792"/>
            <a:ext cx="8207375" cy="5040560"/>
          </a:xfrm>
        </p:spPr>
        <p:txBody>
          <a:bodyPr/>
          <a:lstStyle/>
          <a:p>
            <a:r>
              <a:rPr lang="en-GB" sz="2800" dirty="0" err="1" smtClean="0"/>
              <a:t>McCamley</a:t>
            </a:r>
            <a:r>
              <a:rPr lang="en-GB" sz="2800" dirty="0" smtClean="0"/>
              <a:t> Ltd</a:t>
            </a:r>
          </a:p>
          <a:p>
            <a:r>
              <a:rPr lang="en-GB" sz="2800" dirty="0" smtClean="0"/>
              <a:t>1 kW vertical axis turbine</a:t>
            </a:r>
          </a:p>
          <a:p>
            <a:r>
              <a:rPr lang="en-GB" sz="2800" dirty="0" smtClean="0"/>
              <a:t>Self starting</a:t>
            </a:r>
          </a:p>
          <a:p>
            <a:r>
              <a:rPr lang="en-GB" sz="2800" dirty="0" smtClean="0"/>
              <a:t>Works in turbulent and high speed wind</a:t>
            </a:r>
          </a:p>
          <a:p>
            <a:pPr lvl="1"/>
            <a:r>
              <a:rPr lang="en-GB" sz="2400" dirty="0" smtClean="0"/>
              <a:t>Spring valve at 12ms</a:t>
            </a:r>
            <a:r>
              <a:rPr lang="en-GB" sz="2400" baseline="30000" dirty="0" smtClean="0"/>
              <a:t>-1</a:t>
            </a:r>
            <a:r>
              <a:rPr lang="en-GB" sz="2400" dirty="0" smtClean="0"/>
              <a:t> feathers blade</a:t>
            </a:r>
          </a:p>
          <a:p>
            <a:r>
              <a:rPr lang="en-GB" sz="2800" dirty="0" smtClean="0"/>
              <a:t>Expected load factor 55% (usually only 30%)</a:t>
            </a:r>
          </a:p>
          <a:p>
            <a:r>
              <a:rPr lang="en-GB" sz="2800" dirty="0" smtClean="0"/>
              <a:t>No light flicker and low noise</a:t>
            </a:r>
          </a:p>
          <a:p>
            <a:r>
              <a:rPr lang="en-GB" sz="2800" dirty="0" smtClean="0"/>
              <a:t>Bird and bat friendly </a:t>
            </a:r>
          </a:p>
          <a:p>
            <a:r>
              <a:rPr lang="en-GB" sz="2800" dirty="0" smtClean="0"/>
              <a:t>1</a:t>
            </a:r>
            <a:r>
              <a:rPr lang="en-GB" sz="2800" baseline="30000" dirty="0" smtClean="0"/>
              <a:t>st</a:t>
            </a:r>
            <a:r>
              <a:rPr lang="en-GB" sz="2800" dirty="0" smtClean="0"/>
              <a:t> in UK of this type </a:t>
            </a:r>
          </a:p>
          <a:p>
            <a:r>
              <a:rPr lang="en-GB" sz="2800" dirty="0" smtClean="0"/>
              <a:t>Demonstrates innovation</a:t>
            </a:r>
            <a:endParaRPr lang="en-GB" sz="2400" dirty="0" smtClean="0"/>
          </a:p>
          <a:p>
            <a:endParaRPr lang="en-GB" sz="2800" dirty="0" smtClean="0"/>
          </a:p>
          <a:p>
            <a:endParaRPr lang="en-GB" sz="2800" dirty="0"/>
          </a:p>
        </p:txBody>
      </p:sp>
      <p:pic>
        <p:nvPicPr>
          <p:cNvPr id="2052" name="Picture 4" descr="http://www.mccamley.com/images/2_front.jpg"/>
          <p:cNvPicPr>
            <a:picLocks noChangeAspect="1" noChangeArrowheads="1"/>
          </p:cNvPicPr>
          <p:nvPr/>
        </p:nvPicPr>
        <p:blipFill>
          <a:blip r:embed="rId3" cstate="print"/>
          <a:srcRect/>
          <a:stretch>
            <a:fillRect/>
          </a:stretch>
        </p:blipFill>
        <p:spPr bwMode="auto">
          <a:xfrm>
            <a:off x="5940152" y="4654252"/>
            <a:ext cx="2381250" cy="1943100"/>
          </a:xfrm>
          <a:prstGeom prst="rect">
            <a:avLst/>
          </a:prstGeom>
          <a:noFill/>
        </p:spPr>
      </p:pic>
      <p:pic>
        <p:nvPicPr>
          <p:cNvPr id="36866" name="Picture 2" descr="http://www.mccamley.com/images/Gallery/02_thumb.jpg">
            <a:hlinkClick r:id="rId4"/>
          </p:cNvPr>
          <p:cNvPicPr>
            <a:picLocks noChangeAspect="1" noChangeArrowheads="1"/>
          </p:cNvPicPr>
          <p:nvPr/>
        </p:nvPicPr>
        <p:blipFill>
          <a:blip r:embed="rId5" cstate="print"/>
          <a:srcRect/>
          <a:stretch>
            <a:fillRect/>
          </a:stretch>
        </p:blipFill>
        <p:spPr bwMode="auto">
          <a:xfrm>
            <a:off x="6012160" y="1126326"/>
            <a:ext cx="2525638" cy="1887292"/>
          </a:xfrm>
          <a:prstGeom prst="rect">
            <a:avLst/>
          </a:prstGeom>
          <a:noFill/>
        </p:spPr>
      </p:pic>
    </p:spTree>
    <p:extLst>
      <p:ext uri="{BB962C8B-B14F-4D97-AF65-F5344CB8AC3E}">
        <p14:creationId xmlns:p14="http://schemas.microsoft.com/office/powerpoint/2010/main" val="3122594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74638"/>
            <a:ext cx="4980967" cy="922114"/>
          </a:xfrm>
        </p:spPr>
        <p:txBody>
          <a:bodyPr/>
          <a:lstStyle/>
          <a:p>
            <a:r>
              <a:rPr lang="en-GB" dirty="0" smtClean="0"/>
              <a:t>Development ongoing</a:t>
            </a:r>
            <a:endParaRPr lang="en-GB" dirty="0"/>
          </a:p>
        </p:txBody>
      </p:sp>
      <p:pic>
        <p:nvPicPr>
          <p:cNvPr id="4098" name="Picture 2"/>
          <p:cNvPicPr>
            <a:picLocks noGrp="1" noChangeAspect="1" noChangeArrowheads="1"/>
          </p:cNvPicPr>
          <p:nvPr>
            <p:ph sz="quarter" idx="13"/>
          </p:nvPr>
        </p:nvPicPr>
        <p:blipFill>
          <a:blip r:embed="rId2" cstate="print"/>
          <a:srcRect/>
          <a:stretch>
            <a:fillRect/>
          </a:stretch>
        </p:blipFill>
        <p:spPr bwMode="auto">
          <a:xfrm>
            <a:off x="790575" y="2004219"/>
            <a:ext cx="7562850" cy="3857625"/>
          </a:xfrm>
          <a:prstGeom prst="rect">
            <a:avLst/>
          </a:prstGeom>
          <a:noFill/>
          <a:ln w="9525">
            <a:noFill/>
            <a:miter lim="800000"/>
            <a:headEnd/>
            <a:tailEnd/>
          </a:ln>
        </p:spPr>
      </p:pic>
      <p:pic>
        <p:nvPicPr>
          <p:cNvPr id="5" name="Picture 3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196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4638"/>
            <a:ext cx="5052975" cy="922114"/>
          </a:xfrm>
        </p:spPr>
        <p:txBody>
          <a:bodyPr/>
          <a:lstStyle/>
          <a:p>
            <a:r>
              <a:rPr lang="en-GB" dirty="0" smtClean="0"/>
              <a:t>Planning for the future </a:t>
            </a:r>
            <a:endParaRPr lang="en-GB" dirty="0"/>
          </a:p>
        </p:txBody>
      </p:sp>
      <p:sp>
        <p:nvSpPr>
          <p:cNvPr id="3" name="Content Placeholder 2"/>
          <p:cNvSpPr>
            <a:spLocks noGrp="1"/>
          </p:cNvSpPr>
          <p:nvPr>
            <p:ph sz="quarter" idx="13"/>
          </p:nvPr>
        </p:nvSpPr>
        <p:spPr>
          <a:xfrm>
            <a:off x="468313" y="2060848"/>
            <a:ext cx="8207375" cy="4248472"/>
          </a:xfrm>
        </p:spPr>
        <p:txBody>
          <a:bodyPr/>
          <a:lstStyle/>
          <a:p>
            <a:r>
              <a:rPr lang="en-GB" dirty="0" smtClean="0"/>
              <a:t>Seeing forward using feedback now</a:t>
            </a:r>
          </a:p>
          <a:p>
            <a:r>
              <a:rPr lang="en-GB" dirty="0" smtClean="0"/>
              <a:t>Senior leadership support</a:t>
            </a:r>
          </a:p>
          <a:p>
            <a:r>
              <a:rPr lang="en-GB" dirty="0" smtClean="0"/>
              <a:t>Trust to enable agile decision making</a:t>
            </a:r>
          </a:p>
          <a:p>
            <a:pPr>
              <a:buNone/>
            </a:pPr>
            <a:endParaRPr lang="en-GB" dirty="0" smtClean="0"/>
          </a:p>
        </p:txBody>
      </p:sp>
      <p:pic>
        <p:nvPicPr>
          <p:cNvPr id="4" name="Picture 3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23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2276872"/>
            <a:ext cx="4188879" cy="1440160"/>
          </a:xfrm>
        </p:spPr>
        <p:txBody>
          <a:bodyPr/>
          <a:lstStyle/>
          <a:p>
            <a:pPr algn="ctr"/>
            <a:r>
              <a:rPr lang="en-GB" dirty="0" smtClean="0"/>
              <a:t>Thank you for listening</a:t>
            </a:r>
            <a:endParaRPr lang="en-GB" dirty="0"/>
          </a:p>
        </p:txBody>
      </p:sp>
      <p:sp>
        <p:nvSpPr>
          <p:cNvPr id="3" name="Content Placeholder 2"/>
          <p:cNvSpPr>
            <a:spLocks noGrp="1"/>
          </p:cNvSpPr>
          <p:nvPr>
            <p:ph sz="quarter" idx="13"/>
          </p:nvPr>
        </p:nvSpPr>
        <p:spPr>
          <a:xfrm>
            <a:off x="755576" y="4293096"/>
            <a:ext cx="5615856" cy="2088232"/>
          </a:xfrm>
        </p:spPr>
        <p:txBody>
          <a:bodyPr/>
          <a:lstStyle/>
          <a:p>
            <a:pPr>
              <a:buNone/>
            </a:pPr>
            <a:r>
              <a:rPr lang="en-GB" sz="1800" dirty="0" smtClean="0"/>
              <a:t>	  Dr Sharon George </a:t>
            </a:r>
            <a:endParaRPr lang="en-GB" sz="1800" dirty="0" smtClean="0">
              <a:hlinkClick r:id=""/>
            </a:endParaRPr>
          </a:p>
          <a:p>
            <a:pPr lvl="1">
              <a:buNone/>
            </a:pPr>
            <a:r>
              <a:rPr lang="en-GB" sz="1800" dirty="0" smtClean="0">
                <a:hlinkClick r:id=""/>
              </a:rPr>
              <a:t>s.m.george@esci.keele.ac.uk</a:t>
            </a:r>
            <a:endParaRPr lang="en-GB" sz="1800" dirty="0" smtClean="0"/>
          </a:p>
          <a:p>
            <a:pPr lvl="1">
              <a:buNone/>
            </a:pPr>
            <a:r>
              <a:rPr lang="en-GB" sz="1800" dirty="0" err="1" smtClean="0"/>
              <a:t>Huw</a:t>
            </a:r>
            <a:r>
              <a:rPr lang="en-GB" sz="1800" dirty="0" smtClean="0"/>
              <a:t> Evans</a:t>
            </a:r>
          </a:p>
          <a:p>
            <a:pPr lvl="1">
              <a:buNone/>
            </a:pPr>
            <a:r>
              <a:rPr lang="en-GB" sz="1800" dirty="0" smtClean="0">
                <a:hlinkClick r:id="rId2"/>
              </a:rPr>
              <a:t>h.a.evans@kfm.keele.ac.uk</a:t>
            </a:r>
            <a:endParaRPr lang="en-GB" sz="1800" dirty="0" smtClean="0"/>
          </a:p>
          <a:p>
            <a:pPr lvl="1">
              <a:buNone/>
            </a:pPr>
            <a:r>
              <a:rPr lang="en-GB" sz="1800" dirty="0" smtClean="0"/>
              <a:t>Professor Patrick Bailey</a:t>
            </a:r>
          </a:p>
          <a:p>
            <a:pPr lvl="1">
              <a:buNone/>
            </a:pPr>
            <a:r>
              <a:rPr lang="en-GB" sz="1800" dirty="0" smtClean="0">
                <a:hlinkClick r:id="rId3"/>
              </a:rPr>
              <a:t>p.bailey@natsci.keele.ac.uk</a:t>
            </a:r>
            <a:endParaRPr lang="en-GB" sz="1800" dirty="0" smtClean="0"/>
          </a:p>
          <a:p>
            <a:pPr lvl="1">
              <a:buNone/>
            </a:pPr>
            <a:endParaRPr lang="en-GB" sz="1800" dirty="0" smtClean="0"/>
          </a:p>
          <a:p>
            <a:pPr lvl="1">
              <a:buNone/>
            </a:pPr>
            <a:endParaRPr lang="en-GB" sz="1800" dirty="0" smtClean="0"/>
          </a:p>
        </p:txBody>
      </p:sp>
      <p:pic>
        <p:nvPicPr>
          <p:cNvPr id="4" name="Picture 3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111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51720" y="4653136"/>
            <a:ext cx="6552729" cy="1224136"/>
          </a:xfrm>
        </p:spPr>
        <p:txBody>
          <a:bodyPr/>
          <a:lstStyle/>
          <a:p>
            <a:pPr algn="r"/>
            <a:r>
              <a:rPr lang="en-GB" sz="2000" dirty="0" smtClean="0"/>
              <a:t>Graham Waddell</a:t>
            </a:r>
          </a:p>
          <a:p>
            <a:pPr algn="r"/>
            <a:r>
              <a:rPr lang="en-GB" sz="2000" dirty="0" smtClean="0">
                <a:solidFill>
                  <a:srgbClr val="005352"/>
                </a:solidFill>
              </a:rPr>
              <a:t>Head of EaRTH</a:t>
            </a:r>
          </a:p>
          <a:p>
            <a:pPr algn="r"/>
            <a:r>
              <a:rPr lang="en-GB" sz="2000" dirty="0" smtClean="0">
                <a:solidFill>
                  <a:srgbClr val="005352"/>
                </a:solidFill>
              </a:rPr>
              <a:t>Section Leader Environment &amp; Sustainability</a:t>
            </a:r>
          </a:p>
          <a:p>
            <a:pPr algn="r"/>
            <a:r>
              <a:rPr lang="en-GB" sz="2000" dirty="0" smtClean="0">
                <a:solidFill>
                  <a:srgbClr val="005352"/>
                </a:solidFill>
              </a:rPr>
              <a:t>Bicton College</a:t>
            </a:r>
            <a:endParaRPr lang="en-GB" sz="2000" dirty="0">
              <a:solidFill>
                <a:srgbClr val="005352"/>
              </a:solidFill>
            </a:endParaRPr>
          </a:p>
        </p:txBody>
      </p:sp>
      <p:sp>
        <p:nvSpPr>
          <p:cNvPr id="3" name="Text Placeholder 2"/>
          <p:cNvSpPr>
            <a:spLocks noGrp="1"/>
          </p:cNvSpPr>
          <p:nvPr>
            <p:ph type="body" idx="13"/>
          </p:nvPr>
        </p:nvSpPr>
        <p:spPr/>
        <p:txBody>
          <a:bodyPr>
            <a:normAutofit fontScale="92500" lnSpcReduction="10000"/>
          </a:bodyPr>
          <a:lstStyle/>
          <a:p>
            <a:endParaRPr lang="en-GB" dirty="0"/>
          </a:p>
        </p:txBody>
      </p:sp>
      <p:sp>
        <p:nvSpPr>
          <p:cNvPr id="4" name="Title 3"/>
          <p:cNvSpPr>
            <a:spLocks noGrp="1"/>
          </p:cNvSpPr>
          <p:nvPr>
            <p:ph type="title"/>
          </p:nvPr>
        </p:nvSpPr>
        <p:spPr>
          <a:xfrm>
            <a:off x="467544" y="980728"/>
            <a:ext cx="8293335" cy="2016223"/>
          </a:xfrm>
        </p:spPr>
        <p:txBody>
          <a:bodyPr/>
          <a:lstStyle/>
          <a:p>
            <a:r>
              <a:rPr lang="en-GB" dirty="0" smtClean="0"/>
              <a:t>Inspiring Through Creativity</a:t>
            </a:r>
            <a:endParaRPr lang="en-GB" dirty="0"/>
          </a:p>
        </p:txBody>
      </p:sp>
      <p:pic>
        <p:nvPicPr>
          <p:cNvPr id="1026" name="Picture 2" descr="C:\Users\Graham.Waddell\Desktop\EARTH_EclipseLogo_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5" y="1988840"/>
            <a:ext cx="5203627"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75433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Bicton College</a:t>
            </a:r>
            <a:endParaRPr lang="en-GB" dirty="0"/>
          </a:p>
        </p:txBody>
      </p:sp>
      <p:sp>
        <p:nvSpPr>
          <p:cNvPr id="4" name="Content Placeholder 3"/>
          <p:cNvSpPr>
            <a:spLocks noGrp="1"/>
          </p:cNvSpPr>
          <p:nvPr>
            <p:ph sz="quarter" idx="13"/>
          </p:nvPr>
        </p:nvSpPr>
        <p:spPr>
          <a:xfrm>
            <a:off x="467544" y="3933056"/>
            <a:ext cx="8207375" cy="2736304"/>
          </a:xfrm>
        </p:spPr>
        <p:txBody>
          <a:bodyPr/>
          <a:lstStyle/>
          <a:p>
            <a:pPr lvl="0">
              <a:spcBef>
                <a:spcPts val="1200"/>
              </a:spcBef>
            </a:pPr>
            <a:r>
              <a:rPr lang="en-GB" sz="2400" dirty="0" smtClean="0">
                <a:solidFill>
                  <a:srgbClr val="0070C0"/>
                </a:solidFill>
              </a:rPr>
              <a:t>Land-based and environmental college</a:t>
            </a:r>
          </a:p>
          <a:p>
            <a:pPr lvl="0">
              <a:spcBef>
                <a:spcPts val="1200"/>
              </a:spcBef>
            </a:pPr>
            <a:r>
              <a:rPr lang="en-GB" sz="2400" dirty="0" smtClean="0">
                <a:solidFill>
                  <a:srgbClr val="0070C0"/>
                </a:solidFill>
              </a:rPr>
              <a:t>Strong history &amp; tradition</a:t>
            </a:r>
          </a:p>
          <a:p>
            <a:pPr lvl="0">
              <a:spcBef>
                <a:spcPts val="1200"/>
              </a:spcBef>
            </a:pPr>
            <a:r>
              <a:rPr lang="en-GB" sz="2400" dirty="0" smtClean="0">
                <a:solidFill>
                  <a:srgbClr val="0070C0"/>
                </a:solidFill>
              </a:rPr>
              <a:t>Strong vision for innovative and creative growth</a:t>
            </a:r>
          </a:p>
          <a:p>
            <a:pPr lvl="0">
              <a:spcBef>
                <a:spcPts val="1200"/>
              </a:spcBef>
            </a:pPr>
            <a:r>
              <a:rPr lang="en-GB" sz="2400" dirty="0" smtClean="0">
                <a:solidFill>
                  <a:srgbClr val="0070C0"/>
                </a:solidFill>
              </a:rPr>
              <a:t>Sustainability at our heart</a:t>
            </a:r>
          </a:p>
          <a:p>
            <a:pPr lvl="0">
              <a:spcBef>
                <a:spcPts val="1200"/>
              </a:spcBef>
            </a:pPr>
            <a:r>
              <a:rPr lang="en-GB" sz="2400" dirty="0" smtClean="0">
                <a:solidFill>
                  <a:srgbClr val="0070C0"/>
                </a:solidFill>
              </a:rPr>
              <a:t>EaRTH is a core part of our vision</a:t>
            </a:r>
          </a:p>
          <a:p>
            <a:pPr lvl="0">
              <a:spcBef>
                <a:spcPts val="1200"/>
              </a:spcBef>
            </a:pPr>
            <a:endParaRPr lang="en-GB" sz="2400" dirty="0" smtClean="0">
              <a:solidFill>
                <a:srgbClr val="0070C0"/>
              </a:solidFill>
            </a:endParaRPr>
          </a:p>
          <a:p>
            <a:pPr marL="0" indent="0">
              <a:buNone/>
            </a:pPr>
            <a:endParaRPr lang="en-GB"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80728"/>
            <a:ext cx="3672757" cy="274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Graham.Waddell\AppData\Local\Microsoft\Windows\Temporary Internet Files\Content.Outlook\469O2I3P\Bicton College from Bicton P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980728"/>
            <a:ext cx="3672757" cy="274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32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3"/>
          </p:nvPr>
        </p:nvSpPr>
        <p:spPr/>
        <p:txBody>
          <a:bodyPr/>
          <a:lstStyle/>
          <a:p>
            <a:r>
              <a:rPr lang="en-GB" dirty="0" smtClean="0"/>
              <a:t>Aligning you institutional sustainability strategy with a dedicated building/space.</a:t>
            </a:r>
          </a:p>
          <a:p>
            <a:r>
              <a:rPr lang="en-GB" dirty="0" smtClean="0"/>
              <a:t>A range of sustainability activities that can be delivered.</a:t>
            </a:r>
          </a:p>
          <a:p>
            <a:r>
              <a:rPr lang="en-GB" dirty="0"/>
              <a:t>A</a:t>
            </a:r>
            <a:r>
              <a:rPr lang="en-GB" dirty="0" smtClean="0"/>
              <a:t> business case  for a sustainable building/space.</a:t>
            </a:r>
          </a:p>
        </p:txBody>
      </p:sp>
    </p:spTree>
    <p:extLst>
      <p:ext uri="{BB962C8B-B14F-4D97-AF65-F5344CB8AC3E}">
        <p14:creationId xmlns:p14="http://schemas.microsoft.com/office/powerpoint/2010/main" val="36326995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Bicton Strategy  </a:t>
            </a:r>
            <a:endParaRPr lang="en-GB" dirty="0"/>
          </a:p>
        </p:txBody>
      </p:sp>
      <p:sp>
        <p:nvSpPr>
          <p:cNvPr id="4" name="Content Placeholder 3"/>
          <p:cNvSpPr>
            <a:spLocks noGrp="1"/>
          </p:cNvSpPr>
          <p:nvPr>
            <p:ph sz="quarter" idx="13"/>
          </p:nvPr>
        </p:nvSpPr>
        <p:spPr/>
        <p:txBody>
          <a:bodyPr/>
          <a:lstStyle/>
          <a:p>
            <a:pPr marL="0" indent="0">
              <a:buNone/>
            </a:pPr>
            <a:r>
              <a:rPr lang="en-GB" dirty="0" smtClean="0"/>
              <a:t> </a:t>
            </a:r>
          </a:p>
        </p:txBody>
      </p:sp>
      <p:graphicFrame>
        <p:nvGraphicFramePr>
          <p:cNvPr id="3" name="Diagram 2"/>
          <p:cNvGraphicFramePr/>
          <p:nvPr>
            <p:extLst>
              <p:ext uri="{D42A27DB-BD31-4B8C-83A1-F6EECF244321}">
                <p14:modId xmlns:p14="http://schemas.microsoft.com/office/powerpoint/2010/main" val="3181527198"/>
              </p:ext>
            </p:extLst>
          </p:nvPr>
        </p:nvGraphicFramePr>
        <p:xfrm>
          <a:off x="683568" y="1268760"/>
          <a:ext cx="7632848"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3258687" y="3876790"/>
            <a:ext cx="2292565" cy="591806"/>
            <a:chOff x="2214509" y="0"/>
            <a:chExt cx="2879867" cy="895580"/>
          </a:xfrm>
          <a:solidFill>
            <a:srgbClr val="7BA22F"/>
          </a:solidFill>
        </p:grpSpPr>
        <p:sp>
          <p:nvSpPr>
            <p:cNvPr id="6" name="Rounded Rectangle 5"/>
            <p:cNvSpPr/>
            <p:nvPr/>
          </p:nvSpPr>
          <p:spPr>
            <a:xfrm>
              <a:off x="2411356" y="0"/>
              <a:ext cx="2683020" cy="895580"/>
            </a:xfrm>
            <a:prstGeom prst="roundRect">
              <a:avLst/>
            </a:prstGeom>
            <a:grpFill/>
            <a:ln>
              <a:solidFill>
                <a:srgbClr val="7BA22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2214509" y="23778"/>
              <a:ext cx="2595583" cy="808142"/>
            </a:xfrm>
            <a:prstGeom prst="rect">
              <a:avLst/>
            </a:prstGeom>
            <a:grpFill/>
            <a:ln>
              <a:solidFill>
                <a:srgbClr val="7BA22F"/>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4400" b="1" dirty="0" smtClean="0">
                  <a:solidFill>
                    <a:schemeClr val="bg1"/>
                  </a:solidFill>
                </a:rPr>
                <a:t>Growth</a:t>
              </a:r>
              <a:endParaRPr lang="en-GB" sz="4400" b="1" kern="1200" dirty="0">
                <a:solidFill>
                  <a:schemeClr val="bg1"/>
                </a:solidFill>
              </a:endParaRPr>
            </a:p>
          </p:txBody>
        </p:sp>
      </p:grpSp>
    </p:spTree>
    <p:extLst>
      <p:ext uri="{BB962C8B-B14F-4D97-AF65-F5344CB8AC3E}">
        <p14:creationId xmlns:p14="http://schemas.microsoft.com/office/powerpoint/2010/main" val="2909674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EaRTH Objective</a:t>
            </a:r>
            <a:endParaRPr lang="en-GB" dirty="0"/>
          </a:p>
        </p:txBody>
      </p:sp>
      <p:sp>
        <p:nvSpPr>
          <p:cNvPr id="4" name="Content Placeholder 3"/>
          <p:cNvSpPr>
            <a:spLocks noGrp="1"/>
          </p:cNvSpPr>
          <p:nvPr>
            <p:ph sz="quarter" idx="13"/>
          </p:nvPr>
        </p:nvSpPr>
        <p:spPr/>
        <p:txBody>
          <a:bodyPr/>
          <a:lstStyle/>
          <a:p>
            <a:pPr lvl="0" algn="ctr" eaLnBrk="0" fontAlgn="base" hangingPunct="0">
              <a:spcBef>
                <a:spcPts val="600"/>
              </a:spcBef>
              <a:spcAft>
                <a:spcPts val="600"/>
              </a:spcAft>
              <a:buNone/>
              <a:defRPr/>
            </a:pPr>
            <a:endParaRPr lang="en-GB" sz="4400" i="1" kern="0" dirty="0" smtClean="0">
              <a:solidFill>
                <a:srgbClr val="333399">
                  <a:lumMod val="75000"/>
                </a:srgbClr>
              </a:solidFill>
              <a:latin typeface="Arial" charset="0"/>
              <a:ea typeface="ＭＳ Ｐゴシック"/>
              <a:cs typeface="+mn-cs"/>
            </a:endParaRPr>
          </a:p>
          <a:p>
            <a:pPr lvl="0" algn="ctr" eaLnBrk="0" fontAlgn="base" hangingPunct="0">
              <a:spcBef>
                <a:spcPts val="600"/>
              </a:spcBef>
              <a:spcAft>
                <a:spcPts val="600"/>
              </a:spcAft>
              <a:buNone/>
              <a:defRPr/>
            </a:pPr>
            <a:r>
              <a:rPr lang="en-GB" sz="4400" i="1" kern="0" dirty="0" smtClean="0">
                <a:solidFill>
                  <a:srgbClr val="0070C0"/>
                </a:solidFill>
                <a:latin typeface="Arial" charset="0"/>
                <a:ea typeface="ＭＳ Ｐゴシック"/>
                <a:cs typeface="+mn-cs"/>
              </a:rPr>
              <a:t>An </a:t>
            </a:r>
            <a:r>
              <a:rPr lang="en-GB" sz="4400" i="1" kern="0" dirty="0">
                <a:solidFill>
                  <a:srgbClr val="0070C0"/>
                </a:solidFill>
                <a:latin typeface="Arial" charset="0"/>
                <a:ea typeface="ＭＳ Ｐゴシック"/>
                <a:cs typeface="+mn-cs"/>
              </a:rPr>
              <a:t>outstanding environmental centre of excellence for industry, education and communities</a:t>
            </a:r>
          </a:p>
          <a:p>
            <a:pPr marL="0" indent="0">
              <a:buNone/>
            </a:pPr>
            <a:endParaRPr lang="en-GB" dirty="0" smtClean="0"/>
          </a:p>
        </p:txBody>
      </p:sp>
    </p:spTree>
    <p:extLst>
      <p:ext uri="{BB962C8B-B14F-4D97-AF65-F5344CB8AC3E}">
        <p14:creationId xmlns:p14="http://schemas.microsoft.com/office/powerpoint/2010/main" val="69370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Rationale </a:t>
            </a:r>
            <a:r>
              <a:rPr lang="en-GB" dirty="0"/>
              <a:t>&amp;</a:t>
            </a:r>
            <a:r>
              <a:rPr lang="en-GB" dirty="0" smtClean="0"/>
              <a:t> Drivers</a:t>
            </a:r>
            <a:endParaRPr lang="en-GB" dirty="0"/>
          </a:p>
        </p:txBody>
      </p:sp>
      <p:sp>
        <p:nvSpPr>
          <p:cNvPr id="4" name="Content Placeholder 3"/>
          <p:cNvSpPr>
            <a:spLocks noGrp="1"/>
          </p:cNvSpPr>
          <p:nvPr>
            <p:ph sz="quarter" idx="13"/>
          </p:nvPr>
        </p:nvSpPr>
        <p:spPr>
          <a:xfrm>
            <a:off x="468313" y="1556792"/>
            <a:ext cx="8424167" cy="4752528"/>
          </a:xfrm>
        </p:spPr>
        <p:txBody>
          <a:bodyPr/>
          <a:lstStyle/>
          <a:p>
            <a:pPr>
              <a:spcBef>
                <a:spcPts val="1200"/>
              </a:spcBef>
            </a:pPr>
            <a:r>
              <a:rPr lang="en-GB" sz="2400" dirty="0" smtClean="0">
                <a:solidFill>
                  <a:srgbClr val="0070C0"/>
                </a:solidFill>
              </a:rPr>
              <a:t>Green Skills &amp; Low Carbon Economy </a:t>
            </a:r>
          </a:p>
          <a:p>
            <a:pPr>
              <a:spcBef>
                <a:spcPts val="1200"/>
              </a:spcBef>
            </a:pPr>
            <a:r>
              <a:rPr lang="en-GB" sz="2400" dirty="0" smtClean="0">
                <a:solidFill>
                  <a:srgbClr val="0070C0"/>
                </a:solidFill>
              </a:rPr>
              <a:t>SW strong renewables credentials</a:t>
            </a:r>
          </a:p>
          <a:p>
            <a:pPr>
              <a:spcBef>
                <a:spcPts val="1200"/>
              </a:spcBef>
            </a:pPr>
            <a:r>
              <a:rPr lang="en-GB" sz="2400" dirty="0" smtClean="0">
                <a:solidFill>
                  <a:srgbClr val="0070C0"/>
                </a:solidFill>
              </a:rPr>
              <a:t>Devon large off-gas grid &amp; hard to heat</a:t>
            </a:r>
          </a:p>
          <a:p>
            <a:pPr>
              <a:spcBef>
                <a:spcPts val="1200"/>
              </a:spcBef>
            </a:pPr>
            <a:r>
              <a:rPr lang="en-GB" sz="2400" dirty="0" smtClean="0">
                <a:solidFill>
                  <a:srgbClr val="0070C0"/>
                </a:solidFill>
              </a:rPr>
              <a:t>Refurbish </a:t>
            </a:r>
            <a:r>
              <a:rPr lang="en-GB" sz="2400" dirty="0">
                <a:solidFill>
                  <a:srgbClr val="0070C0"/>
                </a:solidFill>
              </a:rPr>
              <a:t>vs. new build &gt; 60%+ by </a:t>
            </a:r>
            <a:r>
              <a:rPr lang="en-GB" sz="2400" dirty="0" smtClean="0">
                <a:solidFill>
                  <a:srgbClr val="0070C0"/>
                </a:solidFill>
              </a:rPr>
              <a:t>2050</a:t>
            </a:r>
            <a:endParaRPr lang="en-GB" sz="2400" dirty="0">
              <a:solidFill>
                <a:srgbClr val="0070C0"/>
              </a:solidFill>
            </a:endParaRPr>
          </a:p>
          <a:p>
            <a:pPr>
              <a:spcBef>
                <a:spcPts val="1200"/>
              </a:spcBef>
            </a:pPr>
            <a:r>
              <a:rPr lang="en-GB" sz="2400" dirty="0" smtClean="0">
                <a:solidFill>
                  <a:srgbClr val="005352"/>
                </a:solidFill>
              </a:rPr>
              <a:t>Bicton as sustainable college</a:t>
            </a:r>
            <a:endParaRPr lang="en-GB" sz="2400" dirty="0">
              <a:solidFill>
                <a:srgbClr val="005352"/>
              </a:solidFill>
            </a:endParaRPr>
          </a:p>
          <a:p>
            <a:pPr>
              <a:spcBef>
                <a:spcPts val="1200"/>
              </a:spcBef>
            </a:pPr>
            <a:r>
              <a:rPr lang="en-GB" sz="2400" dirty="0" smtClean="0">
                <a:solidFill>
                  <a:srgbClr val="005352"/>
                </a:solidFill>
              </a:rPr>
              <a:t>Multi functional learning resource</a:t>
            </a:r>
          </a:p>
          <a:p>
            <a:pPr>
              <a:spcBef>
                <a:spcPts val="1200"/>
              </a:spcBef>
            </a:pPr>
            <a:r>
              <a:rPr lang="en-GB" sz="2400" dirty="0" smtClean="0">
                <a:solidFill>
                  <a:srgbClr val="005352"/>
                </a:solidFill>
              </a:rPr>
              <a:t>Rural innovation, business growth &amp; opportunities</a:t>
            </a:r>
          </a:p>
          <a:p>
            <a:pPr>
              <a:spcBef>
                <a:spcPts val="1200"/>
              </a:spcBef>
            </a:pPr>
            <a:r>
              <a:rPr lang="en-GB" sz="2400" dirty="0" smtClean="0">
                <a:solidFill>
                  <a:srgbClr val="005352"/>
                </a:solidFill>
              </a:rPr>
              <a:t>Enterprise culture &amp; diversification</a:t>
            </a:r>
          </a:p>
          <a:p>
            <a:pPr>
              <a:spcBef>
                <a:spcPts val="1200"/>
              </a:spcBef>
            </a:pPr>
            <a:r>
              <a:rPr lang="en-GB" sz="2400" dirty="0" smtClean="0">
                <a:solidFill>
                  <a:srgbClr val="005352"/>
                </a:solidFill>
              </a:rPr>
              <a:t>Communities &amp; Schools</a:t>
            </a:r>
          </a:p>
        </p:txBody>
      </p:sp>
      <p:pic>
        <p:nvPicPr>
          <p:cNvPr id="1026" name="Picture 2" descr="http://csr-news.net/main/wp-content/photos/orig_Fotolia_3774371_X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7" y="1844824"/>
            <a:ext cx="2383902"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322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History</a:t>
            </a:r>
            <a:endParaRPr lang="en-GB" dirty="0"/>
          </a:p>
        </p:txBody>
      </p:sp>
      <p:pic>
        <p:nvPicPr>
          <p:cNvPr id="5" name="Content Placeholder 4" descr="X:\Finance&amp;BusinessDevelopment\Enterprise\EaRTH\Photos\earth006.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96752"/>
            <a:ext cx="3229495" cy="242316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3751262" y="409674"/>
            <a:ext cx="1174310" cy="935038"/>
            <a:chOff x="2925" y="1162"/>
            <a:chExt cx="725" cy="635"/>
          </a:xfrm>
        </p:grpSpPr>
        <p:grpSp>
          <p:nvGrpSpPr>
            <p:cNvPr id="7" name="Group 6"/>
            <p:cNvGrpSpPr>
              <a:grpSpLocks/>
            </p:cNvGrpSpPr>
            <p:nvPr/>
          </p:nvGrpSpPr>
          <p:grpSpPr bwMode="auto">
            <a:xfrm>
              <a:off x="2925" y="1162"/>
              <a:ext cx="725" cy="635"/>
              <a:chOff x="3198" y="1117"/>
              <a:chExt cx="725" cy="635"/>
            </a:xfrm>
          </p:grpSpPr>
          <p:sp>
            <p:nvSpPr>
              <p:cNvPr id="9" name="Oval 8"/>
              <p:cNvSpPr>
                <a:spLocks noChangeArrowheads="1"/>
              </p:cNvSpPr>
              <p:nvPr/>
            </p:nvSpPr>
            <p:spPr bwMode="auto">
              <a:xfrm>
                <a:off x="3198" y="1117"/>
                <a:ext cx="589" cy="589"/>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GB" dirty="0"/>
              </a:p>
            </p:txBody>
          </p:sp>
          <p:sp>
            <p:nvSpPr>
              <p:cNvPr id="10" name="Rectangle 9"/>
              <p:cNvSpPr>
                <a:spLocks noChangeArrowheads="1"/>
              </p:cNvSpPr>
              <p:nvPr/>
            </p:nvSpPr>
            <p:spPr bwMode="auto">
              <a:xfrm>
                <a:off x="3243" y="1389"/>
                <a:ext cx="680"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GB" dirty="0"/>
              </a:p>
            </p:txBody>
          </p:sp>
        </p:grpSp>
        <p:sp>
          <p:nvSpPr>
            <p:cNvPr id="8" name="Line 19"/>
            <p:cNvSpPr>
              <a:spLocks noChangeShapeType="1"/>
            </p:cNvSpPr>
            <p:nvPr/>
          </p:nvSpPr>
          <p:spPr bwMode="auto">
            <a:xfrm>
              <a:off x="3515" y="1480"/>
              <a:ext cx="0" cy="91"/>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GB" dirty="0"/>
            </a:p>
          </p:txBody>
        </p:sp>
      </p:grpSp>
      <p:pic>
        <p:nvPicPr>
          <p:cNvPr id="4100" name="Picture 4" descr="X:\Rogue's Gallery\Bicton College 2012\Earth Building\Bicton College 10 February 2012-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1140693"/>
            <a:ext cx="3948061" cy="25190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X:\Finance&amp;BusinessDevelopment\Enterprise\EaRTH\Photos\Work start May 2011\Work starts May 11 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814668"/>
            <a:ext cx="3230192" cy="242264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X:\Rogue's Gallery\Bicton College 2012\Earth Building\Bicton College 10 February 2012-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985" y="3814668"/>
            <a:ext cx="3941376" cy="242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7338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Features</a:t>
            </a:r>
            <a:endParaRPr lang="en-GB" dirty="0"/>
          </a:p>
        </p:txBody>
      </p:sp>
      <p:pic>
        <p:nvPicPr>
          <p:cNvPr id="6" name="Picture 3" descr="X:\Finance&amp;BusinessDevelopment\Enterprise\EaRTH\Photos\Feb 2012\Jpeg Large\120208 Bicton EaRTH Centre-063.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52736"/>
            <a:ext cx="199841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X:\Rogue's Gallery\Bicton College 2012\Earth Building\Bicton College 10 February 20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4500905"/>
            <a:ext cx="2985410" cy="19902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X:\Rogue's Gallery\Bicton College 2012\Earth Building\Bicton College 10 February 2012-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817" y="3938958"/>
            <a:ext cx="3015483" cy="201032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X:\Rogue's Gallery\Bicton College 2012\Earth Building\Bicton College 10 February 2012-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875716"/>
            <a:ext cx="1812032" cy="27180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Finance&amp;BusinessDevelopment\Enterprise\EaRTH\Photos\Feb 2012\Jpeg Small\120208 Bicton EaRTH Centre-0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3768" y="1052736"/>
            <a:ext cx="331236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X:\Finance&amp;BusinessDevelopment\Enterprise\EaRTH\Photos\Feb 2012\Jpeg Small\120208 Bicton EaRTH Centre-02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9326" y="1083660"/>
            <a:ext cx="2163073" cy="324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33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Model </a:t>
            </a:r>
            <a:endParaRPr lang="en-GB" dirty="0"/>
          </a:p>
        </p:txBody>
      </p:sp>
      <p:graphicFrame>
        <p:nvGraphicFramePr>
          <p:cNvPr id="6" name="Content Placeholder 2"/>
          <p:cNvGraphicFramePr>
            <a:graphicFrameLocks noGrp="1"/>
          </p:cNvGraphicFramePr>
          <p:nvPr>
            <p:ph sz="quarter" idx="13"/>
            <p:extLst>
              <p:ext uri="{D42A27DB-BD31-4B8C-83A1-F6EECF244321}">
                <p14:modId xmlns:p14="http://schemas.microsoft.com/office/powerpoint/2010/main" val="1381720056"/>
              </p:ext>
            </p:extLst>
          </p:nvPr>
        </p:nvGraphicFramePr>
        <p:xfrm>
          <a:off x="468313" y="1557338"/>
          <a:ext cx="8207375" cy="4751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4097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Integration</a:t>
            </a:r>
            <a:endParaRPr lang="en-GB"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2035336391"/>
              </p:ext>
            </p:extLst>
          </p:nvPr>
        </p:nvGraphicFramePr>
        <p:xfrm>
          <a:off x="468313" y="1557338"/>
          <a:ext cx="8207375" cy="4751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7719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 </a:t>
            </a:r>
            <a:endParaRPr lang="en-GB" dirty="0"/>
          </a:p>
        </p:txBody>
      </p:sp>
      <p:sp>
        <p:nvSpPr>
          <p:cNvPr id="3" name="Content Placeholder 2"/>
          <p:cNvSpPr>
            <a:spLocks noGrp="1"/>
          </p:cNvSpPr>
          <p:nvPr>
            <p:ph sz="quarter" idx="13"/>
          </p:nvPr>
        </p:nvSpPr>
        <p:spPr>
          <a:xfrm>
            <a:off x="468313" y="1124744"/>
            <a:ext cx="8207375" cy="5184576"/>
          </a:xfrm>
        </p:spPr>
        <p:txBody>
          <a:bodyPr/>
          <a:lstStyle/>
          <a:p>
            <a:pPr marL="0" indent="0">
              <a:spcBef>
                <a:spcPts val="700"/>
              </a:spcBef>
              <a:buNone/>
            </a:pPr>
            <a:r>
              <a:rPr lang="en-GB" sz="2800" dirty="0" smtClean="0"/>
              <a:t>Estate</a:t>
            </a:r>
          </a:p>
          <a:p>
            <a:pPr>
              <a:spcBef>
                <a:spcPts val="700"/>
              </a:spcBef>
            </a:pPr>
            <a:r>
              <a:rPr lang="en-GB" sz="2400" dirty="0" smtClean="0">
                <a:solidFill>
                  <a:srgbClr val="7BA22F"/>
                </a:solidFill>
              </a:rPr>
              <a:t>Decentralised &gt; biomass / solar / ASHP</a:t>
            </a:r>
          </a:p>
          <a:p>
            <a:pPr>
              <a:spcBef>
                <a:spcPts val="700"/>
              </a:spcBef>
            </a:pPr>
            <a:r>
              <a:rPr lang="en-GB" sz="2400" dirty="0" smtClean="0">
                <a:solidFill>
                  <a:srgbClr val="7BA22F"/>
                </a:solidFill>
              </a:rPr>
              <a:t>AD on Farm</a:t>
            </a:r>
          </a:p>
          <a:p>
            <a:pPr>
              <a:spcBef>
                <a:spcPts val="700"/>
              </a:spcBef>
            </a:pPr>
            <a:r>
              <a:rPr lang="en-GB" sz="2400" dirty="0" smtClean="0">
                <a:solidFill>
                  <a:srgbClr val="7BA22F"/>
                </a:solidFill>
              </a:rPr>
              <a:t>Energy efficiency</a:t>
            </a:r>
          </a:p>
          <a:p>
            <a:pPr marL="0" indent="0">
              <a:spcBef>
                <a:spcPts val="700"/>
              </a:spcBef>
              <a:buNone/>
            </a:pPr>
            <a:r>
              <a:rPr lang="en-GB" sz="2400" b="1" dirty="0" smtClean="0"/>
              <a:t>Curriculum</a:t>
            </a:r>
          </a:p>
          <a:p>
            <a:pPr>
              <a:spcBef>
                <a:spcPts val="700"/>
              </a:spcBef>
            </a:pPr>
            <a:r>
              <a:rPr lang="en-GB" sz="2400" dirty="0" smtClean="0">
                <a:solidFill>
                  <a:srgbClr val="7BA22F"/>
                </a:solidFill>
              </a:rPr>
              <a:t>Embed sustainability</a:t>
            </a:r>
          </a:p>
          <a:p>
            <a:pPr>
              <a:spcBef>
                <a:spcPts val="700"/>
              </a:spcBef>
            </a:pPr>
            <a:r>
              <a:rPr lang="en-GB" sz="2400" dirty="0" smtClean="0">
                <a:solidFill>
                  <a:srgbClr val="7BA22F"/>
                </a:solidFill>
              </a:rPr>
              <a:t>Enterprise and entrepreneurialism</a:t>
            </a:r>
          </a:p>
          <a:p>
            <a:pPr>
              <a:spcBef>
                <a:spcPts val="700"/>
              </a:spcBef>
            </a:pPr>
            <a:r>
              <a:rPr lang="en-GB" sz="2400" dirty="0" smtClean="0">
                <a:solidFill>
                  <a:srgbClr val="7BA22F"/>
                </a:solidFill>
              </a:rPr>
              <a:t>EaRTH as a catalyst</a:t>
            </a:r>
          </a:p>
          <a:p>
            <a:pPr>
              <a:spcBef>
                <a:spcPts val="700"/>
              </a:spcBef>
            </a:pPr>
            <a:r>
              <a:rPr lang="en-GB" sz="2400" dirty="0" smtClean="0">
                <a:solidFill>
                  <a:srgbClr val="7BA22F"/>
                </a:solidFill>
              </a:rPr>
              <a:t>Behaviour</a:t>
            </a:r>
          </a:p>
          <a:p>
            <a:pPr marL="0" indent="0">
              <a:spcBef>
                <a:spcPts val="700"/>
              </a:spcBef>
              <a:buNone/>
            </a:pPr>
            <a:r>
              <a:rPr lang="en-GB" sz="2400" b="1" dirty="0" smtClean="0"/>
              <a:t>Hub &amp; Spoke</a:t>
            </a:r>
          </a:p>
          <a:p>
            <a:pPr>
              <a:spcBef>
                <a:spcPts val="700"/>
              </a:spcBef>
            </a:pPr>
            <a:r>
              <a:rPr lang="en-GB" sz="2400" dirty="0" smtClean="0">
                <a:solidFill>
                  <a:srgbClr val="7BA22F"/>
                </a:solidFill>
              </a:rPr>
              <a:t>New innovative and enterprising collaborations </a:t>
            </a:r>
          </a:p>
          <a:p>
            <a:endParaRPr lang="en-GB" dirty="0"/>
          </a:p>
        </p:txBody>
      </p:sp>
    </p:spTree>
    <p:extLst>
      <p:ext uri="{BB962C8B-B14F-4D97-AF65-F5344CB8AC3E}">
        <p14:creationId xmlns:p14="http://schemas.microsoft.com/office/powerpoint/2010/main" val="40726878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Key messages:</a:t>
            </a:r>
            <a:endParaRPr lang="en-GB" dirty="0"/>
          </a:p>
        </p:txBody>
      </p:sp>
      <p:sp>
        <p:nvSpPr>
          <p:cNvPr id="3" name="Content Placeholder 2"/>
          <p:cNvSpPr>
            <a:spLocks noGrp="1"/>
          </p:cNvSpPr>
          <p:nvPr>
            <p:ph sz="quarter" idx="13"/>
          </p:nvPr>
        </p:nvSpPr>
        <p:spPr>
          <a:xfrm>
            <a:off x="467544" y="1628800"/>
            <a:ext cx="8207375" cy="4320480"/>
          </a:xfrm>
        </p:spPr>
        <p:txBody>
          <a:bodyPr/>
          <a:lstStyle/>
          <a:p>
            <a:pPr>
              <a:spcBef>
                <a:spcPts val="2400"/>
              </a:spcBef>
            </a:pPr>
            <a:r>
              <a:rPr lang="en-GB" dirty="0" smtClean="0"/>
              <a:t>Engage widely</a:t>
            </a:r>
            <a:endParaRPr lang="en-GB" dirty="0" smtClean="0">
              <a:solidFill>
                <a:srgbClr val="FF0000"/>
              </a:solidFill>
            </a:endParaRPr>
          </a:p>
          <a:p>
            <a:pPr>
              <a:spcBef>
                <a:spcPts val="2400"/>
              </a:spcBef>
            </a:pPr>
            <a:r>
              <a:rPr lang="en-GB" dirty="0" smtClean="0"/>
              <a:t>Seek to inspire </a:t>
            </a:r>
          </a:p>
          <a:p>
            <a:pPr>
              <a:spcBef>
                <a:spcPts val="2400"/>
              </a:spcBef>
            </a:pPr>
            <a:r>
              <a:rPr lang="en-GB" dirty="0" smtClean="0"/>
              <a:t>Deliver the ‘Why’ not the ‘What’</a:t>
            </a:r>
            <a:endParaRPr lang="en-GB" dirty="0" smtClean="0">
              <a:solidFill>
                <a:srgbClr val="FF0000"/>
              </a:solidFill>
            </a:endParaRPr>
          </a:p>
        </p:txBody>
      </p:sp>
      <p:pic>
        <p:nvPicPr>
          <p:cNvPr id="2051" name="Picture 3" descr="C:\Users\Graham.Waddell\AppData\Local\Microsoft\Windows\Temporary Internet Files\Content.Outlook\BJT5XDWH\Bicton Logo cmyk 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9614" y="4863610"/>
            <a:ext cx="2159808" cy="172821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X:\Finance&amp;BusinessDevelopment\Enterprise\EaRTH\Photos\Feb 2012\Jpeg Small\120208 Bicton EaRTH Centr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081" y="4653136"/>
            <a:ext cx="2677252" cy="178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025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67544" y="2204864"/>
            <a:ext cx="8207375" cy="2880320"/>
          </a:xfrm>
        </p:spPr>
        <p:txBody>
          <a:bodyPr/>
          <a:lstStyle/>
          <a:p>
            <a:pPr marL="0" indent="0" algn="ctr">
              <a:buNone/>
            </a:pPr>
            <a:endParaRPr lang="en-GB" dirty="0" smtClean="0"/>
          </a:p>
          <a:p>
            <a:pPr marL="0" indent="0" algn="ctr">
              <a:buNone/>
            </a:pPr>
            <a:r>
              <a:rPr lang="en-GB" sz="7200" dirty="0" smtClean="0"/>
              <a:t>Q&amp;A</a:t>
            </a:r>
            <a:endParaRPr lang="en-GB" sz="7200" dirty="0"/>
          </a:p>
        </p:txBody>
      </p:sp>
    </p:spTree>
    <p:extLst>
      <p:ext uri="{BB962C8B-B14F-4D97-AF65-F5344CB8AC3E}">
        <p14:creationId xmlns:p14="http://schemas.microsoft.com/office/powerpoint/2010/main" val="1849363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47664" y="332656"/>
            <a:ext cx="5102447" cy="1080120"/>
          </a:xfrm>
          <a:prstGeom prst="rect">
            <a:avLst/>
          </a:prstGeom>
        </p:spPr>
        <p:txBody>
          <a:bodyPr/>
          <a:lstStyle>
            <a:lvl1pPr algn="l" defTabSz="914400" rtl="0" eaLnBrk="1" latinLnBrk="0" hangingPunct="1">
              <a:spcBef>
                <a:spcPct val="0"/>
              </a:spcBef>
              <a:buNone/>
              <a:defRPr sz="3500" b="0" kern="1200">
                <a:solidFill>
                  <a:srgbClr val="005352"/>
                </a:solidFill>
                <a:latin typeface="Arial" pitchFamily="34" charset="0"/>
                <a:ea typeface="+mj-ea"/>
                <a:cs typeface="Arial" pitchFamily="34" charset="0"/>
              </a:defRPr>
            </a:lvl1pPr>
          </a:lstStyle>
          <a:p>
            <a:pPr algn="ctr">
              <a:defRPr/>
            </a:pPr>
            <a:r>
              <a:rPr lang="en-GB" sz="3200" b="1" dirty="0" smtClean="0">
                <a:solidFill>
                  <a:schemeClr val="tx1">
                    <a:lumMod val="65000"/>
                    <a:lumOff val="35000"/>
                  </a:schemeClr>
                </a:solidFill>
                <a:effectLst>
                  <a:outerShdw blurRad="38100" dist="38100" dir="2700000" algn="tl">
                    <a:srgbClr val="C0C0C0"/>
                  </a:outerShdw>
                </a:effectLst>
                <a:latin typeface="+mj-lt"/>
              </a:rPr>
              <a:t>Buildings for sustainability:</a:t>
            </a:r>
            <a:br>
              <a:rPr lang="en-GB" sz="3200" b="1" dirty="0" smtClean="0">
                <a:solidFill>
                  <a:schemeClr val="tx1">
                    <a:lumMod val="65000"/>
                    <a:lumOff val="35000"/>
                  </a:schemeClr>
                </a:solidFill>
                <a:effectLst>
                  <a:outerShdw blurRad="38100" dist="38100" dir="2700000" algn="tl">
                    <a:srgbClr val="C0C0C0"/>
                  </a:outerShdw>
                </a:effectLst>
                <a:latin typeface="+mj-lt"/>
              </a:rPr>
            </a:br>
            <a:r>
              <a:rPr lang="en-GB" sz="3200" b="1" dirty="0" smtClean="0">
                <a:solidFill>
                  <a:schemeClr val="tx1">
                    <a:lumMod val="65000"/>
                    <a:lumOff val="35000"/>
                  </a:schemeClr>
                </a:solidFill>
                <a:effectLst>
                  <a:outerShdw blurRad="38100" dist="38100" dir="2700000" algn="tl">
                    <a:srgbClr val="C0C0C0"/>
                  </a:outerShdw>
                </a:effectLst>
                <a:latin typeface="+mj-lt"/>
              </a:rPr>
              <a:t>the context for Keele</a:t>
            </a:r>
            <a:endParaRPr lang="en-US" sz="3200" b="1" dirty="0" smtClean="0">
              <a:solidFill>
                <a:schemeClr val="tx1">
                  <a:lumMod val="65000"/>
                  <a:lumOff val="35000"/>
                </a:schemeClr>
              </a:solidFill>
              <a:effectLst>
                <a:outerShdw blurRad="38100" dist="38100" dir="2700000" algn="tl">
                  <a:srgbClr val="C0C0C0"/>
                </a:outerShdw>
              </a:effectLst>
              <a:latin typeface="+mj-lt"/>
            </a:endParaRPr>
          </a:p>
        </p:txBody>
      </p:sp>
      <p:sp>
        <p:nvSpPr>
          <p:cNvPr id="6" name="Rectangle 5"/>
          <p:cNvSpPr>
            <a:spLocks noChangeArrowheads="1"/>
          </p:cNvSpPr>
          <p:nvPr/>
        </p:nvSpPr>
        <p:spPr bwMode="auto">
          <a:xfrm>
            <a:off x="1691680" y="1412776"/>
            <a:ext cx="7056438" cy="71438"/>
          </a:xfrm>
          <a:prstGeom prst="rect">
            <a:avLst/>
          </a:prstGeom>
          <a:gradFill rotWithShape="0">
            <a:gsLst>
              <a:gs pos="0">
                <a:srgbClr val="003300"/>
              </a:gs>
              <a:gs pos="100000">
                <a:srgbClr val="66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7" name="Text Box 8"/>
          <p:cNvSpPr txBox="1">
            <a:spLocks noChangeArrowheads="1"/>
          </p:cNvSpPr>
          <p:nvPr/>
        </p:nvSpPr>
        <p:spPr bwMode="auto">
          <a:xfrm>
            <a:off x="179512" y="1556792"/>
            <a:ext cx="4681537" cy="1647825"/>
          </a:xfrm>
          <a:prstGeom prst="rect">
            <a:avLst/>
          </a:prstGeom>
          <a:noFill/>
          <a:ln>
            <a:noFill/>
          </a:ln>
          <a:effectLs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50000"/>
              </a:spcBef>
              <a:spcAft>
                <a:spcPct val="0"/>
              </a:spcAft>
              <a:defRPr>
                <a:solidFill>
                  <a:schemeClr val="tx1"/>
                </a:solidFill>
                <a:latin typeface="Arial" charset="0"/>
                <a:ea typeface="ＭＳ Ｐゴシック" charset="0"/>
              </a:defRPr>
            </a:lvl6pPr>
            <a:lvl7pPr marL="2971800" indent="-228600" eaLnBrk="0" fontAlgn="base" hangingPunct="0">
              <a:spcBef>
                <a:spcPct val="50000"/>
              </a:spcBef>
              <a:spcAft>
                <a:spcPct val="0"/>
              </a:spcAft>
              <a:defRPr>
                <a:solidFill>
                  <a:schemeClr val="tx1"/>
                </a:solidFill>
                <a:latin typeface="Arial" charset="0"/>
                <a:ea typeface="ＭＳ Ｐゴシック" charset="0"/>
              </a:defRPr>
            </a:lvl7pPr>
            <a:lvl8pPr marL="3429000" indent="-228600" eaLnBrk="0" fontAlgn="base" hangingPunct="0">
              <a:spcBef>
                <a:spcPct val="50000"/>
              </a:spcBef>
              <a:spcAft>
                <a:spcPct val="0"/>
              </a:spcAft>
              <a:defRPr>
                <a:solidFill>
                  <a:schemeClr val="tx1"/>
                </a:solidFill>
                <a:latin typeface="Arial" charset="0"/>
                <a:ea typeface="ＭＳ Ｐゴシック" charset="0"/>
              </a:defRPr>
            </a:lvl8pPr>
            <a:lvl9pPr marL="3886200" indent="-228600" eaLnBrk="0" fontAlgn="base" hangingPunct="0">
              <a:spcBef>
                <a:spcPct val="50000"/>
              </a:spcBef>
              <a:spcAft>
                <a:spcPct val="0"/>
              </a:spcAft>
              <a:defRPr>
                <a:solidFill>
                  <a:schemeClr val="tx1"/>
                </a:solidFill>
                <a:latin typeface="Arial" charset="0"/>
                <a:ea typeface="ＭＳ Ｐゴシック" charset="0"/>
              </a:defRPr>
            </a:lvl9pPr>
          </a:lstStyle>
          <a:p>
            <a:pPr algn="ctr" eaLnBrk="1" hangingPunct="1">
              <a:defRPr/>
            </a:pPr>
            <a:r>
              <a:rPr lang="en-GB" sz="3200" b="1" dirty="0" smtClean="0">
                <a:effectLst>
                  <a:outerShdw blurRad="38100" dist="38100" dir="2700000" algn="tl">
                    <a:srgbClr val="DDDDDD"/>
                  </a:outerShdw>
                </a:effectLst>
                <a:cs typeface="Arial" charset="0"/>
              </a:rPr>
              <a:t>Environmental Vision</a:t>
            </a:r>
          </a:p>
          <a:p>
            <a:pPr algn="ctr" eaLnBrk="1" hangingPunct="1">
              <a:defRPr/>
            </a:pPr>
            <a:r>
              <a:rPr lang="en-GB" sz="2800" b="1" dirty="0" smtClean="0">
                <a:effectLst>
                  <a:outerShdw blurRad="38100" dist="38100" dir="2700000" algn="tl">
                    <a:srgbClr val="DDDDDD"/>
                  </a:outerShdw>
                </a:effectLst>
                <a:cs typeface="Arial" charset="0"/>
              </a:rPr>
              <a:t>Integration of a range of features at Keele</a:t>
            </a:r>
          </a:p>
        </p:txBody>
      </p:sp>
      <p:sp>
        <p:nvSpPr>
          <p:cNvPr id="8" name="Text Box 9"/>
          <p:cNvSpPr txBox="1">
            <a:spLocks noChangeArrowheads="1"/>
          </p:cNvSpPr>
          <p:nvPr/>
        </p:nvSpPr>
        <p:spPr bwMode="auto">
          <a:xfrm>
            <a:off x="611560" y="3933056"/>
            <a:ext cx="3762568" cy="156966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b="1" dirty="0">
                <a:solidFill>
                  <a:srgbClr val="339933"/>
                </a:solidFill>
              </a:rPr>
              <a:t>Energy plans</a:t>
            </a:r>
          </a:p>
          <a:p>
            <a:pPr eaLnBrk="1" hangingPunct="1"/>
            <a:r>
              <a:rPr lang="en-GB" b="1" dirty="0">
                <a:solidFill>
                  <a:srgbClr val="339933"/>
                </a:solidFill>
              </a:rPr>
              <a:t>Research</a:t>
            </a:r>
          </a:p>
          <a:p>
            <a:pPr eaLnBrk="1" hangingPunct="1"/>
            <a:r>
              <a:rPr lang="en-GB" b="1" dirty="0">
                <a:solidFill>
                  <a:srgbClr val="339933"/>
                </a:solidFill>
              </a:rPr>
              <a:t>Education</a:t>
            </a:r>
          </a:p>
          <a:p>
            <a:pPr eaLnBrk="1" hangingPunct="1"/>
            <a:r>
              <a:rPr lang="en-GB" b="1" dirty="0">
                <a:solidFill>
                  <a:srgbClr val="339933"/>
                </a:solidFill>
              </a:rPr>
              <a:t>Campus and community</a:t>
            </a:r>
          </a:p>
        </p:txBody>
      </p:sp>
      <p:sp>
        <p:nvSpPr>
          <p:cNvPr id="9" name="AutoShape 11"/>
          <p:cNvSpPr>
            <a:spLocks noChangeArrowheads="1"/>
          </p:cNvSpPr>
          <p:nvPr/>
        </p:nvSpPr>
        <p:spPr bwMode="auto">
          <a:xfrm>
            <a:off x="2123728" y="3068960"/>
            <a:ext cx="574675" cy="647700"/>
          </a:xfrm>
          <a:prstGeom prst="upDownArrow">
            <a:avLst>
              <a:gd name="adj1" fmla="val 50000"/>
              <a:gd name="adj2" fmla="val 22541"/>
            </a:avLst>
          </a:prstGeom>
          <a:solidFill>
            <a:schemeClr val="accent1"/>
          </a:solidFill>
          <a:ln w="12700">
            <a:solidFill>
              <a:schemeClr val="tx1"/>
            </a:solidFill>
            <a:miter lim="800000"/>
            <a:headEnd/>
            <a:tailEnd/>
          </a:ln>
        </p:spPr>
        <p:txBody>
          <a:bodyPr wrap="none" anchor="ctr">
            <a:spAutoFit/>
          </a:bodyPr>
          <a:lstStyle/>
          <a:p>
            <a:endParaRPr lang="en-GB"/>
          </a:p>
        </p:txBody>
      </p:sp>
      <p:sp>
        <p:nvSpPr>
          <p:cNvPr id="10" name="Text Box 13"/>
          <p:cNvSpPr txBox="1">
            <a:spLocks noChangeArrowheads="1"/>
          </p:cNvSpPr>
          <p:nvPr/>
        </p:nvSpPr>
        <p:spPr bwMode="auto">
          <a:xfrm>
            <a:off x="611560" y="5733256"/>
            <a:ext cx="6085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dirty="0"/>
              <a:t>Why is ‘sustainability’ important for Keele University?</a:t>
            </a:r>
          </a:p>
        </p:txBody>
      </p:sp>
      <p:pic>
        <p:nvPicPr>
          <p:cNvPr id="11" name="Picture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bwMode="auto">
          <a:xfrm rot="20305633">
            <a:off x="6615806" y="5567660"/>
            <a:ext cx="720725" cy="287337"/>
          </a:xfrm>
          <a:prstGeom prst="rightArrow">
            <a:avLst/>
          </a:prstGeom>
          <a:solidFill>
            <a:schemeClr val="accent6">
              <a:lumMod val="60000"/>
              <a:lumOff val="40000"/>
            </a:schemeClr>
          </a:solidFill>
          <a:ln>
            <a:noFill/>
          </a:ln>
          <a:effectLst/>
          <a:extLst/>
        </p:spPr>
        <p:txBody>
          <a:bodyPr>
            <a:spAutoFit/>
          </a:bodyPr>
          <a:lstStyle/>
          <a:p>
            <a:pPr>
              <a:defRPr/>
            </a:pPr>
            <a:endParaRPr lang="en-GB">
              <a:ea typeface="ＭＳ Ｐゴシック" pitchFamily="34" charset="-128"/>
              <a:cs typeface="Arial" charset="0"/>
            </a:endParaRPr>
          </a:p>
        </p:txBody>
      </p:sp>
      <p:sp>
        <p:nvSpPr>
          <p:cNvPr id="13" name="Right Arrow 12"/>
          <p:cNvSpPr/>
          <p:nvPr/>
        </p:nvSpPr>
        <p:spPr bwMode="auto">
          <a:xfrm rot="1059844">
            <a:off x="6614827" y="5979846"/>
            <a:ext cx="720725" cy="287337"/>
          </a:xfrm>
          <a:prstGeom prst="rightArrow">
            <a:avLst/>
          </a:prstGeom>
          <a:solidFill>
            <a:schemeClr val="accent6">
              <a:lumMod val="60000"/>
              <a:lumOff val="40000"/>
            </a:schemeClr>
          </a:solidFill>
          <a:ln>
            <a:noFill/>
          </a:ln>
          <a:effectLst/>
          <a:extLst/>
        </p:spPr>
        <p:txBody>
          <a:bodyPr>
            <a:spAutoFit/>
          </a:bodyPr>
          <a:lstStyle/>
          <a:p>
            <a:pPr>
              <a:defRPr/>
            </a:pPr>
            <a:endParaRPr lang="en-GB">
              <a:ea typeface="ＭＳ Ｐゴシック" pitchFamily="34" charset="-128"/>
              <a:cs typeface="Arial" charset="0"/>
            </a:endParaRPr>
          </a:p>
        </p:txBody>
      </p:sp>
      <p:sp>
        <p:nvSpPr>
          <p:cNvPr id="14" name="TextBox 4"/>
          <p:cNvSpPr txBox="1">
            <a:spLocks noChangeArrowheads="1"/>
          </p:cNvSpPr>
          <p:nvPr/>
        </p:nvSpPr>
        <p:spPr bwMode="auto">
          <a:xfrm>
            <a:off x="7308304" y="5373216"/>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dirty="0" smtClean="0"/>
              <a:t>ethically</a:t>
            </a:r>
            <a:endParaRPr lang="en-GB" sz="1800" b="1" dirty="0"/>
          </a:p>
        </p:txBody>
      </p:sp>
      <p:sp>
        <p:nvSpPr>
          <p:cNvPr id="15" name="TextBox 5"/>
          <p:cNvSpPr txBox="1">
            <a:spLocks noChangeArrowheads="1"/>
          </p:cNvSpPr>
          <p:nvPr/>
        </p:nvSpPr>
        <p:spPr bwMode="auto">
          <a:xfrm>
            <a:off x="7308304" y="6021288"/>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dirty="0" smtClean="0"/>
              <a:t>practically</a:t>
            </a:r>
            <a:endParaRPr lang="en-GB" sz="1800" b="1" dirty="0"/>
          </a:p>
        </p:txBody>
      </p:sp>
      <p:pic>
        <p:nvPicPr>
          <p:cNvPr id="16"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628800"/>
            <a:ext cx="3859213" cy="21304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4572000" y="3789040"/>
            <a:ext cx="34559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spcBef>
                <a:spcPts val="600"/>
              </a:spcBef>
              <a:buFontTx/>
              <a:buAutoNum type="arabicParenR"/>
            </a:pPr>
            <a:r>
              <a:rPr lang="en-GB" b="1" dirty="0"/>
              <a:t>Our vision</a:t>
            </a:r>
          </a:p>
          <a:p>
            <a:pPr eaLnBrk="1" hangingPunct="1">
              <a:spcBef>
                <a:spcPts val="600"/>
              </a:spcBef>
              <a:buFontTx/>
              <a:buAutoNum type="arabicParenR"/>
            </a:pPr>
            <a:r>
              <a:rPr lang="en-GB" b="1" dirty="0"/>
              <a:t>Timeline for the Hub</a:t>
            </a:r>
          </a:p>
          <a:p>
            <a:pPr eaLnBrk="1" hangingPunct="1">
              <a:spcBef>
                <a:spcPts val="600"/>
              </a:spcBef>
              <a:buFontTx/>
              <a:buAutoNum type="arabicParenR"/>
            </a:pPr>
            <a:r>
              <a:rPr lang="en-GB" b="1" dirty="0"/>
              <a:t>What is the Hub</a:t>
            </a:r>
          </a:p>
          <a:p>
            <a:pPr eaLnBrk="1" hangingPunct="1">
              <a:spcBef>
                <a:spcPts val="600"/>
              </a:spcBef>
              <a:buFontTx/>
              <a:buAutoNum type="arabicParenR"/>
            </a:pPr>
            <a:r>
              <a:rPr lang="en-GB" b="1" dirty="0"/>
              <a:t>Observations</a:t>
            </a:r>
          </a:p>
        </p:txBody>
      </p:sp>
    </p:spTree>
    <p:extLst>
      <p:ext uri="{BB962C8B-B14F-4D97-AF65-F5344CB8AC3E}">
        <p14:creationId xmlns:p14="http://schemas.microsoft.com/office/powerpoint/2010/main" val="185964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p:bldP spid="15"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900" dirty="0"/>
              <a:t>Your next steps – making the most of your EAUC </a:t>
            </a:r>
            <a:r>
              <a:rPr lang="en-GB" sz="2900" dirty="0" smtClean="0"/>
              <a:t>Membership…</a:t>
            </a:r>
            <a:br>
              <a:rPr lang="en-GB" sz="2900" dirty="0" smtClean="0"/>
            </a:br>
            <a:endParaRPr lang="en-GB" sz="2900" dirty="0"/>
          </a:p>
        </p:txBody>
      </p:sp>
      <p:sp>
        <p:nvSpPr>
          <p:cNvPr id="5" name="Content Placeholder 2"/>
          <p:cNvSpPr>
            <a:spLocks noGrp="1"/>
          </p:cNvSpPr>
          <p:nvPr>
            <p:ph sz="quarter" idx="13"/>
          </p:nvPr>
        </p:nvSpPr>
        <p:spPr>
          <a:xfrm>
            <a:off x="468313" y="1412776"/>
            <a:ext cx="8424167" cy="4824536"/>
          </a:xfrm>
        </p:spPr>
        <p:txBody>
          <a:bodyPr/>
          <a:lstStyle/>
          <a:p>
            <a:r>
              <a:rPr lang="en-GB" sz="2100" dirty="0" smtClean="0">
                <a:solidFill>
                  <a:srgbClr val="7BA22F"/>
                </a:solidFill>
              </a:rPr>
              <a:t>Resources</a:t>
            </a:r>
          </a:p>
          <a:p>
            <a:pPr lvl="1">
              <a:buClr>
                <a:srgbClr val="7BA22F"/>
              </a:buClr>
              <a:buFont typeface="Arial" pitchFamily="34" charset="0"/>
              <a:buChar char="•"/>
            </a:pPr>
            <a:r>
              <a:rPr lang="en-GB" sz="1900" dirty="0" smtClean="0"/>
              <a:t>visit the </a:t>
            </a:r>
            <a:r>
              <a:rPr lang="en-GB" sz="1900" dirty="0"/>
              <a:t>dedicated </a:t>
            </a:r>
            <a:r>
              <a:rPr lang="en-GB" sz="1900" dirty="0" smtClean="0"/>
              <a:t>construction and community sections </a:t>
            </a:r>
            <a:r>
              <a:rPr lang="en-GB" sz="1900" dirty="0"/>
              <a:t>on the EAUC resource </a:t>
            </a:r>
            <a:r>
              <a:rPr lang="en-GB" sz="1900" dirty="0" smtClean="0"/>
              <a:t>bank</a:t>
            </a:r>
          </a:p>
          <a:p>
            <a:pPr lvl="1">
              <a:buClr>
                <a:srgbClr val="7BA22F"/>
              </a:buClr>
              <a:buFont typeface="Arial" pitchFamily="34" charset="0"/>
              <a:buChar char="•"/>
            </a:pPr>
            <a:r>
              <a:rPr lang="en-GB" sz="1900" dirty="0"/>
              <a:t>v</a:t>
            </a:r>
            <a:r>
              <a:rPr lang="en-GB" sz="1900" dirty="0" smtClean="0"/>
              <a:t>isit SORTED, the </a:t>
            </a:r>
            <a:r>
              <a:rPr lang="en-GB" sz="1900" dirty="0"/>
              <a:t>online resource for sustainability in the Learning and Skills sector</a:t>
            </a:r>
          </a:p>
          <a:p>
            <a:r>
              <a:rPr lang="en-GB" sz="2100" dirty="0">
                <a:solidFill>
                  <a:srgbClr val="7BA22F"/>
                </a:solidFill>
              </a:rPr>
              <a:t>Recognition - </a:t>
            </a:r>
            <a:r>
              <a:rPr lang="en-GB" sz="2100" dirty="0" smtClean="0"/>
              <a:t>enter </a:t>
            </a:r>
            <a:r>
              <a:rPr lang="en-GB" sz="2100" dirty="0"/>
              <a:t>the 2012 Green Gown Awards Sustainable construction and refurbishment </a:t>
            </a:r>
            <a:r>
              <a:rPr lang="en-GB" sz="2100" dirty="0" smtClean="0"/>
              <a:t>category. Entries </a:t>
            </a:r>
            <a:r>
              <a:rPr lang="en-GB" sz="2100" dirty="0"/>
              <a:t>open summer 2012</a:t>
            </a:r>
          </a:p>
          <a:p>
            <a:r>
              <a:rPr lang="en-GB" sz="2100" dirty="0">
                <a:solidFill>
                  <a:srgbClr val="7BA22F"/>
                </a:solidFill>
              </a:rPr>
              <a:t>Measure and improve - </a:t>
            </a:r>
            <a:r>
              <a:rPr lang="en-GB" sz="2100" dirty="0" smtClean="0"/>
              <a:t>sign up to </a:t>
            </a:r>
            <a:r>
              <a:rPr lang="en-GB" sz="2100" dirty="0" err="1" smtClean="0"/>
              <a:t>LiFE</a:t>
            </a:r>
            <a:r>
              <a:rPr lang="en-GB" sz="2100" dirty="0" smtClean="0"/>
              <a:t> </a:t>
            </a:r>
            <a:r>
              <a:rPr lang="en-GB" sz="2100" dirty="0" smtClean="0">
                <a:hlinkClick r:id="rId2"/>
              </a:rPr>
              <a:t>www.thelifeindex.org.uk</a:t>
            </a:r>
            <a:r>
              <a:rPr lang="en-GB" sz="2100" dirty="0" smtClean="0"/>
              <a:t>. EAUC Members receive a significant discount</a:t>
            </a:r>
          </a:p>
          <a:p>
            <a:pPr lvl="1">
              <a:buClr>
                <a:srgbClr val="7BA22F"/>
              </a:buClr>
              <a:buFont typeface="Arial" pitchFamily="34" charset="0"/>
              <a:buChar char="•"/>
            </a:pPr>
            <a:r>
              <a:rPr lang="en-GB" sz="2100" dirty="0" err="1" smtClean="0"/>
              <a:t>LiFE</a:t>
            </a:r>
            <a:r>
              <a:rPr lang="en-GB" sz="2100" dirty="0" smtClean="0"/>
              <a:t> offers dedicated ‘sustainable construction and renovation’ and ‘community and public engagement’ frameworks</a:t>
            </a:r>
          </a:p>
          <a:p>
            <a:pPr marL="0" indent="0" algn="ctr">
              <a:buNone/>
            </a:pPr>
            <a:r>
              <a:rPr lang="en-GB" sz="2100" b="1" dirty="0" smtClean="0">
                <a:solidFill>
                  <a:srgbClr val="7BA22F"/>
                </a:solidFill>
              </a:rPr>
              <a:t>Membership </a:t>
            </a:r>
            <a:r>
              <a:rPr lang="en-GB" sz="2100" b="1" dirty="0">
                <a:solidFill>
                  <a:srgbClr val="7BA22F"/>
                </a:solidFill>
              </a:rPr>
              <a:t>matters at www.eauc.org.uk</a:t>
            </a:r>
          </a:p>
          <a:p>
            <a:pPr marL="0" indent="0">
              <a:buNone/>
            </a:pPr>
            <a:endParaRPr lang="en-GB" sz="2100" dirty="0"/>
          </a:p>
        </p:txBody>
      </p:sp>
    </p:spTree>
    <p:extLst>
      <p:ext uri="{BB962C8B-B14F-4D97-AF65-F5344CB8AC3E}">
        <p14:creationId xmlns:p14="http://schemas.microsoft.com/office/powerpoint/2010/main" val="4067353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030"/>
          <p:cNvSpPr>
            <a:spLocks noChangeArrowheads="1"/>
          </p:cNvSpPr>
          <p:nvPr/>
        </p:nvSpPr>
        <p:spPr bwMode="auto">
          <a:xfrm>
            <a:off x="1835150" y="1557338"/>
            <a:ext cx="5632450" cy="4953000"/>
          </a:xfrm>
          <a:prstGeom prst="flowChartProcess">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spcBef>
                <a:spcPct val="0"/>
              </a:spcBef>
            </a:pPr>
            <a:endParaRPr lang="en-GB"/>
          </a:p>
        </p:txBody>
      </p:sp>
      <p:sp>
        <p:nvSpPr>
          <p:cNvPr id="6" name="AutoShape 1031"/>
          <p:cNvSpPr>
            <a:spLocks noChangeArrowheads="1"/>
          </p:cNvSpPr>
          <p:nvPr/>
        </p:nvSpPr>
        <p:spPr bwMode="auto">
          <a:xfrm>
            <a:off x="3779838" y="1628775"/>
            <a:ext cx="1447800" cy="720725"/>
          </a:xfrm>
          <a:prstGeom prst="flowChartProcess">
            <a:avLst/>
          </a:prstGeom>
          <a:solidFill>
            <a:srgbClr val="D1B9E5"/>
          </a:solidFill>
          <a:ln w="38100" cmpd="dbl">
            <a:solidFill>
              <a:schemeClr val="tx1"/>
            </a:solidFill>
            <a:miter lim="800000"/>
            <a:headEnd/>
            <a:tailEnd/>
          </a:ln>
        </p:spPr>
        <p:txBody>
          <a:bodyPr wrap="none" anchor="ctr"/>
          <a:lstStyle/>
          <a:p>
            <a:pPr algn="ctr">
              <a:spcBef>
                <a:spcPct val="0"/>
              </a:spcBef>
            </a:pPr>
            <a:r>
              <a:rPr lang="en-GB" sz="2400" b="1"/>
              <a:t>Keele</a:t>
            </a:r>
          </a:p>
          <a:p>
            <a:pPr algn="ctr">
              <a:spcBef>
                <a:spcPct val="0"/>
              </a:spcBef>
            </a:pPr>
            <a:r>
              <a:rPr lang="en-GB" sz="2400" b="1"/>
              <a:t>campus</a:t>
            </a:r>
          </a:p>
        </p:txBody>
      </p:sp>
      <p:sp>
        <p:nvSpPr>
          <p:cNvPr id="7" name="AutoShape 1035"/>
          <p:cNvSpPr>
            <a:spLocks noChangeArrowheads="1"/>
          </p:cNvSpPr>
          <p:nvPr/>
        </p:nvSpPr>
        <p:spPr bwMode="auto">
          <a:xfrm>
            <a:off x="3059113" y="4300538"/>
            <a:ext cx="2959100" cy="433387"/>
          </a:xfrm>
          <a:prstGeom prst="flowChartAlternateProcess">
            <a:avLst/>
          </a:prstGeom>
          <a:solidFill>
            <a:srgbClr val="A5B5F9"/>
          </a:solidFill>
          <a:ln w="38100" cmpd="dbl">
            <a:solidFill>
              <a:schemeClr val="tx1"/>
            </a:solidFill>
            <a:miter lim="800000"/>
            <a:headEnd/>
            <a:tailEnd/>
          </a:ln>
        </p:spPr>
        <p:txBody>
          <a:bodyPr wrap="none" anchor="ctr"/>
          <a:lstStyle/>
          <a:p>
            <a:pPr algn="ctr">
              <a:spcBef>
                <a:spcPct val="0"/>
              </a:spcBef>
            </a:pPr>
            <a:r>
              <a:rPr lang="en-GB" sz="2400" b="1"/>
              <a:t>Research Expertise</a:t>
            </a:r>
          </a:p>
        </p:txBody>
      </p:sp>
      <p:sp>
        <p:nvSpPr>
          <p:cNvPr id="8" name="AutoShape 1036"/>
          <p:cNvSpPr>
            <a:spLocks noChangeArrowheads="1"/>
          </p:cNvSpPr>
          <p:nvPr/>
        </p:nvSpPr>
        <p:spPr bwMode="auto">
          <a:xfrm>
            <a:off x="2139950" y="5062538"/>
            <a:ext cx="1036638" cy="574675"/>
          </a:xfrm>
          <a:prstGeom prst="flowChartProcess">
            <a:avLst/>
          </a:prstGeom>
          <a:solidFill>
            <a:schemeClr val="accent1"/>
          </a:solidFill>
          <a:ln w="9525">
            <a:solidFill>
              <a:schemeClr val="tx1"/>
            </a:solidFill>
            <a:miter lim="800000"/>
            <a:headEnd/>
            <a:tailEnd/>
          </a:ln>
        </p:spPr>
        <p:txBody>
          <a:bodyPr wrap="none" anchor="ctr"/>
          <a:lstStyle/>
          <a:p>
            <a:pPr algn="ctr">
              <a:spcBef>
                <a:spcPct val="0"/>
              </a:spcBef>
            </a:pPr>
            <a:r>
              <a:rPr lang="en-GB" sz="1200" b="1"/>
              <a:t>Wind energy</a:t>
            </a:r>
          </a:p>
        </p:txBody>
      </p:sp>
      <p:sp>
        <p:nvSpPr>
          <p:cNvPr id="9" name="AutoShape 1037"/>
          <p:cNvSpPr>
            <a:spLocks noChangeArrowheads="1"/>
          </p:cNvSpPr>
          <p:nvPr/>
        </p:nvSpPr>
        <p:spPr bwMode="auto">
          <a:xfrm>
            <a:off x="4883150" y="5062538"/>
            <a:ext cx="936625" cy="576262"/>
          </a:xfrm>
          <a:prstGeom prst="flowChartProcess">
            <a:avLst/>
          </a:prstGeom>
          <a:solidFill>
            <a:schemeClr val="accent1"/>
          </a:solidFill>
          <a:ln w="9525">
            <a:solidFill>
              <a:schemeClr val="tx1"/>
            </a:solidFill>
            <a:miter lim="800000"/>
            <a:headEnd/>
            <a:tailEnd/>
          </a:ln>
        </p:spPr>
        <p:txBody>
          <a:bodyPr wrap="none" anchor="ctr"/>
          <a:lstStyle/>
          <a:p>
            <a:pPr algn="ctr">
              <a:spcBef>
                <a:spcPct val="0"/>
              </a:spcBef>
            </a:pPr>
            <a:r>
              <a:rPr lang="en-GB" sz="1200" b="1"/>
              <a:t>Eco-coal</a:t>
            </a:r>
          </a:p>
        </p:txBody>
      </p:sp>
      <p:sp>
        <p:nvSpPr>
          <p:cNvPr id="10" name="AutoShape 1038"/>
          <p:cNvSpPr>
            <a:spLocks noChangeArrowheads="1"/>
          </p:cNvSpPr>
          <p:nvPr/>
        </p:nvSpPr>
        <p:spPr bwMode="auto">
          <a:xfrm>
            <a:off x="6378575" y="4300538"/>
            <a:ext cx="935038" cy="576262"/>
          </a:xfrm>
          <a:prstGeom prst="flowChartProcess">
            <a:avLst/>
          </a:prstGeom>
          <a:solidFill>
            <a:schemeClr val="accent1"/>
          </a:solidFill>
          <a:ln w="9525">
            <a:solidFill>
              <a:schemeClr val="tx1"/>
            </a:solidFill>
            <a:miter lim="800000"/>
            <a:headEnd/>
            <a:tailEnd/>
          </a:ln>
        </p:spPr>
        <p:txBody>
          <a:bodyPr wrap="none" anchor="ctr"/>
          <a:lstStyle/>
          <a:p>
            <a:pPr algn="ctr">
              <a:spcBef>
                <a:spcPct val="0"/>
              </a:spcBef>
            </a:pPr>
            <a:r>
              <a:rPr lang="en-GB" sz="1200" b="1"/>
              <a:t>Green IT</a:t>
            </a:r>
          </a:p>
        </p:txBody>
      </p:sp>
      <p:sp>
        <p:nvSpPr>
          <p:cNvPr id="11" name="AutoShape 1039"/>
          <p:cNvSpPr>
            <a:spLocks noChangeArrowheads="1"/>
          </p:cNvSpPr>
          <p:nvPr/>
        </p:nvSpPr>
        <p:spPr bwMode="auto">
          <a:xfrm>
            <a:off x="1914525" y="4300538"/>
            <a:ext cx="865188" cy="576262"/>
          </a:xfrm>
          <a:prstGeom prst="flowChartProcess">
            <a:avLst/>
          </a:prstGeom>
          <a:solidFill>
            <a:schemeClr val="accent1"/>
          </a:solidFill>
          <a:ln w="9525">
            <a:solidFill>
              <a:schemeClr val="tx1"/>
            </a:solidFill>
            <a:miter lim="800000"/>
            <a:headEnd/>
            <a:tailEnd/>
          </a:ln>
        </p:spPr>
        <p:txBody>
          <a:bodyPr wrap="none" anchor="ctr"/>
          <a:lstStyle/>
          <a:p>
            <a:pPr algn="ctr">
              <a:spcBef>
                <a:spcPct val="0"/>
              </a:spcBef>
            </a:pPr>
            <a:r>
              <a:rPr lang="en-GB" sz="1200" b="1"/>
              <a:t>Fuel cells</a:t>
            </a:r>
          </a:p>
          <a:p>
            <a:pPr algn="ctr">
              <a:spcBef>
                <a:spcPct val="0"/>
              </a:spcBef>
            </a:pPr>
            <a:r>
              <a:rPr lang="en-GB" sz="1200" b="1"/>
              <a:t>and photo-</a:t>
            </a:r>
          </a:p>
          <a:p>
            <a:pPr algn="ctr">
              <a:spcBef>
                <a:spcPct val="0"/>
              </a:spcBef>
            </a:pPr>
            <a:r>
              <a:rPr lang="en-GB" sz="1200" b="1"/>
              <a:t>voltaics</a:t>
            </a:r>
          </a:p>
        </p:txBody>
      </p:sp>
      <p:sp>
        <p:nvSpPr>
          <p:cNvPr id="12" name="AutoShape 1040"/>
          <p:cNvSpPr>
            <a:spLocks noChangeArrowheads="1"/>
          </p:cNvSpPr>
          <p:nvPr/>
        </p:nvSpPr>
        <p:spPr bwMode="auto">
          <a:xfrm>
            <a:off x="5949950" y="5062538"/>
            <a:ext cx="1223963" cy="576262"/>
          </a:xfrm>
          <a:prstGeom prst="flowChartProcess">
            <a:avLst/>
          </a:prstGeom>
          <a:solidFill>
            <a:schemeClr val="accent1"/>
          </a:solidFill>
          <a:ln w="9525">
            <a:solidFill>
              <a:schemeClr val="tx1"/>
            </a:solidFill>
            <a:miter lim="800000"/>
            <a:headEnd/>
            <a:tailEnd/>
          </a:ln>
        </p:spPr>
        <p:txBody>
          <a:bodyPr wrap="none" anchor="ctr"/>
          <a:lstStyle/>
          <a:p>
            <a:pPr algn="ctr">
              <a:spcBef>
                <a:spcPct val="0"/>
              </a:spcBef>
            </a:pPr>
            <a:r>
              <a:rPr lang="en-GB" sz="1200" b="1"/>
              <a:t>Environmental </a:t>
            </a:r>
          </a:p>
          <a:p>
            <a:pPr algn="ctr">
              <a:spcBef>
                <a:spcPct val="0"/>
              </a:spcBef>
            </a:pPr>
            <a:r>
              <a:rPr lang="en-GB" sz="1200" b="1"/>
              <a:t>biology</a:t>
            </a:r>
          </a:p>
        </p:txBody>
      </p:sp>
      <p:sp>
        <p:nvSpPr>
          <p:cNvPr id="13" name="AutoShape 1041"/>
          <p:cNvSpPr>
            <a:spLocks noChangeArrowheads="1"/>
          </p:cNvSpPr>
          <p:nvPr/>
        </p:nvSpPr>
        <p:spPr bwMode="auto">
          <a:xfrm>
            <a:off x="3892550" y="5824538"/>
            <a:ext cx="1752600" cy="576262"/>
          </a:xfrm>
          <a:prstGeom prst="flowChartProcess">
            <a:avLst/>
          </a:prstGeom>
          <a:solidFill>
            <a:schemeClr val="accent1"/>
          </a:solidFill>
          <a:ln w="9525">
            <a:solidFill>
              <a:schemeClr val="tx1"/>
            </a:solidFill>
            <a:miter lim="800000"/>
            <a:headEnd/>
            <a:tailEnd/>
          </a:ln>
        </p:spPr>
        <p:txBody>
          <a:bodyPr wrap="none" anchor="ctr"/>
          <a:lstStyle/>
          <a:p>
            <a:pPr algn="ctr">
              <a:spcBef>
                <a:spcPct val="0"/>
              </a:spcBef>
            </a:pPr>
            <a:r>
              <a:rPr lang="en-GB" sz="1200" b="1"/>
              <a:t>Political, </a:t>
            </a:r>
          </a:p>
          <a:p>
            <a:pPr algn="ctr">
              <a:spcBef>
                <a:spcPct val="0"/>
              </a:spcBef>
            </a:pPr>
            <a:r>
              <a:rPr lang="en-GB" sz="1200" b="1"/>
              <a:t>social &amp; </a:t>
            </a:r>
          </a:p>
          <a:p>
            <a:pPr algn="ctr">
              <a:spcBef>
                <a:spcPct val="0"/>
              </a:spcBef>
            </a:pPr>
            <a:r>
              <a:rPr lang="en-GB" sz="1200" b="1"/>
              <a:t>legal policy issues</a:t>
            </a:r>
          </a:p>
        </p:txBody>
      </p:sp>
      <p:sp>
        <p:nvSpPr>
          <p:cNvPr id="14" name="AutoShape 1042"/>
          <p:cNvSpPr>
            <a:spLocks noChangeArrowheads="1"/>
          </p:cNvSpPr>
          <p:nvPr/>
        </p:nvSpPr>
        <p:spPr bwMode="auto">
          <a:xfrm>
            <a:off x="3359150" y="5062538"/>
            <a:ext cx="1223963" cy="576262"/>
          </a:xfrm>
          <a:prstGeom prst="flowChartProcess">
            <a:avLst/>
          </a:prstGeom>
          <a:solidFill>
            <a:schemeClr val="accent1"/>
          </a:solidFill>
          <a:ln w="9525">
            <a:solidFill>
              <a:schemeClr val="tx1"/>
            </a:solidFill>
            <a:miter lim="800000"/>
            <a:headEnd/>
            <a:tailEnd/>
          </a:ln>
        </p:spPr>
        <p:txBody>
          <a:bodyPr wrap="none" anchor="ctr"/>
          <a:lstStyle/>
          <a:p>
            <a:pPr algn="ctr">
              <a:spcBef>
                <a:spcPct val="0"/>
              </a:spcBef>
            </a:pPr>
            <a:r>
              <a:rPr lang="en-GB" sz="1200" b="1"/>
              <a:t>Geothermal</a:t>
            </a:r>
          </a:p>
          <a:p>
            <a:pPr algn="ctr">
              <a:spcBef>
                <a:spcPct val="0"/>
              </a:spcBef>
            </a:pPr>
            <a:r>
              <a:rPr lang="en-GB" sz="1200" b="1"/>
              <a:t>energy</a:t>
            </a:r>
          </a:p>
        </p:txBody>
      </p:sp>
      <p:sp>
        <p:nvSpPr>
          <p:cNvPr id="15" name="Line 1043"/>
          <p:cNvSpPr>
            <a:spLocks noChangeShapeType="1"/>
          </p:cNvSpPr>
          <p:nvPr/>
        </p:nvSpPr>
        <p:spPr bwMode="auto">
          <a:xfrm>
            <a:off x="4002088" y="4732338"/>
            <a:ext cx="1587"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044"/>
          <p:cNvSpPr>
            <a:spLocks noChangeShapeType="1"/>
          </p:cNvSpPr>
          <p:nvPr/>
        </p:nvSpPr>
        <p:spPr bwMode="auto">
          <a:xfrm>
            <a:off x="5226050" y="4732338"/>
            <a:ext cx="1588"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045"/>
          <p:cNvSpPr>
            <a:spLocks noChangeShapeType="1"/>
          </p:cNvSpPr>
          <p:nvPr/>
        </p:nvSpPr>
        <p:spPr bwMode="auto">
          <a:xfrm flipH="1">
            <a:off x="2771775" y="4508500"/>
            <a:ext cx="280988" cy="95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046"/>
          <p:cNvSpPr>
            <a:spLocks noChangeShapeType="1"/>
          </p:cNvSpPr>
          <p:nvPr/>
        </p:nvSpPr>
        <p:spPr bwMode="auto">
          <a:xfrm>
            <a:off x="6018213" y="4516438"/>
            <a:ext cx="360362" cy="158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047"/>
          <p:cNvSpPr>
            <a:spLocks noChangeShapeType="1"/>
          </p:cNvSpPr>
          <p:nvPr/>
        </p:nvSpPr>
        <p:spPr bwMode="auto">
          <a:xfrm flipH="1">
            <a:off x="2771775" y="4724400"/>
            <a:ext cx="288925" cy="2889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1051"/>
          <p:cNvSpPr>
            <a:spLocks noChangeShapeType="1"/>
          </p:cNvSpPr>
          <p:nvPr/>
        </p:nvSpPr>
        <p:spPr bwMode="auto">
          <a:xfrm>
            <a:off x="4730750" y="4757738"/>
            <a:ext cx="0" cy="990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 Box 1052"/>
          <p:cNvSpPr txBox="1">
            <a:spLocks noChangeArrowheads="1"/>
          </p:cNvSpPr>
          <p:nvPr/>
        </p:nvSpPr>
        <p:spPr bwMode="auto">
          <a:xfrm>
            <a:off x="1908175" y="1628775"/>
            <a:ext cx="1220788" cy="830263"/>
          </a:xfrm>
          <a:prstGeom prst="rect">
            <a:avLst/>
          </a:prstGeom>
          <a:solidFill>
            <a:srgbClr val="A1FDB7"/>
          </a:solidFill>
          <a:ln w="38100" cmpd="dbl">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spcBef>
                <a:spcPct val="0"/>
              </a:spcBef>
            </a:pPr>
            <a:r>
              <a:rPr lang="en-GB" b="1"/>
              <a:t>'Green'</a:t>
            </a:r>
          </a:p>
          <a:p>
            <a:pPr eaLnBrk="1" hangingPunct="1">
              <a:spcBef>
                <a:spcPct val="0"/>
              </a:spcBef>
            </a:pPr>
            <a:r>
              <a:rPr lang="en-GB" b="1"/>
              <a:t>energy</a:t>
            </a:r>
          </a:p>
        </p:txBody>
      </p:sp>
      <p:sp>
        <p:nvSpPr>
          <p:cNvPr id="22" name="Text Box 1053"/>
          <p:cNvSpPr txBox="1">
            <a:spLocks noChangeArrowheads="1"/>
          </p:cNvSpPr>
          <p:nvPr/>
        </p:nvSpPr>
        <p:spPr bwMode="auto">
          <a:xfrm>
            <a:off x="5651500" y="1844675"/>
            <a:ext cx="1673225" cy="461963"/>
          </a:xfrm>
          <a:prstGeom prst="rect">
            <a:avLst/>
          </a:prstGeom>
          <a:solidFill>
            <a:srgbClr val="B8E6BB"/>
          </a:solidFill>
          <a:ln w="38100" cmpd="dbl">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b="1"/>
              <a:t>Education</a:t>
            </a:r>
          </a:p>
        </p:txBody>
      </p:sp>
      <p:sp>
        <p:nvSpPr>
          <p:cNvPr id="23" name="AutoShape 1055"/>
          <p:cNvSpPr>
            <a:spLocks noChangeArrowheads="1"/>
          </p:cNvSpPr>
          <p:nvPr/>
        </p:nvSpPr>
        <p:spPr bwMode="auto">
          <a:xfrm rot="18908098">
            <a:off x="5651500" y="2479675"/>
            <a:ext cx="731838" cy="300038"/>
          </a:xfrm>
          <a:prstGeom prst="leftRightArrow">
            <a:avLst>
              <a:gd name="adj1" fmla="val 50000"/>
              <a:gd name="adj2" fmla="val 39873"/>
            </a:avLst>
          </a:prstGeom>
          <a:solidFill>
            <a:schemeClr val="accent1"/>
          </a:solidFill>
          <a:ln w="9525">
            <a:solidFill>
              <a:schemeClr val="tx1"/>
            </a:solidFill>
            <a:miter lim="800000"/>
            <a:headEnd/>
            <a:tailEnd/>
          </a:ln>
        </p:spPr>
        <p:txBody>
          <a:bodyPr wrap="none" anchor="ctr"/>
          <a:lstStyle/>
          <a:p>
            <a:pPr>
              <a:spcBef>
                <a:spcPct val="0"/>
              </a:spcBef>
            </a:pPr>
            <a:endParaRPr lang="en-GB"/>
          </a:p>
        </p:txBody>
      </p:sp>
      <p:sp>
        <p:nvSpPr>
          <p:cNvPr id="24" name="AutoShape 1061"/>
          <p:cNvSpPr>
            <a:spLocks noChangeArrowheads="1"/>
          </p:cNvSpPr>
          <p:nvPr/>
        </p:nvSpPr>
        <p:spPr bwMode="auto">
          <a:xfrm rot="11804521" flipV="1">
            <a:off x="1546225" y="2960688"/>
            <a:ext cx="1716088" cy="152400"/>
          </a:xfrm>
          <a:prstGeom prst="leftRightArrow">
            <a:avLst>
              <a:gd name="adj1" fmla="val 50000"/>
              <a:gd name="adj2" fmla="val 279269"/>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0"/>
              </a:spcBef>
            </a:pPr>
            <a:endParaRPr lang="en-GB"/>
          </a:p>
        </p:txBody>
      </p:sp>
      <p:sp>
        <p:nvSpPr>
          <p:cNvPr id="25" name="AutoShape 1064"/>
          <p:cNvSpPr>
            <a:spLocks noChangeArrowheads="1"/>
          </p:cNvSpPr>
          <p:nvPr/>
        </p:nvSpPr>
        <p:spPr bwMode="auto">
          <a:xfrm>
            <a:off x="7524328" y="4149080"/>
            <a:ext cx="1476375" cy="431800"/>
          </a:xfrm>
          <a:prstGeom prst="flowChartAlternateProcess">
            <a:avLst/>
          </a:prstGeom>
          <a:noFill/>
          <a:ln w="9525">
            <a:noFill/>
            <a:miter lim="800000"/>
            <a:headEnd/>
            <a:tailEnd/>
          </a:ln>
          <a:effectLst/>
        </p:spPr>
        <p:txBody>
          <a:bodyPr wrap="none" anchor="ctr"/>
          <a:lstStyle/>
          <a:p>
            <a:pPr algn="ctr">
              <a:spcBef>
                <a:spcPts val="0"/>
              </a:spcBef>
              <a:defRPr/>
            </a:pPr>
            <a:r>
              <a:rPr lang="en-GB" b="1" dirty="0">
                <a:effectLst>
                  <a:outerShdw blurRad="38100" dist="38100" dir="2700000" algn="tl">
                    <a:srgbClr val="DDDDDD"/>
                  </a:outerShdw>
                </a:effectLst>
                <a:latin typeface="Calibri"/>
                <a:cs typeface="Calibri"/>
              </a:rPr>
              <a:t>Schools and</a:t>
            </a:r>
          </a:p>
          <a:p>
            <a:pPr algn="ctr">
              <a:spcBef>
                <a:spcPts val="0"/>
              </a:spcBef>
              <a:defRPr/>
            </a:pPr>
            <a:r>
              <a:rPr lang="en-GB" b="1" dirty="0">
                <a:effectLst>
                  <a:outerShdw blurRad="38100" dist="38100" dir="2700000" algn="tl">
                    <a:srgbClr val="DDDDDD"/>
                  </a:outerShdw>
                </a:effectLst>
                <a:latin typeface="Calibri"/>
                <a:cs typeface="Calibri"/>
              </a:rPr>
              <a:t>colleges </a:t>
            </a:r>
            <a:endParaRPr lang="en-GB" sz="3600" b="1" dirty="0">
              <a:effectLst>
                <a:outerShdw blurRad="38100" dist="38100" dir="2700000" algn="tl">
                  <a:srgbClr val="DDDDDD"/>
                </a:outerShdw>
              </a:effectLst>
              <a:latin typeface="Calibri"/>
              <a:cs typeface="Calibri"/>
            </a:endParaRPr>
          </a:p>
        </p:txBody>
      </p:sp>
      <p:sp>
        <p:nvSpPr>
          <p:cNvPr id="26" name="Text Box 1067"/>
          <p:cNvSpPr txBox="1">
            <a:spLocks noChangeArrowheads="1"/>
          </p:cNvSpPr>
          <p:nvPr/>
        </p:nvSpPr>
        <p:spPr bwMode="auto">
          <a:xfrm>
            <a:off x="7380312" y="2492896"/>
            <a:ext cx="1512639" cy="923330"/>
          </a:xfrm>
          <a:prstGeom prst="rect">
            <a:avLst/>
          </a:prstGeom>
          <a:noFill/>
          <a:ln w="9525" algn="ctr">
            <a:noFill/>
            <a:miter lim="800000"/>
            <a:headEnd/>
            <a:tailEnd/>
          </a:ln>
          <a:effectLst/>
        </p:spPr>
        <p:txBody>
          <a:bodyPr wrap="square">
            <a:spAutoFit/>
          </a:bodyPr>
          <a:lstStyle>
            <a:lvl1pPr>
              <a:spcBef>
                <a:spcPct val="0"/>
              </a:spcBef>
              <a:defRPr>
                <a:solidFill>
                  <a:schemeClr val="tx1"/>
                </a:solidFill>
                <a:latin typeface="Arial" charset="0"/>
                <a:ea typeface="ＭＳ Ｐゴシック" charset="0"/>
              </a:defRPr>
            </a:lvl1pPr>
            <a:lvl2pPr marL="742950" indent="-285750">
              <a:spcBef>
                <a:spcPct val="0"/>
              </a:spcBef>
              <a:defRPr>
                <a:solidFill>
                  <a:schemeClr val="tx1"/>
                </a:solidFill>
                <a:latin typeface="Arial" charset="0"/>
                <a:ea typeface="ＭＳ Ｐゴシック" charset="0"/>
              </a:defRPr>
            </a:lvl2pPr>
            <a:lvl3pPr marL="1143000" indent="-228600">
              <a:spcBef>
                <a:spcPct val="0"/>
              </a:spcBef>
              <a:defRPr>
                <a:solidFill>
                  <a:schemeClr val="tx1"/>
                </a:solidFill>
                <a:latin typeface="Arial" charset="0"/>
                <a:ea typeface="ＭＳ Ｐゴシック" charset="0"/>
              </a:defRPr>
            </a:lvl3pPr>
            <a:lvl4pPr marL="1600200" indent="-228600">
              <a:spcBef>
                <a:spcPct val="0"/>
              </a:spcBef>
              <a:defRPr>
                <a:solidFill>
                  <a:schemeClr val="tx1"/>
                </a:solidFill>
                <a:latin typeface="Arial" charset="0"/>
                <a:ea typeface="ＭＳ Ｐゴシック" charset="0"/>
              </a:defRPr>
            </a:lvl4pPr>
            <a:lvl5pPr marL="2057400" indent="-228600">
              <a:spcBef>
                <a:spcPct val="0"/>
              </a:spcBef>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ts val="0"/>
              </a:spcBef>
              <a:defRPr/>
            </a:pPr>
            <a:r>
              <a:rPr lang="en-GB" b="1" dirty="0" smtClean="0">
                <a:effectLst>
                  <a:outerShdw blurRad="38100" dist="38100" dir="2700000" algn="tl">
                    <a:srgbClr val="DDDDDD"/>
                  </a:outerShdw>
                </a:effectLst>
                <a:latin typeface="+mn-lt"/>
                <a:cs typeface="Arial" charset="0"/>
              </a:rPr>
              <a:t>Local and regional communities</a:t>
            </a:r>
            <a:endParaRPr lang="en-GB" dirty="0" smtClean="0">
              <a:effectLst>
                <a:outerShdw blurRad="38100" dist="38100" dir="2700000" algn="tl">
                  <a:srgbClr val="DDDDDD"/>
                </a:outerShdw>
              </a:effectLst>
              <a:latin typeface="+mn-lt"/>
              <a:cs typeface="Arial" charset="0"/>
            </a:endParaRPr>
          </a:p>
        </p:txBody>
      </p:sp>
      <p:sp>
        <p:nvSpPr>
          <p:cNvPr id="27" name="AutoShape 1068"/>
          <p:cNvSpPr>
            <a:spLocks noChangeArrowheads="1"/>
          </p:cNvSpPr>
          <p:nvPr/>
        </p:nvSpPr>
        <p:spPr bwMode="auto">
          <a:xfrm>
            <a:off x="0" y="3789363"/>
            <a:ext cx="1682750" cy="792162"/>
          </a:xfrm>
          <a:prstGeom prst="flowChartAlternateProcess">
            <a:avLst/>
          </a:prstGeom>
          <a:noFill/>
          <a:ln w="9525">
            <a:noFill/>
            <a:miter lim="800000"/>
            <a:headEnd/>
            <a:tailEnd/>
          </a:ln>
          <a:effectLst/>
        </p:spPr>
        <p:txBody>
          <a:bodyPr wrap="none" anchor="ctr"/>
          <a:lstStyle/>
          <a:p>
            <a:pPr algn="ctr">
              <a:spcBef>
                <a:spcPts val="0"/>
              </a:spcBef>
              <a:defRPr/>
            </a:pPr>
            <a:r>
              <a:rPr lang="en-GB" b="1" dirty="0">
                <a:effectLst>
                  <a:outerShdw blurRad="38100" dist="38100" dir="2700000" algn="tl">
                    <a:srgbClr val="DDDDDD"/>
                  </a:outerShdw>
                </a:effectLst>
                <a:cs typeface="Arial" charset="0"/>
              </a:rPr>
              <a:t>Businesses</a:t>
            </a:r>
          </a:p>
          <a:p>
            <a:pPr algn="ctr">
              <a:spcBef>
                <a:spcPts val="0"/>
              </a:spcBef>
              <a:defRPr/>
            </a:pPr>
            <a:r>
              <a:rPr lang="en-GB" b="1" dirty="0">
                <a:effectLst>
                  <a:outerShdw blurRad="38100" dist="38100" dir="2700000" algn="tl">
                    <a:srgbClr val="DDDDDD"/>
                  </a:outerShdw>
                </a:effectLst>
                <a:cs typeface="Arial" charset="0"/>
              </a:rPr>
              <a:t>and other</a:t>
            </a:r>
          </a:p>
          <a:p>
            <a:pPr algn="ctr">
              <a:spcBef>
                <a:spcPts val="0"/>
              </a:spcBef>
              <a:defRPr/>
            </a:pPr>
            <a:r>
              <a:rPr lang="en-GB" b="1" dirty="0">
                <a:effectLst>
                  <a:outerShdw blurRad="38100" dist="38100" dir="2700000" algn="tl">
                    <a:srgbClr val="DDDDDD"/>
                  </a:outerShdw>
                </a:effectLst>
                <a:cs typeface="Arial" charset="0"/>
              </a:rPr>
              <a:t>organisations</a:t>
            </a:r>
          </a:p>
        </p:txBody>
      </p:sp>
      <p:sp>
        <p:nvSpPr>
          <p:cNvPr id="28" name="AutoShape 1069"/>
          <p:cNvSpPr>
            <a:spLocks noChangeArrowheads="1"/>
          </p:cNvSpPr>
          <p:nvPr/>
        </p:nvSpPr>
        <p:spPr bwMode="auto">
          <a:xfrm>
            <a:off x="1588" y="2276475"/>
            <a:ext cx="1655762" cy="1008063"/>
          </a:xfrm>
          <a:prstGeom prst="flowChartAlternateProcess">
            <a:avLst/>
          </a:prstGeom>
          <a:noFill/>
          <a:ln w="9525">
            <a:noFill/>
            <a:miter lim="800000"/>
            <a:headEnd/>
            <a:tailEnd/>
          </a:ln>
          <a:effectLst/>
        </p:spPr>
        <p:txBody>
          <a:bodyPr wrap="none" anchor="ctr"/>
          <a:lstStyle/>
          <a:p>
            <a:pPr algn="ctr">
              <a:spcBef>
                <a:spcPts val="0"/>
              </a:spcBef>
              <a:defRPr/>
            </a:pPr>
            <a:r>
              <a:rPr lang="en-GB" b="1" dirty="0">
                <a:effectLst>
                  <a:outerShdw blurRad="38100" dist="38100" dir="2700000" algn="tl">
                    <a:srgbClr val="DDDDDD"/>
                  </a:outerShdw>
                </a:effectLst>
                <a:cs typeface="Arial" charset="0"/>
              </a:rPr>
              <a:t>The best</a:t>
            </a:r>
          </a:p>
          <a:p>
            <a:pPr algn="ctr">
              <a:spcBef>
                <a:spcPts val="0"/>
              </a:spcBef>
              <a:defRPr/>
            </a:pPr>
            <a:r>
              <a:rPr lang="en-GB" b="1" dirty="0">
                <a:effectLst>
                  <a:outerShdw blurRad="38100" dist="38100" dir="2700000" algn="tl">
                    <a:srgbClr val="DDDDDD"/>
                  </a:outerShdw>
                </a:effectLst>
                <a:cs typeface="Arial" charset="0"/>
              </a:rPr>
              <a:t>universities/</a:t>
            </a:r>
          </a:p>
          <a:p>
            <a:pPr algn="ctr">
              <a:spcBef>
                <a:spcPts val="0"/>
              </a:spcBef>
              <a:defRPr/>
            </a:pPr>
            <a:r>
              <a:rPr lang="en-GB" b="1" dirty="0">
                <a:effectLst>
                  <a:outerShdw blurRad="38100" dist="38100" dir="2700000" algn="tl">
                    <a:srgbClr val="DDDDDD"/>
                  </a:outerShdw>
                </a:effectLst>
                <a:cs typeface="Arial" charset="0"/>
              </a:rPr>
              <a:t>international</a:t>
            </a:r>
          </a:p>
          <a:p>
            <a:pPr algn="ctr">
              <a:spcBef>
                <a:spcPts val="0"/>
              </a:spcBef>
              <a:defRPr/>
            </a:pPr>
            <a:r>
              <a:rPr lang="en-GB" b="1" dirty="0">
                <a:effectLst>
                  <a:outerShdw blurRad="38100" dist="38100" dir="2700000" algn="tl">
                    <a:srgbClr val="DDDDDD"/>
                  </a:outerShdw>
                </a:effectLst>
                <a:cs typeface="Arial" charset="0"/>
              </a:rPr>
              <a:t>experts</a:t>
            </a:r>
          </a:p>
        </p:txBody>
      </p:sp>
      <p:sp>
        <p:nvSpPr>
          <p:cNvPr id="29" name="AutoShape 1055"/>
          <p:cNvSpPr>
            <a:spLocks noChangeArrowheads="1"/>
          </p:cNvSpPr>
          <p:nvPr/>
        </p:nvSpPr>
        <p:spPr bwMode="auto">
          <a:xfrm rot="13513718">
            <a:off x="2813844" y="2597944"/>
            <a:ext cx="419100" cy="293688"/>
          </a:xfrm>
          <a:prstGeom prst="leftRightArrow">
            <a:avLst>
              <a:gd name="adj1" fmla="val 50000"/>
              <a:gd name="adj2" fmla="val 39897"/>
            </a:avLst>
          </a:prstGeom>
          <a:solidFill>
            <a:schemeClr val="accent1"/>
          </a:solidFill>
          <a:ln w="9525">
            <a:solidFill>
              <a:schemeClr val="tx1"/>
            </a:solidFill>
            <a:miter lim="800000"/>
            <a:headEnd/>
            <a:tailEnd/>
          </a:ln>
        </p:spPr>
        <p:txBody>
          <a:bodyPr wrap="none" anchor="ctr"/>
          <a:lstStyle/>
          <a:p>
            <a:pPr>
              <a:spcBef>
                <a:spcPct val="0"/>
              </a:spcBef>
            </a:pPr>
            <a:endParaRPr lang="en-GB"/>
          </a:p>
        </p:txBody>
      </p:sp>
      <p:sp>
        <p:nvSpPr>
          <p:cNvPr id="30" name="AutoShape 1055"/>
          <p:cNvSpPr>
            <a:spLocks noChangeArrowheads="1"/>
          </p:cNvSpPr>
          <p:nvPr/>
        </p:nvSpPr>
        <p:spPr bwMode="auto">
          <a:xfrm rot="16200000">
            <a:off x="4296569" y="2480469"/>
            <a:ext cx="401637" cy="282575"/>
          </a:xfrm>
          <a:prstGeom prst="leftRightArrow">
            <a:avLst>
              <a:gd name="adj1" fmla="val 50000"/>
              <a:gd name="adj2" fmla="val 40160"/>
            </a:avLst>
          </a:prstGeom>
          <a:solidFill>
            <a:schemeClr val="accent1"/>
          </a:solidFill>
          <a:ln w="9525">
            <a:solidFill>
              <a:schemeClr val="tx1"/>
            </a:solidFill>
            <a:miter lim="800000"/>
            <a:headEnd/>
            <a:tailEnd/>
          </a:ln>
        </p:spPr>
        <p:txBody>
          <a:bodyPr wrap="none" anchor="ctr"/>
          <a:lstStyle/>
          <a:p>
            <a:pPr>
              <a:spcBef>
                <a:spcPct val="0"/>
              </a:spcBef>
            </a:pPr>
            <a:endParaRPr lang="en-GB"/>
          </a:p>
        </p:txBody>
      </p:sp>
      <p:sp>
        <p:nvSpPr>
          <p:cNvPr id="31" name="AutoShape 1055"/>
          <p:cNvSpPr>
            <a:spLocks noChangeArrowheads="1"/>
          </p:cNvSpPr>
          <p:nvPr/>
        </p:nvSpPr>
        <p:spPr bwMode="auto">
          <a:xfrm rot="16200000">
            <a:off x="4296569" y="3920331"/>
            <a:ext cx="401638" cy="282575"/>
          </a:xfrm>
          <a:prstGeom prst="leftRightArrow">
            <a:avLst>
              <a:gd name="adj1" fmla="val 50000"/>
              <a:gd name="adj2" fmla="val 40226"/>
            </a:avLst>
          </a:prstGeom>
          <a:solidFill>
            <a:schemeClr val="accent1"/>
          </a:solidFill>
          <a:ln w="9525">
            <a:solidFill>
              <a:schemeClr val="tx1"/>
            </a:solidFill>
            <a:miter lim="800000"/>
            <a:headEnd/>
            <a:tailEnd/>
          </a:ln>
        </p:spPr>
        <p:txBody>
          <a:bodyPr wrap="none" anchor="ctr"/>
          <a:lstStyle/>
          <a:p>
            <a:pPr>
              <a:spcBef>
                <a:spcPct val="0"/>
              </a:spcBef>
            </a:pPr>
            <a:endParaRPr lang="en-GB"/>
          </a:p>
        </p:txBody>
      </p:sp>
      <p:sp>
        <p:nvSpPr>
          <p:cNvPr id="32" name="TextBox 41"/>
          <p:cNvSpPr txBox="1">
            <a:spLocks noChangeArrowheads="1"/>
          </p:cNvSpPr>
          <p:nvPr/>
        </p:nvSpPr>
        <p:spPr bwMode="auto">
          <a:xfrm>
            <a:off x="3059113" y="3068638"/>
            <a:ext cx="28702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lnSpc>
                <a:spcPct val="50000"/>
              </a:lnSpc>
              <a:spcBef>
                <a:spcPct val="0"/>
              </a:spcBef>
            </a:pPr>
            <a:r>
              <a:rPr lang="en-US" b="1">
                <a:solidFill>
                  <a:srgbClr val="FF0000"/>
                </a:solidFill>
              </a:rPr>
              <a:t>Keele University</a:t>
            </a:r>
          </a:p>
          <a:p>
            <a:pPr algn="ctr" eaLnBrk="1" hangingPunct="1">
              <a:lnSpc>
                <a:spcPct val="50000"/>
              </a:lnSpc>
              <a:spcBef>
                <a:spcPct val="0"/>
              </a:spcBef>
            </a:pPr>
            <a:endParaRPr lang="en-US" b="1">
              <a:solidFill>
                <a:srgbClr val="FF0000"/>
              </a:solidFill>
            </a:endParaRPr>
          </a:p>
          <a:p>
            <a:pPr algn="ctr" eaLnBrk="1" hangingPunct="1">
              <a:lnSpc>
                <a:spcPct val="50000"/>
              </a:lnSpc>
              <a:spcBef>
                <a:spcPct val="0"/>
              </a:spcBef>
            </a:pPr>
            <a:r>
              <a:rPr lang="en-US" b="1">
                <a:solidFill>
                  <a:srgbClr val="FF0000"/>
                </a:solidFill>
              </a:rPr>
              <a:t>Sustainability Hub</a:t>
            </a:r>
          </a:p>
        </p:txBody>
      </p:sp>
      <p:sp>
        <p:nvSpPr>
          <p:cNvPr id="33" name="Oval 1"/>
          <p:cNvSpPr>
            <a:spLocks noChangeArrowheads="1"/>
          </p:cNvSpPr>
          <p:nvPr/>
        </p:nvSpPr>
        <p:spPr bwMode="auto">
          <a:xfrm>
            <a:off x="2339975" y="2852738"/>
            <a:ext cx="4319588" cy="9366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defRPr/>
            </a:pPr>
            <a:endParaRPr lang="en-US">
              <a:cs typeface="Arial" charset="0"/>
            </a:endParaRPr>
          </a:p>
        </p:txBody>
      </p:sp>
      <p:sp>
        <p:nvSpPr>
          <p:cNvPr id="34" name="Rectangle 2"/>
          <p:cNvSpPr txBox="1">
            <a:spLocks noChangeArrowheads="1"/>
          </p:cNvSpPr>
          <p:nvPr/>
        </p:nvSpPr>
        <p:spPr>
          <a:xfrm>
            <a:off x="1115616" y="188640"/>
            <a:ext cx="4969295" cy="1080120"/>
          </a:xfrm>
          <a:prstGeom prst="rect">
            <a:avLst/>
          </a:prstGeom>
        </p:spPr>
        <p:txBody>
          <a:bodyPr/>
          <a:lstStyle>
            <a:lvl1pPr algn="ctr" rtl="0" eaLnBrk="0" fontAlgn="base" hangingPunct="0">
              <a:spcBef>
                <a:spcPct val="0"/>
              </a:spcBef>
              <a:spcAft>
                <a:spcPct val="0"/>
              </a:spcAft>
              <a:defRPr sz="2800">
                <a:solidFill>
                  <a:srgbClr val="666666"/>
                </a:solidFill>
                <a:latin typeface="+mj-lt"/>
                <a:ea typeface="ＭＳ Ｐゴシック" charset="0"/>
                <a:cs typeface="+mj-cs"/>
              </a:defRPr>
            </a:lvl1pPr>
            <a:lvl2pPr algn="ctr" rtl="0" eaLnBrk="0" fontAlgn="base" hangingPunct="0">
              <a:spcBef>
                <a:spcPct val="0"/>
              </a:spcBef>
              <a:spcAft>
                <a:spcPct val="0"/>
              </a:spcAft>
              <a:defRPr sz="2800">
                <a:solidFill>
                  <a:srgbClr val="666666"/>
                </a:solidFill>
                <a:latin typeface="Arial" charset="0"/>
                <a:ea typeface="ＭＳ Ｐゴシック" charset="0"/>
                <a:cs typeface="Arial" charset="0"/>
              </a:defRPr>
            </a:lvl2pPr>
            <a:lvl3pPr algn="ctr" rtl="0" eaLnBrk="0" fontAlgn="base" hangingPunct="0">
              <a:spcBef>
                <a:spcPct val="0"/>
              </a:spcBef>
              <a:spcAft>
                <a:spcPct val="0"/>
              </a:spcAft>
              <a:defRPr sz="2800">
                <a:solidFill>
                  <a:srgbClr val="666666"/>
                </a:solidFill>
                <a:latin typeface="Arial" charset="0"/>
                <a:ea typeface="ＭＳ Ｐゴシック" charset="0"/>
                <a:cs typeface="Arial" charset="0"/>
              </a:defRPr>
            </a:lvl3pPr>
            <a:lvl4pPr algn="ctr" rtl="0" eaLnBrk="0" fontAlgn="base" hangingPunct="0">
              <a:spcBef>
                <a:spcPct val="0"/>
              </a:spcBef>
              <a:spcAft>
                <a:spcPct val="0"/>
              </a:spcAft>
              <a:defRPr sz="2800">
                <a:solidFill>
                  <a:srgbClr val="666666"/>
                </a:solidFill>
                <a:latin typeface="Arial" charset="0"/>
                <a:ea typeface="ＭＳ Ｐゴシック" charset="0"/>
                <a:cs typeface="Arial" charset="0"/>
              </a:defRPr>
            </a:lvl4pPr>
            <a:lvl5pPr algn="ctr" rtl="0" eaLnBrk="0" fontAlgn="base" hangingPunct="0">
              <a:spcBef>
                <a:spcPct val="0"/>
              </a:spcBef>
              <a:spcAft>
                <a:spcPct val="0"/>
              </a:spcAft>
              <a:defRPr sz="2800">
                <a:solidFill>
                  <a:srgbClr val="666666"/>
                </a:solidFill>
                <a:latin typeface="Arial" charset="0"/>
                <a:ea typeface="ＭＳ Ｐゴシック" charset="0"/>
                <a:cs typeface="Arial" charset="0"/>
              </a:defRPr>
            </a:lvl5pPr>
            <a:lvl6pPr marL="457200" algn="ctr" rtl="0" fontAlgn="base">
              <a:spcBef>
                <a:spcPct val="0"/>
              </a:spcBef>
              <a:spcAft>
                <a:spcPct val="0"/>
              </a:spcAft>
              <a:defRPr sz="2800">
                <a:solidFill>
                  <a:srgbClr val="666666"/>
                </a:solidFill>
                <a:latin typeface="Arial" charset="0"/>
                <a:cs typeface="Arial" charset="0"/>
              </a:defRPr>
            </a:lvl6pPr>
            <a:lvl7pPr marL="914400" algn="ctr" rtl="0" fontAlgn="base">
              <a:spcBef>
                <a:spcPct val="0"/>
              </a:spcBef>
              <a:spcAft>
                <a:spcPct val="0"/>
              </a:spcAft>
              <a:defRPr sz="2800">
                <a:solidFill>
                  <a:srgbClr val="666666"/>
                </a:solidFill>
                <a:latin typeface="Arial" charset="0"/>
                <a:cs typeface="Arial" charset="0"/>
              </a:defRPr>
            </a:lvl7pPr>
            <a:lvl8pPr marL="1371600" algn="ctr" rtl="0" fontAlgn="base">
              <a:spcBef>
                <a:spcPct val="0"/>
              </a:spcBef>
              <a:spcAft>
                <a:spcPct val="0"/>
              </a:spcAft>
              <a:defRPr sz="2800">
                <a:solidFill>
                  <a:srgbClr val="666666"/>
                </a:solidFill>
                <a:latin typeface="Arial" charset="0"/>
                <a:cs typeface="Arial" charset="0"/>
              </a:defRPr>
            </a:lvl8pPr>
            <a:lvl9pPr marL="1828800" algn="ctr" rtl="0" fontAlgn="base">
              <a:spcBef>
                <a:spcPct val="0"/>
              </a:spcBef>
              <a:spcAft>
                <a:spcPct val="0"/>
              </a:spcAft>
              <a:defRPr sz="2800">
                <a:solidFill>
                  <a:srgbClr val="666666"/>
                </a:solidFill>
                <a:latin typeface="Arial" charset="0"/>
                <a:cs typeface="Arial" charset="0"/>
              </a:defRPr>
            </a:lvl9pPr>
          </a:lstStyle>
          <a:p>
            <a:pPr eaLnBrk="1" hangingPunct="1">
              <a:defRPr/>
            </a:pPr>
            <a:r>
              <a:rPr lang="en-GB" sz="3200" b="1" dirty="0" smtClean="0">
                <a:solidFill>
                  <a:schemeClr val="tx1">
                    <a:lumMod val="65000"/>
                    <a:lumOff val="35000"/>
                  </a:schemeClr>
                </a:solidFill>
                <a:effectLst>
                  <a:outerShdw blurRad="38100" dist="38100" dir="2700000" algn="tl">
                    <a:srgbClr val="C0C0C0"/>
                  </a:outerShdw>
                </a:effectLst>
                <a:ea typeface="+mj-ea"/>
              </a:rPr>
              <a:t>1) </a:t>
            </a:r>
            <a:r>
              <a:rPr lang="en-GB" sz="3200" b="1" dirty="0" err="1" smtClean="0">
                <a:solidFill>
                  <a:schemeClr val="tx1">
                    <a:lumMod val="65000"/>
                    <a:lumOff val="35000"/>
                  </a:schemeClr>
                </a:solidFill>
                <a:effectLst>
                  <a:outerShdw blurRad="38100" dist="38100" dir="2700000" algn="tl">
                    <a:srgbClr val="C0C0C0"/>
                  </a:outerShdw>
                </a:effectLst>
                <a:ea typeface="+mj-ea"/>
              </a:rPr>
              <a:t>Keele’s</a:t>
            </a:r>
            <a:r>
              <a:rPr lang="en-GB" sz="3200" b="1" dirty="0" smtClean="0">
                <a:solidFill>
                  <a:schemeClr val="tx1">
                    <a:lumMod val="65000"/>
                    <a:lumOff val="35000"/>
                  </a:schemeClr>
                </a:solidFill>
                <a:effectLst>
                  <a:outerShdw blurRad="38100" dist="38100" dir="2700000" algn="tl">
                    <a:srgbClr val="C0C0C0"/>
                  </a:outerShdw>
                </a:effectLst>
                <a:ea typeface="+mj-ea"/>
              </a:rPr>
              <a:t> sustainability ‘vision’ (2008)</a:t>
            </a:r>
            <a:endParaRPr lang="en-US" sz="3200" b="1" i="1" dirty="0" smtClean="0">
              <a:solidFill>
                <a:schemeClr val="tx1">
                  <a:lumMod val="65000"/>
                  <a:lumOff val="35000"/>
                </a:schemeClr>
              </a:solidFill>
              <a:effectLst>
                <a:outerShdw blurRad="38100" dist="38100" dir="2700000" algn="tl">
                  <a:srgbClr val="C0C0C0"/>
                </a:outerShdw>
              </a:effectLst>
              <a:ea typeface="+mj-ea"/>
            </a:endParaRPr>
          </a:p>
        </p:txBody>
      </p:sp>
      <p:sp>
        <p:nvSpPr>
          <p:cNvPr id="35" name="Rectangle 5"/>
          <p:cNvSpPr>
            <a:spLocks noChangeArrowheads="1"/>
          </p:cNvSpPr>
          <p:nvPr/>
        </p:nvSpPr>
        <p:spPr bwMode="auto">
          <a:xfrm>
            <a:off x="1691680" y="1340768"/>
            <a:ext cx="7056438" cy="71438"/>
          </a:xfrm>
          <a:prstGeom prst="rect">
            <a:avLst/>
          </a:prstGeom>
          <a:gradFill rotWithShape="0">
            <a:gsLst>
              <a:gs pos="0">
                <a:srgbClr val="003300"/>
              </a:gs>
              <a:gs pos="100000">
                <a:srgbClr val="66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cxnSp>
        <p:nvCxnSpPr>
          <p:cNvPr id="36" name="Straight Arrow Connector 3"/>
          <p:cNvCxnSpPr>
            <a:cxnSpLocks noChangeShapeType="1"/>
          </p:cNvCxnSpPr>
          <p:nvPr/>
        </p:nvCxnSpPr>
        <p:spPr bwMode="auto">
          <a:xfrm>
            <a:off x="6011863" y="4724400"/>
            <a:ext cx="288925" cy="288925"/>
          </a:xfrm>
          <a:prstGeom prst="straightConnector1">
            <a:avLst/>
          </a:prstGeom>
          <a:noFill/>
          <a:ln w="31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pic>
        <p:nvPicPr>
          <p:cNvPr id="37" name="Picture 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AutoShape 1061"/>
          <p:cNvSpPr>
            <a:spLocks noChangeArrowheads="1"/>
          </p:cNvSpPr>
          <p:nvPr/>
        </p:nvSpPr>
        <p:spPr bwMode="auto">
          <a:xfrm rot="12082842" flipV="1">
            <a:off x="5908675" y="3760788"/>
            <a:ext cx="1846263" cy="128587"/>
          </a:xfrm>
          <a:prstGeom prst="leftRightArrow">
            <a:avLst>
              <a:gd name="adj1" fmla="val 50000"/>
              <a:gd name="adj2" fmla="val 276061"/>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0"/>
              </a:spcBef>
            </a:pPr>
            <a:endParaRPr lang="en-GB"/>
          </a:p>
        </p:txBody>
      </p:sp>
      <p:sp>
        <p:nvSpPr>
          <p:cNvPr id="39" name="AutoShape 1061"/>
          <p:cNvSpPr>
            <a:spLocks noChangeArrowheads="1"/>
          </p:cNvSpPr>
          <p:nvPr/>
        </p:nvSpPr>
        <p:spPr bwMode="auto">
          <a:xfrm rot="9188409" flipV="1">
            <a:off x="1338263" y="3776663"/>
            <a:ext cx="1858962" cy="152400"/>
          </a:xfrm>
          <a:prstGeom prst="leftRightArrow">
            <a:avLst>
              <a:gd name="adj1" fmla="val 50000"/>
              <a:gd name="adj2" fmla="val 279479"/>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0"/>
              </a:spcBef>
            </a:pPr>
            <a:endParaRPr lang="en-GB"/>
          </a:p>
        </p:txBody>
      </p:sp>
      <p:sp>
        <p:nvSpPr>
          <p:cNvPr id="40" name="AutoShape 1061"/>
          <p:cNvSpPr>
            <a:spLocks noChangeArrowheads="1"/>
          </p:cNvSpPr>
          <p:nvPr/>
        </p:nvSpPr>
        <p:spPr bwMode="auto">
          <a:xfrm rot="9806045" flipV="1">
            <a:off x="5881688" y="3027363"/>
            <a:ext cx="1755775" cy="153987"/>
          </a:xfrm>
          <a:prstGeom prst="leftRightArrow">
            <a:avLst>
              <a:gd name="adj1" fmla="val 50000"/>
              <a:gd name="adj2" fmla="val 278454"/>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0"/>
              </a:spcBef>
            </a:pPr>
            <a:endParaRPr lang="en-GB"/>
          </a:p>
        </p:txBody>
      </p:sp>
    </p:spTree>
    <p:extLst>
      <p:ext uri="{BB962C8B-B14F-4D97-AF65-F5344CB8AC3E}">
        <p14:creationId xmlns:p14="http://schemas.microsoft.com/office/powerpoint/2010/main" val="1212021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ChangeArrowheads="1"/>
          </p:cNvSpPr>
          <p:nvPr/>
        </p:nvSpPr>
        <p:spPr bwMode="auto">
          <a:xfrm>
            <a:off x="899592" y="260648"/>
            <a:ext cx="5976938" cy="892175"/>
          </a:xfrm>
          <a:prstGeom prst="rect">
            <a:avLst/>
          </a:prstGeom>
          <a:noFill/>
          <a:ln w="9525">
            <a:noFill/>
            <a:miter lim="800000"/>
            <a:headEnd/>
            <a:tailEnd/>
          </a:ln>
          <a:effectLst/>
        </p:spPr>
        <p:txBody>
          <a:bodyPr anchor="ctr"/>
          <a:lstStyle/>
          <a:p>
            <a:pPr algn="ctr">
              <a:defRPr/>
            </a:pPr>
            <a:r>
              <a:rPr lang="en-GB" sz="3200" b="1" dirty="0">
                <a:solidFill>
                  <a:schemeClr val="tx1">
                    <a:lumMod val="65000"/>
                    <a:lumOff val="35000"/>
                  </a:schemeClr>
                </a:solidFill>
                <a:effectLst>
                  <a:outerShdw blurRad="38100" dist="38100" dir="2700000" algn="tl">
                    <a:srgbClr val="DDDDDD"/>
                  </a:outerShdw>
                </a:effectLst>
                <a:cs typeface="Arial" charset="0"/>
              </a:rPr>
              <a:t>Strategy (top level) 2011</a:t>
            </a:r>
            <a:endParaRPr lang="en-US" sz="3200" b="1" dirty="0">
              <a:solidFill>
                <a:schemeClr val="tx1">
                  <a:lumMod val="65000"/>
                  <a:lumOff val="35000"/>
                </a:schemeClr>
              </a:solidFill>
              <a:effectLst>
                <a:outerShdw blurRad="38100" dist="38100" dir="2700000" algn="tl">
                  <a:srgbClr val="DDDDDD"/>
                </a:outerShdw>
              </a:effectLst>
              <a:cs typeface="Arial" charset="0"/>
            </a:endParaRPr>
          </a:p>
        </p:txBody>
      </p:sp>
      <p:sp>
        <p:nvSpPr>
          <p:cNvPr id="42" name="Rectangle 3"/>
          <p:cNvSpPr>
            <a:spLocks noChangeArrowheads="1"/>
          </p:cNvSpPr>
          <p:nvPr/>
        </p:nvSpPr>
        <p:spPr bwMode="auto">
          <a:xfrm>
            <a:off x="1619250" y="1125538"/>
            <a:ext cx="7056438" cy="71437"/>
          </a:xfrm>
          <a:prstGeom prst="rect">
            <a:avLst/>
          </a:prstGeom>
          <a:gradFill rotWithShape="0">
            <a:gsLst>
              <a:gs pos="0">
                <a:srgbClr val="003300"/>
              </a:gs>
              <a:gs pos="100000">
                <a:srgbClr val="66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pic>
        <p:nvPicPr>
          <p:cNvPr id="43"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
          <p:cNvSpPr>
            <a:spLocks noChangeArrowheads="1"/>
          </p:cNvSpPr>
          <p:nvPr/>
        </p:nvSpPr>
        <p:spPr bwMode="auto">
          <a:xfrm>
            <a:off x="446088" y="1384300"/>
            <a:ext cx="8229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solidFill>
                  <a:srgbClr val="0070C0"/>
                </a:solidFill>
              </a:rPr>
              <a:t>Keele University</a:t>
            </a:r>
            <a:r>
              <a:rPr lang="ja-JP" altLang="en-US" sz="2800" b="1">
                <a:solidFill>
                  <a:srgbClr val="0070C0"/>
                </a:solidFill>
              </a:rPr>
              <a:t>’</a:t>
            </a:r>
            <a:r>
              <a:rPr lang="en-US" altLang="ja-JP" sz="2800" b="1">
                <a:solidFill>
                  <a:srgbClr val="0070C0"/>
                </a:solidFill>
              </a:rPr>
              <a:t>s Strategic Aim 5: </a:t>
            </a:r>
            <a:r>
              <a:rPr lang="en-US" altLang="ja-JP" sz="2800" b="1" i="1">
                <a:solidFill>
                  <a:srgbClr val="0070C0"/>
                </a:solidFill>
              </a:rPr>
              <a:t>To develop an environmentally aware and sustainable outward-facing campus community</a:t>
            </a:r>
            <a:endParaRPr lang="en-GB" altLang="ja-JP" sz="2800">
              <a:solidFill>
                <a:srgbClr val="0070C0"/>
              </a:solidFill>
            </a:endParaRPr>
          </a:p>
        </p:txBody>
      </p:sp>
      <p:sp>
        <p:nvSpPr>
          <p:cNvPr id="45" name="TextBox 1"/>
          <p:cNvSpPr txBox="1">
            <a:spLocks noChangeArrowheads="1"/>
          </p:cNvSpPr>
          <p:nvPr/>
        </p:nvSpPr>
        <p:spPr bwMode="auto">
          <a:xfrm>
            <a:off x="631825" y="3068638"/>
            <a:ext cx="7705725" cy="309315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2000" b="1" dirty="0"/>
              <a:t>Strategic Objectives</a:t>
            </a:r>
            <a:endParaRPr lang="en-GB" sz="2000" b="1" dirty="0"/>
          </a:p>
          <a:p>
            <a:pPr eaLnBrk="1" hangingPunct="1">
              <a:spcAft>
                <a:spcPts val="600"/>
              </a:spcAft>
              <a:buFont typeface="Arial" charset="0"/>
              <a:buChar char="•"/>
            </a:pPr>
            <a:r>
              <a:rPr lang="en-US" sz="2000" b="1" i="1" dirty="0"/>
              <a:t>To </a:t>
            </a:r>
            <a:r>
              <a:rPr lang="en-US" sz="2000" b="1" i="1" dirty="0">
                <a:solidFill>
                  <a:srgbClr val="FF0000"/>
                </a:solidFill>
              </a:rPr>
              <a:t>demonstrate</a:t>
            </a:r>
            <a:r>
              <a:rPr lang="en-US" sz="2000" b="1" i="1" dirty="0"/>
              <a:t> environmental sustainability through innovation, </a:t>
            </a:r>
            <a:r>
              <a:rPr lang="en-US" sz="2000" b="1" i="1" dirty="0">
                <a:solidFill>
                  <a:srgbClr val="FF0000"/>
                </a:solidFill>
              </a:rPr>
              <a:t>good practice and ethical choices </a:t>
            </a:r>
            <a:r>
              <a:rPr lang="en-US" sz="2000" b="1" i="1" dirty="0"/>
              <a:t>in all our activities</a:t>
            </a:r>
            <a:endParaRPr lang="en-GB" sz="2000" b="1" dirty="0"/>
          </a:p>
          <a:p>
            <a:pPr eaLnBrk="1" hangingPunct="1">
              <a:spcAft>
                <a:spcPts val="600"/>
              </a:spcAft>
              <a:buFont typeface="Arial" charset="0"/>
              <a:buChar char="•"/>
            </a:pPr>
            <a:r>
              <a:rPr lang="en-US" sz="2000" b="1" i="1" dirty="0"/>
              <a:t>To </a:t>
            </a:r>
            <a:r>
              <a:rPr lang="en-US" sz="2000" b="1" i="1" dirty="0">
                <a:solidFill>
                  <a:srgbClr val="FF0000"/>
                </a:solidFill>
              </a:rPr>
              <a:t>unlock the potential of the University Estate </a:t>
            </a:r>
            <a:r>
              <a:rPr lang="en-US" sz="2000" b="1" i="1" dirty="0"/>
              <a:t>so that it underpins the attainment of our vision</a:t>
            </a:r>
            <a:endParaRPr lang="en-GB" sz="2000" b="1" dirty="0"/>
          </a:p>
          <a:p>
            <a:pPr eaLnBrk="1" hangingPunct="1">
              <a:spcAft>
                <a:spcPts val="600"/>
              </a:spcAft>
              <a:buFont typeface="Arial" charset="0"/>
              <a:buChar char="•"/>
            </a:pPr>
            <a:r>
              <a:rPr lang="en-US" sz="2000" b="1" i="1" dirty="0"/>
              <a:t>To </a:t>
            </a:r>
            <a:r>
              <a:rPr lang="en-US" sz="2000" b="1" i="1" dirty="0">
                <a:solidFill>
                  <a:srgbClr val="FF0000"/>
                </a:solidFill>
              </a:rPr>
              <a:t>share and provide </a:t>
            </a:r>
            <a:r>
              <a:rPr lang="en-US" sz="2000" b="1" i="1" dirty="0"/>
              <a:t>the University</a:t>
            </a:r>
            <a:r>
              <a:rPr lang="ja-JP" altLang="en-US" sz="2000" b="1" i="1" dirty="0"/>
              <a:t>’</a:t>
            </a:r>
            <a:r>
              <a:rPr lang="en-US" altLang="ja-JP" sz="2000" b="1" i="1" dirty="0"/>
              <a:t>s expertise in environment and sustainability to local, regional, national and international </a:t>
            </a:r>
            <a:r>
              <a:rPr lang="en-US" altLang="ja-JP" sz="2000" b="1" i="1" dirty="0">
                <a:solidFill>
                  <a:srgbClr val="FF0000"/>
                </a:solidFill>
              </a:rPr>
              <a:t>communities and partners</a:t>
            </a:r>
            <a:endParaRPr lang="en-GB" sz="2000" b="1" dirty="0">
              <a:solidFill>
                <a:srgbClr val="FF0000"/>
              </a:solidFill>
            </a:endParaRPr>
          </a:p>
        </p:txBody>
      </p:sp>
    </p:spTree>
    <p:extLst>
      <p:ext uri="{BB962C8B-B14F-4D97-AF65-F5344CB8AC3E}">
        <p14:creationId xmlns:p14="http://schemas.microsoft.com/office/powerpoint/2010/main" val="1465508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835696" y="404664"/>
            <a:ext cx="4248471" cy="936625"/>
          </a:xfrm>
          <a:prstGeom prst="rect">
            <a:avLst/>
          </a:prstGeom>
        </p:spPr>
        <p:txBody>
          <a:bodyPr/>
          <a:lstStyle>
            <a:lvl1pPr algn="l" defTabSz="914400" rtl="0" eaLnBrk="1" latinLnBrk="0" hangingPunct="1">
              <a:spcBef>
                <a:spcPct val="0"/>
              </a:spcBef>
              <a:buNone/>
              <a:defRPr sz="3500" b="0" kern="1200" baseline="0">
                <a:solidFill>
                  <a:srgbClr val="005352"/>
                </a:solidFill>
                <a:latin typeface="Arial" pitchFamily="34" charset="0"/>
                <a:ea typeface="+mj-ea"/>
                <a:cs typeface="Arial" pitchFamily="34" charset="0"/>
              </a:defRPr>
            </a:lvl1pPr>
          </a:lstStyle>
          <a:p>
            <a:pPr>
              <a:defRPr/>
            </a:pPr>
            <a:r>
              <a:rPr lang="en-GB" sz="3200" b="1" dirty="0" smtClean="0">
                <a:solidFill>
                  <a:schemeClr val="tx1">
                    <a:lumMod val="65000"/>
                    <a:lumOff val="35000"/>
                  </a:schemeClr>
                </a:solidFill>
                <a:effectLst>
                  <a:outerShdw blurRad="38100" dist="38100" dir="2700000" algn="tl">
                    <a:srgbClr val="DDDDDD"/>
                  </a:outerShdw>
                </a:effectLst>
                <a:latin typeface="+mj-lt"/>
                <a:cs typeface="Arial" charset="0"/>
              </a:rPr>
              <a:t>2) Timeline for the </a:t>
            </a:r>
            <a:r>
              <a:rPr lang="en-GB" sz="3200" b="1" i="1" dirty="0" smtClean="0">
                <a:solidFill>
                  <a:schemeClr val="tx1">
                    <a:lumMod val="65000"/>
                    <a:lumOff val="35000"/>
                  </a:schemeClr>
                </a:solidFill>
                <a:effectLst>
                  <a:outerShdw blurRad="38100" dist="38100" dir="2700000" algn="tl">
                    <a:srgbClr val="DDDDDD"/>
                  </a:outerShdw>
                </a:effectLst>
                <a:latin typeface="+mj-lt"/>
                <a:cs typeface="Arial" charset="0"/>
              </a:rPr>
              <a:t>Hub</a:t>
            </a:r>
            <a:endParaRPr lang="en-US" sz="3200" b="1" dirty="0">
              <a:solidFill>
                <a:schemeClr val="tx1">
                  <a:lumMod val="65000"/>
                  <a:lumOff val="35000"/>
                </a:schemeClr>
              </a:solidFill>
              <a:effectLst>
                <a:outerShdw blurRad="38100" dist="38100" dir="2700000" algn="tl">
                  <a:srgbClr val="DDDDDD"/>
                </a:outerShdw>
              </a:effectLst>
              <a:latin typeface="+mj-lt"/>
              <a:cs typeface="Arial" charset="0"/>
            </a:endParaRPr>
          </a:p>
        </p:txBody>
      </p:sp>
      <p:sp>
        <p:nvSpPr>
          <p:cNvPr id="8" name="Rectangle 3"/>
          <p:cNvSpPr>
            <a:spLocks noChangeArrowheads="1"/>
          </p:cNvSpPr>
          <p:nvPr/>
        </p:nvSpPr>
        <p:spPr bwMode="auto">
          <a:xfrm>
            <a:off x="1763713" y="1196975"/>
            <a:ext cx="7056437" cy="71438"/>
          </a:xfrm>
          <a:prstGeom prst="rect">
            <a:avLst/>
          </a:prstGeom>
          <a:gradFill rotWithShape="0">
            <a:gsLst>
              <a:gs pos="0">
                <a:srgbClr val="003300"/>
              </a:gs>
              <a:gs pos="100000">
                <a:srgbClr val="66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pic>
        <p:nvPicPr>
          <p:cNvPr id="9" name="Picture 4" descr="ssss 0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525" y="1700213"/>
            <a:ext cx="2974975"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50825" y="1533525"/>
            <a:ext cx="8024813" cy="5016500"/>
          </a:xfrm>
          <a:prstGeom prst="rect">
            <a:avLst/>
          </a:prstGeom>
          <a:noFill/>
        </p:spPr>
        <p:txBody>
          <a:bodyPr wrap="none">
            <a:spAutoFit/>
          </a:bodyPr>
          <a:lstStyle/>
          <a:p>
            <a:pPr>
              <a:spcBef>
                <a:spcPts val="0"/>
              </a:spcBef>
              <a:defRPr/>
            </a:pPr>
            <a:r>
              <a:rPr lang="en-US" sz="2000" b="1" dirty="0">
                <a:solidFill>
                  <a:srgbClr val="0000FF"/>
                </a:solidFill>
                <a:cs typeface="Arial" charset="0"/>
              </a:rPr>
              <a:t>2000-07   </a:t>
            </a:r>
            <a:r>
              <a:rPr lang="en-US" sz="2000" b="1" dirty="0">
                <a:cs typeface="Arial" charset="0"/>
              </a:rPr>
              <a:t>Top campus developed:</a:t>
            </a:r>
          </a:p>
          <a:p>
            <a:pPr marL="342900" indent="-342900">
              <a:spcBef>
                <a:spcPts val="0"/>
              </a:spcBef>
              <a:buFont typeface="Arial"/>
              <a:buChar char="•"/>
              <a:defRPr/>
            </a:pPr>
            <a:r>
              <a:rPr lang="en-US" sz="2000" b="1" dirty="0">
                <a:cs typeface="Arial" charset="0"/>
              </a:rPr>
              <a:t>Home Farm (200 </a:t>
            </a:r>
            <a:r>
              <a:rPr lang="en-US" sz="2000" b="1" dirty="0" err="1">
                <a:cs typeface="Arial" charset="0"/>
              </a:rPr>
              <a:t>yr</a:t>
            </a:r>
            <a:r>
              <a:rPr lang="en-US" sz="2000" b="1" dirty="0">
                <a:cs typeface="Arial" charset="0"/>
              </a:rPr>
              <a:t> old; deserted 1980)</a:t>
            </a:r>
          </a:p>
          <a:p>
            <a:pPr marL="342900" indent="-342900">
              <a:spcBef>
                <a:spcPts val="0"/>
              </a:spcBef>
              <a:buFont typeface="Arial"/>
              <a:buChar char="•"/>
              <a:defRPr/>
            </a:pPr>
            <a:r>
              <a:rPr lang="en-US" sz="2000" b="1" dirty="0">
                <a:cs typeface="Arial" charset="0"/>
              </a:rPr>
              <a:t>Renovation </a:t>
            </a:r>
            <a:r>
              <a:rPr lang="en-US" sz="1600" b="1" dirty="0">
                <a:cs typeface="Arial" charset="0"/>
                <a:sym typeface="Wingdings"/>
              </a:rPr>
              <a:t></a:t>
            </a:r>
            <a:r>
              <a:rPr lang="en-US" sz="2000" b="1" dirty="0">
                <a:cs typeface="Arial" charset="0"/>
                <a:sym typeface="Wingdings"/>
              </a:rPr>
              <a:t> </a:t>
            </a:r>
            <a:r>
              <a:rPr lang="en-US" sz="2000" b="1" dirty="0">
                <a:cs typeface="Arial" charset="0"/>
              </a:rPr>
              <a:t>planning permission</a:t>
            </a:r>
          </a:p>
          <a:p>
            <a:pPr marL="342900" indent="-342900">
              <a:spcBef>
                <a:spcPts val="0"/>
              </a:spcBef>
              <a:buFont typeface="Arial"/>
              <a:buChar char="•"/>
              <a:defRPr/>
            </a:pPr>
            <a:r>
              <a:rPr lang="en-US" sz="2000" b="1" dirty="0">
                <a:cs typeface="Arial" charset="0"/>
              </a:rPr>
              <a:t>Commercial plans; anchor tenants</a:t>
            </a:r>
          </a:p>
          <a:p>
            <a:pPr marL="342900" indent="-342900">
              <a:spcBef>
                <a:spcPts val="0"/>
              </a:spcBef>
              <a:buFont typeface="Arial"/>
              <a:buChar char="•"/>
              <a:defRPr/>
            </a:pPr>
            <a:endParaRPr lang="en-US" sz="2000" b="1" dirty="0">
              <a:cs typeface="Arial" charset="0"/>
            </a:endParaRPr>
          </a:p>
          <a:p>
            <a:pPr>
              <a:spcBef>
                <a:spcPts val="0"/>
              </a:spcBef>
              <a:defRPr/>
            </a:pPr>
            <a:r>
              <a:rPr lang="en-US" sz="2000" b="1" dirty="0">
                <a:solidFill>
                  <a:srgbClr val="0000FF"/>
                </a:solidFill>
                <a:cs typeface="Arial" charset="0"/>
              </a:rPr>
              <a:t>2008</a:t>
            </a:r>
            <a:r>
              <a:rPr lang="en-US" sz="2000" b="1" dirty="0">
                <a:cs typeface="Arial" charset="0"/>
              </a:rPr>
              <a:t>	    Deep Green Agenda</a:t>
            </a:r>
          </a:p>
          <a:p>
            <a:pPr>
              <a:spcBef>
                <a:spcPts val="0"/>
              </a:spcBef>
              <a:defRPr/>
            </a:pPr>
            <a:r>
              <a:rPr lang="en-US" sz="2000" b="1" dirty="0">
                <a:cs typeface="Arial" charset="0"/>
              </a:rPr>
              <a:t>	    Environmental Vision</a:t>
            </a:r>
          </a:p>
          <a:p>
            <a:pPr>
              <a:spcBef>
                <a:spcPts val="0"/>
              </a:spcBef>
              <a:defRPr/>
            </a:pPr>
            <a:endParaRPr lang="en-US" sz="2000" b="1" dirty="0">
              <a:cs typeface="Arial" charset="0"/>
            </a:endParaRPr>
          </a:p>
          <a:p>
            <a:pPr>
              <a:spcBef>
                <a:spcPts val="0"/>
              </a:spcBef>
              <a:defRPr/>
            </a:pPr>
            <a:r>
              <a:rPr lang="en-US" sz="2000" b="1" dirty="0">
                <a:solidFill>
                  <a:srgbClr val="0000FF"/>
                </a:solidFill>
                <a:cs typeface="Arial" charset="0"/>
              </a:rPr>
              <a:t>2009</a:t>
            </a:r>
            <a:r>
              <a:rPr lang="en-US" sz="2000" b="1" dirty="0">
                <a:cs typeface="Arial" charset="0"/>
              </a:rPr>
              <a:t>	    Planned a new building</a:t>
            </a:r>
          </a:p>
          <a:p>
            <a:pPr>
              <a:spcBef>
                <a:spcPts val="0"/>
              </a:spcBef>
              <a:defRPr/>
            </a:pPr>
            <a:r>
              <a:rPr lang="en-US" sz="2000" b="1" dirty="0">
                <a:cs typeface="Arial" charset="0"/>
              </a:rPr>
              <a:t>	    SDF funding from HEFCE (£2.5m for building)</a:t>
            </a:r>
          </a:p>
          <a:p>
            <a:pPr>
              <a:spcBef>
                <a:spcPts val="0"/>
              </a:spcBef>
              <a:defRPr/>
            </a:pPr>
            <a:r>
              <a:rPr lang="en-US" sz="2000" b="1" dirty="0">
                <a:cs typeface="Arial" charset="0"/>
              </a:rPr>
              <a:t>	    Recession hit (no AWM match; loss of anchor tenants)</a:t>
            </a:r>
          </a:p>
          <a:p>
            <a:pPr>
              <a:spcBef>
                <a:spcPts val="0"/>
              </a:spcBef>
              <a:defRPr/>
            </a:pPr>
            <a:r>
              <a:rPr lang="en-US" sz="2000" b="1" dirty="0">
                <a:cs typeface="Arial" charset="0"/>
              </a:rPr>
              <a:t>	    Spot listing (6 month hiatus and major deterioration)</a:t>
            </a:r>
          </a:p>
          <a:p>
            <a:pPr>
              <a:spcBef>
                <a:spcPts val="0"/>
              </a:spcBef>
              <a:defRPr/>
            </a:pPr>
            <a:endParaRPr lang="en-US" sz="2000" b="1" dirty="0">
              <a:cs typeface="Arial" charset="0"/>
            </a:endParaRPr>
          </a:p>
          <a:p>
            <a:pPr>
              <a:spcBef>
                <a:spcPts val="0"/>
              </a:spcBef>
              <a:defRPr/>
            </a:pPr>
            <a:r>
              <a:rPr lang="en-US" sz="2000" b="1" dirty="0">
                <a:solidFill>
                  <a:srgbClr val="0000FF"/>
                </a:solidFill>
                <a:cs typeface="Arial" charset="0"/>
              </a:rPr>
              <a:t>2010</a:t>
            </a:r>
            <a:r>
              <a:rPr lang="en-US" sz="2000" b="1" dirty="0">
                <a:cs typeface="Arial" charset="0"/>
              </a:rPr>
              <a:t>	    </a:t>
            </a:r>
            <a:r>
              <a:rPr lang="en-US" sz="2000" b="1" dirty="0" err="1">
                <a:cs typeface="Arial" charset="0"/>
              </a:rPr>
              <a:t>Stabilisation</a:t>
            </a:r>
            <a:r>
              <a:rPr lang="en-US" sz="2000" b="1" dirty="0">
                <a:cs typeface="Arial" charset="0"/>
              </a:rPr>
              <a:t> (April); works started (Autumn)</a:t>
            </a:r>
          </a:p>
          <a:p>
            <a:pPr>
              <a:spcBef>
                <a:spcPts val="0"/>
              </a:spcBef>
              <a:defRPr/>
            </a:pPr>
            <a:endParaRPr lang="en-US" sz="2000" b="1" dirty="0">
              <a:cs typeface="Arial" charset="0"/>
            </a:endParaRPr>
          </a:p>
          <a:p>
            <a:pPr>
              <a:spcBef>
                <a:spcPts val="0"/>
              </a:spcBef>
              <a:defRPr/>
            </a:pPr>
            <a:r>
              <a:rPr lang="en-US" sz="2000" b="1" dirty="0">
                <a:solidFill>
                  <a:srgbClr val="0000FF"/>
                </a:solidFill>
                <a:cs typeface="Arial" charset="0"/>
              </a:rPr>
              <a:t>2011</a:t>
            </a:r>
            <a:r>
              <a:rPr lang="en-US" sz="2000" b="1" dirty="0">
                <a:cs typeface="Arial" charset="0"/>
              </a:rPr>
              <a:t>	    August – the keys!</a:t>
            </a:r>
          </a:p>
        </p:txBody>
      </p:sp>
      <p:pic>
        <p:nvPicPr>
          <p:cNvPr id="1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998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19673" y="188640"/>
            <a:ext cx="4248471" cy="1008062"/>
          </a:xfrm>
          <a:prstGeom prst="rect">
            <a:avLst/>
          </a:prstGeom>
        </p:spPr>
        <p:txBody>
          <a:bodyPr/>
          <a:lstStyle>
            <a:lvl1pPr algn="l" defTabSz="914400" rtl="0" eaLnBrk="1" latinLnBrk="0" hangingPunct="1">
              <a:spcBef>
                <a:spcPct val="0"/>
              </a:spcBef>
              <a:buNone/>
              <a:defRPr sz="3500" b="0" kern="1200" baseline="0">
                <a:solidFill>
                  <a:srgbClr val="005352"/>
                </a:solidFill>
                <a:latin typeface="Arial" pitchFamily="34" charset="0"/>
                <a:ea typeface="+mj-ea"/>
                <a:cs typeface="Arial" pitchFamily="34" charset="0"/>
              </a:defRPr>
            </a:lvl1pPr>
          </a:lstStyle>
          <a:p>
            <a:pPr algn="ctr">
              <a:defRPr/>
            </a:pPr>
            <a:r>
              <a:rPr lang="en-GB" sz="3200" b="1" dirty="0" smtClean="0">
                <a:solidFill>
                  <a:schemeClr val="tx1">
                    <a:lumMod val="65000"/>
                    <a:lumOff val="35000"/>
                  </a:schemeClr>
                </a:solidFill>
                <a:effectLst>
                  <a:outerShdw blurRad="38100" dist="38100" dir="2700000" algn="tl">
                    <a:srgbClr val="DDDDDD"/>
                  </a:outerShdw>
                </a:effectLst>
                <a:latin typeface="+mj-lt"/>
                <a:cs typeface="Calibri"/>
              </a:rPr>
              <a:t>Sustainability</a:t>
            </a:r>
            <a:r>
              <a:rPr lang="en-GB" sz="3200" b="1" dirty="0">
                <a:solidFill>
                  <a:schemeClr val="tx1">
                    <a:lumMod val="65000"/>
                    <a:lumOff val="35000"/>
                  </a:schemeClr>
                </a:solidFill>
                <a:effectLst>
                  <a:outerShdw blurRad="38100" dist="38100" dir="2700000" algn="tl">
                    <a:srgbClr val="DDDDDD"/>
                  </a:outerShdw>
                </a:effectLst>
                <a:latin typeface="+mj-lt"/>
                <a:cs typeface="Calibri"/>
              </a:rPr>
              <a:t> </a:t>
            </a:r>
            <a:r>
              <a:rPr lang="en-GB" sz="3200" b="1" dirty="0" smtClean="0">
                <a:solidFill>
                  <a:schemeClr val="tx1">
                    <a:lumMod val="65000"/>
                    <a:lumOff val="35000"/>
                  </a:schemeClr>
                </a:solidFill>
                <a:effectLst>
                  <a:outerShdw blurRad="38100" dist="38100" dir="2700000" algn="tl">
                    <a:srgbClr val="DDDDDD"/>
                  </a:outerShdw>
                </a:effectLst>
                <a:latin typeface="+mj-lt"/>
                <a:cs typeface="Calibri"/>
              </a:rPr>
              <a:t>timeline at Keele</a:t>
            </a:r>
            <a:endParaRPr lang="en-US" sz="3200" b="1" dirty="0">
              <a:solidFill>
                <a:schemeClr val="tx1">
                  <a:lumMod val="65000"/>
                  <a:lumOff val="35000"/>
                </a:schemeClr>
              </a:solidFill>
              <a:effectLst>
                <a:outerShdw blurRad="38100" dist="38100" dir="2700000" algn="tl">
                  <a:srgbClr val="DDDDDD"/>
                </a:outerShdw>
              </a:effectLst>
              <a:latin typeface="+mj-lt"/>
              <a:cs typeface="Calibri"/>
            </a:endParaRPr>
          </a:p>
        </p:txBody>
      </p:sp>
      <p:sp>
        <p:nvSpPr>
          <p:cNvPr id="3" name="Rectangle 5"/>
          <p:cNvSpPr>
            <a:spLocks noChangeArrowheads="1"/>
          </p:cNvSpPr>
          <p:nvPr/>
        </p:nvSpPr>
        <p:spPr bwMode="auto">
          <a:xfrm>
            <a:off x="1692275" y="1196975"/>
            <a:ext cx="7056438" cy="71438"/>
          </a:xfrm>
          <a:prstGeom prst="rect">
            <a:avLst/>
          </a:prstGeom>
          <a:gradFill rotWithShape="0">
            <a:gsLst>
              <a:gs pos="0">
                <a:srgbClr val="003300"/>
              </a:gs>
              <a:gs pos="100000">
                <a:srgbClr val="66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pic>
        <p:nvPicPr>
          <p:cNvPr id="4" name="Picture 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14"/>
          <p:cNvSpPr>
            <a:spLocks noChangeArrowheads="1"/>
          </p:cNvSpPr>
          <p:nvPr/>
        </p:nvSpPr>
        <p:spPr bwMode="auto">
          <a:xfrm>
            <a:off x="1055688" y="1797050"/>
            <a:ext cx="3673475" cy="431800"/>
          </a:xfrm>
          <a:prstGeom prst="rightArrow">
            <a:avLst>
              <a:gd name="adj1" fmla="val 50000"/>
              <a:gd name="adj2" fmla="val 50099"/>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endParaRPr lang="en-GB">
              <a:cs typeface="Arial" charset="0"/>
            </a:endParaRPr>
          </a:p>
        </p:txBody>
      </p:sp>
      <p:sp>
        <p:nvSpPr>
          <p:cNvPr id="6" name="Right Arrow 15"/>
          <p:cNvSpPr>
            <a:spLocks noChangeArrowheads="1"/>
          </p:cNvSpPr>
          <p:nvPr/>
        </p:nvSpPr>
        <p:spPr bwMode="auto">
          <a:xfrm>
            <a:off x="839788" y="1797050"/>
            <a:ext cx="7708900" cy="288925"/>
          </a:xfrm>
          <a:prstGeom prst="rightArrow">
            <a:avLst>
              <a:gd name="adj1" fmla="val 50000"/>
              <a:gd name="adj2" fmla="val 49904"/>
            </a:avLst>
          </a:prstGeom>
          <a:solidFill>
            <a:srgbClr val="00B050"/>
          </a:solidFill>
          <a:ln w="9525">
            <a:solidFill>
              <a:schemeClr val="tx1"/>
            </a:solidFill>
            <a:round/>
            <a:headEnd/>
            <a:tailEnd/>
          </a:ln>
        </p:spPr>
        <p:txBody>
          <a:bodyPr>
            <a:spAutoFit/>
          </a:bodyPr>
          <a:lstStyle/>
          <a:p>
            <a:endParaRPr lang="en-GB">
              <a:cs typeface="Arial" charset="0"/>
            </a:endParaRPr>
          </a:p>
        </p:txBody>
      </p:sp>
      <p:sp>
        <p:nvSpPr>
          <p:cNvPr id="7" name="TextBox 16"/>
          <p:cNvSpPr txBox="1">
            <a:spLocks noChangeArrowheads="1"/>
          </p:cNvSpPr>
          <p:nvPr/>
        </p:nvSpPr>
        <p:spPr bwMode="auto">
          <a:xfrm>
            <a:off x="944563" y="1509713"/>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a:t>08</a:t>
            </a:r>
          </a:p>
        </p:txBody>
      </p:sp>
      <p:sp>
        <p:nvSpPr>
          <p:cNvPr id="8" name="TextBox 17"/>
          <p:cNvSpPr txBox="1">
            <a:spLocks noChangeArrowheads="1"/>
          </p:cNvSpPr>
          <p:nvPr/>
        </p:nvSpPr>
        <p:spPr bwMode="auto">
          <a:xfrm>
            <a:off x="2252663" y="1498600"/>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a:t>09</a:t>
            </a:r>
          </a:p>
        </p:txBody>
      </p:sp>
      <p:sp>
        <p:nvSpPr>
          <p:cNvPr id="9" name="TextBox 18"/>
          <p:cNvSpPr txBox="1">
            <a:spLocks noChangeArrowheads="1"/>
          </p:cNvSpPr>
          <p:nvPr/>
        </p:nvSpPr>
        <p:spPr bwMode="auto">
          <a:xfrm>
            <a:off x="3532188" y="1498600"/>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a:t>10</a:t>
            </a:r>
          </a:p>
        </p:txBody>
      </p:sp>
      <p:sp>
        <p:nvSpPr>
          <p:cNvPr id="10" name="TextBox 19"/>
          <p:cNvSpPr txBox="1">
            <a:spLocks noChangeArrowheads="1"/>
          </p:cNvSpPr>
          <p:nvPr/>
        </p:nvSpPr>
        <p:spPr bwMode="auto">
          <a:xfrm>
            <a:off x="4851400" y="1498600"/>
            <a:ext cx="42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a:t>11</a:t>
            </a:r>
          </a:p>
        </p:txBody>
      </p:sp>
      <p:sp>
        <p:nvSpPr>
          <p:cNvPr id="11" name="TextBox 20"/>
          <p:cNvSpPr txBox="1">
            <a:spLocks noChangeArrowheads="1"/>
          </p:cNvSpPr>
          <p:nvPr/>
        </p:nvSpPr>
        <p:spPr bwMode="auto">
          <a:xfrm>
            <a:off x="6243638" y="1498600"/>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a:t>12</a:t>
            </a:r>
          </a:p>
        </p:txBody>
      </p:sp>
      <p:sp>
        <p:nvSpPr>
          <p:cNvPr id="12" name="TextBox 21"/>
          <p:cNvSpPr txBox="1">
            <a:spLocks noChangeArrowheads="1"/>
          </p:cNvSpPr>
          <p:nvPr/>
        </p:nvSpPr>
        <p:spPr bwMode="auto">
          <a:xfrm>
            <a:off x="7573963" y="1487488"/>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1800" b="1"/>
              <a:t>13</a:t>
            </a:r>
          </a:p>
        </p:txBody>
      </p:sp>
      <p:sp>
        <p:nvSpPr>
          <p:cNvPr id="13" name="TextBox 22"/>
          <p:cNvSpPr txBox="1">
            <a:spLocks noChangeArrowheads="1"/>
          </p:cNvSpPr>
          <p:nvPr/>
        </p:nvSpPr>
        <p:spPr bwMode="auto">
          <a:xfrm>
            <a:off x="439738" y="2344738"/>
            <a:ext cx="1450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t>Council</a:t>
            </a:r>
          </a:p>
          <a:p>
            <a:pPr algn="ctr" eaLnBrk="1" hangingPunct="1">
              <a:spcBef>
                <a:spcPct val="0"/>
              </a:spcBef>
            </a:pPr>
            <a:r>
              <a:rPr lang="en-GB" sz="1600" b="1"/>
              <a:t>‘Deep Green’</a:t>
            </a:r>
          </a:p>
        </p:txBody>
      </p:sp>
      <p:sp>
        <p:nvSpPr>
          <p:cNvPr id="14" name="TextBox 1"/>
          <p:cNvSpPr txBox="1">
            <a:spLocks noChangeArrowheads="1"/>
          </p:cNvSpPr>
          <p:nvPr/>
        </p:nvSpPr>
        <p:spPr bwMode="auto">
          <a:xfrm>
            <a:off x="982663" y="2949575"/>
            <a:ext cx="1666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t>‘Environmental</a:t>
            </a:r>
          </a:p>
          <a:p>
            <a:pPr algn="ctr" eaLnBrk="1" hangingPunct="1">
              <a:spcBef>
                <a:spcPct val="0"/>
              </a:spcBef>
            </a:pPr>
            <a:r>
              <a:rPr lang="en-GB" sz="1600" b="1"/>
              <a:t>Vision’</a:t>
            </a:r>
          </a:p>
        </p:txBody>
      </p:sp>
      <p:sp>
        <p:nvSpPr>
          <p:cNvPr id="15" name="TextBox 2"/>
          <p:cNvSpPr txBox="1">
            <a:spLocks noChangeArrowheads="1"/>
          </p:cNvSpPr>
          <p:nvPr/>
        </p:nvSpPr>
        <p:spPr bwMode="auto">
          <a:xfrm>
            <a:off x="1547813" y="3860800"/>
            <a:ext cx="2419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solidFill>
                  <a:srgbClr val="0070C0"/>
                </a:solidFill>
              </a:rPr>
              <a:t>Education, estates and</a:t>
            </a:r>
          </a:p>
          <a:p>
            <a:pPr algn="ctr" eaLnBrk="1" hangingPunct="1">
              <a:spcBef>
                <a:spcPct val="0"/>
              </a:spcBef>
            </a:pPr>
            <a:r>
              <a:rPr lang="en-GB" sz="1600" b="1">
                <a:solidFill>
                  <a:srgbClr val="0070C0"/>
                </a:solidFill>
              </a:rPr>
              <a:t>research initiatives</a:t>
            </a:r>
          </a:p>
        </p:txBody>
      </p:sp>
      <p:sp>
        <p:nvSpPr>
          <p:cNvPr id="16" name="TextBox 6"/>
          <p:cNvSpPr txBox="1">
            <a:spLocks noChangeArrowheads="1"/>
          </p:cNvSpPr>
          <p:nvPr/>
        </p:nvSpPr>
        <p:spPr bwMode="auto">
          <a:xfrm>
            <a:off x="2627313" y="2492375"/>
            <a:ext cx="766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solidFill>
                  <a:srgbClr val="FF0000"/>
                </a:solidFill>
              </a:rPr>
              <a:t>SDF</a:t>
            </a:r>
          </a:p>
          <a:p>
            <a:pPr algn="ctr" eaLnBrk="1" hangingPunct="1">
              <a:spcBef>
                <a:spcPct val="0"/>
              </a:spcBef>
            </a:pPr>
            <a:r>
              <a:rPr lang="en-GB" sz="1600" b="1">
                <a:solidFill>
                  <a:srgbClr val="FF0000"/>
                </a:solidFill>
              </a:rPr>
              <a:t>£3.4m</a:t>
            </a:r>
          </a:p>
        </p:txBody>
      </p:sp>
      <p:sp>
        <p:nvSpPr>
          <p:cNvPr id="17" name="TextBox 7"/>
          <p:cNvSpPr txBox="1">
            <a:spLocks noChangeArrowheads="1"/>
          </p:cNvSpPr>
          <p:nvPr/>
        </p:nvSpPr>
        <p:spPr bwMode="auto">
          <a:xfrm>
            <a:off x="3078163" y="2949575"/>
            <a:ext cx="1824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spcBef>
                <a:spcPct val="0"/>
              </a:spcBef>
            </a:pPr>
            <a:r>
              <a:rPr lang="en-GB" sz="1600" b="1"/>
              <a:t>New:</a:t>
            </a:r>
          </a:p>
          <a:p>
            <a:pPr eaLnBrk="1" hangingPunct="1">
              <a:spcBef>
                <a:spcPct val="0"/>
              </a:spcBef>
            </a:pPr>
            <a:r>
              <a:rPr lang="en-GB" sz="1600" b="1"/>
              <a:t>BSc – Env &amp; Sus</a:t>
            </a:r>
          </a:p>
          <a:p>
            <a:pPr eaLnBrk="1" hangingPunct="1">
              <a:spcBef>
                <a:spcPct val="0"/>
              </a:spcBef>
            </a:pPr>
            <a:r>
              <a:rPr lang="en-GB" sz="1600" b="1"/>
              <a:t>MSc – ESGT</a:t>
            </a:r>
          </a:p>
        </p:txBody>
      </p:sp>
      <p:sp>
        <p:nvSpPr>
          <p:cNvPr id="18" name="TextBox 8"/>
          <p:cNvSpPr txBox="1">
            <a:spLocks noChangeArrowheads="1"/>
          </p:cNvSpPr>
          <p:nvPr/>
        </p:nvSpPr>
        <p:spPr bwMode="auto">
          <a:xfrm>
            <a:off x="3529013" y="2365375"/>
            <a:ext cx="156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solidFill>
                  <a:srgbClr val="FF0000"/>
                </a:solidFill>
              </a:rPr>
              <a:t>Home farm</a:t>
            </a:r>
          </a:p>
          <a:p>
            <a:pPr algn="ctr" eaLnBrk="1" hangingPunct="1">
              <a:spcBef>
                <a:spcPct val="0"/>
              </a:spcBef>
            </a:pPr>
            <a:r>
              <a:rPr lang="en-GB" sz="1600" b="1">
                <a:solidFill>
                  <a:srgbClr val="FF0000"/>
                </a:solidFill>
              </a:rPr>
              <a:t>developments</a:t>
            </a:r>
          </a:p>
        </p:txBody>
      </p:sp>
      <p:sp>
        <p:nvSpPr>
          <p:cNvPr id="19" name="TextBox 9"/>
          <p:cNvSpPr txBox="1">
            <a:spLocks noChangeArrowheads="1"/>
          </p:cNvSpPr>
          <p:nvPr/>
        </p:nvSpPr>
        <p:spPr bwMode="auto">
          <a:xfrm>
            <a:off x="4918075" y="2319338"/>
            <a:ext cx="604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t>PVC</a:t>
            </a:r>
          </a:p>
        </p:txBody>
      </p:sp>
      <p:sp>
        <p:nvSpPr>
          <p:cNvPr id="20" name="TextBox 10"/>
          <p:cNvSpPr txBox="1">
            <a:spLocks noChangeArrowheads="1"/>
          </p:cNvSpPr>
          <p:nvPr/>
        </p:nvSpPr>
        <p:spPr bwMode="auto">
          <a:xfrm>
            <a:off x="5522913" y="2765425"/>
            <a:ext cx="981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solidFill>
                  <a:srgbClr val="FF0000"/>
                </a:solidFill>
              </a:rPr>
              <a:t>Hub</a:t>
            </a:r>
          </a:p>
          <a:p>
            <a:pPr algn="ctr" eaLnBrk="1" hangingPunct="1">
              <a:spcBef>
                <a:spcPct val="0"/>
              </a:spcBef>
            </a:pPr>
            <a:r>
              <a:rPr lang="en-GB" sz="1600" b="1">
                <a:solidFill>
                  <a:srgbClr val="FF0000"/>
                </a:solidFill>
              </a:rPr>
              <a:t>opening</a:t>
            </a:r>
          </a:p>
        </p:txBody>
      </p:sp>
      <p:sp>
        <p:nvSpPr>
          <p:cNvPr id="21" name="TextBox 11"/>
          <p:cNvSpPr txBox="1">
            <a:spLocks noChangeArrowheads="1"/>
          </p:cNvSpPr>
          <p:nvPr/>
        </p:nvSpPr>
        <p:spPr bwMode="auto">
          <a:xfrm>
            <a:off x="4859338" y="3213100"/>
            <a:ext cx="1062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solidFill>
                  <a:srgbClr val="0070C0"/>
                </a:solidFill>
              </a:rPr>
              <a:t>ESSG</a:t>
            </a:r>
          </a:p>
          <a:p>
            <a:pPr algn="ctr" eaLnBrk="1" hangingPunct="1">
              <a:spcBef>
                <a:spcPct val="0"/>
              </a:spcBef>
            </a:pPr>
            <a:r>
              <a:rPr lang="en-GB" sz="1600" b="1">
                <a:solidFill>
                  <a:srgbClr val="0070C0"/>
                </a:solidFill>
              </a:rPr>
              <a:t>(KHERG)</a:t>
            </a:r>
          </a:p>
          <a:p>
            <a:pPr algn="ctr" eaLnBrk="1" hangingPunct="1">
              <a:spcBef>
                <a:spcPct val="0"/>
              </a:spcBef>
            </a:pPr>
            <a:r>
              <a:rPr lang="en-GB" sz="1600" b="1">
                <a:solidFill>
                  <a:srgbClr val="0070C0"/>
                </a:solidFill>
              </a:rPr>
              <a:t>Strategy</a:t>
            </a:r>
          </a:p>
        </p:txBody>
      </p:sp>
      <p:sp>
        <p:nvSpPr>
          <p:cNvPr id="22" name="TextBox 12"/>
          <p:cNvSpPr txBox="1">
            <a:spLocks noChangeArrowheads="1"/>
          </p:cNvSpPr>
          <p:nvPr/>
        </p:nvSpPr>
        <p:spPr bwMode="auto">
          <a:xfrm>
            <a:off x="3990975" y="3865563"/>
            <a:ext cx="938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solidFill>
                  <a:srgbClr val="005E2B"/>
                </a:solidFill>
              </a:rPr>
              <a:t>‘Project</a:t>
            </a:r>
          </a:p>
          <a:p>
            <a:pPr algn="ctr" eaLnBrk="1" hangingPunct="1">
              <a:spcBef>
                <a:spcPct val="0"/>
              </a:spcBef>
            </a:pPr>
            <a:r>
              <a:rPr lang="en-GB" sz="1600" b="1">
                <a:solidFill>
                  <a:srgbClr val="005E2B"/>
                </a:solidFill>
              </a:rPr>
              <a:t>Green’</a:t>
            </a:r>
          </a:p>
        </p:txBody>
      </p:sp>
      <p:sp>
        <p:nvSpPr>
          <p:cNvPr id="23" name="TextBox 23"/>
          <p:cNvSpPr txBox="1">
            <a:spLocks noChangeArrowheads="1"/>
          </p:cNvSpPr>
          <p:nvPr/>
        </p:nvSpPr>
        <p:spPr bwMode="auto">
          <a:xfrm>
            <a:off x="5867400" y="3573463"/>
            <a:ext cx="9477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solidFill>
                  <a:srgbClr val="005E2B"/>
                </a:solidFill>
              </a:rPr>
              <a:t>Student</a:t>
            </a:r>
          </a:p>
          <a:p>
            <a:pPr algn="ctr" eaLnBrk="1" hangingPunct="1">
              <a:spcBef>
                <a:spcPct val="0"/>
              </a:spcBef>
            </a:pPr>
            <a:r>
              <a:rPr lang="en-GB" sz="1600" b="1">
                <a:solidFill>
                  <a:srgbClr val="005E2B"/>
                </a:solidFill>
              </a:rPr>
              <a:t>House</a:t>
            </a:r>
          </a:p>
          <a:p>
            <a:pPr algn="ctr" eaLnBrk="1" hangingPunct="1">
              <a:spcBef>
                <a:spcPct val="0"/>
              </a:spcBef>
            </a:pPr>
            <a:r>
              <a:rPr lang="en-GB" sz="1600" b="1">
                <a:solidFill>
                  <a:srgbClr val="005E2B"/>
                </a:solidFill>
              </a:rPr>
              <a:t>project</a:t>
            </a:r>
          </a:p>
        </p:txBody>
      </p:sp>
      <p:sp>
        <p:nvSpPr>
          <p:cNvPr id="24" name="TextBox 24"/>
          <p:cNvSpPr txBox="1">
            <a:spLocks noChangeArrowheads="1"/>
          </p:cNvSpPr>
          <p:nvPr/>
        </p:nvSpPr>
        <p:spPr bwMode="auto">
          <a:xfrm>
            <a:off x="6213475" y="2344738"/>
            <a:ext cx="1243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t>JP as</a:t>
            </a:r>
          </a:p>
          <a:p>
            <a:pPr algn="ctr" eaLnBrk="1" hangingPunct="1">
              <a:spcBef>
                <a:spcPct val="0"/>
              </a:spcBef>
            </a:pPr>
            <a:r>
              <a:rPr lang="en-GB" sz="1600" b="1"/>
              <a:t>Chancellor</a:t>
            </a:r>
          </a:p>
        </p:txBody>
      </p:sp>
      <p:sp>
        <p:nvSpPr>
          <p:cNvPr id="25" name="TextBox 25"/>
          <p:cNvSpPr txBox="1">
            <a:spLocks noChangeArrowheads="1"/>
          </p:cNvSpPr>
          <p:nvPr/>
        </p:nvSpPr>
        <p:spPr bwMode="auto">
          <a:xfrm>
            <a:off x="8228013" y="2095500"/>
            <a:ext cx="46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GB" sz="3600" b="1"/>
              <a:t>?</a:t>
            </a:r>
          </a:p>
        </p:txBody>
      </p:sp>
      <p:sp>
        <p:nvSpPr>
          <p:cNvPr id="26" name="Up Arrow 26"/>
          <p:cNvSpPr>
            <a:spLocks noChangeArrowheads="1"/>
          </p:cNvSpPr>
          <p:nvPr/>
        </p:nvSpPr>
        <p:spPr bwMode="auto">
          <a:xfrm>
            <a:off x="1347788" y="2085975"/>
            <a:ext cx="180975" cy="315913"/>
          </a:xfrm>
          <a:prstGeom prst="upArrow">
            <a:avLst>
              <a:gd name="adj1" fmla="val 50000"/>
              <a:gd name="adj2" fmla="val 49734"/>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cs typeface="Arial" charset="0"/>
            </a:endParaRPr>
          </a:p>
        </p:txBody>
      </p:sp>
      <p:sp>
        <p:nvSpPr>
          <p:cNvPr id="27" name="Up Arrow 35"/>
          <p:cNvSpPr>
            <a:spLocks noChangeArrowheads="1"/>
          </p:cNvSpPr>
          <p:nvPr/>
        </p:nvSpPr>
        <p:spPr bwMode="auto">
          <a:xfrm flipH="1">
            <a:off x="1771650" y="2130425"/>
            <a:ext cx="238125" cy="908050"/>
          </a:xfrm>
          <a:prstGeom prst="upArrow">
            <a:avLst>
              <a:gd name="adj1" fmla="val 50000"/>
              <a:gd name="adj2" fmla="val 4982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cs typeface="Arial" charset="0"/>
            </a:endParaRPr>
          </a:p>
        </p:txBody>
      </p:sp>
      <p:sp>
        <p:nvSpPr>
          <p:cNvPr id="28" name="Up Arrow 36"/>
          <p:cNvSpPr>
            <a:spLocks noChangeArrowheads="1"/>
          </p:cNvSpPr>
          <p:nvPr/>
        </p:nvSpPr>
        <p:spPr bwMode="auto">
          <a:xfrm>
            <a:off x="2897188" y="2085975"/>
            <a:ext cx="180975" cy="412750"/>
          </a:xfrm>
          <a:prstGeom prst="upArrow">
            <a:avLst>
              <a:gd name="adj1" fmla="val 50000"/>
              <a:gd name="adj2" fmla="val 49806"/>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solidFill>
                <a:srgbClr val="FF0000"/>
              </a:solidFill>
              <a:cs typeface="Arial" charset="0"/>
            </a:endParaRPr>
          </a:p>
        </p:txBody>
      </p:sp>
      <p:sp>
        <p:nvSpPr>
          <p:cNvPr id="29" name="Up Arrow 37"/>
          <p:cNvSpPr>
            <a:spLocks noChangeArrowheads="1"/>
          </p:cNvSpPr>
          <p:nvPr/>
        </p:nvSpPr>
        <p:spPr bwMode="auto">
          <a:xfrm flipH="1">
            <a:off x="3292475" y="2130425"/>
            <a:ext cx="236538" cy="908050"/>
          </a:xfrm>
          <a:prstGeom prst="upArrow">
            <a:avLst>
              <a:gd name="adj1" fmla="val 50000"/>
              <a:gd name="adj2" fmla="val 5015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cs typeface="Arial" charset="0"/>
            </a:endParaRPr>
          </a:p>
        </p:txBody>
      </p:sp>
      <p:sp>
        <p:nvSpPr>
          <p:cNvPr id="30" name="Up Arrow 38"/>
          <p:cNvSpPr>
            <a:spLocks noChangeArrowheads="1"/>
          </p:cNvSpPr>
          <p:nvPr/>
        </p:nvSpPr>
        <p:spPr bwMode="auto">
          <a:xfrm>
            <a:off x="5065713" y="2070100"/>
            <a:ext cx="180975" cy="317500"/>
          </a:xfrm>
          <a:prstGeom prst="upArrow">
            <a:avLst>
              <a:gd name="adj1" fmla="val 50000"/>
              <a:gd name="adj2" fmla="val 49984"/>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cs typeface="Arial" charset="0"/>
            </a:endParaRPr>
          </a:p>
        </p:txBody>
      </p:sp>
      <p:sp>
        <p:nvSpPr>
          <p:cNvPr id="31" name="Up Arrow 39"/>
          <p:cNvSpPr>
            <a:spLocks noChangeArrowheads="1"/>
          </p:cNvSpPr>
          <p:nvPr/>
        </p:nvSpPr>
        <p:spPr bwMode="auto">
          <a:xfrm flipH="1">
            <a:off x="5927725" y="2051050"/>
            <a:ext cx="276225" cy="735013"/>
          </a:xfrm>
          <a:prstGeom prst="upArrow">
            <a:avLst>
              <a:gd name="adj1" fmla="val 50000"/>
              <a:gd name="adj2" fmla="val 49831"/>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cs typeface="Arial" charset="0"/>
            </a:endParaRPr>
          </a:p>
        </p:txBody>
      </p:sp>
      <p:sp>
        <p:nvSpPr>
          <p:cNvPr id="32" name="Up Arrow 40"/>
          <p:cNvSpPr>
            <a:spLocks noChangeArrowheads="1"/>
          </p:cNvSpPr>
          <p:nvPr/>
        </p:nvSpPr>
        <p:spPr bwMode="auto">
          <a:xfrm>
            <a:off x="6718300" y="2070100"/>
            <a:ext cx="180975" cy="317500"/>
          </a:xfrm>
          <a:prstGeom prst="upArrow">
            <a:avLst>
              <a:gd name="adj1" fmla="val 50000"/>
              <a:gd name="adj2" fmla="val 49984"/>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cs typeface="Arial" charset="0"/>
            </a:endParaRPr>
          </a:p>
        </p:txBody>
      </p:sp>
      <p:sp>
        <p:nvSpPr>
          <p:cNvPr id="33" name="TextBox 27"/>
          <p:cNvSpPr txBox="1">
            <a:spLocks noChangeArrowheads="1"/>
          </p:cNvSpPr>
          <p:nvPr/>
        </p:nvSpPr>
        <p:spPr bwMode="auto">
          <a:xfrm>
            <a:off x="6516688" y="2924175"/>
            <a:ext cx="85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spcBef>
                <a:spcPct val="0"/>
              </a:spcBef>
            </a:pPr>
            <a:r>
              <a:rPr lang="en-GB" sz="1600" b="1">
                <a:solidFill>
                  <a:srgbClr val="0070C0"/>
                </a:solidFill>
              </a:rPr>
              <a:t>‘Whole</a:t>
            </a:r>
          </a:p>
          <a:p>
            <a:pPr eaLnBrk="1" hangingPunct="1">
              <a:spcBef>
                <a:spcPct val="0"/>
              </a:spcBef>
            </a:pPr>
            <a:r>
              <a:rPr lang="en-GB" sz="1600" b="1">
                <a:solidFill>
                  <a:srgbClr val="0070C0"/>
                </a:solidFill>
              </a:rPr>
              <a:t>Earth’</a:t>
            </a:r>
          </a:p>
        </p:txBody>
      </p:sp>
      <p:pic>
        <p:nvPicPr>
          <p:cNvPr id="34" name="Picture 2" descr="C:\Users\KeeleUni\Desktop\JP instal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175" y="4835525"/>
            <a:ext cx="1666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C:\Users\KeeleUni\Desktop\Whole ear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5" y="4935538"/>
            <a:ext cx="20304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1"/>
          <p:cNvSpPr txBox="1">
            <a:spLocks noChangeArrowheads="1"/>
          </p:cNvSpPr>
          <p:nvPr/>
        </p:nvSpPr>
        <p:spPr bwMode="auto">
          <a:xfrm>
            <a:off x="7092950" y="3429000"/>
            <a:ext cx="1530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GB" sz="1600" b="1">
                <a:solidFill>
                  <a:srgbClr val="005E2B"/>
                </a:solidFill>
              </a:rPr>
              <a:t>Sustainability</a:t>
            </a:r>
          </a:p>
          <a:p>
            <a:pPr algn="ctr" eaLnBrk="1" hangingPunct="1">
              <a:spcBef>
                <a:spcPct val="0"/>
              </a:spcBef>
            </a:pPr>
            <a:r>
              <a:rPr lang="en-GB" sz="1600" b="1">
                <a:solidFill>
                  <a:srgbClr val="005E2B"/>
                </a:solidFill>
              </a:rPr>
              <a:t>in the</a:t>
            </a:r>
          </a:p>
          <a:p>
            <a:pPr algn="ctr" eaLnBrk="1" hangingPunct="1">
              <a:spcBef>
                <a:spcPct val="0"/>
              </a:spcBef>
            </a:pPr>
            <a:r>
              <a:rPr lang="en-GB" sz="1600" b="1">
                <a:solidFill>
                  <a:srgbClr val="005E2B"/>
                </a:solidFill>
              </a:rPr>
              <a:t>curriculum</a:t>
            </a:r>
          </a:p>
        </p:txBody>
      </p:sp>
      <p:sp>
        <p:nvSpPr>
          <p:cNvPr id="37" name="Up Arrow 38"/>
          <p:cNvSpPr>
            <a:spLocks noChangeArrowheads="1"/>
          </p:cNvSpPr>
          <p:nvPr/>
        </p:nvSpPr>
        <p:spPr bwMode="auto">
          <a:xfrm>
            <a:off x="4067175" y="2060575"/>
            <a:ext cx="180975" cy="317500"/>
          </a:xfrm>
          <a:prstGeom prst="upArrow">
            <a:avLst>
              <a:gd name="adj1" fmla="val 50000"/>
              <a:gd name="adj2" fmla="val 49984"/>
            </a:avLst>
          </a:prstGeom>
          <a:solidFill>
            <a:srgbClr val="005E2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cs typeface="Arial" charset="0"/>
            </a:endParaRPr>
          </a:p>
        </p:txBody>
      </p:sp>
      <p:pic>
        <p:nvPicPr>
          <p:cNvPr id="38" name="Picture 4" descr="DSC_0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941888"/>
            <a:ext cx="23749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939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63688" y="1196752"/>
            <a:ext cx="7056438" cy="71437"/>
          </a:xfrm>
          <a:prstGeom prst="rect">
            <a:avLst/>
          </a:prstGeom>
          <a:gradFill rotWithShape="0">
            <a:gsLst>
              <a:gs pos="0">
                <a:srgbClr val="003300"/>
              </a:gs>
              <a:gs pos="100000">
                <a:srgbClr val="66FF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pic>
        <p:nvPicPr>
          <p:cNvPr id="3" name="Picture 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1368426"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827584" y="1916832"/>
            <a:ext cx="324485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spcBef>
                <a:spcPct val="0"/>
              </a:spcBef>
            </a:pPr>
            <a:r>
              <a:rPr lang="en-GB" b="1" i="1" dirty="0">
                <a:solidFill>
                  <a:srgbClr val="008000"/>
                </a:solidFill>
              </a:rPr>
              <a:t>  Keele University</a:t>
            </a:r>
          </a:p>
          <a:p>
            <a:pPr eaLnBrk="1" hangingPunct="1">
              <a:spcBef>
                <a:spcPct val="0"/>
              </a:spcBef>
            </a:pPr>
            <a:r>
              <a:rPr lang="en-GB" b="1" i="1" dirty="0">
                <a:solidFill>
                  <a:srgbClr val="008000"/>
                </a:solidFill>
              </a:rPr>
              <a:t>Sustainability Hub</a:t>
            </a:r>
          </a:p>
          <a:p>
            <a:pPr eaLnBrk="1" hangingPunct="1">
              <a:spcBef>
                <a:spcPct val="0"/>
              </a:spcBef>
            </a:pPr>
            <a:r>
              <a:rPr lang="en-GB" sz="2000" b="1" dirty="0"/>
              <a:t>A) Exhibition area</a:t>
            </a:r>
          </a:p>
          <a:p>
            <a:pPr eaLnBrk="1" hangingPunct="1">
              <a:spcBef>
                <a:spcPct val="0"/>
              </a:spcBef>
            </a:pPr>
            <a:r>
              <a:rPr lang="en-GB" sz="2000" b="1" dirty="0"/>
              <a:t>B) Resources suite</a:t>
            </a:r>
          </a:p>
          <a:p>
            <a:pPr eaLnBrk="1" hangingPunct="1">
              <a:spcBef>
                <a:spcPct val="0"/>
              </a:spcBef>
            </a:pPr>
            <a:r>
              <a:rPr lang="en-GB" sz="2000" b="1" dirty="0"/>
              <a:t>C) Earth Observatory</a:t>
            </a:r>
          </a:p>
          <a:p>
            <a:pPr eaLnBrk="1" hangingPunct="1">
              <a:spcBef>
                <a:spcPct val="0"/>
              </a:spcBef>
            </a:pPr>
            <a:r>
              <a:rPr lang="en-GB" sz="2000" b="1" dirty="0"/>
              <a:t>D) Teaching (UG and PG)</a:t>
            </a:r>
          </a:p>
          <a:p>
            <a:pPr eaLnBrk="1" hangingPunct="1">
              <a:spcBef>
                <a:spcPct val="0"/>
              </a:spcBef>
            </a:pPr>
            <a:r>
              <a:rPr lang="en-GB" sz="2000" b="1" dirty="0"/>
              <a:t>E) Applied research</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340768"/>
            <a:ext cx="391636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ssss 0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941888"/>
            <a:ext cx="71643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1331913" y="4652963"/>
            <a:ext cx="1042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400" b="1"/>
              <a:t>April 2010</a:t>
            </a:r>
          </a:p>
        </p:txBody>
      </p:sp>
      <p:sp>
        <p:nvSpPr>
          <p:cNvPr id="8" name="Rectangle 2"/>
          <p:cNvSpPr txBox="1">
            <a:spLocks noChangeArrowheads="1"/>
          </p:cNvSpPr>
          <p:nvPr/>
        </p:nvSpPr>
        <p:spPr>
          <a:xfrm>
            <a:off x="755576" y="116632"/>
            <a:ext cx="6408737" cy="1008063"/>
          </a:xfrm>
          <a:prstGeom prst="rect">
            <a:avLst/>
          </a:prstGeom>
        </p:spPr>
        <p:txBody>
          <a:bodyPr/>
          <a:lstStyle>
            <a:lvl1pPr algn="ctr" rtl="0" eaLnBrk="0" fontAlgn="base" hangingPunct="0">
              <a:spcBef>
                <a:spcPct val="0"/>
              </a:spcBef>
              <a:spcAft>
                <a:spcPct val="0"/>
              </a:spcAft>
              <a:defRPr sz="2800">
                <a:solidFill>
                  <a:srgbClr val="666666"/>
                </a:solidFill>
                <a:latin typeface="+mj-lt"/>
                <a:ea typeface="ＭＳ Ｐゴシック" charset="0"/>
                <a:cs typeface="+mj-cs"/>
              </a:defRPr>
            </a:lvl1pPr>
            <a:lvl2pPr algn="ctr" rtl="0" eaLnBrk="0" fontAlgn="base" hangingPunct="0">
              <a:spcBef>
                <a:spcPct val="0"/>
              </a:spcBef>
              <a:spcAft>
                <a:spcPct val="0"/>
              </a:spcAft>
              <a:defRPr sz="2800">
                <a:solidFill>
                  <a:srgbClr val="666666"/>
                </a:solidFill>
                <a:latin typeface="Arial" charset="0"/>
                <a:ea typeface="ＭＳ Ｐゴシック" charset="0"/>
                <a:cs typeface="Arial" charset="0"/>
              </a:defRPr>
            </a:lvl2pPr>
            <a:lvl3pPr algn="ctr" rtl="0" eaLnBrk="0" fontAlgn="base" hangingPunct="0">
              <a:spcBef>
                <a:spcPct val="0"/>
              </a:spcBef>
              <a:spcAft>
                <a:spcPct val="0"/>
              </a:spcAft>
              <a:defRPr sz="2800">
                <a:solidFill>
                  <a:srgbClr val="666666"/>
                </a:solidFill>
                <a:latin typeface="Arial" charset="0"/>
                <a:ea typeface="ＭＳ Ｐゴシック" charset="0"/>
                <a:cs typeface="Arial" charset="0"/>
              </a:defRPr>
            </a:lvl3pPr>
            <a:lvl4pPr algn="ctr" rtl="0" eaLnBrk="0" fontAlgn="base" hangingPunct="0">
              <a:spcBef>
                <a:spcPct val="0"/>
              </a:spcBef>
              <a:spcAft>
                <a:spcPct val="0"/>
              </a:spcAft>
              <a:defRPr sz="2800">
                <a:solidFill>
                  <a:srgbClr val="666666"/>
                </a:solidFill>
                <a:latin typeface="Arial" charset="0"/>
                <a:ea typeface="ＭＳ Ｐゴシック" charset="0"/>
                <a:cs typeface="Arial" charset="0"/>
              </a:defRPr>
            </a:lvl4pPr>
            <a:lvl5pPr algn="ctr" rtl="0" eaLnBrk="0" fontAlgn="base" hangingPunct="0">
              <a:spcBef>
                <a:spcPct val="0"/>
              </a:spcBef>
              <a:spcAft>
                <a:spcPct val="0"/>
              </a:spcAft>
              <a:defRPr sz="2800">
                <a:solidFill>
                  <a:srgbClr val="666666"/>
                </a:solidFill>
                <a:latin typeface="Arial" charset="0"/>
                <a:ea typeface="ＭＳ Ｐゴシック" charset="0"/>
                <a:cs typeface="Arial" charset="0"/>
              </a:defRPr>
            </a:lvl5pPr>
            <a:lvl6pPr marL="457200" algn="ctr" rtl="0" fontAlgn="base">
              <a:spcBef>
                <a:spcPct val="0"/>
              </a:spcBef>
              <a:spcAft>
                <a:spcPct val="0"/>
              </a:spcAft>
              <a:defRPr sz="2800">
                <a:solidFill>
                  <a:srgbClr val="666666"/>
                </a:solidFill>
                <a:latin typeface="Arial" charset="0"/>
                <a:cs typeface="Arial" charset="0"/>
              </a:defRPr>
            </a:lvl6pPr>
            <a:lvl7pPr marL="914400" algn="ctr" rtl="0" fontAlgn="base">
              <a:spcBef>
                <a:spcPct val="0"/>
              </a:spcBef>
              <a:spcAft>
                <a:spcPct val="0"/>
              </a:spcAft>
              <a:defRPr sz="2800">
                <a:solidFill>
                  <a:srgbClr val="666666"/>
                </a:solidFill>
                <a:latin typeface="Arial" charset="0"/>
                <a:cs typeface="Arial" charset="0"/>
              </a:defRPr>
            </a:lvl7pPr>
            <a:lvl8pPr marL="1371600" algn="ctr" rtl="0" fontAlgn="base">
              <a:spcBef>
                <a:spcPct val="0"/>
              </a:spcBef>
              <a:spcAft>
                <a:spcPct val="0"/>
              </a:spcAft>
              <a:defRPr sz="2800">
                <a:solidFill>
                  <a:srgbClr val="666666"/>
                </a:solidFill>
                <a:latin typeface="Arial" charset="0"/>
                <a:cs typeface="Arial" charset="0"/>
              </a:defRPr>
            </a:lvl8pPr>
            <a:lvl9pPr marL="1828800" algn="ctr" rtl="0" fontAlgn="base">
              <a:spcBef>
                <a:spcPct val="0"/>
              </a:spcBef>
              <a:spcAft>
                <a:spcPct val="0"/>
              </a:spcAft>
              <a:defRPr sz="2800">
                <a:solidFill>
                  <a:srgbClr val="666666"/>
                </a:solidFill>
                <a:latin typeface="Arial" charset="0"/>
                <a:cs typeface="Arial" charset="0"/>
              </a:defRPr>
            </a:lvl9pPr>
          </a:lstStyle>
          <a:p>
            <a:pPr eaLnBrk="1" hangingPunct="1">
              <a:defRPr/>
            </a:pPr>
            <a:r>
              <a:rPr lang="en-GB" sz="3200" b="1" dirty="0" smtClean="0">
                <a:effectLst>
                  <a:outerShdw blurRad="38100" dist="38100" dir="2700000" algn="tl">
                    <a:srgbClr val="C0C0C0"/>
                  </a:outerShdw>
                </a:effectLst>
                <a:ea typeface="+mj-ea"/>
              </a:rPr>
              <a:t>3) What is </a:t>
            </a:r>
            <a:r>
              <a:rPr lang="en-GB" sz="3200" b="1" i="1" dirty="0" smtClean="0">
                <a:effectLst>
                  <a:outerShdw blurRad="38100" dist="38100" dir="2700000" algn="tl">
                    <a:srgbClr val="C0C0C0"/>
                  </a:outerShdw>
                </a:effectLst>
                <a:ea typeface="+mj-ea"/>
              </a:rPr>
              <a:t>Keele University Sustainability Hub</a:t>
            </a:r>
            <a:r>
              <a:rPr lang="en-GB" sz="3200" b="1" dirty="0" smtClean="0">
                <a:effectLst>
                  <a:outerShdw blurRad="38100" dist="38100" dir="2700000" algn="tl">
                    <a:srgbClr val="C0C0C0"/>
                  </a:outerShdw>
                </a:effectLst>
                <a:ea typeface="+mj-ea"/>
              </a:rPr>
              <a:t>?</a:t>
            </a:r>
            <a:endParaRPr lang="en-US" sz="3200" b="1" i="1" dirty="0" smtClean="0">
              <a:effectLst>
                <a:outerShdw blurRad="38100" dist="38100" dir="2700000" algn="tl">
                  <a:srgbClr val="C0C0C0"/>
                </a:outerShdw>
              </a:effectLst>
              <a:ea typeface="+mj-ea"/>
            </a:endParaRPr>
          </a:p>
        </p:txBody>
      </p:sp>
    </p:spTree>
    <p:extLst>
      <p:ext uri="{BB962C8B-B14F-4D97-AF65-F5344CB8AC3E}">
        <p14:creationId xmlns:p14="http://schemas.microsoft.com/office/powerpoint/2010/main" val="106215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0C0C0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1329</Words>
  <Application>Microsoft Office PowerPoint</Application>
  <PresentationFormat>On-screen Show (4:3)</PresentationFormat>
  <Paragraphs>344</Paragraphs>
  <Slides>40</Slides>
  <Notes>3</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Buildings for sustainability  - how buildings are utilised to develop skills and community participation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Delivering the vision</vt:lpstr>
      <vt:lpstr>Facilities</vt:lpstr>
      <vt:lpstr>Challenges</vt:lpstr>
      <vt:lpstr>Vehicles</vt:lpstr>
      <vt:lpstr>Really Rubbish</vt:lpstr>
      <vt:lpstr>Really Rubbish</vt:lpstr>
      <vt:lpstr>PowerPoint Presentation</vt:lpstr>
      <vt:lpstr>PowerPoint Presentation</vt:lpstr>
      <vt:lpstr>Grey Matters</vt:lpstr>
      <vt:lpstr>Smart Materials</vt:lpstr>
      <vt:lpstr>MSc projects</vt:lpstr>
      <vt:lpstr>MSc projects – wind turbine</vt:lpstr>
      <vt:lpstr>Development ongoing</vt:lpstr>
      <vt:lpstr>Planning for the future </vt:lpstr>
      <vt:lpstr>Thank you for listening</vt:lpstr>
      <vt:lpstr>Inspiring Through Creativity</vt:lpstr>
      <vt:lpstr>Bicton College</vt:lpstr>
      <vt:lpstr>Bicton Strategy  </vt:lpstr>
      <vt:lpstr>EaRTH Objective</vt:lpstr>
      <vt:lpstr>Rationale &amp; Drivers</vt:lpstr>
      <vt:lpstr>History</vt:lpstr>
      <vt:lpstr>Key Features</vt:lpstr>
      <vt:lpstr>The Model </vt:lpstr>
      <vt:lpstr>Integration</vt:lpstr>
      <vt:lpstr>The Future </vt:lpstr>
      <vt:lpstr>3 Key messages:</vt:lpstr>
      <vt:lpstr>PowerPoint Presentation</vt:lpstr>
      <vt:lpstr>Your next steps – making the most of your EAUC Membership… </vt:lpstr>
    </vt:vector>
  </TitlesOfParts>
  <Company>University of Gloucestershire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WALKLEY, Lisa</dc:creator>
  <cp:lastModifiedBy>Claire Bennett</cp:lastModifiedBy>
  <cp:revision>78</cp:revision>
  <cp:lastPrinted>2012-01-09T11:11:14Z</cp:lastPrinted>
  <dcterms:created xsi:type="dcterms:W3CDTF">2012-01-05T13:50:36Z</dcterms:created>
  <dcterms:modified xsi:type="dcterms:W3CDTF">2012-03-29T09:25:38Z</dcterms:modified>
</cp:coreProperties>
</file>