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9" r:id="rId3"/>
    <p:sldMasterId id="2147483709" r:id="rId4"/>
    <p:sldMasterId id="2147483729" r:id="rId5"/>
    <p:sldMasterId id="2147483749" r:id="rId6"/>
    <p:sldMasterId id="214748377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7886" autoAdjust="0"/>
  </p:normalViewPr>
  <p:slideViewPr>
    <p:cSldViewPr>
      <p:cViewPr>
        <p:scale>
          <a:sx n="102" d="100"/>
          <a:sy n="102" d="100"/>
        </p:scale>
        <p:origin x="-25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068962" y="0"/>
            <a:ext cx="136815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63E05-AAC5-4D5F-9417-1B8A48D99CC3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63" y="107505"/>
            <a:ext cx="1394582" cy="5159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80D4-37A2-4E19-B3C9-8921A6931E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4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2C06-7B74-4F85-8F94-A6C9D6C67B59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EE22-D2DC-4736-8E41-CE50CA2C79D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8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34" y="-459432"/>
            <a:ext cx="9252520" cy="7402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74" y="4892324"/>
            <a:ext cx="9144000" cy="156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391023"/>
            <a:ext cx="8496944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496944" cy="136815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07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8841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22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4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9451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9652" y="0"/>
            <a:ext cx="9153652" cy="5301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3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90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9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2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7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1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5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6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013176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3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3284984"/>
            <a:ext cx="7425308" cy="504056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contact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13048"/>
            <a:ext cx="7425308" cy="2664296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quote text here with the most important text in bold so that it stands out. 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3717032"/>
            <a:ext cx="7425308" cy="50405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unit / org</a:t>
            </a:r>
          </a:p>
        </p:txBody>
      </p:sp>
    </p:spTree>
    <p:extLst>
      <p:ext uri="{BB962C8B-B14F-4D97-AF65-F5344CB8AC3E}">
        <p14:creationId xmlns:p14="http://schemas.microsoft.com/office/powerpoint/2010/main" val="400988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7770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56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569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60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1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v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0" y="2921852"/>
            <a:ext cx="1313819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enc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2" y="2902994"/>
            <a:ext cx="933396" cy="10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9" y="2782984"/>
            <a:ext cx="3492822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22" y="2823719"/>
            <a:ext cx="4210156" cy="12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0" y="2923991"/>
            <a:ext cx="2139339" cy="10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active getting the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WRAP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tch &amp; sav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6" y="2924944"/>
            <a:ext cx="27672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nking wat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83" y="2924943"/>
            <a:ext cx="2767234" cy="10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DBA-F95E-48CF-94B4-87B72D5E8E85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E3DB-71E8-492C-AED3-7C837F6DD2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2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2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8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21" y="2919172"/>
            <a:ext cx="473558" cy="10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86" y="2919714"/>
            <a:ext cx="1158027" cy="10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23420"/>
            <a:ext cx="1030161" cy="10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1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04" y="2893521"/>
            <a:ext cx="888392" cy="10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5" y="2948406"/>
            <a:ext cx="771530" cy="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9" y="2890791"/>
            <a:ext cx="577942" cy="1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ycle symbo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47" y="2940849"/>
            <a:ext cx="1151906" cy="9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1" y="5296988"/>
            <a:ext cx="9156569" cy="1563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3648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1582DBA-F95E-48CF-94B4-87B72D5E8E85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68E3DB-71E8-492C-AED3-7C837F6DD2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8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69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89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2" r:id="rId11"/>
    <p:sldLayoutId id="2147483683" r:id="rId12"/>
    <p:sldLayoutId id="2147483674" r:id="rId13"/>
    <p:sldLayoutId id="2147483681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246D-071C-48B0-B24B-B1607A829D38}" type="datetimeFigureOut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214B-BC1B-4C8F-879A-DCB691A2DA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Engaging with communities through our supply chains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12241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EAUC Scotland event on community engagement</a:t>
            </a:r>
          </a:p>
          <a:p>
            <a:r>
              <a:rPr lang="en-GB" smtClean="0"/>
              <a:t>16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dirty="0" smtClean="0"/>
              <a:t>April 2015</a:t>
            </a:r>
          </a:p>
          <a:p>
            <a:r>
              <a:rPr lang="en-GB" dirty="0" smtClean="0"/>
              <a:t>Liz Cooper, SRS Research and Policy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48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45945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Electronics manufacturing – communities displaced from farming to factories – Electronics Watch</a:t>
            </a:r>
            <a:endParaRPr lang="en-GB" sz="3600" dirty="0"/>
          </a:p>
        </p:txBody>
      </p:sp>
      <p:pic>
        <p:nvPicPr>
          <p:cNvPr id="7170" name="Picture 2" descr="http://www.electronicproducts.com/images2/fajb_thailand_day_4_02_aug2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9330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electronicsproducts.com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0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9584" r="26150" b="6249"/>
          <a:stretch/>
        </p:blipFill>
        <p:spPr bwMode="auto">
          <a:xfrm>
            <a:off x="3265465" y="20347"/>
            <a:ext cx="5900791" cy="430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970784" cy="4248472"/>
          </a:xfrm>
        </p:spPr>
        <p:txBody>
          <a:bodyPr>
            <a:normAutofit/>
          </a:bodyPr>
          <a:lstStyle/>
          <a:p>
            <a:r>
              <a:rPr lang="en-GB" dirty="0" smtClean="0"/>
              <a:t>Mining communities – e.g. conflict minerals in DRC (policy work)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8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4042792" cy="3384376"/>
          </a:xfrm>
        </p:spPr>
        <p:txBody>
          <a:bodyPr>
            <a:noAutofit/>
          </a:bodyPr>
          <a:lstStyle/>
          <a:p>
            <a:r>
              <a:rPr lang="en-GB" sz="2800" dirty="0" smtClean="0"/>
              <a:t>Garment industry (sweatshops)</a:t>
            </a:r>
            <a:br>
              <a:rPr lang="en-GB" sz="2800" dirty="0" smtClean="0"/>
            </a:br>
            <a:r>
              <a:rPr lang="en-GB" sz="2800" dirty="0" smtClean="0"/>
              <a:t>- university branded clothing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- </a:t>
            </a:r>
            <a:r>
              <a:rPr lang="en-GB" sz="2800" dirty="0" err="1" smtClean="0"/>
              <a:t>workwear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- sports kits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= dissertation project on this 2015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6639" y="36849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theguardian.com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telegraph.co.uk/multimedia/archive/01819/DO_NOT_USE_181933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04" y="1268760"/>
            <a:ext cx="46025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70" y="1628800"/>
            <a:ext cx="4104456" cy="3047629"/>
          </a:xfrm>
        </p:spPr>
        <p:txBody>
          <a:bodyPr>
            <a:noAutofit/>
          </a:bodyPr>
          <a:lstStyle/>
          <a:p>
            <a:pPr marL="514350" lvl="0" fontAlgn="base"/>
            <a:r>
              <a:rPr lang="en-GB" sz="3200" dirty="0">
                <a:solidFill>
                  <a:srgbClr val="002060"/>
                </a:solidFill>
              </a:rPr>
              <a:t>Local supply chains </a:t>
            </a:r>
            <a:r>
              <a:rPr lang="en-GB" sz="3200" dirty="0" smtClean="0">
                <a:solidFill>
                  <a:srgbClr val="002060"/>
                </a:solidFill>
              </a:rPr>
              <a:t>too: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– </a:t>
            </a:r>
            <a:r>
              <a:rPr lang="en-GB" sz="3200" dirty="0"/>
              <a:t>milk, eggs, meat, agriculture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– </a:t>
            </a:r>
            <a:r>
              <a:rPr lang="en-GB" sz="3200" dirty="0"/>
              <a:t>food policy work, to explore further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470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75" y="2132856"/>
            <a:ext cx="93154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440160"/>
          </a:xfrm>
        </p:spPr>
        <p:txBody>
          <a:bodyPr>
            <a:noAutofit/>
          </a:bodyPr>
          <a:lstStyle/>
          <a:p>
            <a:r>
              <a:rPr lang="en-GB" sz="3200" dirty="0"/>
              <a:t>Incorporation of </a:t>
            </a:r>
            <a:r>
              <a:rPr lang="en-GB" sz="3200" dirty="0">
                <a:solidFill>
                  <a:srgbClr val="002060"/>
                </a:solidFill>
              </a:rPr>
              <a:t>disadvantaged communities in Scotland</a:t>
            </a:r>
            <a:r>
              <a:rPr lang="en-GB" sz="3200" dirty="0"/>
              <a:t> in supply chains – apprenticeships, supported businesses, prisons/ex offenders?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9461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4320480" cy="23042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Currently engaging </a:t>
            </a:r>
            <a:r>
              <a:rPr lang="en-GB" dirty="0" smtClean="0">
                <a:solidFill>
                  <a:srgbClr val="002060"/>
                </a:solidFill>
              </a:rPr>
              <a:t>through: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-networks </a:t>
            </a:r>
            <a:r>
              <a:rPr lang="en-GB" dirty="0"/>
              <a:t>e.g. </a:t>
            </a:r>
            <a:r>
              <a:rPr lang="en-GB" dirty="0" smtClean="0"/>
              <a:t>EW/WRC </a:t>
            </a:r>
            <a:br>
              <a:rPr lang="en-GB" dirty="0" smtClean="0"/>
            </a:br>
            <a:r>
              <a:rPr lang="en-GB" dirty="0" smtClean="0"/>
              <a:t>- research &amp; </a:t>
            </a:r>
            <a:r>
              <a:rPr lang="en-GB" dirty="0"/>
              <a:t>dissertation projects…</a:t>
            </a:r>
            <a:br>
              <a:rPr lang="en-GB" dirty="0"/>
            </a:b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050505" cy="35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4032448" cy="3888432"/>
          </a:xfrm>
        </p:spPr>
        <p:txBody>
          <a:bodyPr>
            <a:normAutofit fontScale="90000"/>
          </a:bodyPr>
          <a:lstStyle/>
          <a:p>
            <a:r>
              <a:rPr lang="en-GB" dirty="0"/>
              <a:t>Lack of transparency on supply chains a problem – various attempts to address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08104" y="188640"/>
            <a:ext cx="2484882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08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Room for more engagement with these often distant communities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- research</a:t>
            </a:r>
            <a:br>
              <a:rPr lang="en-GB" sz="4000" dirty="0" smtClean="0"/>
            </a:br>
            <a:r>
              <a:rPr lang="en-GB" sz="4000" dirty="0" smtClean="0"/>
              <a:t>- study visits</a:t>
            </a:r>
            <a:br>
              <a:rPr lang="en-GB" sz="4000" dirty="0" smtClean="0"/>
            </a:br>
            <a:r>
              <a:rPr lang="en-GB" sz="4000" dirty="0" smtClean="0"/>
              <a:t>- projects</a:t>
            </a:r>
            <a:br>
              <a:rPr lang="en-GB" sz="4000" dirty="0" smtClean="0"/>
            </a:br>
            <a:r>
              <a:rPr lang="en-GB" sz="4000" dirty="0" smtClean="0"/>
              <a:t>- twinning? </a:t>
            </a:r>
            <a:br>
              <a:rPr lang="en-GB" sz="4000" dirty="0" smtClean="0"/>
            </a:br>
            <a:r>
              <a:rPr lang="en-GB" sz="4000" dirty="0" smtClean="0"/>
              <a:t>- exchanges</a:t>
            </a:r>
            <a:r>
              <a:rPr lang="en-GB" sz="4000" dirty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7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381" cy="6871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7992888" cy="1569660"/>
          </a:xfrm>
          <a:prstGeom prst="rect">
            <a:avLst/>
          </a:prstGeom>
          <a:solidFill>
            <a:srgbClr val="A6A6A6">
              <a:alpha val="72941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Opportunities to link with universities on ground in developing countries to link closer to communities we affect</a:t>
            </a:r>
            <a:r>
              <a:rPr lang="en-GB" sz="3200" b="1" dirty="0" smtClean="0">
                <a:solidFill>
                  <a:schemeClr val="bg1"/>
                </a:solidFill>
              </a:rPr>
              <a:t>?...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0520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Room for links between socially responsible procurement and other community initiatives in unis/colleges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56" y="551723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Again, we affect a lot of people’s lives through our purchasing choices</a:t>
            </a:r>
            <a:r>
              <a:rPr lang="en-GB" sz="3600" b="1" dirty="0" smtClean="0">
                <a:solidFill>
                  <a:schemeClr val="bg1"/>
                </a:solidFill>
              </a:rPr>
              <a:t>! Thanks.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616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8229600" cy="2434282"/>
          </a:xfrm>
          <a:solidFill>
            <a:srgbClr val="7F7F7F">
              <a:alpha val="72157"/>
            </a:srgbClr>
          </a:solidFill>
        </p:spPr>
        <p:txBody>
          <a:bodyPr>
            <a:normAutofit/>
          </a:bodyPr>
          <a:lstStyle/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Everything we buy 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as institutions has an impact 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on communities around the world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6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oi.es/blogs/edgarorlandomonsalve/files/2011/03/Supply-Chain-Visibility-Aberdeen-Group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6" y="67432"/>
            <a:ext cx="6923290" cy="4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880" y="458112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Livelihoods, Pay, Farmers, Extractives/mining, Manufacturing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84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Global trade = lots of negative impacts on communities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100" dirty="0" smtClean="0"/>
              <a:t>- poverty/low pay</a:t>
            </a:r>
            <a:br>
              <a:rPr lang="en-GB" sz="3100" dirty="0" smtClean="0"/>
            </a:br>
            <a:r>
              <a:rPr lang="en-GB" sz="3100" dirty="0" smtClean="0"/>
              <a:t>- poor conditions</a:t>
            </a:r>
            <a:br>
              <a:rPr lang="en-GB" sz="3100" dirty="0" smtClean="0"/>
            </a:br>
            <a:r>
              <a:rPr lang="en-GB" sz="3100" dirty="0" smtClean="0"/>
              <a:t>- forced labour</a:t>
            </a:r>
            <a:br>
              <a:rPr lang="en-GB" sz="3100" dirty="0" smtClean="0"/>
            </a:br>
            <a:r>
              <a:rPr lang="en-GB" sz="3100" dirty="0" smtClean="0"/>
              <a:t>- displacement from land</a:t>
            </a:r>
            <a:br>
              <a:rPr lang="en-GB" sz="3100" dirty="0" smtClean="0"/>
            </a:br>
            <a:r>
              <a:rPr lang="en-GB" sz="3100" dirty="0" smtClean="0"/>
              <a:t>- pollution</a:t>
            </a:r>
            <a:br>
              <a:rPr lang="en-GB" sz="3100" dirty="0" smtClean="0"/>
            </a:br>
            <a:r>
              <a:rPr lang="en-GB" sz="3100" dirty="0" smtClean="0"/>
              <a:t>- fluctuating demand for products…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http://www.waronwant.org/images/stories/sweatshops_and_plantations/Bangladesh_Factory_IMG_2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3221"/>
            <a:ext cx="4253880" cy="22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4220" y="3907144"/>
            <a:ext cx="244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WaronWant.org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4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Most common way unis/colleges engage = fair trade</a:t>
            </a:r>
            <a:endParaRPr lang="en-GB" dirty="0"/>
          </a:p>
        </p:txBody>
      </p:sp>
      <p:sp>
        <p:nvSpPr>
          <p:cNvPr id="3" name="AutoShape 2" descr="data:image/png;base64,iVBORw0KGgoAAAANSUhEUgAAAa8AAAB1CAMAAADOZ57OAAAA/1BMVEUGCAj///8AAABN9/K4/xXBwcHKy8u1trYAAAdFR0jR0tLZ2toEDQ/Hx8fDxcWXl5c2ODh9fn4MDg4uMTKsrK3g4eFUVlf29vbt7u5P/fhrbGxjZGR2eHg+QEHU1dWGh4ikpqZXWVpvcXGMjY3A/xWnqKgUFhdLTU2en58iJCQnKSlFRkZC0MyKi4sbHR2UlZWb1hddgRM7URCu8RY5q6ktiIYQISEAABBI4t5L7uqBsxUUMjIyMzMznJkoc3FE1tIoNw9lixM+vroXPT0fUE9JZBFznxSSyhSi4BciXVwRFw0vQBCx9RdYeBMlMhEqe3iX0Rd8qxNCWxE2ShA1o6EXJehzAAAZz0lEQVR4nO2dCXPjNrKAxY4lytLYlmzRpHVa8iFZHkm5ZjJnJutMkk02m81u8v9/y0M3SOIGSY3muVylrkrFQ0IgiA9odDcO1mp7eToC88cuwV6qCGweuwR7qSLQeOwS7KWCACSPXYS9VBC4Dx67CHupILDa83pKAvU9r6ckEOx5PSGB0Z7XUxI2fO15PSGBxp7XExLmfe15PSGBTrAlL0DZcWn2UiQwqc6LSMHpcrlcw57a/68w76saL4bn2eSylcTjdrs9TpIoPDncghk4xUjl+LEvl2pPzH9UJbviAhZk4i+K84FxFV4sq349im6u3uVZr4eLcTKmC6WzYRkt6g5ZSNnAcb1+1DXfdHVcP+pg/a6OzAzCyWBtKQtcHbseSXJ0D3BiSdIbTt2vBizB8ZVZwI2W0WY2XWu5gKXoqRz3nFUJ90F5XgCdMKkP1koLIGjzm6g91F/LRxDGgUNaUtZ9vJCY1RGyy4eQ/mGReNw3nk2KxCcDQFPZmt3x3NFlp3TbfNaRJZNocScnBE9RIjevLt53VquSFKbtaEisbF14Xk9OlPJAf2LWWn635SqrzIvX39SojiJe+Mod7VdleFmqOZXjU9ubpD+YGQU8tufSkLhvyYue6LorJ4TDdos/jsH58cW3D1+8Rvnw7fuPLznDdS9Z5eWBZTg4m9bPHE8mXqFNNuKNOulb+nm1tAzaMf9ZX+vtEyUV82KCunyhfs95KRfZ5Yhnl+j86R35k1pWXiKjRpoHvrKooMBVA2F46eaVlOMFEEaDlNbHh1cXTL4gob+ev39LfWx5nKQtCGr1+yhqn9V9vArGWlhgU2P/3eldReE1NLs673ZaDatpxpRAfTDxWhrZDUgXJGYPg01aQKMvH+tvd9tfRJx79jLIK7bXgHscSVuIE1Oe7jzZpLR+/ZChEsKYPf+e+th5vODpBv1pC8LNuWkt8AyJV8FDWasMhyzdxsvLYo/AnGsVz/jZZgnu9XyPLHWPnLu8axiZsMZeH7BbCxuvZ/JFakbEPX7Hr3NezgI6in1VhhfAIlUHAA8mrRTZB06sHmFBoduZBkkwGpnGE8+ymBfMWJLzZxZ1XsQrMwSMcUVKUJ5XLe1IZjcfkNYNTJPI5EVXOfck1UBb8QpL8AJo1dNnvH1tp8WRffiIzWgYzBm34YD1r+PufLI9rzF1EXz1uabZCnnxO8bAJ92vxIsnN3rREVV+aBkrrbz4XEjWUbfjFRfzAogWZXBhH/sWu9gcTa112FnAahrebssL3rEUzOLEnlKvzgt/7XlAVV7YM8ZaKe7YtUuuexvlePEuGYxoxNiCF/e+/LxgnaQ1AvDKiwuJvXrLgN3FQxz0RzDqDbz2hve5N+mYzQaJeK26msW8eEtcO59QldepqfXghF1jzRHQkFDtYCevGvQye3IrXsNCXqx3DTOL5tsiXAzYF7+yNzhLWA+7myxWusoX2RbzYhV+hEwuWcpJdV6NrCHbc6/IC0uj80p4zdPgdlKWF5nxaHJsxeu4mFc7s87gx2JcSOw/gNrosMAwLeJF1gb2TvLCouq86rvkRXBUXhR8waYMa6PvuXnxDrbZlldSxAvCHtSaTfrzoRQvDmweu3URZVbIa5xVAlXtoWIcl+1fnvbyyf0LH8BNPXqUovh9vObpSLgFL7gNCnjBpM1w/fFXE42NUrQQ2PcM2ModU6GMC3iRY8gNMprxCSvzir3Vsc34dayUAXsVj8uSKqiX5MX7CPO9t+G1KuDFLIdbaDa//A7//o+1e9ncsQscw45081fNuYhXyAdz/PMWq16OLpSxD+9Ns1K5X5EX+qkrBckitzLIJFK8My+vBn/INrzqRbwi5lg0f/kF9aFNHV4wL/nhw4XB7PUpG7pi9+hRyIv0TxaWo2J2K/Jq6TpKu1/NXyYiimuCV9pZAUONppfXgpd5G16JnxdMmF/R/Or6H8TrgxmGev4rGRXf67cuPrCrM3MiRMq65R9e0N/JnFBywdqVeJGt3fY9vwov7rSrKrkvPZk6c1KWFyq1y214Zd6Xixdr5Eto/nBw/QfxemUZp1J9AO91YC9YgdqO2CH9xhXvTW+P5WklaldSby2OH1L8aL4bXqxQ2MFjtXs1lAKiC3YuFdDHa8oHPl+811HmYQGvG9YMmn8eHJyiuQF698JRKn8lY3B7CTAyJ/JE3sirbUjE+xRFJ8SkAqmQnouXGZ/vI4xg6Gu8bl5mfL5LakhJTJaa6HA0vIUleS15WnLEzBrASjh3/LLu5cXGeYDmT9cH/6TuBa/NLiQl1nzpiwc0ORzBw1rNOV/JOws5Ke9EdXSCPExK/1Z4NW56ijQoxhZ7Bq+aj1eo5tYj9vr0J7Ug0eP5NIcwiQp51cE3X+koej58OXid3DDb8J8HB19y90sbpF6pL3Cr4/wIMHePYF5eZG3I0TqarZo5eNlkfFWwmsTNyyJxQ5soJ/tDdljI6JuU59XYgheIX9gzTtjo9e/rnJdqH6rdy9HBor6r1ojX5kSXBY05pKgVgxAvjMvzSnrnu+Q1vhxpvGaBGiMj8yOq3r/MGsBKcIRYJl5eMGD2NHavgz85rxcXWv9Rk+sj2AVqfmOmPE/uszeoMpUaopfLX0PlFTUaLUkavOdG77zA3LzGSm6tBl8Y1FCLg89Q5pspvJwbOGXHr0r2htQ4rbePZtD8i3WvrH+p4cPXLzVeb3Ve79EHc0yneP0vGq566htgWW/svEx7Y0CK3mceenjdGdlNkEUs+cM0kxKqiW4CyeIobx96imj8MPLxYir6FJpvGC5mb3Bgzy98vG51C/EVe4uWy0jz8kIKg+WZJEtUQLnFUWjP16LAtsxMTlLB/4JOHChTXDRl0FcLSBNbeQF9vNCW3ML/ylYfuXidt5m18Q3yuv6N8/ooE7n4UeP1vWHvM4uje1ydF5zGgV36JXlxg8VY9qGkqOQvk6OaW9kgDDVNumV4LUgnVOc1FM+x3b7ZpOrw4Pp/TX5JNikwqKuk111mUohnrhL5eE3slSGaeIn4BgYRdhbf4J6P0HZ9VwHbZXhtGT+UbSvb7fEUmj8fkPw35SXPL1881yxcM/yBFmKs10mW3sMrsldGkM/iluC1jo1ZaTVBNV5TGb97bXKWY1F8Pq5twUvq1LbbMUZ6Oa9vmuk1ef2GaiBq1iNPgS6zYwBz86IJohacakJVsCjLi/PwBJyrxntRv6ajE5wRPKOAkknkm/86D9Jp6Wq8aP7GzQs6zJto/s55ZQoR58AEltfy0k7b5NjFS2bXOWZVPLzwvWemjYtNPCnPC0cJYyG3dH+L9VGprUvWRtcs4FwA8PHCIm8xvywPXzZe/QY0vztI5ZdmdvmliHLg2pq0ePDRggsnmmE2rsiLrA2baUf6gBMowwutME8EsSovDJAt+cNpJtTip5Ae50GYovUbd1vwCv28hnVo/ivjdf11Dgz+zme7Lr54kTatv+1Tmez23DHou3nhTIptPw1NkRyX5jULvAZiVV6L/A7lbK71TW2cVhEvLDEuI6rMK/LzWoXQ/Oo6A5a6YHgD3j5IxB7+fvH3c9eSX2YgjhzLAty8zNVh6Q1avEBtvAyvjgN7dn8LXnw4JGvD5ovTmgH+c/f6w75IU4lXtrXCyWuxkXld/9wUt+Dt+1fZnPLFhTm7nPP6FpirWY0XjQL2PkmG8KYsr2e75YWjB4VhaYmuPY5NVv/Cx4uMjWzVRzVesyJeE5nXwfVPTekmbih6/tpN6hN4IQH7NAytjU1K8qLq2CEvtHZoKwAFnuybAohG7OQF6TRqqnEq8gqr8To4+Lqp3Edm7x9eW9fbbM+LhuPYujcutTjOoTyvHa636aRdh1v2S08Bac2kdX/KgIagZL0Vr6SI14nG6+CPppaEmH3/8MrVz7bhNfFUMw0iYQVengUkVXllq9dILzmDbNh/Ghkvxdhfd3u8xqPMsvTu/9IfoA5fNl6bUOf1+w9NSzomL188/8JGDO3DkaPOXLyiQFsbKt+kPQyseZbiZczJmLcr8KqlioysDeemAIzbY+cjXo3jIy7HbdE5LtX9lVkSTRq6waV4X3Z7nvH6+kCRb36zAKsRs7cvXlt28VW258na8GzexR+tSvI68lRsZV48inQLHmsjz2ADzv3LdSlz3/5lIzKjTcxanqz4yxmwUzswQvarYdZ7/eWxlRe+p2OHXy1VRlFJXuiuuQcwc5F3rZaHYm3pG1QyeqB7ISyZJTFYJ6qT1pWi56rxUmOqliffs1bU1HhJbpjlF7hTVuX1FqBn8yxrpG9DszYBN1s7BvP8/h1Al/2P9njgH/aoEywxrWu6lOFkz9enoOHK+XiYsls3+D5haCcqCtgBykiWyXSkH28B2sZ2ZZO7Vgju2vl4KfFeYdX/6QGGq9rU/XyoGJwTluagml712Uzp/TyZJ7113C54UlF21QroNyH85+1oSWfFvKIpNP+rd7DrNx5e2A6eqzMuEDvW0u2lipDTV8ArvILm/64NYF/5gUlzmhiOuqu8Q3cvFtHMQyuvfhuap9/ovKTQrz1nAYzWAzjMjb1Uknzjl4dXLa6BMYChkegbwhBYZnW8Yuqw4VtDsZfSUmgfosU9synEoiEsX9hG69mMMyscv3GNyU9OPtNraIdfWZNMcL2oqRCLNGK2LAdnl4f+TZZpeiaHVycnJ5NR+q4mviJby2JsFd0H+1X1p9ZbzvTszw6+yNxX0q2kML5RS3cT/cPsYHz/gyfvHwnXQ8GOovwxhzeis7e6eIBH2CBp5V4IjFoNWQyPFfpqgkZLnaGCgXa/0cItqef61cYRPz0xi/Et9WzRVu9p11IHEOA+j0Is4ITfc+/4qCTy4kMHL1ZtN9kKRK2D/VQADEcw2u/gCeClSWHQVofSZAK5ss6jaHzeSBLdqc139uai+umWw/SegXNhWjs7Zo6W1igCaWhElmHa63rStShNdLOrDqasybQneceqmzY86PJlAa/3F7x7HReVFu4sJ0SO8woRvOZaGuMEMGPNouJIgCX4U3PzYr9OTzcrxYvWbMDaugzPfTJeNSma/6I09Zt0x4Mutki99LtfL2j06gTOcFCacGh7xSDJwtluXsYBW+YaU9lR1+MD9M4+XqyPYdnL84K1fc3vznh1lbLb0yyZeacH6UkhFjjNLy+YcViDVkFhaT7LJ25e+lI1Cy95ctl2tmgBryDCBOV56RdT2RkvpSSuRDdHrIP9bGrEX/y8any/edH5azf2VxTi4aUfsGXykvdjgmVFfhEv3G9Wmpc5fqayK15F66PS92TtuNn8sqKFCPAajxv1HT+Iqa58lUXi4aUfsGVZcy8UIj8NUZNCXrgmtCQvqLl2QOyOl6winInmwSk0vzNsxN/9MY5nHzG0ceTHNfDWFYnbPtQnoWzwpe3gtm2YaM9bhjVJEgcv3bAYgpxRfNyTgO6OlzyAuVP18DyiH37XB7BagYXIGrx3+xWGu7x1RSJ4rafTubrLQA0kw5mRQLJJDHU4OZ9O8fqS/coxFYwygFuWQDTs/jkOmzCfiubTmE+nS5AafxudZNFvd8dLXsHhSRahjfivirywY3q3N9YUZyWI6935aDRbaC33TBqB9JCndqQn1pLuG2QlMLvyXIpUiIJQPKIvlSGkk9tFgmX+KykJZiVWL/GF2nzh2k55Fe1PyeshXiEwtYcVxHyxMfgjG6qiWeTRm6lCTB6jaH5fFvMQcZ1X5v2pbQNFPtpE4sVfWGgzWnsiJRD9XUaq/JsvVxHhiF35y6pS9yXroP/e/O0b2UoscpjvPGscjIfHHdmSk4cahVfWvHLdZszm67wyhWhuh/TwSs/YFVeq8Upb0elmwcV/CkgVKdhfKdKNsK80m28kYAX2/F2RGpAN7FgJ4StRHYlXrtOi3GnTm675NQ2uEGUAJXjJ9kR1XrEeEvbWQxUp2L8sJbwPNsDM+n8fZMT8/jLLuEhry/aU7vlKuxdlXtn5Kje5JtWnrk1enCjt1/rMvIQObeySkfp+3vMB5ITrGD8j0fzuTda/fPEo1m8Lo/KS1jMWScFZqkoWl2I/q+gjU6HdtKU8gleuOnllZv8UluDOecla/LLzeZAVnL8hp4R2skSd+Ncv1wXuMg5AxTpbGlFMM9I2eSRiIdIIp58vnvPKnTFabJ+fQifMRO/4JY4niEvzUv35aKN/PGoXIsVQCpMy6wwj1s3mD29+v3arQ/weR7sgyIvJnqlVUqKson4k61w7gyvnlWt62qGQDXhj4TV57UMR1WyU5WXq4miyc2KSR1Mi8SiKzolY7ac3znXZ63pQdNAWJZzr71v0g9y574Pk/fYcvJaZ+xrJ4YjJtIgXiRSEvizPS92PQLLYObD8xcskZt0RvyfFDA+78wVw2gvqpdZrSF3Es0VL/kE2nqM7KoIJaghF6l+5OcOGknxf/bJIH+JxUWM5FDIvzcsaioz9AdTKUnD+oZGcKcVoZu/m7Op9PWiNyjWpqrxEf6TNOqJqunZeo7wlXkLuZ7ehiJcuqe9bipc9dry76AY9ouB8USM962NJEPYVW4D/Y7RgN+7LKoDKvHITg5/tlfeBtotX1hITsbjgqjKvaRVerFFZYvS7C2/UaoXn91p+AdDpJUE77J+nX/KF0/vBohHEDUfHs2cjxi/X1jf1qXly/kFRUTGyxSHzyhv7/F32F1TllQ1NJXmhpWLGsHcX36jVCs/Htv6GIZuFbDyJE5Q4DpKjzXk1Y6iifeiZKQsdvPIKXWQTY+OqvLKvvZXmha7ASp9r8Z0RXlkKz593/IxkPZ9PBvPsk4IVcxA9xGyAxso+53Fo6rklCq/cQsziIpOKvKJs+3EFXtSYL1Vku+xghd938P74EwJkkqtufkwU+rlQBXlnNicOXsZv3lXjVRcDdAVevFrm8lRwOYelZLUVfj/lM4kca9YboFyB/MNmzk//BsrmWYWXfoYis0wq8FK+uysSjJy8FIWAJ7nnCZwn4m5Vb/bvE4mH5yoJsqtK4XRLUfxaz0h/gKgbNT6v2MUUcIJ3gU/EnlaZl7EialWCV0wShRv1u9YiwSB/LY0X9Idcsi/b5ZacZzf2FmL//hcccjljg9Qh1Qd05rdwh9eeAV3kAu8O7w+zD9Gz+9T+bufszh2nnSc0HiwFSBN5DFKWxlBA1xJel6Xu4KW5Q+sSvOyTIFLAI9tZLU0vpJ9QysesLEV+Ybe8rN/Xy1pPj4IzdP5Hg/n6aUzoUiiztBHHvF4b/CiDtMJbaIlobyE9Qp6TimeiZ8qmID/LRnhbcT0XMeciDqVUeGnbuWnde7l4r1FUQT6fABXRwo3GKztR8zPxsn6/kr1qiJXSJWeTDig5Il6N1YoR2hwe14+COKyHrJf0VptjHriBIMYGCOd4qx7TCB/HlJFlm7564sF4xtv1RLEEeTMQQ91C6gAi1ZWDl6IQV5/AS+i27NBuabHhUOOVng0lmqPnG7VbiPX7sJCrhvvgpoWnA7HaRV5YYR262UH3BKc2poARH+b1stvdOCJetESogR5P3HbZkPqOd2Z4tzSzvcXHRzEVKNeyuJrkI2l+iMIZ/kuxEOmQ8mn+z7k0Eqv60FZSyXRpz6bTvhyLB40XfhpXWY5YLkBampft+8sZL1Tdgw0qxJwXv4ltjkLfNNfFagaXwraCuzrGV8/5rdsYw3hOXq6180LiJUArScSbx8IhU5o4SxNBl7nvsXJFXsTWhttIuo++PjXDgfwr/JmtN7i++sAzrmm8gvqmeyM92nPG6Ta8JnZeg9lsNsBzu+GOvh0h+tcMtbjgdU69LASWLmIITjJeeCDKDOKky2RiLbPz2yep9EFbmRmP2xH/vEq9PVad0thYD53IawKZOrw1QkXW/US203h8/l/X5KWXY5e40hOP7PZGAoe4GiHBzsZ5RWHY4svFc16NMIyC+Ay/ar5g7lwkeIXMl00rye4zug7t4YKOsFkN/PhD43JirMdOFIV4Z+FlXY9tPT3JR6OI147264mykL4xePH+dYlLw28wKM55xfhRWxrMc154qY7GcgPtixazEDNeDdb44uisw8RxZIwP2MQOpgovYSGykfSTeJmr91PJRlQnr51ah/QkUs7atczeiIIGms4NEPqQh8QFryl7ZxrxKXYesSTp+MUawpzxco5f+BznhqL0412fxEuyECefxkvbfKWVxl7Q9D08ZyttJ7wo2rV0YVBulEq8TviUoWRvMFON1Uf2RklmH64Qo8fe4E8aWFfRj+9caqYSr5zG7SfycswQiE2eLl6ek6a2FO5daNfyhVwbbrQPBS9m3A5U+5Bpixg14ZT3yMN5kExWvTFZtnGyukJxA4NLoyKT/ONon8grGz7Rev00XuyFzWdKVlRWokhxScb+T4ZvJ/RS2qWUV8x135C9MI9v3ACu5MeqmJPhwzTOgCz53i0/TZ8hvkyVfTLzxTekh603SlXIn7Irzcu0D2PJZV5ZeZ1W4cXgd5Wn4von6W5671iKTSfdz7MKsW7y6tJof9vl1nNt0oXBZAmjCS3nm0yY83k3oU2g08kZbkKcDPm/a9CZ9O8m3e7wkEKm0E3FV3CGdTnptdtR1B6fDBXtCc90cVxmtrl5JU9IGVp+4rxaUMx2uNKWhGYlOmXa5pIlicaL6Wda5kuaxCib+j/I/0v/qfwtR+m1kKktfmorA2i/s92Q7hqXwbwmJfRk5XhAxWLKL1oqp08QWkb/mfLey+6FPj722IXYS3lBr/Wxy7CX8oID2GOXYS/lBbemPnYZ9lJBmJ/12EXYSwVhHthjF2EvFQS6e15PSWC05/WkBJLHLsFeqgg0HrsEe6kisHnsEuylisDo/wBi++gNZJn0+gAAAABJRU5ErkJggg=="/>
          <p:cNvSpPr>
            <a:spLocks noChangeAspect="1" noChangeArrowheads="1"/>
          </p:cNvSpPr>
          <p:nvPr/>
        </p:nvSpPr>
        <p:spPr bwMode="auto">
          <a:xfrm>
            <a:off x="155575" y="-1012825"/>
            <a:ext cx="7810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png;base64,iVBORw0KGgoAAAANSUhEUgAAAa8AAAB1CAMAAADOZ57OAAAA/1BMVEUGCAj///8AAABN9/K4/xXBwcHKy8u1trYAAAdFR0jR0tLZ2toEDQ/Hx8fDxcWXl5c2ODh9fn4MDg4uMTKsrK3g4eFUVlf29vbt7u5P/fhrbGxjZGR2eHg+QEHU1dWGh4ikpqZXWVpvcXGMjY3A/xWnqKgUFhdLTU2en58iJCQnKSlFRkZC0MyKi4sbHR2UlZWb1hddgRM7URCu8RY5q6ktiIYQISEAABBI4t5L7uqBsxUUMjIyMzMznJkoc3FE1tIoNw9lixM+vroXPT0fUE9JZBFznxSSyhSi4BciXVwRFw0vQBCx9RdYeBMlMhEqe3iX0Rd8qxNCWxE2ShA1o6EXJehzAAAZz0lEQVR4nO2dCXPjNrKAxY4lytLYlmzRpHVa8iFZHkm5ZjJnJutMkk02m81u8v9/y0M3SOIGSY3muVylrkrFQ0IgiA9odDcO1mp7eToC88cuwV6qCGweuwR7qSLQeOwS7KWCACSPXYS9VBC4Dx67CHupILDa83pKAvU9r6ckEOx5PSGB0Z7XUxI2fO15PSGBxp7XExLmfe15PSGBTrAlL0DZcWn2UiQwqc6LSMHpcrlcw57a/68w76saL4bn2eSylcTjdrs9TpIoPDncghk4xUjl+LEvl2pPzH9UJbviAhZk4i+K84FxFV4sq349im6u3uVZr4eLcTKmC6WzYRkt6g5ZSNnAcb1+1DXfdHVcP+pg/a6OzAzCyWBtKQtcHbseSXJ0D3BiSdIbTt2vBizB8ZVZwI2W0WY2XWu5gKXoqRz3nFUJ90F5XgCdMKkP1koLIGjzm6g91F/LRxDGgUNaUtZ9vJCY1RGyy4eQ/mGReNw3nk2KxCcDQFPZmt3x3NFlp3TbfNaRJZNocScnBE9RIjevLt53VquSFKbtaEisbF14Xk9OlPJAf2LWWn635SqrzIvX39SojiJe+Mod7VdleFmqOZXjU9ubpD+YGQU8tufSkLhvyYue6LorJ4TDdos/jsH58cW3D1+8Rvnw7fuPLznDdS9Z5eWBZTg4m9bPHE8mXqFNNuKNOulb+nm1tAzaMf9ZX+vtEyUV82KCunyhfs95KRfZ5Yhnl+j86R35k1pWXiKjRpoHvrKooMBVA2F46eaVlOMFEEaDlNbHh1cXTL4gob+ev39LfWx5nKQtCGr1+yhqn9V9vArGWlhgU2P/3eldReE1NLs673ZaDatpxpRAfTDxWhrZDUgXJGYPg01aQKMvH+tvd9tfRJx79jLIK7bXgHscSVuIE1Oe7jzZpLR+/ZChEsKYPf+e+th5vODpBv1pC8LNuWkt8AyJV8FDWasMhyzdxsvLYo/AnGsVz/jZZgnu9XyPLHWPnLu8axiZsMZeH7BbCxuvZ/JFakbEPX7Hr3NezgI6in1VhhfAIlUHAA8mrRTZB06sHmFBoduZBkkwGpnGE8+ymBfMWJLzZxZ1XsQrMwSMcUVKUJ5XLe1IZjcfkNYNTJPI5EVXOfck1UBb8QpL8AJo1dNnvH1tp8WRffiIzWgYzBm34YD1r+PufLI9rzF1EXz1uabZCnnxO8bAJ92vxIsnN3rREVV+aBkrrbz4XEjWUbfjFRfzAogWZXBhH/sWu9gcTa112FnAahrebssL3rEUzOLEnlKvzgt/7XlAVV7YM8ZaKe7YtUuuexvlePEuGYxoxNiCF/e+/LxgnaQ1AvDKiwuJvXrLgN3FQxz0RzDqDbz2hve5N+mYzQaJeK26msW8eEtcO59QldepqfXghF1jzRHQkFDtYCevGvQye3IrXsNCXqx3DTOL5tsiXAzYF7+yNzhLWA+7myxWusoX2RbzYhV+hEwuWcpJdV6NrCHbc6/IC0uj80p4zdPgdlKWF5nxaHJsxeu4mFc7s87gx2JcSOw/gNrosMAwLeJF1gb2TvLCouq86rvkRXBUXhR8waYMa6PvuXnxDrbZlldSxAvCHtSaTfrzoRQvDmweu3URZVbIa5xVAlXtoWIcl+1fnvbyyf0LH8BNPXqUovh9vObpSLgFL7gNCnjBpM1w/fFXE42NUrQQ2PcM2ModU6GMC3iRY8gNMprxCSvzir3Vsc34dayUAXsVj8uSKqiX5MX7CPO9t+G1KuDFLIdbaDa//A7//o+1e9ncsQscw45081fNuYhXyAdz/PMWq16OLpSxD+9Ns1K5X5EX+qkrBckitzLIJFK8My+vBn/INrzqRbwi5lg0f/kF9aFNHV4wL/nhw4XB7PUpG7pi9+hRyIv0TxaWo2J2K/Jq6TpKu1/NXyYiimuCV9pZAUONppfXgpd5G16JnxdMmF/R/Or6H8TrgxmGev4rGRXf67cuPrCrM3MiRMq65R9e0N/JnFBywdqVeJGt3fY9vwov7rSrKrkvPZk6c1KWFyq1y214Zd6Xixdr5Eto/nBw/QfxemUZp1J9AO91YC9YgdqO2CH9xhXvTW+P5WklaldSby2OH1L8aL4bXqxQ2MFjtXs1lAKiC3YuFdDHa8oHPl+811HmYQGvG9YMmn8eHJyiuQF698JRKn8lY3B7CTAyJ/JE3sirbUjE+xRFJ8SkAqmQnouXGZ/vI4xg6Gu8bl5mfL5LakhJTJaa6HA0vIUleS15WnLEzBrASjh3/LLu5cXGeYDmT9cH/6TuBa/NLiQl1nzpiwc0ORzBw1rNOV/JOws5Ke9EdXSCPExK/1Z4NW56ijQoxhZ7Bq+aj1eo5tYj9vr0J7Ug0eP5NIcwiQp51cE3X+koej58OXid3DDb8J8HB19y90sbpF6pL3Cr4/wIMHePYF5eZG3I0TqarZo5eNlkfFWwmsTNyyJxQ5soJ/tDdljI6JuU59XYgheIX9gzTtjo9e/rnJdqH6rdy9HBor6r1ojX5kSXBY05pKgVgxAvjMvzSnrnu+Q1vhxpvGaBGiMj8yOq3r/MGsBKcIRYJl5eMGD2NHavgz85rxcXWv9Rk+sj2AVqfmOmPE/uszeoMpUaopfLX0PlFTUaLUkavOdG77zA3LzGSm6tBl8Y1FCLg89Q5pspvJwbOGXHr0r2htQ4rbePZtD8i3WvrH+p4cPXLzVeb3Ve79EHc0yneP0vGq566htgWW/svEx7Y0CK3mceenjdGdlNkEUs+cM0kxKqiW4CyeIobx96imj8MPLxYir6FJpvGC5mb3Bgzy98vG51C/EVe4uWy0jz8kIKg+WZJEtUQLnFUWjP16LAtsxMTlLB/4JOHChTXDRl0FcLSBNbeQF9vNCW3ML/ylYfuXidt5m18Q3yuv6N8/ooE7n4UeP1vWHvM4uje1ydF5zGgV36JXlxg8VY9qGkqOQvk6OaW9kgDDVNumV4LUgnVOc1FM+x3b7ZpOrw4Pp/TX5JNikwqKuk111mUohnrhL5eE3slSGaeIn4BgYRdhbf4J6P0HZ9VwHbZXhtGT+UbSvb7fEUmj8fkPw35SXPL1881yxcM/yBFmKs10mW3sMrsldGkM/iluC1jo1ZaTVBNV5TGb97bXKWY1F8Pq5twUvq1LbbMUZ6Oa9vmuk1ef2GaiBq1iNPgS6zYwBz86IJohacakJVsCjLi/PwBJyrxntRv6ajE5wRPKOAkknkm/86D9Jp6Wq8aP7GzQs6zJto/s55ZQoR58AEltfy0k7b5NjFS2bXOWZVPLzwvWemjYtNPCnPC0cJYyG3dH+L9VGprUvWRtcs4FwA8PHCIm8xvywPXzZe/QY0vztI5ZdmdvmliHLg2pq0ePDRggsnmmE2rsiLrA2baUf6gBMowwutME8EsSovDJAt+cNpJtTip5Ae50GYovUbd1vwCv28hnVo/ivjdf11Dgz+zme7Lr54kTatv+1Tmez23DHou3nhTIptPw1NkRyX5jULvAZiVV6L/A7lbK71TW2cVhEvLDEuI6rMK/LzWoXQ/Oo6A5a6YHgD3j5IxB7+fvH3c9eSX2YgjhzLAty8zNVh6Q1avEBtvAyvjgN7dn8LXnw4JGvD5ovTmgH+c/f6w75IU4lXtrXCyWuxkXld/9wUt+Dt+1fZnPLFhTm7nPP6FpirWY0XjQL2PkmG8KYsr2e75YWjB4VhaYmuPY5NVv/Cx4uMjWzVRzVesyJeE5nXwfVPTekmbih6/tpN6hN4IQH7NAytjU1K8qLq2CEvtHZoKwAFnuybAohG7OQF6TRqqnEq8gqr8To4+Lqp3Edm7x9eW9fbbM+LhuPYujcutTjOoTyvHa636aRdh1v2S08Bac2kdX/KgIagZL0Vr6SI14nG6+CPppaEmH3/8MrVz7bhNfFUMw0iYQVengUkVXllq9dILzmDbNh/Ghkvxdhfd3u8xqPMsvTu/9IfoA5fNl6bUOf1+w9NSzomL188/8JGDO3DkaPOXLyiQFsbKt+kPQyseZbiZczJmLcr8KqlioysDeemAIzbY+cjXo3jIy7HbdE5LtX9lVkSTRq6waV4X3Z7nvH6+kCRb36zAKsRs7cvXlt28VW258na8GzexR+tSvI68lRsZV48inQLHmsjz2ADzv3LdSlz3/5lIzKjTcxanqz4yxmwUzswQvarYdZ7/eWxlRe+p2OHXy1VRlFJXuiuuQcwc5F3rZaHYm3pG1QyeqB7ISyZJTFYJ6qT1pWi56rxUmOqliffs1bU1HhJbpjlF7hTVuX1FqBn8yxrpG9DszYBN1s7BvP8/h1Al/2P9njgH/aoEywxrWu6lOFkz9enoOHK+XiYsls3+D5haCcqCtgBykiWyXSkH28B2sZ2ZZO7Vgju2vl4KfFeYdX/6QGGq9rU/XyoGJwTluagml712Uzp/TyZJ7113C54UlF21QroNyH85+1oSWfFvKIpNP+rd7DrNx5e2A6eqzMuEDvW0u2lipDTV8ArvILm/64NYF/5gUlzmhiOuqu8Q3cvFtHMQyuvfhuap9/ovKTQrz1nAYzWAzjMjb1Uknzjl4dXLa6BMYChkegbwhBYZnW8Yuqw4VtDsZfSUmgfosU9synEoiEsX9hG69mMMyscv3GNyU9OPtNraIdfWZNMcL2oqRCLNGK2LAdnl4f+TZZpeiaHVycnJ5NR+q4mviJby2JsFd0H+1X1p9ZbzvTszw6+yNxX0q2kML5RS3cT/cPsYHz/gyfvHwnXQ8GOovwxhzeis7e6eIBH2CBp5V4IjFoNWQyPFfpqgkZLnaGCgXa/0cItqef61cYRPz0xi/Et9WzRVu9p11IHEOA+j0Is4ITfc+/4qCTy4kMHL1ZtN9kKRK2D/VQADEcw2u/gCeClSWHQVofSZAK5ss6jaHzeSBLdqc139uai+umWw/SegXNhWjs7Zo6W1igCaWhElmHa63rStShNdLOrDqasybQneceqmzY86PJlAa/3F7x7HReVFu4sJ0SO8woRvOZaGuMEMGPNouJIgCX4U3PzYr9OTzcrxYvWbMDaugzPfTJeNSma/6I09Zt0x4Mutki99LtfL2j06gTOcFCacGh7xSDJwtluXsYBW+YaU9lR1+MD9M4+XqyPYdnL84K1fc3vznh1lbLb0yyZeacH6UkhFjjNLy+YcViDVkFhaT7LJ25e+lI1Cy95ctl2tmgBryDCBOV56RdT2RkvpSSuRDdHrIP9bGrEX/y8any/edH5azf2VxTi4aUfsGXykvdjgmVFfhEv3G9Wmpc5fqayK15F66PS92TtuNn8sqKFCPAajxv1HT+Iqa58lUXi4aUfsGVZcy8UIj8NUZNCXrgmtCQvqLl2QOyOl6winInmwSk0vzNsxN/9MY5nHzG0ceTHNfDWFYnbPtQnoWzwpe3gtm2YaM9bhjVJEgcv3bAYgpxRfNyTgO6OlzyAuVP18DyiH37XB7BagYXIGrx3+xWGu7x1RSJ4rafTubrLQA0kw5mRQLJJDHU4OZ9O8fqS/coxFYwygFuWQDTs/jkOmzCfiubTmE+nS5AafxudZNFvd8dLXsHhSRahjfivirywY3q3N9YUZyWI6935aDRbaC33TBqB9JCndqQn1pLuG2QlMLvyXIpUiIJQPKIvlSGkk9tFgmX+KykJZiVWL/GF2nzh2k55Fe1PyeshXiEwtYcVxHyxMfgjG6qiWeTRm6lCTB6jaH5fFvMQcZ1X5v2pbQNFPtpE4sVfWGgzWnsiJRD9XUaq/JsvVxHhiF35y6pS9yXroP/e/O0b2UoscpjvPGscjIfHHdmSk4cahVfWvHLdZszm67wyhWhuh/TwSs/YFVeq8Upb0elmwcV/CkgVKdhfKdKNsK80m28kYAX2/F2RGpAN7FgJ4StRHYlXrtOi3GnTm675NQ2uEGUAJXjJ9kR1XrEeEvbWQxUp2L8sJbwPNsDM+n8fZMT8/jLLuEhry/aU7vlKuxdlXtn5Kje5JtWnrk1enCjt1/rMvIQObeySkfp+3vMB5ITrGD8j0fzuTda/fPEo1m8Lo/KS1jMWScFZqkoWl2I/q+gjU6HdtKU8gleuOnllZv8UluDOecla/LLzeZAVnL8hp4R2skSd+Ncv1wXuMg5AxTpbGlFMM9I2eSRiIdIIp58vnvPKnTFabJ+fQifMRO/4JY4niEvzUv35aKN/PGoXIsVQCpMy6wwj1s3mD29+v3arQ/weR7sgyIvJnqlVUqKson4k61w7gyvnlWt62qGQDXhj4TV57UMR1WyU5WXq4miyc2KSR1Mi8SiKzolY7ac3znXZ63pQdNAWJZzr71v0g9y574Pk/fYcvJaZ+xrJ4YjJtIgXiRSEvizPS92PQLLYObD8xcskZt0RvyfFDA+78wVw2gvqpdZrSF3Es0VL/kE2nqM7KoIJaghF6l+5OcOGknxf/bJIH+JxUWM5FDIvzcsaioz9AdTKUnD+oZGcKcVoZu/m7Op9PWiNyjWpqrxEf6TNOqJqunZeo7wlXkLuZ7ehiJcuqe9bipc9dry76AY9ouB8USM962NJEPYVW4D/Y7RgN+7LKoDKvHITg5/tlfeBtotX1hITsbjgqjKvaRVerFFZYvS7C2/UaoXn91p+AdDpJUE77J+nX/KF0/vBohHEDUfHs2cjxi/X1jf1qXly/kFRUTGyxSHzyhv7/F32F1TllQ1NJXmhpWLGsHcX36jVCs/Htv6GIZuFbDyJE5Q4DpKjzXk1Y6iifeiZKQsdvPIKXWQTY+OqvLKvvZXmha7ASp9r8Z0RXlkKz593/IxkPZ9PBvPsk4IVcxA9xGyAxso+53Fo6rklCq/cQsziIpOKvKJs+3EFXtSYL1Vku+xghd938P74EwJkkqtufkwU+rlQBXlnNicOXsZv3lXjVRcDdAVevFrm8lRwOYelZLUVfj/lM4kca9YboFyB/MNmzk//BsrmWYWXfoYis0wq8FK+uysSjJy8FIWAJ7nnCZwn4m5Vb/bvE4mH5yoJsqtK4XRLUfxaz0h/gKgbNT6v2MUUcIJ3gU/EnlaZl7EialWCV0wShRv1u9YiwSB/LY0X9Idcsi/b5ZacZzf2FmL//hcccjljg9Qh1Qd05rdwh9eeAV3kAu8O7w+zD9Gz+9T+bufszh2nnSc0HiwFSBN5DFKWxlBA1xJel6Xu4KW5Q+sSvOyTIFLAI9tZLU0vpJ9QysesLEV+Ybe8rN/Xy1pPj4IzdP5Hg/n6aUzoUiiztBHHvF4b/CiDtMJbaIlobyE9Qp6TimeiZ8qmID/LRnhbcT0XMeciDqVUeGnbuWnde7l4r1FUQT6fABXRwo3GKztR8zPxsn6/kr1qiJXSJWeTDig5Il6N1YoR2hwe14+COKyHrJf0VptjHriBIMYGCOd4qx7TCB/HlJFlm7564sF4xtv1RLEEeTMQQ91C6gAi1ZWDl6IQV5/AS+i27NBuabHhUOOVng0lmqPnG7VbiPX7sJCrhvvgpoWnA7HaRV5YYR262UH3BKc2poARH+b1stvdOCJetESogR5P3HbZkPqOd2Z4tzSzvcXHRzEVKNeyuJrkI2l+iMIZ/kuxEOmQ8mn+z7k0Eqv60FZSyXRpz6bTvhyLB40XfhpXWY5YLkBampft+8sZL1Tdgw0qxJwXv4ltjkLfNNfFagaXwraCuzrGV8/5rdsYw3hOXq6180LiJUArScSbx8IhU5o4SxNBl7nvsXJFXsTWhttIuo++PjXDgfwr/JmtN7i++sAzrmm8gvqmeyM92nPG6Ta8JnZeg9lsNsBzu+GOvh0h+tcMtbjgdU69LASWLmIITjJeeCDKDOKky2RiLbPz2yep9EFbmRmP2xH/vEq9PVad0thYD53IawKZOrw1QkXW/US203h8/l/X5KWXY5e40hOP7PZGAoe4GiHBzsZ5RWHY4svFc16NMIyC+Ay/ar5g7lwkeIXMl00rye4zug7t4YKOsFkN/PhD43JirMdOFIV4Z+FlXY9tPT3JR6OI147264mykL4xePH+dYlLw28wKM55xfhRWxrMc154qY7GcgPtixazEDNeDdb44uisw8RxZIwP2MQOpgovYSGykfSTeJmr91PJRlQnr51ah/QkUs7atczeiIIGms4NEPqQh8QFryl7ZxrxKXYesSTp+MUawpzxco5f+BznhqL0412fxEuyECefxkvbfKWVxl7Q9D08ZyttJ7wo2rV0YVBulEq8TviUoWRvMFON1Uf2RklmH64Qo8fe4E8aWFfRj+9caqYSr5zG7SfycswQiE2eLl6ek6a2FO5daNfyhVwbbrQPBS9m3A5U+5Bpixg14ZT3yMN5kExWvTFZtnGyukJxA4NLoyKT/ONon8grGz7Rev00XuyFzWdKVlRWokhxScb+T4ZvJ/RS2qWUV8x135C9MI9v3ACu5MeqmJPhwzTOgCz53i0/TZ8hvkyVfTLzxTekh603SlXIn7Irzcu0D2PJZV5ZeZ1W4cXgd5Wn4von6W5671iKTSfdz7MKsW7y6tJof9vl1nNt0oXBZAmjCS3nm0yY83k3oU2g08kZbkKcDPm/a9CZ9O8m3e7wkEKm0E3FV3CGdTnptdtR1B6fDBXtCc90cVxmtrl5JU9IGVp+4rxaUMx2uNKWhGYlOmXa5pIlicaL6Wda5kuaxCib+j/I/0v/qfwtR+m1kKktfmorA2i/s92Q7hqXwbwmJfRk5XhAxWLKL1oqp08QWkb/mfLey+6FPj722IXYS3lBr/Wxy7CX8oID2GOXYS/lBbemPnYZ9lJBmJ/12EXYSwVhHthjF2EvFQS6e15PSWC05/WkBJLHLsFeqgg0HrsEe6kisHnsEuylisDo/wBi++gNZJn0+gAAAABJRU5ErkJggg=="/>
          <p:cNvSpPr>
            <a:spLocks noChangeAspect="1" noChangeArrowheads="1"/>
          </p:cNvSpPr>
          <p:nvPr/>
        </p:nvSpPr>
        <p:spPr bwMode="auto">
          <a:xfrm>
            <a:off x="307975" y="-860425"/>
            <a:ext cx="7810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png;base64,iVBORw0KGgoAAAANSUhEUgAAAa8AAAB1CAMAAADOZ57OAAAA/1BMVEUGCAj///8AAABN9/K4/xXBwcHKy8u1trYAAAdFR0jR0tLZ2toEDQ/Hx8fDxcWXl5c2ODh9fn4MDg4uMTKsrK3g4eFUVlf29vbt7u5P/fhrbGxjZGR2eHg+QEHU1dWGh4ikpqZXWVpvcXGMjY3A/xWnqKgUFhdLTU2en58iJCQnKSlFRkZC0MyKi4sbHR2UlZWb1hddgRM7URCu8RY5q6ktiIYQISEAABBI4t5L7uqBsxUUMjIyMzMznJkoc3FE1tIoNw9lixM+vroXPT0fUE9JZBFznxSSyhSi4BciXVwRFw0vQBCx9RdYeBMlMhEqe3iX0Rd8qxNCWxE2ShA1o6EXJehzAAAZz0lEQVR4nO2dCXPjNrKAxY4lytLYlmzRpHVa8iFZHkm5ZjJnJutMkk02m81u8v9/y0M3SOIGSY3muVylrkrFQ0IgiA9odDcO1mp7eToC88cuwV6qCGweuwR7qSLQeOwS7KWCACSPXYS9VBC4Dx67CHupILDa83pKAvU9r6ckEOx5PSGB0Z7XUxI2fO15PSGBxp7XExLmfe15PSGBTrAlL0DZcWn2UiQwqc6LSMHpcrlcw57a/68w76saL4bn2eSylcTjdrs9TpIoPDncghk4xUjl+LEvl2pPzH9UJbviAhZk4i+K84FxFV4sq349im6u3uVZr4eLcTKmC6WzYRkt6g5ZSNnAcb1+1DXfdHVcP+pg/a6OzAzCyWBtKQtcHbseSXJ0D3BiSdIbTt2vBizB8ZVZwI2W0WY2XWu5gKXoqRz3nFUJ90F5XgCdMKkP1koLIGjzm6g91F/LRxDGgUNaUtZ9vJCY1RGyy4eQ/mGReNw3nk2KxCcDQFPZmt3x3NFlp3TbfNaRJZNocScnBE9RIjevLt53VquSFKbtaEisbF14Xk9OlPJAf2LWWn635SqrzIvX39SojiJe+Mod7VdleFmqOZXjU9ubpD+YGQU8tufSkLhvyYue6LorJ4TDdos/jsH58cW3D1+8Rvnw7fuPLznDdS9Z5eWBZTg4m9bPHE8mXqFNNuKNOulb+nm1tAzaMf9ZX+vtEyUV82KCunyhfs95KRfZ5Yhnl+j86R35k1pWXiKjRpoHvrKooMBVA2F46eaVlOMFEEaDlNbHh1cXTL4gob+ev39LfWx5nKQtCGr1+yhqn9V9vArGWlhgU2P/3eldReE1NLs673ZaDatpxpRAfTDxWhrZDUgXJGYPg01aQKMvH+tvd9tfRJx79jLIK7bXgHscSVuIE1Oe7jzZpLR+/ZChEsKYPf+e+th5vODpBv1pC8LNuWkt8AyJV8FDWasMhyzdxsvLYo/AnGsVz/jZZgnu9XyPLHWPnLu8axiZsMZeH7BbCxuvZ/JFakbEPX7Hr3NezgI6in1VhhfAIlUHAA8mrRTZB06sHmFBoduZBkkwGpnGE8+ymBfMWJLzZxZ1XsQrMwSMcUVKUJ5XLe1IZjcfkNYNTJPI5EVXOfck1UBb8QpL8AJo1dNnvH1tp8WRffiIzWgYzBm34YD1r+PufLI9rzF1EXz1uabZCnnxO8bAJ92vxIsnN3rREVV+aBkrrbz4XEjWUbfjFRfzAogWZXBhH/sWu9gcTa112FnAahrebssL3rEUzOLEnlKvzgt/7XlAVV7YM8ZaKe7YtUuuexvlePEuGYxoxNiCF/e+/LxgnaQ1AvDKiwuJvXrLgN3FQxz0RzDqDbz2hve5N+mYzQaJeK26msW8eEtcO59QldepqfXghF1jzRHQkFDtYCevGvQye3IrXsNCXqx3DTOL5tsiXAzYF7+yNzhLWA+7myxWusoX2RbzYhV+hEwuWcpJdV6NrCHbc6/IC0uj80p4zdPgdlKWF5nxaHJsxeu4mFc7s87gx2JcSOw/gNrosMAwLeJF1gb2TvLCouq86rvkRXBUXhR8waYMa6PvuXnxDrbZlldSxAvCHtSaTfrzoRQvDmweu3URZVbIa5xVAlXtoWIcl+1fnvbyyf0LH8BNPXqUovh9vObpSLgFL7gNCnjBpM1w/fFXE42NUrQQ2PcM2ModU6GMC3iRY8gNMprxCSvzir3Vsc34dayUAXsVj8uSKqiX5MX7CPO9t+G1KuDFLIdbaDa//A7//o+1e9ncsQscw45081fNuYhXyAdz/PMWq16OLpSxD+9Ns1K5X5EX+qkrBckitzLIJFK8My+vBn/INrzqRbwi5lg0f/kF9aFNHV4wL/nhw4XB7PUpG7pi9+hRyIv0TxaWo2J2K/Jq6TpKu1/NXyYiimuCV9pZAUONppfXgpd5G16JnxdMmF/R/Or6H8TrgxmGev4rGRXf67cuPrCrM3MiRMq65R9e0N/JnFBywdqVeJGt3fY9vwov7rSrKrkvPZk6c1KWFyq1y214Zd6Xixdr5Eto/nBw/QfxemUZp1J9AO91YC9YgdqO2CH9xhXvTW+P5WklaldSby2OH1L8aL4bXqxQ2MFjtXs1lAKiC3YuFdDHa8oHPl+811HmYQGvG9YMmn8eHJyiuQF698JRKn8lY3B7CTAyJ/JE3sirbUjE+xRFJ8SkAqmQnouXGZ/vI4xg6Gu8bl5mfL5LakhJTJaa6HA0vIUleS15WnLEzBrASjh3/LLu5cXGeYDmT9cH/6TuBa/NLiQl1nzpiwc0ORzBw1rNOV/JOws5Ke9EdXSCPExK/1Z4NW56ijQoxhZ7Bq+aj1eo5tYj9vr0J7Ug0eP5NIcwiQp51cE3X+koej58OXid3DDb8J8HB19y90sbpF6pL3Cr4/wIMHePYF5eZG3I0TqarZo5eNlkfFWwmsTNyyJxQ5soJ/tDdljI6JuU59XYgheIX9gzTtjo9e/rnJdqH6rdy9HBor6r1ojX5kSXBY05pKgVgxAvjMvzSnrnu+Q1vhxpvGaBGiMj8yOq3r/MGsBKcIRYJl5eMGD2NHavgz85rxcXWv9Rk+sj2AVqfmOmPE/uszeoMpUaopfLX0PlFTUaLUkavOdG77zA3LzGSm6tBl8Y1FCLg89Q5pspvJwbOGXHr0r2htQ4rbePZtD8i3WvrH+p4cPXLzVeb3Ve79EHc0yneP0vGq566htgWW/svEx7Y0CK3mceenjdGdlNkEUs+cM0kxKqiW4CyeIobx96imj8MPLxYir6FJpvGC5mb3Bgzy98vG51C/EVe4uWy0jz8kIKg+WZJEtUQLnFUWjP16LAtsxMTlLB/4JOHChTXDRl0FcLSBNbeQF9vNCW3ML/ylYfuXidt5m18Q3yuv6N8/ooE7n4UeP1vWHvM4uje1ydF5zGgV36JXlxg8VY9qGkqOQvk6OaW9kgDDVNumV4LUgnVOc1FM+x3b7ZpOrw4Pp/TX5JNikwqKuk111mUohnrhL5eE3slSGaeIn4BgYRdhbf4J6P0HZ9VwHbZXhtGT+UbSvb7fEUmj8fkPw35SXPL1881yxcM/yBFmKs10mW3sMrsldGkM/iluC1jo1ZaTVBNV5TGb97bXKWY1F8Pq5twUvq1LbbMUZ6Oa9vmuk1ef2GaiBq1iNPgS6zYwBz86IJohacakJVsCjLi/PwBJyrxntRv6ajE5wRPKOAkknkm/86D9Jp6Wq8aP7GzQs6zJto/s55ZQoR58AEltfy0k7b5NjFS2bXOWZVPLzwvWemjYtNPCnPC0cJYyG3dH+L9VGprUvWRtcs4FwA8PHCIm8xvywPXzZe/QY0vztI5ZdmdvmliHLg2pq0ePDRggsnmmE2rsiLrA2baUf6gBMowwutME8EsSovDJAt+cNpJtTip5Ae50GYovUbd1vwCv28hnVo/ivjdf11Dgz+zme7Lr54kTatv+1Tmez23DHou3nhTIptPw1NkRyX5jULvAZiVV6L/A7lbK71TW2cVhEvLDEuI6rMK/LzWoXQ/Oo6A5a6YHgD3j5IxB7+fvH3c9eSX2YgjhzLAty8zNVh6Q1avEBtvAyvjgN7dn8LXnw4JGvD5ovTmgH+c/f6w75IU4lXtrXCyWuxkXld/9wUt+Dt+1fZnPLFhTm7nPP6FpirWY0XjQL2PkmG8KYsr2e75YWjB4VhaYmuPY5NVv/Cx4uMjWzVRzVesyJeE5nXwfVPTekmbih6/tpN6hN4IQH7NAytjU1K8qLq2CEvtHZoKwAFnuybAohG7OQF6TRqqnEq8gqr8To4+Lqp3Edm7x9eW9fbbM+LhuPYujcutTjOoTyvHa636aRdh1v2S08Bac2kdX/KgIagZL0Vr6SI14nG6+CPppaEmH3/8MrVz7bhNfFUMw0iYQVengUkVXllq9dILzmDbNh/Ghkvxdhfd3u8xqPMsvTu/9IfoA5fNl6bUOf1+w9NSzomL188/8JGDO3DkaPOXLyiQFsbKt+kPQyseZbiZczJmLcr8KqlioysDeemAIzbY+cjXo3jIy7HbdE5LtX9lVkSTRq6waV4X3Z7nvH6+kCRb36zAKsRs7cvXlt28VW258na8GzexR+tSvI68lRsZV48inQLHmsjz2ADzv3LdSlz3/5lIzKjTcxanqz4yxmwUzswQvarYdZ7/eWxlRe+p2OHXy1VRlFJXuiuuQcwc5F3rZaHYm3pG1QyeqB7ISyZJTFYJ6qT1pWi56rxUmOqliffs1bU1HhJbpjlF7hTVuX1FqBn8yxrpG9DszYBN1s7BvP8/h1Al/2P9njgH/aoEywxrWu6lOFkz9enoOHK+XiYsls3+D5haCcqCtgBykiWyXSkH28B2sZ2ZZO7Vgju2vl4KfFeYdX/6QGGq9rU/XyoGJwTluagml712Uzp/TyZJ7113C54UlF21QroNyH85+1oSWfFvKIpNP+rd7DrNx5e2A6eqzMuEDvW0u2lipDTV8ArvILm/64NYF/5gUlzmhiOuqu8Q3cvFtHMQyuvfhuap9/ovKTQrz1nAYzWAzjMjb1Uknzjl4dXLa6BMYChkegbwhBYZnW8Yuqw4VtDsZfSUmgfosU9synEoiEsX9hG69mMMyscv3GNyU9OPtNraIdfWZNMcL2oqRCLNGK2LAdnl4f+TZZpeiaHVycnJ5NR+q4mviJby2JsFd0H+1X1p9ZbzvTszw6+yNxX0q2kML5RS3cT/cPsYHz/gyfvHwnXQ8GOovwxhzeis7e6eIBH2CBp5V4IjFoNWQyPFfpqgkZLnaGCgXa/0cItqef61cYRPz0xi/Et9WzRVu9p11IHEOA+j0Is4ITfc+/4qCTy4kMHL1ZtN9kKRK2D/VQADEcw2u/gCeClSWHQVofSZAK5ss6jaHzeSBLdqc139uai+umWw/SegXNhWjs7Zo6W1igCaWhElmHa63rStShNdLOrDqasybQneceqmzY86PJlAa/3F7x7HReVFu4sJ0SO8woRvOZaGuMEMGPNouJIgCX4U3PzYr9OTzcrxYvWbMDaugzPfTJeNSma/6I09Zt0x4Mutki99LtfL2j06gTOcFCacGh7xSDJwtluXsYBW+YaU9lR1+MD9M4+XqyPYdnL84K1fc3vznh1lbLb0yyZeacH6UkhFjjNLy+YcViDVkFhaT7LJ25e+lI1Cy95ctl2tmgBryDCBOV56RdT2RkvpSSuRDdHrIP9bGrEX/y8any/edH5azf2VxTi4aUfsGXykvdjgmVFfhEv3G9Wmpc5fqayK15F66PS92TtuNn8sqKFCPAajxv1HT+Iqa58lUXi4aUfsGVZcy8UIj8NUZNCXrgmtCQvqLl2QOyOl6winInmwSk0vzNsxN/9MY5nHzG0ceTHNfDWFYnbPtQnoWzwpe3gtm2YaM9bhjVJEgcv3bAYgpxRfNyTgO6OlzyAuVP18DyiH37XB7BagYXIGrx3+xWGu7x1RSJ4rafTubrLQA0kw5mRQLJJDHU4OZ9O8fqS/coxFYwygFuWQDTs/jkOmzCfiubTmE+nS5AafxudZNFvd8dLXsHhSRahjfivirywY3q3N9YUZyWI6935aDRbaC33TBqB9JCndqQn1pLuG2QlMLvyXIpUiIJQPKIvlSGkk9tFgmX+KykJZiVWL/GF2nzh2k55Fe1PyeshXiEwtYcVxHyxMfgjG6qiWeTRm6lCTB6jaH5fFvMQcZ1X5v2pbQNFPtpE4sVfWGgzWnsiJRD9XUaq/JsvVxHhiF35y6pS9yXroP/e/O0b2UoscpjvPGscjIfHHdmSk4cahVfWvHLdZszm67wyhWhuh/TwSs/YFVeq8Upb0elmwcV/CkgVKdhfKdKNsK80m28kYAX2/F2RGpAN7FgJ4StRHYlXrtOi3GnTm675NQ2uEGUAJXjJ9kR1XrEeEvbWQxUp2L8sJbwPNsDM+n8fZMT8/jLLuEhry/aU7vlKuxdlXtn5Kje5JtWnrk1enCjt1/rMvIQObeySkfp+3vMB5ITrGD8j0fzuTda/fPEo1m8Lo/KS1jMWScFZqkoWl2I/q+gjU6HdtKU8gleuOnllZv8UluDOecla/LLzeZAVnL8hp4R2skSd+Ncv1wXuMg5AxTpbGlFMM9I2eSRiIdIIp58vnvPKnTFabJ+fQifMRO/4JY4niEvzUv35aKN/PGoXIsVQCpMy6wwj1s3mD29+v3arQ/weR7sgyIvJnqlVUqKson4k61w7gyvnlWt62qGQDXhj4TV57UMR1WyU5WXq4miyc2KSR1Mi8SiKzolY7ac3znXZ63pQdNAWJZzr71v0g9y574Pk/fYcvJaZ+xrJ4YjJtIgXiRSEvizPS92PQLLYObD8xcskZt0RvyfFDA+78wVw2gvqpdZrSF3Es0VL/kE2nqM7KoIJaghF6l+5OcOGknxf/bJIH+JxUWM5FDIvzcsaioz9AdTKUnD+oZGcKcVoZu/m7Op9PWiNyjWpqrxEf6TNOqJqunZeo7wlXkLuZ7ehiJcuqe9bipc9dry76AY9ouB8USM962NJEPYVW4D/Y7RgN+7LKoDKvHITg5/tlfeBtotX1hITsbjgqjKvaRVerFFZYvS7C2/UaoXn91p+AdDpJUE77J+nX/KF0/vBohHEDUfHs2cjxi/X1jf1qXly/kFRUTGyxSHzyhv7/F32F1TllQ1NJXmhpWLGsHcX36jVCs/Htv6GIZuFbDyJE5Q4DpKjzXk1Y6iifeiZKQsdvPIKXWQTY+OqvLKvvZXmha7ASp9r8Z0RXlkKz593/IxkPZ9PBvPsk4IVcxA9xGyAxso+53Fo6rklCq/cQsziIpOKvKJs+3EFXtSYL1Vku+xghd938P74EwJkkqtufkwU+rlQBXlnNicOXsZv3lXjVRcDdAVevFrm8lRwOYelZLUVfj/lM4kca9YboFyB/MNmzk//BsrmWYWXfoYis0wq8FK+uysSjJy8FIWAJ7nnCZwn4m5Vb/bvE4mH5yoJsqtK4XRLUfxaz0h/gKgbNT6v2MUUcIJ3gU/EnlaZl7EialWCV0wShRv1u9YiwSB/LY0X9Idcsi/b5ZacZzf2FmL//hcccjljg9Qh1Qd05rdwh9eeAV3kAu8O7w+zD9Gz+9T+bufszh2nnSc0HiwFSBN5DFKWxlBA1xJel6Xu4KW5Q+sSvOyTIFLAI9tZLU0vpJ9QysesLEV+Ybe8rN/Xy1pPj4IzdP5Hg/n6aUzoUiiztBHHvF4b/CiDtMJbaIlobyE9Qp6TimeiZ8qmID/LRnhbcT0XMeciDqVUeGnbuWnde7l4r1FUQT6fABXRwo3GKztR8zPxsn6/kr1qiJXSJWeTDig5Il6N1YoR2hwe14+COKyHrJf0VptjHriBIMYGCOd4qx7TCB/HlJFlm7564sF4xtv1RLEEeTMQQ91C6gAi1ZWDl6IQV5/AS+i27NBuabHhUOOVng0lmqPnG7VbiPX7sJCrhvvgpoWnA7HaRV5YYR262UH3BKc2poARH+b1stvdOCJetESogR5P3HbZkPqOd2Z4tzSzvcXHRzEVKNeyuJrkI2l+iMIZ/kuxEOmQ8mn+z7k0Eqv60FZSyXRpz6bTvhyLB40XfhpXWY5YLkBampft+8sZL1Tdgw0qxJwXv4ltjkLfNNfFagaXwraCuzrGV8/5rdsYw3hOXq6180LiJUArScSbx8IhU5o4SxNBl7nvsXJFXsTWhttIuo++PjXDgfwr/JmtN7i++sAzrmm8gvqmeyM92nPG6Ta8JnZeg9lsNsBzu+GOvh0h+tcMtbjgdU69LASWLmIITjJeeCDKDOKky2RiLbPz2yep9EFbmRmP2xH/vEq9PVad0thYD53IawKZOrw1QkXW/US203h8/l/X5KWXY5e40hOP7PZGAoe4GiHBzsZ5RWHY4svFc16NMIyC+Ay/ar5g7lwkeIXMl00rye4zug7t4YKOsFkN/PhD43JirMdOFIV4Z+FlXY9tPT3JR6OI147264mykL4xePH+dYlLw28wKM55xfhRWxrMc154qY7GcgPtixazEDNeDdb44uisw8RxZIwP2MQOpgovYSGykfSTeJmr91PJRlQnr51ah/QkUs7atczeiIIGms4NEPqQh8QFryl7ZxrxKXYesSTp+MUawpzxco5f+BznhqL0412fxEuyECefxkvbfKWVxl7Q9D08ZyttJ7wo2rV0YVBulEq8TviUoWRvMFON1Uf2RklmH64Qo8fe4E8aWFfRj+9caqYSr5zG7SfycswQiE2eLl6ek6a2FO5daNfyhVwbbrQPBS9m3A5U+5Bpixg14ZT3yMN5kExWvTFZtnGyukJxA4NLoyKT/ONon8grGz7Rev00XuyFzWdKVlRWokhxScb+T4ZvJ/RS2qWUV8x135C9MI9v3ACu5MeqmJPhwzTOgCz53i0/TZ8hvkyVfTLzxTekh603SlXIn7Irzcu0D2PJZV5ZeZ1W4cXgd5Wn4von6W5671iKTSfdz7MKsW7y6tJof9vl1nNt0oXBZAmjCS3nm0yY83k3oU2g08kZbkKcDPm/a9CZ9O8m3e7wkEKm0E3FV3CGdTnptdtR1B6fDBXtCc90cVxmtrl5JU9IGVp+4rxaUMx2uNKWhGYlOmXa5pIlicaL6Wda5kuaxCib+j/I/0v/qfwtR+m1kKktfmorA2i/s92Q7hqXwbwmJfRk5XhAxWLKL1oqp08QWkb/mfLey+6FPj722IXYS3lBr/Wxy7CX8oID2GOXYS/lBbemPnYZ9lJBmJ/12EXYSwVhHthjF2EvFQS6e15PSWC05/WkBJLHLsFeqgg0HrsEe6kisHnsEuylisDo/wBi++gNZJn0+gAAAABJRU5ErkJggg=="/>
          <p:cNvSpPr>
            <a:spLocks noChangeAspect="1" noChangeArrowheads="1"/>
          </p:cNvSpPr>
          <p:nvPr/>
        </p:nvSpPr>
        <p:spPr bwMode="auto">
          <a:xfrm>
            <a:off x="460375" y="-708025"/>
            <a:ext cx="7810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http://www.sfu.ca/content/sfu/fairtrade/_jcr_content/main_content/image_2.img.jpg/1380907827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0" y="2420888"/>
            <a:ext cx="7504385" cy="20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Farmer cooperatives</a:t>
            </a:r>
            <a:br>
              <a:rPr lang="en-GB" dirty="0" smtClean="0"/>
            </a:br>
            <a:r>
              <a:rPr lang="en-GB" dirty="0" smtClean="0"/>
              <a:t>Premiums for community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1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682752" cy="2794322"/>
          </a:xfrm>
        </p:spPr>
        <p:txBody>
          <a:bodyPr>
            <a:normAutofit/>
          </a:bodyPr>
          <a:lstStyle/>
          <a:p>
            <a:r>
              <a:rPr lang="en-GB" dirty="0" smtClean="0"/>
              <a:t>Fair trade producer visits – increase understanding</a:t>
            </a:r>
            <a:endParaRPr lang="en-GB" dirty="0"/>
          </a:p>
        </p:txBody>
      </p:sp>
      <p:pic>
        <p:nvPicPr>
          <p:cNvPr id="4098" name="Picture 2" descr="http://www.paisleyfairtradepartnership.org.uk/Edinburgh_12_Sdc12411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5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0500"/>
            <a:ext cx="4042792" cy="2794322"/>
          </a:xfrm>
        </p:spPr>
        <p:txBody>
          <a:bodyPr>
            <a:normAutofit/>
          </a:bodyPr>
          <a:lstStyle/>
          <a:p>
            <a:r>
              <a:rPr lang="en-GB" dirty="0" smtClean="0"/>
              <a:t>e.g. rice/pulses from Malawi (JTS) bought by public sector</a:t>
            </a:r>
            <a:endParaRPr lang="en-GB" dirty="0"/>
          </a:p>
        </p:txBody>
      </p:sp>
      <p:pic>
        <p:nvPicPr>
          <p:cNvPr id="5122" name="Picture 2" descr="http://cdn1.bigcommerce.com/n-63unu/8zh59vk/products/568/images/1216/Kilombero_Rice_1kg_Brown__79551.1405336520.1280.1280.JPG?c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3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32827"/>
            <a:ext cx="4042792" cy="3658418"/>
          </a:xfrm>
        </p:spPr>
        <p:txBody>
          <a:bodyPr>
            <a:normAutofit/>
          </a:bodyPr>
          <a:lstStyle/>
          <a:p>
            <a:r>
              <a:rPr lang="en-GB" dirty="0" smtClean="0"/>
              <a:t>2 MSc dissertation placements in Malawi 2015 to find out more…</a:t>
            </a:r>
            <a:endParaRPr lang="en-GB" dirty="0"/>
          </a:p>
        </p:txBody>
      </p:sp>
      <p:pic>
        <p:nvPicPr>
          <p:cNvPr id="6146" name="Picture 2" descr="http://www.armstrong.edu/images/history_journal/Mala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649588" cy="40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S Department Powerpoint ALL SLIDES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Social Responsibility and Sustainabilit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ink">
  <a:themeElements>
    <a:clrScheme name="SRS Colours">
      <a:dk1>
        <a:sysClr val="windowText" lastClr="000000"/>
      </a:dk1>
      <a:lt1>
        <a:sysClr val="window" lastClr="FFFFFF"/>
      </a:lt1>
      <a:dk2>
        <a:srgbClr val="2C4872"/>
      </a:dk2>
      <a:lt2>
        <a:srgbClr val="E1F6F2"/>
      </a:lt2>
      <a:accent1>
        <a:srgbClr val="3EC4DD"/>
      </a:accent1>
      <a:accent2>
        <a:srgbClr val="C60851"/>
      </a:accent2>
      <a:accent3>
        <a:srgbClr val="7AC142"/>
      </a:accent3>
      <a:accent4>
        <a:srgbClr val="860D71"/>
      </a:accent4>
      <a:accent5>
        <a:srgbClr val="C3EEE6"/>
      </a:accent5>
      <a:accent6>
        <a:srgbClr val="EC068E"/>
      </a:accent6>
      <a:hlink>
        <a:srgbClr val="3EC4DD"/>
      </a:hlink>
      <a:folHlink>
        <a:srgbClr val="7AC1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cial Responsibility and Sustainabilit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cial Responsibility and Sustainabilit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SRS Department Powerpoint ALL SLIDES</Template>
  <TotalTime>204</TotalTime>
  <Words>222</Words>
  <Application>Microsoft Office PowerPoint</Application>
  <PresentationFormat>On-screen Show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SRS Department Powerpoint ALL SLIDES</vt:lpstr>
      <vt:lpstr>Blue</vt:lpstr>
      <vt:lpstr>Black</vt:lpstr>
      <vt:lpstr>Red</vt:lpstr>
      <vt:lpstr>Green</vt:lpstr>
      <vt:lpstr>Purple</vt:lpstr>
      <vt:lpstr>Pink</vt:lpstr>
      <vt:lpstr>Engaging with communities through our supply chains</vt:lpstr>
      <vt:lpstr>Everything we buy  as institutions has an impact  on communities around the world</vt:lpstr>
      <vt:lpstr>Livelihoods, Pay, Farmers, Extractives/mining, Manufacturing</vt:lpstr>
      <vt:lpstr>Global trade = lots of negative impacts on communities - poverty/low pay - poor conditions - forced labour - displacement from land - pollution - fluctuating demand for products… </vt:lpstr>
      <vt:lpstr>Most common way unis/colleges engage = fair trade</vt:lpstr>
      <vt:lpstr>Farmer cooperatives Premiums for community projects</vt:lpstr>
      <vt:lpstr>Fair trade producer visits – increase understanding</vt:lpstr>
      <vt:lpstr>e.g. rice/pulses from Malawi (JTS) bought by public sector</vt:lpstr>
      <vt:lpstr>2 MSc dissertation placements in Malawi 2015 to find out more…</vt:lpstr>
      <vt:lpstr>Electronics manufacturing – communities displaced from farming to factories – Electronics Watch</vt:lpstr>
      <vt:lpstr>Mining communities – e.g. conflict minerals in DRC (policy work)</vt:lpstr>
      <vt:lpstr>Garment industry (sweatshops) - university branded clothing - workwear - sports kits  = dissertation project on this 2015 </vt:lpstr>
      <vt:lpstr>Local supply chains too:  – milk, eggs, meat, agriculture  – food policy work, to explore further  </vt:lpstr>
      <vt:lpstr>Incorporation of disadvantaged communities in Scotland in supply chains – apprenticeships, supported businesses, prisons/ex offenders? </vt:lpstr>
      <vt:lpstr>Currently engaging through:  -networks e.g. EW/WRC  - research &amp; dissertation projects… </vt:lpstr>
      <vt:lpstr>Lack of transparency on supply chains a problem – various attempts to address </vt:lpstr>
      <vt:lpstr>Room for more engagement with these often distant communities  - research - study visits - projects - twinning?  - exchanges? </vt:lpstr>
      <vt:lpstr>PowerPoint Presentation</vt:lpstr>
      <vt:lpstr>Room for links between socially responsible procurement and other community initiatives in unis/colleges      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Policy – Liz Cooper</dc:title>
  <dc:creator>Liz Cooper</dc:creator>
  <cp:lastModifiedBy>rpetford</cp:lastModifiedBy>
  <cp:revision>21</cp:revision>
  <dcterms:created xsi:type="dcterms:W3CDTF">2015-02-04T10:41:57Z</dcterms:created>
  <dcterms:modified xsi:type="dcterms:W3CDTF">2015-04-13T14:50:48Z</dcterms:modified>
</cp:coreProperties>
</file>