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Lst>
  <p:notesMasterIdLst>
    <p:notesMasterId r:id="rId9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1" d="100"/>
          <a:sy n="71" d="100"/>
        </p:scale>
        <p:origin x="-282" y="1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slide" Target="slides/slide95.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3420597575"/>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Shape 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2" name="Shape 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indent="0" rtl="0">
              <a:lnSpc>
                <a:spcPct val="100000"/>
              </a:lnSpc>
              <a:spcBef>
                <a:spcPts val="0"/>
              </a:spcBef>
              <a:spcAft>
                <a:spcPts val="0"/>
              </a:spcAft>
              <a:buNone/>
            </a:pPr>
            <a:r>
              <a:rPr lang="en" sz="1466">
                <a:solidFill>
                  <a:srgbClr val="000000"/>
                </a:solidFill>
                <a:latin typeface="Georgia"/>
                <a:ea typeface="Georgia"/>
                <a:cs typeface="Georgia"/>
                <a:sym typeface="Georgia"/>
              </a:rPr>
              <a:t>Slide 1</a:t>
            </a:r>
          </a:p>
          <a:p>
            <a:pPr marL="0" marR="0" indent="0" rtl="0">
              <a:lnSpc>
                <a:spcPct val="100000"/>
              </a:lnSpc>
              <a:spcBef>
                <a:spcPts val="0"/>
              </a:spcBef>
              <a:spcAft>
                <a:spcPts val="0"/>
              </a:spcAft>
              <a:buNone/>
            </a:pPr>
            <a:r>
              <a:rPr lang="en" sz="1466" b="1">
                <a:solidFill>
                  <a:srgbClr val="000000"/>
                </a:solidFill>
                <a:latin typeface="Georgia"/>
                <a:ea typeface="Georgia"/>
                <a:cs typeface="Georgia"/>
                <a:sym typeface="Georgia"/>
              </a:rPr>
              <a:t>Intro</a:t>
            </a:r>
          </a:p>
          <a:p>
            <a:pPr rtl="0">
              <a:lnSpc>
                <a:spcPct val="100000"/>
              </a:lnSpc>
              <a:spcBef>
                <a:spcPts val="0"/>
              </a:spcBef>
              <a:buNone/>
            </a:pPr>
            <a:r>
              <a:rPr lang="en" sz="1466">
                <a:solidFill>
                  <a:srgbClr val="000000"/>
                </a:solidFill>
                <a:latin typeface="Georgia"/>
                <a:ea typeface="Georgia"/>
                <a:cs typeface="Georgia"/>
                <a:sym typeface="Georgia"/>
              </a:rPr>
              <a:t>My name is Ross McCulloch, my time is split between my role as a Development Manager with a family support charity and as a consultant working with organisations to help them understand how they can utilise social media effectively. My recent clients include Relationships Scotland, Tramway Theatre and ENABLE.</a:t>
            </a:r>
            <a:r>
              <a:rPr lang="en" sz="1466">
                <a:solidFill>
                  <a:srgbClr val="000000"/>
                </a:solidFill>
                <a:latin typeface="Arial"/>
                <a:ea typeface="Arial"/>
                <a:cs typeface="Arial"/>
                <a:sym typeface="Arial"/>
              </a:rPr>
              <a:t/>
            </a:r>
            <a:br>
              <a:rPr lang="en" sz="1466">
                <a:solidFill>
                  <a:srgbClr val="000000"/>
                </a:solidFill>
                <a:latin typeface="Arial"/>
                <a:ea typeface="Arial"/>
                <a:cs typeface="Arial"/>
                <a:sym typeface="Arial"/>
              </a:rPr>
            </a:br>
            <a:endParaRPr lang="en" sz="1466">
              <a:solidFill>
                <a:srgbClr val="000000"/>
              </a:solidFill>
              <a:latin typeface="Arial"/>
              <a:ea typeface="Arial"/>
              <a:cs typeface="Arial"/>
              <a:sym typeface="Arial"/>
            </a:endParaRPr>
          </a:p>
          <a:p>
            <a:pPr marL="0" marR="0" indent="0" rtl="0">
              <a:lnSpc>
                <a:spcPct val="100000"/>
              </a:lnSpc>
              <a:spcBef>
                <a:spcPts val="0"/>
              </a:spcBef>
              <a:spcAft>
                <a:spcPts val="0"/>
              </a:spcAft>
              <a:buNone/>
            </a:pPr>
            <a:r>
              <a:rPr lang="en" sz="1466">
                <a:solidFill>
                  <a:srgbClr val="000000"/>
                </a:solidFill>
                <a:latin typeface="Georgia"/>
                <a:ea typeface="Georgia"/>
                <a:cs typeface="Georgia"/>
                <a:sym typeface="Georgia"/>
              </a:rPr>
              <a:t>As well as my paid work I also sit on Scottish Community Foundation's Grants Committee and I'm the founder of ThirdSectorForums.co.uk - an online community for social entrepreneurs and charity professionals.</a:t>
            </a:r>
            <a:br>
              <a:rPr lang="en" sz="1466">
                <a:solidFill>
                  <a:srgbClr val="000000"/>
                </a:solidFill>
                <a:latin typeface="Georgia"/>
                <a:ea typeface="Georgia"/>
                <a:cs typeface="Georgia"/>
                <a:sym typeface="Georgia"/>
              </a:rPr>
            </a:br>
            <a:endParaRPr lang="en" sz="1466">
              <a:solidFill>
                <a:srgbClr val="000000"/>
              </a:solidFill>
              <a:latin typeface="Georgia"/>
              <a:ea typeface="Georgia"/>
              <a:cs typeface="Georgia"/>
              <a:sym typeface="Georgia"/>
            </a:endParaRPr>
          </a:p>
          <a:p>
            <a:pPr marL="0" marR="0" indent="0" rtl="0">
              <a:lnSpc>
                <a:spcPct val="100000"/>
              </a:lnSpc>
              <a:spcBef>
                <a:spcPts val="0"/>
              </a:spcBef>
              <a:spcAft>
                <a:spcPts val="0"/>
              </a:spcAft>
              <a:buNone/>
            </a:pPr>
            <a:r>
              <a:rPr lang="en" sz="1466">
                <a:solidFill>
                  <a:srgbClr val="000000"/>
                </a:solidFill>
                <a:latin typeface="Georgia"/>
                <a:ea typeface="Georgia"/>
                <a:cs typeface="Georgia"/>
                <a:sym typeface="Georgia"/>
              </a:rPr>
              <a:t>I'm going to start off with a vague attempt to define the term 'social media', then move on to social media stats before finally looking at a few case studies...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98" name="Shape 9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05" name="Shape 10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12" name="Shape 11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19" name="Shape 11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26" name="Shape 12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33" name="Shape 13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40" name="Shape 1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47" name="Shape 14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60" name="Shape 16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2" name="Shape 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67" name="Shape 16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73" name="Shape 1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79" name="Shape 17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85" name="Shape 18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91" name="Shape 19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indent="0" rtl="0">
              <a:lnSpc>
                <a:spcPct val="100000"/>
              </a:lnSpc>
              <a:spcBef>
                <a:spcPts val="0"/>
              </a:spcBef>
              <a:spcAft>
                <a:spcPts val="0"/>
              </a:spcAft>
              <a:buNone/>
            </a:pPr>
            <a:r>
              <a:rPr lang="en" sz="1466">
                <a:solidFill>
                  <a:srgbClr val="000000"/>
                </a:solidFill>
                <a:latin typeface="Georgia"/>
                <a:ea typeface="Georgia"/>
                <a:cs typeface="Georgia"/>
                <a:sym typeface="Georgia"/>
              </a:rPr>
              <a:t>Slide 4</a:t>
            </a:r>
          </a:p>
          <a:p>
            <a:pPr marL="0" marR="0" indent="0" rtl="0">
              <a:lnSpc>
                <a:spcPct val="100000"/>
              </a:lnSpc>
              <a:spcBef>
                <a:spcPts val="0"/>
              </a:spcBef>
              <a:spcAft>
                <a:spcPts val="0"/>
              </a:spcAft>
              <a:buNone/>
            </a:pPr>
            <a:r>
              <a:rPr lang="en" sz="1466">
                <a:solidFill>
                  <a:srgbClr val="000000"/>
                </a:solidFill>
                <a:latin typeface="Georgia"/>
                <a:ea typeface="Georgia"/>
                <a:cs typeface="Georgia"/>
                <a:sym typeface="Georgia"/>
              </a:rPr>
              <a:t>these conversations are powered by blogs, social networks, forums, podcasts, video and photo sharing and so on [Inforgraphic of social media tools]</a:t>
            </a:r>
          </a:p>
          <a:p>
            <a:pPr rtl="0">
              <a:lnSpc>
                <a:spcPct val="100000"/>
              </a:lnSpc>
              <a:spcBef>
                <a:spcPts val="0"/>
              </a:spcBef>
              <a:buNone/>
            </a:pPr>
            <a:endParaRPr sz="1466">
              <a:solidFill>
                <a:srgbClr val="000000"/>
              </a:solidFill>
              <a:latin typeface="Arial"/>
              <a:ea typeface="Arial"/>
              <a:cs typeface="Arial"/>
              <a:sym typeface="Arial"/>
            </a:endParaRPr>
          </a:p>
          <a:p>
            <a:pPr marL="0" marR="0" indent="0" rtl="0">
              <a:lnSpc>
                <a:spcPct val="100000"/>
              </a:lnSpc>
              <a:spcBef>
                <a:spcPts val="0"/>
              </a:spcBef>
              <a:spcAft>
                <a:spcPts val="0"/>
              </a:spcAft>
              <a:buNone/>
            </a:pPr>
            <a:r>
              <a:rPr lang="en" sz="1466">
                <a:solidFill>
                  <a:srgbClr val="000000"/>
                </a:solidFill>
                <a:latin typeface="Georgia"/>
                <a:ea typeface="Georgia"/>
                <a:cs typeface="Georgia"/>
                <a:sym typeface="Georgia"/>
              </a:rPr>
              <a:t>What's important to remember is that the tools themselves are just that, tools...it's the social interaction that's matters.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03" name="Shape 20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10" name="Shape 21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16" name="Shape 2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21" name="Shape 2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7" name="Shape 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27" name="Shape 22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Shape 2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33" name="Shape 23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Shape 2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39" name="Shape 23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Shape 2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44" name="Shape 2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50" name="Shape 25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56" name="Shape 2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Shape 2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67" name="Shape 26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Shape 2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73" name="Shape 2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2" name="Shape 6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84" name="Shape 2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Shape 2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89" name="Shape 28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Shape 2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94" name="Shape 29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Shape 2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99" name="Shape 29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Shape 3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04" name="Shape 3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Shape 3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09" name="Shape 3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Shape 3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15" name="Shape 3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Shape 3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22" name="Shape 32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29" name="Shape 32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Shape 3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35" name="Shape 3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9" name="Shape 6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Shape 3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41" name="Shape 34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Shape 3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47" name="Shape 34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Shape 3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53" name="Shape 35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Shape 3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58" name="Shape 35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Shape 3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63" name="Shape 3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Shape 3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69" name="Shape 36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Shape 3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75" name="Shape 37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Shape 3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81" name="Shape 3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Shape 3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87" name="Shape 38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Shape 3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93" name="Shape 39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Shape 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5" name="Shape 7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Shape 3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99" name="Shape 39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Shape 4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05" name="Shape 40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Shape 4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11" name="Shape 41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Shape 4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17" name="Shape 41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Shape 4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23" name="Shape 42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Shape 4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29" name="Shape 42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Shape 4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35" name="Shape 4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Shape 4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40" name="Shape 4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Shape 4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46" name="Shape 4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Shape 4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52" name="Shape 4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81" name="Shape 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indent="0" rtl="0">
              <a:lnSpc>
                <a:spcPct val="100000"/>
              </a:lnSpc>
              <a:spcBef>
                <a:spcPts val="0"/>
              </a:spcBef>
              <a:spcAft>
                <a:spcPts val="0"/>
              </a:spcAft>
              <a:buNone/>
            </a:pPr>
            <a:r>
              <a:rPr lang="en" sz="1466">
                <a:solidFill>
                  <a:srgbClr val="000000"/>
                </a:solidFill>
                <a:latin typeface="Georgia"/>
                <a:ea typeface="Georgia"/>
                <a:cs typeface="Georgia"/>
                <a:sym typeface="Georgia"/>
              </a:rPr>
              <a:t>Slide 2</a:t>
            </a:r>
          </a:p>
          <a:p>
            <a:pPr marL="0" marR="0" indent="0" rtl="0">
              <a:lnSpc>
                <a:spcPct val="100000"/>
              </a:lnSpc>
              <a:spcBef>
                <a:spcPts val="0"/>
              </a:spcBef>
              <a:spcAft>
                <a:spcPts val="0"/>
              </a:spcAft>
              <a:buNone/>
            </a:pPr>
            <a:r>
              <a:rPr lang="en" sz="1466" b="1">
                <a:solidFill>
                  <a:srgbClr val="000000"/>
                </a:solidFill>
                <a:latin typeface="Georgia"/>
                <a:ea typeface="Georgia"/>
                <a:cs typeface="Georgia"/>
                <a:sym typeface="Georgia"/>
              </a:rPr>
              <a:t>Social what?</a:t>
            </a:r>
          </a:p>
          <a:p>
            <a:pPr marL="0" marR="0" indent="0" rtl="0">
              <a:lnSpc>
                <a:spcPct val="100000"/>
              </a:lnSpc>
              <a:spcBef>
                <a:spcPts val="0"/>
              </a:spcBef>
              <a:spcAft>
                <a:spcPts val="0"/>
              </a:spcAft>
              <a:buNone/>
            </a:pPr>
            <a:r>
              <a:rPr lang="en" sz="1466">
                <a:solidFill>
                  <a:srgbClr val="000000"/>
                </a:solidFill>
                <a:latin typeface="Georgia"/>
                <a:ea typeface="Georgia"/>
                <a:cs typeface="Georgia"/>
                <a:sym typeface="Georgia"/>
              </a:rPr>
              <a:t>If you google "what is social media?'' you'll find umpteem definitions, most of which unnecessarily complicate things by getting bogged down in technology.  </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Shape 4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58" name="Shape 45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Shape 4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65" name="Shape 4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Shape 4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73" name="Shape 4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Shape 4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80" name="Shape 48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Shape 4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87" name="Shape 48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Shape 4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94" name="Shape 49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Shape 5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01" name="Shape 50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Shape 5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09" name="Shape 5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Shape 5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14" name="Shape 51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Shape 5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19" name="Shape 51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86" name="Shape 8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Shape 5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24" name="Shape 52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Shape 5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29" name="Shape 52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Shape 5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34" name="Shape 53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Shape 5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39" name="Shape 53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Shape 5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45" name="Shape 54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Shape 5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51" name="Shape 55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Shape 5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56" name="Shape 5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Shape 5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62" name="Shape 56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Shape 5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68" name="Shape 56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Shape 5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74" name="Shape 57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91" name="Shape 9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Shape 5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80" name="Shape 58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Shape 5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86" name="Shape 58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466"/>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Shape 5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92" name="Shape 5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Shape 5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97" name="Shape 5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Shape 6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03" name="Shape 60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466"/>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Shape 6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11" name="Shape 61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rtl="0">
              <a:lnSpc>
                <a:spcPct val="100000"/>
              </a:lnSpc>
              <a:spcBef>
                <a:spcPts val="0"/>
              </a:spcBef>
              <a:spcAft>
                <a:spcPts val="0"/>
              </a:spcAft>
              <a:buNone/>
            </a:pPr>
            <a:r>
              <a:rPr lang="en" sz="1466">
                <a:solidFill>
                  <a:srgbClr val="000000"/>
                </a:solidFill>
                <a:latin typeface="Georgia"/>
                <a:ea typeface="Georgia"/>
                <a:cs typeface="Georgia"/>
                <a:sym typeface="Georgia"/>
              </a:rPr>
              <a:t>Slide 22</a:t>
            </a:r>
          </a:p>
          <a:p>
            <a:pPr marL="0" marR="0" lvl="0" indent="0" rtl="0">
              <a:lnSpc>
                <a:spcPct val="100000"/>
              </a:lnSpc>
              <a:spcBef>
                <a:spcPts val="0"/>
              </a:spcBef>
              <a:spcAft>
                <a:spcPts val="0"/>
              </a:spcAft>
              <a:buNone/>
            </a:pPr>
            <a:r>
              <a:rPr lang="en" sz="1466" b="1">
                <a:solidFill>
                  <a:srgbClr val="000000"/>
                </a:solidFill>
                <a:latin typeface="Georgia"/>
                <a:ea typeface="Georgia"/>
                <a:cs typeface="Georgia"/>
                <a:sym typeface="Georgia"/>
              </a:rPr>
              <a:t>Closing</a:t>
            </a:r>
          </a:p>
          <a:p>
            <a:pPr marL="0" marR="0" lvl="0" indent="0" rtl="0">
              <a:lnSpc>
                <a:spcPct val="100000"/>
              </a:lnSpc>
              <a:spcBef>
                <a:spcPts val="0"/>
              </a:spcBef>
              <a:spcAft>
                <a:spcPts val="0"/>
              </a:spcAft>
              <a:buNone/>
            </a:pPr>
            <a:r>
              <a:rPr lang="en" sz="1466">
                <a:solidFill>
                  <a:srgbClr val="444444"/>
                </a:solidFill>
                <a:latin typeface="Georgia"/>
                <a:ea typeface="Georgia"/>
                <a:cs typeface="Georgia"/>
                <a:sym typeface="Georgia"/>
              </a:rPr>
              <a:t>So what's the lesson from all of these case studies? Well, for me, it that's we have to give up on the illusion of control. In a networked world, organisations can no longer control what people think or say about them. If you’re worried, jump in with both feet and join the conversation.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7"/>
        <p:cNvGrpSpPr/>
        <p:nvPr/>
      </p:nvGrpSpPr>
      <p:grpSpPr>
        <a:xfrm>
          <a:off x="0" y="0"/>
          <a:ext cx="0" cy="0"/>
          <a:chOff x="0" y="0"/>
          <a:chExt cx="0" cy="0"/>
        </a:xfrm>
      </p:grpSpPr>
      <p:sp>
        <p:nvSpPr>
          <p:cNvPr id="8" name="Shape 8"/>
          <p:cNvSpPr txBox="1">
            <a:spLocks noGrp="1"/>
          </p:cNvSpPr>
          <p:nvPr>
            <p:ph type="ctrTitle"/>
          </p:nvPr>
        </p:nvSpPr>
        <p:spPr>
          <a:xfrm>
            <a:off x="685800" y="2111123"/>
            <a:ext cx="7772400" cy="1546474"/>
          </a:xfrm>
          <a:prstGeom prst="rect">
            <a:avLst/>
          </a:prstGeom>
          <a:noFill/>
          <a:ln>
            <a:noFill/>
          </a:ln>
        </p:spPr>
        <p:txBody>
          <a:bodyPr lIns="91425" tIns="91425" rIns="91425" bIns="91425" anchor="b" anchorCtr="0"/>
          <a:lstStyle>
            <a:lvl1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1pPr>
            <a:lvl2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2pPr>
            <a:lvl3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3pPr>
            <a:lvl4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4pPr>
            <a:lvl5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5pPr>
            <a:lvl6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6pPr>
            <a:lvl7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7pPr>
            <a:lvl8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8pPr>
            <a:lvl9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9pPr>
          </a:lstStyle>
          <a:p>
            <a:endParaRPr/>
          </a:p>
        </p:txBody>
      </p:sp>
      <p:sp>
        <p:nvSpPr>
          <p:cNvPr id="9" name="Shape 9"/>
          <p:cNvSpPr txBox="1">
            <a:spLocks noGrp="1"/>
          </p:cNvSpPr>
          <p:nvPr>
            <p:ph type="subTitle" idx="1"/>
          </p:nvPr>
        </p:nvSpPr>
        <p:spPr>
          <a:xfrm>
            <a:off x="685800" y="3786737"/>
            <a:ext cx="7772400" cy="1046317"/>
          </a:xfrm>
          <a:prstGeom prst="rect">
            <a:avLst/>
          </a:prstGeom>
          <a:noFill/>
          <a:ln>
            <a:noFill/>
          </a:ln>
        </p:spPr>
        <p:txBody>
          <a:bodyPr lIns="91425" tIns="91425" rIns="91425" bIns="91425" anchor="t" anchorCtr="0"/>
          <a:lstStyle>
            <a:lvl1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1pPr>
            <a:lvl2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2pPr>
            <a:lvl3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3pPr>
            <a:lvl4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4pPr>
            <a:lvl5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5pPr>
            <a:lvl6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6pPr>
            <a:lvl7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7pPr>
            <a:lvl8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8pPr>
            <a:lvl9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274319" y="274319"/>
            <a:ext cx="8595359" cy="822960"/>
          </a:xfrm>
          <a:prstGeom prst="rect">
            <a:avLst/>
          </a:prstGeom>
          <a:noFill/>
          <a:ln>
            <a:noFill/>
          </a:ln>
        </p:spPr>
        <p:txBody>
          <a:bodyPr lIns="91425" tIns="91425" rIns="91425" bIns="91425" anchor="t" anchorCtr="0"/>
          <a:lstStyle>
            <a:lvl1pPr>
              <a:spcBef>
                <a:spcPts val="0"/>
              </a:spcBef>
              <a:buSzPct val="99224"/>
              <a:defRPr sz="4266"/>
            </a:lvl1pPr>
            <a:lvl2pPr>
              <a:spcBef>
                <a:spcPts val="0"/>
              </a:spcBef>
              <a:buSzPct val="99224"/>
              <a:defRPr sz="4266"/>
            </a:lvl2pPr>
            <a:lvl3pPr>
              <a:spcBef>
                <a:spcPts val="0"/>
              </a:spcBef>
              <a:buSzPct val="99224"/>
              <a:defRPr sz="4266"/>
            </a:lvl3pPr>
            <a:lvl4pPr>
              <a:spcBef>
                <a:spcPts val="0"/>
              </a:spcBef>
              <a:buSzPct val="99224"/>
              <a:defRPr sz="4266"/>
            </a:lvl4pPr>
            <a:lvl5pPr>
              <a:spcBef>
                <a:spcPts val="0"/>
              </a:spcBef>
              <a:buSzPct val="99224"/>
              <a:defRPr sz="4266"/>
            </a:lvl5pPr>
            <a:lvl6pPr>
              <a:spcBef>
                <a:spcPts val="0"/>
              </a:spcBef>
              <a:buSzPct val="99224"/>
              <a:defRPr sz="4266"/>
            </a:lvl6pPr>
            <a:lvl7pPr>
              <a:spcBef>
                <a:spcPts val="0"/>
              </a:spcBef>
              <a:buSzPct val="99224"/>
              <a:defRPr sz="4266"/>
            </a:lvl7pPr>
            <a:lvl8pPr>
              <a:spcBef>
                <a:spcPts val="0"/>
              </a:spcBef>
              <a:buSzPct val="99224"/>
              <a:defRPr sz="4266"/>
            </a:lvl8pPr>
            <a:lvl9pPr>
              <a:spcBef>
                <a:spcPts val="0"/>
              </a:spcBef>
              <a:buSzPct val="99224"/>
              <a:defRPr sz="4266"/>
            </a:lvl9pPr>
          </a:lstStyle>
          <a:p>
            <a:endParaRPr/>
          </a:p>
        </p:txBody>
      </p:sp>
      <p:sp>
        <p:nvSpPr>
          <p:cNvPr id="32" name="Shape 32"/>
          <p:cNvSpPr txBox="1">
            <a:spLocks noGrp="1"/>
          </p:cNvSpPr>
          <p:nvPr>
            <p:ph type="body" idx="1"/>
          </p:nvPr>
        </p:nvSpPr>
        <p:spPr>
          <a:xfrm>
            <a:off x="274319" y="1645919"/>
            <a:ext cx="4023360" cy="4937760"/>
          </a:xfrm>
          <a:prstGeom prst="rect">
            <a:avLst/>
          </a:prstGeom>
          <a:noFill/>
          <a:ln>
            <a:noFill/>
          </a:ln>
        </p:spPr>
        <p:txBody>
          <a:bodyPr lIns="91425" tIns="91425" rIns="91425" bIns="91425" anchor="t" anchorCtr="0"/>
          <a:lstStyle>
            <a:lvl1pPr>
              <a:spcBef>
                <a:spcPts val="0"/>
              </a:spcBef>
              <a:buSzPct val="98765"/>
              <a:defRPr sz="2666"/>
            </a:lvl1pPr>
            <a:lvl2pPr>
              <a:spcBef>
                <a:spcPts val="0"/>
              </a:spcBef>
              <a:buSzPct val="98765"/>
              <a:defRPr sz="2666"/>
            </a:lvl2pPr>
            <a:lvl3pPr>
              <a:spcBef>
                <a:spcPts val="0"/>
              </a:spcBef>
              <a:buSzPct val="98765"/>
              <a:defRPr sz="2666"/>
            </a:lvl3pPr>
            <a:lvl4pPr>
              <a:spcBef>
                <a:spcPts val="0"/>
              </a:spcBef>
              <a:buSzPct val="98765"/>
              <a:defRPr sz="2666"/>
            </a:lvl4pPr>
            <a:lvl5pPr>
              <a:spcBef>
                <a:spcPts val="0"/>
              </a:spcBef>
              <a:buSzPct val="98765"/>
              <a:defRPr sz="2666"/>
            </a:lvl5pPr>
            <a:lvl6pPr>
              <a:spcBef>
                <a:spcPts val="0"/>
              </a:spcBef>
              <a:buSzPct val="98765"/>
              <a:defRPr sz="2666"/>
            </a:lvl6pPr>
            <a:lvl7pPr>
              <a:spcBef>
                <a:spcPts val="0"/>
              </a:spcBef>
              <a:buSzPct val="98765"/>
              <a:defRPr sz="2666"/>
            </a:lvl7pPr>
            <a:lvl8pPr>
              <a:spcBef>
                <a:spcPts val="0"/>
              </a:spcBef>
              <a:buSzPct val="98765"/>
              <a:defRPr sz="2666"/>
            </a:lvl8pPr>
            <a:lvl9pPr>
              <a:spcBef>
                <a:spcPts val="0"/>
              </a:spcBef>
              <a:buSzPct val="98765"/>
              <a:defRPr sz="2666"/>
            </a:lvl9pPr>
          </a:lstStyle>
          <a:p>
            <a:endParaRPr/>
          </a:p>
        </p:txBody>
      </p:sp>
      <p:sp>
        <p:nvSpPr>
          <p:cNvPr id="33" name="Shape 33"/>
          <p:cNvSpPr txBox="1">
            <a:spLocks noGrp="1"/>
          </p:cNvSpPr>
          <p:nvPr>
            <p:ph type="body" idx="2"/>
          </p:nvPr>
        </p:nvSpPr>
        <p:spPr>
          <a:xfrm>
            <a:off x="4846319" y="1645919"/>
            <a:ext cx="4023360" cy="4937760"/>
          </a:xfrm>
          <a:prstGeom prst="rect">
            <a:avLst/>
          </a:prstGeom>
          <a:noFill/>
          <a:ln>
            <a:noFill/>
          </a:ln>
        </p:spPr>
        <p:txBody>
          <a:bodyPr lIns="91425" tIns="91425" rIns="91425" bIns="91425" anchor="t" anchorCtr="0"/>
          <a:lstStyle>
            <a:lvl1pPr>
              <a:spcBef>
                <a:spcPts val="0"/>
              </a:spcBef>
              <a:buSzPct val="98765"/>
              <a:defRPr sz="2666"/>
            </a:lvl1pPr>
            <a:lvl2pPr>
              <a:spcBef>
                <a:spcPts val="0"/>
              </a:spcBef>
              <a:buSzPct val="98765"/>
              <a:defRPr sz="2666"/>
            </a:lvl2pPr>
            <a:lvl3pPr>
              <a:spcBef>
                <a:spcPts val="0"/>
              </a:spcBef>
              <a:buSzPct val="98765"/>
              <a:defRPr sz="2666"/>
            </a:lvl3pPr>
            <a:lvl4pPr>
              <a:spcBef>
                <a:spcPts val="0"/>
              </a:spcBef>
              <a:buSzPct val="98765"/>
              <a:defRPr sz="2666"/>
            </a:lvl4pPr>
            <a:lvl5pPr>
              <a:spcBef>
                <a:spcPts val="0"/>
              </a:spcBef>
              <a:buSzPct val="98765"/>
              <a:defRPr sz="2666"/>
            </a:lvl5pPr>
            <a:lvl6pPr>
              <a:spcBef>
                <a:spcPts val="0"/>
              </a:spcBef>
              <a:buSzPct val="98765"/>
              <a:defRPr sz="2666"/>
            </a:lvl6pPr>
            <a:lvl7pPr>
              <a:spcBef>
                <a:spcPts val="0"/>
              </a:spcBef>
              <a:buSzPct val="98765"/>
              <a:defRPr sz="2666"/>
            </a:lvl7pPr>
            <a:lvl8pPr>
              <a:spcBef>
                <a:spcPts val="0"/>
              </a:spcBef>
              <a:buSzPct val="98765"/>
              <a:defRPr sz="2666"/>
            </a:lvl8pPr>
            <a:lvl9pPr>
              <a:spcBef>
                <a:spcPts val="0"/>
              </a:spcBef>
              <a:buSzPct val="98765"/>
              <a:defRPr sz="2666"/>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Caption">
    <p:spTree>
      <p:nvGrpSpPr>
        <p:cNvPr id="1" name="Shape 34"/>
        <p:cNvGrpSpPr/>
        <p:nvPr/>
      </p:nvGrpSpPr>
      <p:grpSpPr>
        <a:xfrm>
          <a:off x="0" y="0"/>
          <a:ext cx="0" cy="0"/>
          <a:chOff x="0" y="0"/>
          <a:chExt cx="0" cy="0"/>
        </a:xfrm>
      </p:grpSpPr>
      <p:sp>
        <p:nvSpPr>
          <p:cNvPr id="35" name="Shape 35"/>
          <p:cNvSpPr txBox="1">
            <a:spLocks noGrp="1"/>
          </p:cNvSpPr>
          <p:nvPr>
            <p:ph type="body" idx="1"/>
          </p:nvPr>
        </p:nvSpPr>
        <p:spPr>
          <a:xfrm>
            <a:off x="274319" y="6035039"/>
            <a:ext cx="8595359" cy="548639"/>
          </a:xfrm>
          <a:prstGeom prst="rect">
            <a:avLst/>
          </a:prstGeom>
          <a:noFill/>
          <a:ln>
            <a:noFill/>
          </a:ln>
        </p:spPr>
        <p:txBody>
          <a:bodyPr lIns="91425" tIns="91425" rIns="91425" bIns="91425" anchor="t" anchorCtr="0"/>
          <a:lstStyle>
            <a:lvl1pPr algn="ctr">
              <a:spcBef>
                <a:spcPts val="0"/>
              </a:spcBef>
              <a:buSzPct val="100000"/>
              <a:defRPr sz="3200"/>
            </a:lvl1pPr>
            <a:lvl2pPr algn="ctr">
              <a:spcBef>
                <a:spcPts val="0"/>
              </a:spcBef>
              <a:buSzPct val="100000"/>
              <a:defRPr sz="3200"/>
            </a:lvl2pPr>
            <a:lvl3pPr algn="ctr">
              <a:spcBef>
                <a:spcPts val="0"/>
              </a:spcBef>
              <a:buSzPct val="100000"/>
              <a:defRPr sz="3200"/>
            </a:lvl3pPr>
            <a:lvl4pPr algn="ctr">
              <a:spcBef>
                <a:spcPts val="0"/>
              </a:spcBef>
              <a:buSzPct val="100000"/>
              <a:defRPr sz="3200"/>
            </a:lvl4pPr>
            <a:lvl5pPr algn="ctr">
              <a:spcBef>
                <a:spcPts val="0"/>
              </a:spcBef>
              <a:buSzPct val="100000"/>
              <a:defRPr sz="3200"/>
            </a:lvl5pPr>
            <a:lvl6pPr algn="ctr">
              <a:spcBef>
                <a:spcPts val="0"/>
              </a:spcBef>
              <a:buSzPct val="100000"/>
              <a:defRPr sz="3200"/>
            </a:lvl6pPr>
            <a:lvl7pPr algn="ctr">
              <a:spcBef>
                <a:spcPts val="0"/>
              </a:spcBef>
              <a:buSzPct val="100000"/>
              <a:defRPr sz="3200"/>
            </a:lvl7pPr>
            <a:lvl8pPr algn="ctr">
              <a:spcBef>
                <a:spcPts val="0"/>
              </a:spcBef>
              <a:buSzPct val="100000"/>
              <a:defRPr sz="3200"/>
            </a:lvl8pPr>
            <a:lvl9pPr algn="ctr">
              <a:spcBef>
                <a:spcPts val="0"/>
              </a:spcBef>
              <a:buSzPct val="100000"/>
              <a:defRPr sz="32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12" name="Shape 12"/>
          <p:cNvSpPr txBox="1">
            <a:spLocks noGrp="1"/>
          </p:cNvSpPr>
          <p:nvPr>
            <p:ph type="body" idx="1"/>
          </p:nvPr>
        </p:nvSpPr>
        <p:spPr>
          <a:xfrm>
            <a:off x="457200" y="1600200"/>
            <a:ext cx="8229600" cy="4967574"/>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15" name="Shape 15"/>
          <p:cNvSpPr txBox="1">
            <a:spLocks noGrp="1"/>
          </p:cNvSpPr>
          <p:nvPr>
            <p:ph type="body" idx="1"/>
          </p:nvPr>
        </p:nvSpPr>
        <p:spPr>
          <a:xfrm>
            <a:off x="457200" y="1600200"/>
            <a:ext cx="3994525" cy="4967574"/>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16" name="Shape 16"/>
          <p:cNvSpPr txBox="1">
            <a:spLocks noGrp="1"/>
          </p:cNvSpPr>
          <p:nvPr>
            <p:ph type="body" idx="2"/>
          </p:nvPr>
        </p:nvSpPr>
        <p:spPr>
          <a:xfrm>
            <a:off x="4692273" y="1600200"/>
            <a:ext cx="3994525" cy="4967574"/>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aption">
    <p:spTree>
      <p:nvGrpSpPr>
        <p:cNvPr id="1" name="Shape 19"/>
        <p:cNvGrpSpPr/>
        <p:nvPr/>
      </p:nvGrpSpPr>
      <p:grpSpPr>
        <a:xfrm>
          <a:off x="0" y="0"/>
          <a:ext cx="0" cy="0"/>
          <a:chOff x="0" y="0"/>
          <a:chExt cx="0" cy="0"/>
        </a:xfrm>
      </p:grpSpPr>
      <p:sp>
        <p:nvSpPr>
          <p:cNvPr id="20" name="Shape 20"/>
          <p:cNvSpPr txBox="1">
            <a:spLocks noGrp="1"/>
          </p:cNvSpPr>
          <p:nvPr>
            <p:ph type="body" idx="1"/>
          </p:nvPr>
        </p:nvSpPr>
        <p:spPr>
          <a:xfrm>
            <a:off x="457200" y="5875078"/>
            <a:ext cx="8229600" cy="692693"/>
          </a:xfrm>
          <a:prstGeom prst="rect">
            <a:avLst/>
          </a:prstGeom>
          <a:noFill/>
          <a:ln>
            <a:noFill/>
          </a:ln>
        </p:spPr>
        <p:txBody>
          <a:bodyPr lIns="91425" tIns="91425" rIns="91425" bIns="91425" anchor="t" anchorCtr="0"/>
          <a:lstStyle>
            <a:lvl1pPr algn="ctr" rtl="0">
              <a:lnSpc>
                <a:spcPct val="100000"/>
              </a:lnSpc>
              <a:spcBef>
                <a:spcPts val="360"/>
              </a:spcBef>
              <a:spcAft>
                <a:spcPts val="0"/>
              </a:spcAft>
              <a:buClr>
                <a:schemeClr val="dk1"/>
              </a:buClr>
              <a:buSzPct val="100000"/>
              <a:buFont typeface="Arial"/>
              <a:buChar char="●"/>
              <a:defRPr sz="1800">
                <a:solidFill>
                  <a:schemeClr val="dk1"/>
                </a:solidFill>
              </a:defRPr>
            </a:lvl1pPr>
            <a:lvl2pPr algn="ctr" rtl="0">
              <a:lnSpc>
                <a:spcPct val="100000"/>
              </a:lnSpc>
              <a:spcBef>
                <a:spcPts val="360"/>
              </a:spcBef>
              <a:spcAft>
                <a:spcPts val="0"/>
              </a:spcAft>
              <a:buClr>
                <a:schemeClr val="dk1"/>
              </a:buClr>
              <a:buSzPct val="100000"/>
              <a:buFont typeface="Courier New"/>
              <a:buChar char="o"/>
              <a:defRPr sz="1800">
                <a:solidFill>
                  <a:schemeClr val="dk1"/>
                </a:solidFill>
              </a:defRPr>
            </a:lvl2pPr>
            <a:lvl3pPr algn="ctr" rtl="0">
              <a:lnSpc>
                <a:spcPct val="100000"/>
              </a:lnSpc>
              <a:spcBef>
                <a:spcPts val="360"/>
              </a:spcBef>
              <a:spcAft>
                <a:spcPts val="0"/>
              </a:spcAft>
              <a:buClr>
                <a:schemeClr val="dk1"/>
              </a:buClr>
              <a:buSzPct val="100000"/>
              <a:buFont typeface="Wingdings"/>
              <a:buChar char="§"/>
              <a:defRPr sz="1800">
                <a:solidFill>
                  <a:schemeClr val="dk1"/>
                </a:solidFill>
              </a:defRPr>
            </a:lvl3pPr>
            <a:lvl4pPr algn="ctr" rtl="0">
              <a:lnSpc>
                <a:spcPct val="100000"/>
              </a:lnSpc>
              <a:spcBef>
                <a:spcPts val="360"/>
              </a:spcBef>
              <a:spcAft>
                <a:spcPts val="0"/>
              </a:spcAft>
              <a:buClr>
                <a:schemeClr val="dk1"/>
              </a:buClr>
              <a:buSzPct val="100000"/>
              <a:buFont typeface="Arial"/>
              <a:buChar char="●"/>
              <a:defRPr sz="1800">
                <a:solidFill>
                  <a:schemeClr val="dk1"/>
                </a:solidFill>
              </a:defRPr>
            </a:lvl4pPr>
            <a:lvl5pPr algn="ctr" rtl="0">
              <a:lnSpc>
                <a:spcPct val="100000"/>
              </a:lnSpc>
              <a:spcBef>
                <a:spcPts val="360"/>
              </a:spcBef>
              <a:spcAft>
                <a:spcPts val="0"/>
              </a:spcAft>
              <a:buClr>
                <a:schemeClr val="dk1"/>
              </a:buClr>
              <a:buSzPct val="100000"/>
              <a:buFont typeface="Courier New"/>
              <a:buChar char="o"/>
              <a:defRPr sz="1800">
                <a:solidFill>
                  <a:schemeClr val="dk1"/>
                </a:solidFill>
              </a:defRPr>
            </a:lvl5pPr>
            <a:lvl6pPr algn="ctr" rtl="0">
              <a:lnSpc>
                <a:spcPct val="100000"/>
              </a:lnSpc>
              <a:spcBef>
                <a:spcPts val="360"/>
              </a:spcBef>
              <a:spcAft>
                <a:spcPts val="0"/>
              </a:spcAft>
              <a:buClr>
                <a:schemeClr val="dk1"/>
              </a:buClr>
              <a:buSzPct val="100000"/>
              <a:buFont typeface="Wingdings"/>
              <a:buChar char="§"/>
              <a:defRPr sz="1800">
                <a:solidFill>
                  <a:schemeClr val="dk1"/>
                </a:solidFill>
              </a:defRPr>
            </a:lvl6pPr>
            <a:lvl7pPr algn="ctr" rtl="0">
              <a:lnSpc>
                <a:spcPct val="100000"/>
              </a:lnSpc>
              <a:spcBef>
                <a:spcPts val="360"/>
              </a:spcBef>
              <a:spcAft>
                <a:spcPts val="0"/>
              </a:spcAft>
              <a:buClr>
                <a:schemeClr val="dk1"/>
              </a:buClr>
              <a:buSzPct val="100000"/>
              <a:buFont typeface="Arial"/>
              <a:buChar char="●"/>
              <a:defRPr sz="1800">
                <a:solidFill>
                  <a:schemeClr val="dk1"/>
                </a:solidFill>
              </a:defRPr>
            </a:lvl7pPr>
            <a:lvl8pPr algn="ctr" rtl="0">
              <a:lnSpc>
                <a:spcPct val="100000"/>
              </a:lnSpc>
              <a:spcBef>
                <a:spcPts val="360"/>
              </a:spcBef>
              <a:spcAft>
                <a:spcPts val="0"/>
              </a:spcAft>
              <a:buClr>
                <a:schemeClr val="dk1"/>
              </a:buClr>
              <a:buSzPct val="100000"/>
              <a:buFont typeface="Courier New"/>
              <a:buChar char="o"/>
              <a:defRPr sz="1800">
                <a:solidFill>
                  <a:schemeClr val="dk1"/>
                </a:solidFill>
              </a:defRPr>
            </a:lvl8pPr>
            <a:lvl9pPr algn="ctr" rtl="0">
              <a:lnSpc>
                <a:spcPct val="100000"/>
              </a:lnSpc>
              <a:spcBef>
                <a:spcPts val="360"/>
              </a:spcBef>
              <a:spcAft>
                <a:spcPts val="0"/>
              </a:spcAft>
              <a:buClr>
                <a:schemeClr val="dk1"/>
              </a:buClr>
              <a:buSzPct val="100000"/>
              <a:buFont typeface="Wingdings"/>
              <a:buChar char="§"/>
              <a:defRPr sz="1800">
                <a:solidFill>
                  <a:schemeClr val="dk1"/>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1"/>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3"/>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4"/>
        <p:cNvGrpSpPr/>
        <p:nvPr/>
      </p:nvGrpSpPr>
      <p:grpSpPr>
        <a:xfrm>
          <a:off x="0" y="0"/>
          <a:ext cx="0" cy="0"/>
          <a:chOff x="0" y="0"/>
          <a:chExt cx="0" cy="0"/>
        </a:xfrm>
      </p:grpSpPr>
      <p:sp>
        <p:nvSpPr>
          <p:cNvPr id="25" name="Shape 25"/>
          <p:cNvSpPr txBox="1">
            <a:spLocks noGrp="1"/>
          </p:cNvSpPr>
          <p:nvPr>
            <p:ph type="ctrTitle"/>
          </p:nvPr>
        </p:nvSpPr>
        <p:spPr>
          <a:xfrm>
            <a:off x="822959" y="2743200"/>
            <a:ext cx="7498080" cy="1097279"/>
          </a:xfrm>
          <a:prstGeom prst="rect">
            <a:avLst/>
          </a:prstGeom>
          <a:noFill/>
          <a:ln>
            <a:noFill/>
          </a:ln>
        </p:spPr>
        <p:txBody>
          <a:bodyPr lIns="91425" tIns="91425" rIns="91425" bIns="91425" anchor="t" anchorCtr="0"/>
          <a:lstStyle>
            <a:lvl1pPr algn="ctr">
              <a:spcBef>
                <a:spcPts val="0"/>
              </a:spcBef>
              <a:buSzPct val="100000"/>
              <a:defRPr sz="4800"/>
            </a:lvl1pPr>
            <a:lvl2pPr algn="ctr">
              <a:spcBef>
                <a:spcPts val="0"/>
              </a:spcBef>
              <a:buSzPct val="100000"/>
              <a:defRPr sz="4800"/>
            </a:lvl2pPr>
            <a:lvl3pPr algn="ctr">
              <a:spcBef>
                <a:spcPts val="0"/>
              </a:spcBef>
              <a:buSzPct val="100000"/>
              <a:defRPr sz="4800"/>
            </a:lvl3pPr>
            <a:lvl4pPr algn="ctr">
              <a:spcBef>
                <a:spcPts val="0"/>
              </a:spcBef>
              <a:buSzPct val="100000"/>
              <a:defRPr sz="4800"/>
            </a:lvl4pPr>
            <a:lvl5pPr algn="ctr">
              <a:spcBef>
                <a:spcPts val="0"/>
              </a:spcBef>
              <a:buSzPct val="100000"/>
              <a:defRPr sz="4800"/>
            </a:lvl5pPr>
            <a:lvl6pPr algn="ctr">
              <a:spcBef>
                <a:spcPts val="0"/>
              </a:spcBef>
              <a:buSzPct val="100000"/>
              <a:defRPr sz="4800"/>
            </a:lvl6pPr>
            <a:lvl7pPr algn="ctr">
              <a:spcBef>
                <a:spcPts val="0"/>
              </a:spcBef>
              <a:buSzPct val="100000"/>
              <a:defRPr sz="4800"/>
            </a:lvl7pPr>
            <a:lvl8pPr algn="ctr">
              <a:spcBef>
                <a:spcPts val="0"/>
              </a:spcBef>
              <a:buSzPct val="100000"/>
              <a:defRPr sz="4800"/>
            </a:lvl8pPr>
            <a:lvl9pPr algn="ctr">
              <a:spcBef>
                <a:spcPts val="0"/>
              </a:spcBef>
              <a:buSzPct val="100000"/>
              <a:defRPr sz="4800"/>
            </a:lvl9pPr>
          </a:lstStyle>
          <a:p>
            <a:endParaRPr/>
          </a:p>
        </p:txBody>
      </p:sp>
      <p:sp>
        <p:nvSpPr>
          <p:cNvPr id="26" name="Shape 26"/>
          <p:cNvSpPr txBox="1">
            <a:spLocks noGrp="1"/>
          </p:cNvSpPr>
          <p:nvPr>
            <p:ph type="subTitle" idx="1"/>
          </p:nvPr>
        </p:nvSpPr>
        <p:spPr>
          <a:xfrm>
            <a:off x="1645919" y="4114800"/>
            <a:ext cx="5852159" cy="822960"/>
          </a:xfrm>
          <a:prstGeom prst="rect">
            <a:avLst/>
          </a:prstGeom>
          <a:noFill/>
          <a:ln>
            <a:noFill/>
          </a:ln>
        </p:spPr>
        <p:txBody>
          <a:bodyPr lIns="91425" tIns="91425" rIns="91425" bIns="91425" anchor="t" anchorCtr="0"/>
          <a:lstStyle>
            <a:lvl1pPr algn="ctr">
              <a:spcBef>
                <a:spcPts val="0"/>
              </a:spcBef>
              <a:buSzPct val="100000"/>
              <a:defRPr sz="3200"/>
            </a:lvl1pPr>
            <a:lvl2pPr algn="ctr">
              <a:spcBef>
                <a:spcPts val="0"/>
              </a:spcBef>
              <a:buSzPct val="100000"/>
              <a:defRPr sz="3200"/>
            </a:lvl2pPr>
            <a:lvl3pPr algn="ctr">
              <a:spcBef>
                <a:spcPts val="0"/>
              </a:spcBef>
              <a:buSzPct val="100000"/>
              <a:defRPr sz="3200"/>
            </a:lvl3pPr>
            <a:lvl4pPr algn="ctr">
              <a:spcBef>
                <a:spcPts val="0"/>
              </a:spcBef>
              <a:buSzPct val="100000"/>
              <a:defRPr sz="3200"/>
            </a:lvl4pPr>
            <a:lvl5pPr algn="ctr">
              <a:spcBef>
                <a:spcPts val="0"/>
              </a:spcBef>
              <a:buSzPct val="100000"/>
              <a:defRPr sz="3200"/>
            </a:lvl5pPr>
            <a:lvl6pPr algn="ctr">
              <a:spcBef>
                <a:spcPts val="0"/>
              </a:spcBef>
              <a:buSzPct val="100000"/>
              <a:defRPr sz="3200"/>
            </a:lvl6pPr>
            <a:lvl7pPr algn="ctr">
              <a:spcBef>
                <a:spcPts val="0"/>
              </a:spcBef>
              <a:buSzPct val="100000"/>
              <a:defRPr sz="3200"/>
            </a:lvl7pPr>
            <a:lvl8pPr algn="ctr">
              <a:spcBef>
                <a:spcPts val="0"/>
              </a:spcBef>
              <a:buSzPct val="100000"/>
              <a:defRPr sz="3200"/>
            </a:lvl8pPr>
            <a:lvl9pPr algn="ctr">
              <a:spcBef>
                <a:spcPts val="0"/>
              </a:spcBef>
              <a:buSzPct val="100000"/>
              <a:defRPr sz="32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274319" y="274319"/>
            <a:ext cx="8595359" cy="822960"/>
          </a:xfrm>
          <a:prstGeom prst="rect">
            <a:avLst/>
          </a:prstGeom>
          <a:noFill/>
          <a:ln>
            <a:noFill/>
          </a:ln>
        </p:spPr>
        <p:txBody>
          <a:bodyPr lIns="91425" tIns="91425" rIns="91425" bIns="91425" anchor="t" anchorCtr="0"/>
          <a:lstStyle>
            <a:lvl1pPr>
              <a:spcBef>
                <a:spcPts val="0"/>
              </a:spcBef>
              <a:buSzPct val="99224"/>
              <a:defRPr sz="4266"/>
            </a:lvl1pPr>
            <a:lvl2pPr>
              <a:spcBef>
                <a:spcPts val="0"/>
              </a:spcBef>
              <a:buSzPct val="99224"/>
              <a:defRPr sz="4266"/>
            </a:lvl2pPr>
            <a:lvl3pPr>
              <a:spcBef>
                <a:spcPts val="0"/>
              </a:spcBef>
              <a:buSzPct val="99224"/>
              <a:defRPr sz="4266"/>
            </a:lvl3pPr>
            <a:lvl4pPr>
              <a:spcBef>
                <a:spcPts val="0"/>
              </a:spcBef>
              <a:buSzPct val="99224"/>
              <a:defRPr sz="4266"/>
            </a:lvl4pPr>
            <a:lvl5pPr>
              <a:spcBef>
                <a:spcPts val="0"/>
              </a:spcBef>
              <a:buSzPct val="99224"/>
              <a:defRPr sz="4266"/>
            </a:lvl5pPr>
            <a:lvl6pPr>
              <a:spcBef>
                <a:spcPts val="0"/>
              </a:spcBef>
              <a:buSzPct val="99224"/>
              <a:defRPr sz="4266"/>
            </a:lvl6pPr>
            <a:lvl7pPr>
              <a:spcBef>
                <a:spcPts val="0"/>
              </a:spcBef>
              <a:buSzPct val="99224"/>
              <a:defRPr sz="4266"/>
            </a:lvl7pPr>
            <a:lvl8pPr>
              <a:spcBef>
                <a:spcPts val="0"/>
              </a:spcBef>
              <a:buSzPct val="99224"/>
              <a:defRPr sz="4266"/>
            </a:lvl8pPr>
            <a:lvl9pPr>
              <a:spcBef>
                <a:spcPts val="0"/>
              </a:spcBef>
              <a:buSzPct val="99224"/>
              <a:defRPr sz="4266"/>
            </a:lvl9pPr>
          </a:lstStyle>
          <a:p>
            <a:endParaRPr/>
          </a:p>
        </p:txBody>
      </p:sp>
      <p:sp>
        <p:nvSpPr>
          <p:cNvPr id="29" name="Shape 29"/>
          <p:cNvSpPr txBox="1">
            <a:spLocks noGrp="1"/>
          </p:cNvSpPr>
          <p:nvPr>
            <p:ph type="body" idx="1"/>
          </p:nvPr>
        </p:nvSpPr>
        <p:spPr>
          <a:xfrm>
            <a:off x="274319" y="1645919"/>
            <a:ext cx="8595359" cy="4937760"/>
          </a:xfrm>
          <a:prstGeom prst="rect">
            <a:avLst/>
          </a:prstGeom>
          <a:noFill/>
          <a:ln>
            <a:noFill/>
          </a:ln>
        </p:spPr>
        <p:txBody>
          <a:bodyPr lIns="91425" tIns="91425" rIns="91425" bIns="91425" anchor="t" anchorCtr="0"/>
          <a:lstStyle>
            <a:lvl1pPr>
              <a:spcBef>
                <a:spcPts val="0"/>
              </a:spcBef>
              <a:buSzPct val="98765"/>
              <a:defRPr sz="2666"/>
            </a:lvl1pPr>
            <a:lvl2pPr>
              <a:spcBef>
                <a:spcPts val="0"/>
              </a:spcBef>
              <a:buSzPct val="98765"/>
              <a:defRPr sz="2666"/>
            </a:lvl2pPr>
            <a:lvl3pPr>
              <a:spcBef>
                <a:spcPts val="0"/>
              </a:spcBef>
              <a:buSzPct val="98765"/>
              <a:defRPr sz="2666"/>
            </a:lvl3pPr>
            <a:lvl4pPr>
              <a:spcBef>
                <a:spcPts val="0"/>
              </a:spcBef>
              <a:buSzPct val="98765"/>
              <a:defRPr sz="2666"/>
            </a:lvl4pPr>
            <a:lvl5pPr>
              <a:spcBef>
                <a:spcPts val="0"/>
              </a:spcBef>
              <a:buSzPct val="98765"/>
              <a:defRPr sz="2666"/>
            </a:lvl5pPr>
            <a:lvl6pPr>
              <a:spcBef>
                <a:spcPts val="0"/>
              </a:spcBef>
              <a:buSzPct val="98765"/>
              <a:defRPr sz="2666"/>
            </a:lvl6pPr>
            <a:lvl7pPr>
              <a:spcBef>
                <a:spcPts val="0"/>
              </a:spcBef>
              <a:buSzPct val="98765"/>
              <a:defRPr sz="2666"/>
            </a:lvl7pPr>
            <a:lvl8pPr>
              <a:spcBef>
                <a:spcPts val="0"/>
              </a:spcBef>
              <a:buSzPct val="98765"/>
              <a:defRPr sz="2666"/>
            </a:lvl8pPr>
            <a:lvl9pPr>
              <a:spcBef>
                <a:spcPts val="0"/>
              </a:spcBef>
              <a:buSzPct val="98765"/>
              <a:defRPr sz="2666"/>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1pPr>
            <a:lvl2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2pPr>
            <a:lvl3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endParaRPr/>
          </a:p>
        </p:txBody>
      </p:sp>
      <p:sp>
        <p:nvSpPr>
          <p:cNvPr id="6" name="Shape 6"/>
          <p:cNvSpPr txBox="1">
            <a:spLocks noGrp="1"/>
          </p:cNvSpPr>
          <p:nvPr>
            <p:ph type="body" idx="1"/>
          </p:nvPr>
        </p:nvSpPr>
        <p:spPr>
          <a:xfrm>
            <a:off x="457200" y="1600200"/>
            <a:ext cx="8229600" cy="4967574"/>
          </a:xfrm>
          <a:prstGeom prst="rect">
            <a:avLst/>
          </a:prstGeom>
          <a:noFill/>
          <a:ln>
            <a:noFill/>
          </a:ln>
        </p:spPr>
        <p:txBody>
          <a:bodyPr lIns="91425" tIns="91425" rIns="91425" bIns="91425" anchor="t" anchorCtr="0"/>
          <a:lstStyle>
            <a:lvl1pPr algn="l" rtl="0">
              <a:spcBef>
                <a:spcPts val="600"/>
              </a:spcBef>
              <a:buClr>
                <a:schemeClr val="dk1"/>
              </a:buClr>
              <a:buSzPct val="100000"/>
              <a:buFont typeface="Arial"/>
              <a:buChar char="●"/>
              <a:defRPr sz="3000" b="0" i="0" u="none" strike="noStrike" cap="none" baseline="0">
                <a:solidFill>
                  <a:schemeClr val="dk1"/>
                </a:solidFill>
                <a:latin typeface="Arial"/>
                <a:ea typeface="Arial"/>
                <a:cs typeface="Arial"/>
                <a:sym typeface="Arial"/>
              </a:defRPr>
            </a:lvl1pPr>
            <a:lvl2pPr algn="l" rtl="0">
              <a:spcBef>
                <a:spcPts val="480"/>
              </a:spcBef>
              <a:buClr>
                <a:schemeClr val="dk1"/>
              </a:buClr>
              <a:buSzPct val="100000"/>
              <a:buFont typeface="Courier New"/>
              <a:buChar char="o"/>
              <a:defRPr sz="2400" b="0" i="0" u="none" strike="noStrike" cap="none" baseline="0">
                <a:solidFill>
                  <a:schemeClr val="dk1"/>
                </a:solidFill>
                <a:latin typeface="Arial"/>
                <a:ea typeface="Arial"/>
                <a:cs typeface="Arial"/>
                <a:sym typeface="Arial"/>
              </a:defRPr>
            </a:lvl2pPr>
            <a:lvl3pPr algn="l" rtl="0">
              <a:spcBef>
                <a:spcPts val="480"/>
              </a:spcBef>
              <a:buClr>
                <a:schemeClr val="dk1"/>
              </a:buClr>
              <a:buSzPct val="100000"/>
              <a:buFont typeface="Wingdings"/>
              <a:buChar char="§"/>
              <a:defRPr sz="2400" b="0" i="0" u="none" strike="noStrike" cap="none" baseline="0">
                <a:solidFill>
                  <a:schemeClr val="dk1"/>
                </a:solidFill>
                <a:latin typeface="Arial"/>
                <a:ea typeface="Arial"/>
                <a:cs typeface="Arial"/>
                <a:sym typeface="Arial"/>
              </a:defRPr>
            </a:lvl3pPr>
            <a:lvl4pPr algn="l" rtl="0">
              <a:spcBef>
                <a:spcPts val="360"/>
              </a:spcBef>
              <a:buClr>
                <a:schemeClr val="dk1"/>
              </a:buClr>
              <a:buSzPct val="100000"/>
              <a:buFont typeface="Arial"/>
              <a:buChar char="●"/>
              <a:defRPr sz="1800" b="0" i="0" u="none" strike="noStrike" cap="none" baseline="0">
                <a:solidFill>
                  <a:schemeClr val="dk1"/>
                </a:solidFill>
                <a:latin typeface="Arial"/>
                <a:ea typeface="Arial"/>
                <a:cs typeface="Arial"/>
                <a:sym typeface="Arial"/>
              </a:defRPr>
            </a:lvl4pPr>
            <a:lvl5pPr algn="l" rtl="0">
              <a:spcBef>
                <a:spcPts val="360"/>
              </a:spcBef>
              <a:buClr>
                <a:schemeClr val="dk1"/>
              </a:buClr>
              <a:buSzPct val="100000"/>
              <a:buFont typeface="Courier New"/>
              <a:buChar char="o"/>
              <a:defRPr sz="1800" b="0" i="0" u="none" strike="noStrike" cap="none" baseline="0">
                <a:solidFill>
                  <a:schemeClr val="dk1"/>
                </a:solidFill>
                <a:latin typeface="Arial"/>
                <a:ea typeface="Arial"/>
                <a:cs typeface="Arial"/>
                <a:sym typeface="Arial"/>
              </a:defRPr>
            </a:lvl5pPr>
            <a:lvl6pPr algn="l" rtl="0">
              <a:spcBef>
                <a:spcPts val="360"/>
              </a:spcBef>
              <a:buClr>
                <a:schemeClr val="dk1"/>
              </a:buClr>
              <a:buSzPct val="100000"/>
              <a:buFont typeface="Wingdings"/>
              <a:buChar char="§"/>
              <a:defRPr sz="1800" b="0" i="0" u="none" strike="noStrike" cap="none" baseline="0">
                <a:solidFill>
                  <a:schemeClr val="dk1"/>
                </a:solidFill>
                <a:latin typeface="Arial"/>
                <a:ea typeface="Arial"/>
                <a:cs typeface="Arial"/>
                <a:sym typeface="Arial"/>
              </a:defRPr>
            </a:lvl6pPr>
            <a:lvl7pPr algn="l" rtl="0">
              <a:spcBef>
                <a:spcPts val="360"/>
              </a:spcBef>
              <a:buClr>
                <a:schemeClr val="dk1"/>
              </a:buClr>
              <a:buSzPct val="100000"/>
              <a:buFont typeface="Arial"/>
              <a:buChar char="●"/>
              <a:defRPr sz="1800" b="0" i="0" u="none" strike="noStrike" cap="none" baseline="0">
                <a:solidFill>
                  <a:schemeClr val="dk1"/>
                </a:solidFill>
                <a:latin typeface="Arial"/>
                <a:ea typeface="Arial"/>
                <a:cs typeface="Arial"/>
                <a:sym typeface="Arial"/>
              </a:defRPr>
            </a:lvl7pPr>
            <a:lvl8pPr algn="l" rtl="0">
              <a:spcBef>
                <a:spcPts val="360"/>
              </a:spcBef>
              <a:buClr>
                <a:schemeClr val="dk1"/>
              </a:buClr>
              <a:buSzPct val="100000"/>
              <a:buFont typeface="Courier New"/>
              <a:buChar char="o"/>
              <a:defRPr sz="1800" b="0" i="0" u="none" strike="noStrike" cap="none" baseline="0">
                <a:solidFill>
                  <a:schemeClr val="dk1"/>
                </a:solidFill>
                <a:latin typeface="Arial"/>
                <a:ea typeface="Arial"/>
                <a:cs typeface="Arial"/>
                <a:sym typeface="Arial"/>
              </a:defRPr>
            </a:lvl8pPr>
            <a:lvl9pPr algn="l" rtl="0">
              <a:spcBef>
                <a:spcPts val="360"/>
              </a:spcBef>
              <a:buClr>
                <a:schemeClr val="dk1"/>
              </a:buClr>
              <a:buSzPct val="100000"/>
              <a:buFont typeface="Wingdings"/>
              <a:buChar char="§"/>
              <a:defRPr sz="1800" b="0" i="0" u="none" strike="noStrike" cap="none" baseline="0">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2"/>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38.jpg"/></Relationships>
</file>

<file path=ppt/slides/_rels/slide3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hyperlink" Target="http://oxfamblogs.org/fp2p/" TargetMode="External"/><Relationship Id="rId5" Type="http://schemas.openxmlformats.org/officeDocument/2006/relationships/hyperlink" Target="http://blogs.nottingham.ac.uk/" TargetMode="External"/><Relationship Id="rId4" Type="http://schemas.openxmlformats.org/officeDocument/2006/relationships/hyperlink" Target="www.jrf.org.uk/blog"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youtube.com/v/r6LsUEEcBWM" TargetMode="External"/><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41.jpg"/></Relationships>
</file>

<file path=ppt/slides/_rels/slide41.xml.rels><?xml version="1.0" encoding="UTF-8" standalone="yes"?>
<Relationships xmlns="http://schemas.openxmlformats.org/package/2006/relationships"><Relationship Id="rId3" Type="http://schemas.openxmlformats.org/officeDocument/2006/relationships/hyperlink" Target="http://youtube.com/v/V5E2L-1X9Gs" TargetMode="External"/><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42.jpg"/></Relationships>
</file>

<file path=ppt/slides/_rels/slide42.xml.rels><?xml version="1.0" encoding="UTF-8" standalone="yes"?>
<Relationships xmlns="http://schemas.openxmlformats.org/package/2006/relationships"><Relationship Id="rId3" Type="http://schemas.openxmlformats.org/officeDocument/2006/relationships/hyperlink" Target="http://youtube.com/v/iG9CE55wbtY" TargetMode="External"/><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43.jpg"/></Relationships>
</file>

<file path=ppt/slides/_rels/slide43.xml.rels><?xml version="1.0" encoding="UTF-8" standalone="yes"?>
<Relationships xmlns="http://schemas.openxmlformats.org/package/2006/relationships"><Relationship Id="rId3" Type="http://schemas.openxmlformats.org/officeDocument/2006/relationships/hyperlink" Target="http://youtube.com/v/3iIkOi3srLo" TargetMode="External"/><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44.jpg"/></Relationships>
</file>

<file path=ppt/slides/_rels/slide44.xml.rels><?xml version="1.0" encoding="UTF-8" standalone="yes"?>
<Relationships xmlns="http://schemas.openxmlformats.org/package/2006/relationships"><Relationship Id="rId3" Type="http://schemas.openxmlformats.org/officeDocument/2006/relationships/hyperlink" Target="http://youtube.com/v/6LtoSsE_4qU" TargetMode="External"/><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45.jpg"/></Relationships>
</file>

<file path=ppt/slides/_rels/slide45.xml.rels><?xml version="1.0" encoding="UTF-8" standalone="yes"?>
<Relationships xmlns="http://schemas.openxmlformats.org/package/2006/relationships"><Relationship Id="rId3" Type="http://schemas.openxmlformats.org/officeDocument/2006/relationships/hyperlink" Target="http://youtube.com/v/VV9jTeRYbS4" TargetMode="External"/><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46.jpg"/></Relationships>
</file>

<file path=ppt/slides/_rels/slide4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hyperlink" Target="http://youtube.com/v/TMBTD0vNYqs" TargetMode="Externa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50.jpg"/></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hyperlink" Target="http://www.delicious.com/thirdsectorlab"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hyperlink" Target="http://youtube.com/v/4AN4_N5N52U" TargetMode="External"/><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52.jpg"/></Relationships>
</file>

<file path=ppt/slides/_rels/slide6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1.xml"/><Relationship Id="rId1" Type="http://schemas.openxmlformats.org/officeDocument/2006/relationships/slideLayout" Target="../slideLayouts/slideLayout6.xml"/><Relationship Id="rId4" Type="http://schemas.openxmlformats.org/officeDocument/2006/relationships/hyperlink" Target="http://www.guardian.co.uk/uk/2012/dec/11/huge-amount-of-cannabis-twitter"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2.xml"/><Relationship Id="rId1" Type="http://schemas.openxmlformats.org/officeDocument/2006/relationships/slideLayout" Target="../slideLayouts/slideLayout7.xml"/><Relationship Id="rId5" Type="http://schemas.openxmlformats.org/officeDocument/2006/relationships/hyperlink" Target="http://creativesay.tumblr.com/" TargetMode="External"/><Relationship Id="rId4" Type="http://schemas.openxmlformats.org/officeDocument/2006/relationships/image" Target="../media/image56.png"/></Relationships>
</file>

<file path=ppt/slides/_rels/slide7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3.xml"/><Relationship Id="rId1" Type="http://schemas.openxmlformats.org/officeDocument/2006/relationships/slideLayout" Target="../slideLayouts/slideLayout6.xml"/><Relationship Id="rId4" Type="http://schemas.openxmlformats.org/officeDocument/2006/relationships/hyperlink" Target="http://www.rossmcculloch.com/oi-twitter-lets-all-be-a-socialmediasanta"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4.xml"/><Relationship Id="rId1" Type="http://schemas.openxmlformats.org/officeDocument/2006/relationships/slideLayout" Target="../slideLayouts/slideLayout6.xml"/><Relationship Id="rId4" Type="http://schemas.openxmlformats.org/officeDocument/2006/relationships/hyperlink" Target="http://www.guardian.co.uk/global-development/poverty-matters/2013/jan/04/saving-world-social-media-development-digital"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www.missingpeople.org.uk/missing-people/landing-pages/the-big-tweet" TargetMode="External"/><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76.xml.rels><?xml version="1.0" encoding="UTF-8" standalone="yes"?>
<Relationships xmlns="http://schemas.openxmlformats.org/package/2006/relationships"><Relationship Id="rId3" Type="http://schemas.openxmlformats.org/officeDocument/2006/relationships/hyperlink" Target="http://delicious.com/thirdsectorlab/#pas12" TargetMode="External"/><Relationship Id="rId2" Type="http://schemas.openxmlformats.org/officeDocument/2006/relationships/notesSlide" Target="../notesSlides/notesSlide76.xml"/><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77.xml.rels><?xml version="1.0" encoding="UTF-8" standalone="yes"?>
<Relationships xmlns="http://schemas.openxmlformats.org/package/2006/relationships"><Relationship Id="rId3" Type="http://schemas.openxmlformats.org/officeDocument/2006/relationships/hyperlink" Target="http://www.simply-communicate.com/case-studies/company-profile/greenpeace-embark-six-week-twitter-experiment" TargetMode="External"/><Relationship Id="rId2" Type="http://schemas.openxmlformats.org/officeDocument/2006/relationships/notesSlide" Target="../notesSlides/notesSlide77.xml"/><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7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youtube.com/v/TXD-Uqx6_Wk"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8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95.xml"/><Relationship Id="rId1" Type="http://schemas.openxmlformats.org/officeDocument/2006/relationships/slideLayout" Target="../slideLayouts/slideLayout7.xml"/><Relationship Id="rId4" Type="http://schemas.openxmlformats.org/officeDocument/2006/relationships/image" Target="../media/image7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
        <p:cNvGrpSpPr/>
        <p:nvPr/>
      </p:nvGrpSpPr>
      <p:grpSpPr>
        <a:xfrm>
          <a:off x="0" y="0"/>
          <a:ext cx="0" cy="0"/>
          <a:chOff x="0" y="0"/>
          <a:chExt cx="0" cy="0"/>
        </a:xfrm>
      </p:grpSpPr>
      <p:sp>
        <p:nvSpPr>
          <p:cNvPr id="37" name="Shape 37"/>
          <p:cNvSpPr txBox="1">
            <a:spLocks noGrp="1"/>
          </p:cNvSpPr>
          <p:nvPr>
            <p:ph type="ctrTitle"/>
          </p:nvPr>
        </p:nvSpPr>
        <p:spPr>
          <a:xfrm>
            <a:off x="182880" y="365760"/>
            <a:ext cx="7564004" cy="2853607"/>
          </a:xfrm>
          <a:prstGeom prst="rect">
            <a:avLst/>
          </a:prstGeom>
        </p:spPr>
        <p:txBody>
          <a:bodyPr lIns="38100" tIns="38100" rIns="38100" bIns="38100" anchor="t" anchorCtr="0">
            <a:noAutofit/>
          </a:bodyPr>
          <a:lstStyle/>
          <a:p>
            <a:pPr algn="l" rtl="0">
              <a:lnSpc>
                <a:spcPct val="100000"/>
              </a:lnSpc>
              <a:spcBef>
                <a:spcPts val="0"/>
              </a:spcBef>
              <a:buNone/>
            </a:pPr>
            <a:r>
              <a:rPr lang="en" sz="6399">
                <a:solidFill>
                  <a:srgbClr val="FFFFFF"/>
                </a:solidFill>
                <a:latin typeface="Georgia"/>
                <a:ea typeface="Georgia"/>
                <a:cs typeface="Georgia"/>
                <a:sym typeface="Georgia"/>
              </a:rPr>
              <a:t> RossMcCulloch </a:t>
            </a:r>
          </a:p>
          <a:p>
            <a:pPr algn="l" rtl="0">
              <a:lnSpc>
                <a:spcPct val="100000"/>
              </a:lnSpc>
              <a:spcBef>
                <a:spcPts val="0"/>
              </a:spcBef>
              <a:buNone/>
            </a:pPr>
            <a:endParaRPr sz="4799">
              <a:solidFill>
                <a:srgbClr val="FFFFFF"/>
              </a:solidFill>
              <a:latin typeface="Georgia"/>
              <a:ea typeface="Georgia"/>
              <a:cs typeface="Georgia"/>
              <a:sym typeface="Georgia"/>
            </a:endParaRPr>
          </a:p>
          <a:p>
            <a:pPr algn="l" rtl="0">
              <a:lnSpc>
                <a:spcPct val="100000"/>
              </a:lnSpc>
              <a:spcBef>
                <a:spcPts val="0"/>
              </a:spcBef>
              <a:buNone/>
            </a:pPr>
            <a:endParaRPr sz="4799">
              <a:solidFill>
                <a:srgbClr val="FFFFFF"/>
              </a:solidFill>
              <a:latin typeface="Georgia"/>
              <a:ea typeface="Georgia"/>
              <a:cs typeface="Georgia"/>
              <a:sym typeface="Georgia"/>
            </a:endParaRPr>
          </a:p>
          <a:p>
            <a:pPr algn="ctr" rtl="0">
              <a:lnSpc>
                <a:spcPct val="100000"/>
              </a:lnSpc>
              <a:spcBef>
                <a:spcPts val="0"/>
              </a:spcBef>
              <a:buNone/>
            </a:pPr>
            <a:endParaRPr sz="4799">
              <a:solidFill>
                <a:srgbClr val="FFFFFF"/>
              </a:solidFill>
              <a:latin typeface="georgia"/>
              <a:ea typeface="georgia"/>
              <a:cs typeface="georgia"/>
              <a:sym typeface="georgia"/>
            </a:endParaRPr>
          </a:p>
        </p:txBody>
      </p:sp>
      <p:sp>
        <p:nvSpPr>
          <p:cNvPr id="38" name="Shape 38"/>
          <p:cNvSpPr txBox="1"/>
          <p:nvPr/>
        </p:nvSpPr>
        <p:spPr>
          <a:xfrm>
            <a:off x="182880" y="4480560"/>
            <a:ext cx="4640579" cy="2248154"/>
          </a:xfrm>
          <a:prstGeom prst="rect">
            <a:avLst/>
          </a:prstGeom>
          <a:noFill/>
          <a:ln>
            <a:noFill/>
          </a:ln>
        </p:spPr>
        <p:txBody>
          <a:bodyPr lIns="38100" tIns="38100" rIns="38100" bIns="38100" anchor="t" anchorCtr="0">
            <a:noAutofit/>
          </a:bodyPr>
          <a:lstStyle/>
          <a:p>
            <a:pPr rtl="0">
              <a:lnSpc>
                <a:spcPct val="100000"/>
              </a:lnSpc>
              <a:spcBef>
                <a:spcPts val="0"/>
              </a:spcBef>
              <a:buNone/>
            </a:pPr>
            <a:r>
              <a:rPr lang="en" sz="2666">
                <a:solidFill>
                  <a:srgbClr val="FFFFFF"/>
                </a:solidFill>
                <a:latin typeface="Arial"/>
                <a:ea typeface="Arial"/>
                <a:cs typeface="Arial"/>
                <a:sym typeface="Arial"/>
              </a:rPr>
              <a:t> </a:t>
            </a:r>
            <a:r>
              <a:rPr lang="en" sz="2666">
                <a:solidFill>
                  <a:srgbClr val="FFFFFF"/>
                </a:solidFill>
                <a:latin typeface="Georgia"/>
                <a:ea typeface="Georgia"/>
                <a:cs typeface="Georgia"/>
                <a:sym typeface="Georgia"/>
              </a:rPr>
              <a:t>Twitter: @ThirdSectorLab </a:t>
            </a:r>
          </a:p>
          <a:p>
            <a:pPr rtl="0">
              <a:lnSpc>
                <a:spcPct val="100000"/>
              </a:lnSpc>
              <a:spcBef>
                <a:spcPts val="0"/>
              </a:spcBef>
              <a:buNone/>
            </a:pPr>
            <a:endParaRPr sz="2666">
              <a:solidFill>
                <a:srgbClr val="FFFFFF"/>
              </a:solidFill>
              <a:latin typeface="Georgia"/>
              <a:ea typeface="Georgia"/>
              <a:cs typeface="Georgia"/>
              <a:sym typeface="Georgia"/>
            </a:endParaRPr>
          </a:p>
          <a:p>
            <a:pPr rtl="0">
              <a:lnSpc>
                <a:spcPct val="100000"/>
              </a:lnSpc>
              <a:spcBef>
                <a:spcPts val="0"/>
              </a:spcBef>
              <a:buNone/>
            </a:pPr>
            <a:r>
              <a:rPr lang="en" sz="2666">
                <a:solidFill>
                  <a:srgbClr val="FFFFFF"/>
                </a:solidFill>
                <a:latin typeface="Georgia"/>
                <a:ea typeface="Georgia"/>
                <a:cs typeface="Georgia"/>
                <a:sym typeface="Georgia"/>
              </a:rPr>
              <a:t> www.rossmcculloch.com </a:t>
            </a:r>
          </a:p>
          <a:p>
            <a:pPr rtl="0">
              <a:lnSpc>
                <a:spcPct val="100000"/>
              </a:lnSpc>
              <a:spcBef>
                <a:spcPts val="0"/>
              </a:spcBef>
              <a:buNone/>
            </a:pPr>
            <a:endParaRPr sz="2666">
              <a:solidFill>
                <a:srgbClr val="FFFFFF"/>
              </a:solidFill>
              <a:latin typeface="Georgia"/>
              <a:ea typeface="Georgia"/>
              <a:cs typeface="Georgia"/>
              <a:sym typeface="Georgia"/>
            </a:endParaRPr>
          </a:p>
          <a:p>
            <a:pPr rtl="0">
              <a:lnSpc>
                <a:spcPct val="100000"/>
              </a:lnSpc>
              <a:spcBef>
                <a:spcPts val="0"/>
              </a:spcBef>
              <a:buNone/>
            </a:pPr>
            <a:r>
              <a:rPr lang="en" sz="2666">
                <a:solidFill>
                  <a:srgbClr val="FFFFFF"/>
                </a:solidFill>
                <a:latin typeface="Georgia"/>
                <a:ea typeface="Georgia"/>
                <a:cs typeface="Georgia"/>
                <a:sym typeface="Georgia"/>
              </a:rPr>
              <a:t> ross@thirdsectorlab.co.uk </a:t>
            </a:r>
          </a:p>
          <a:p>
            <a:pPr rtl="0">
              <a:lnSpc>
                <a:spcPct val="100000"/>
              </a:lnSpc>
              <a:spcBef>
                <a:spcPts val="0"/>
              </a:spcBef>
              <a:buNone/>
            </a:pPr>
            <a:endParaRPr sz="2666">
              <a:solidFill>
                <a:srgbClr val="000000"/>
              </a:solidFill>
              <a:latin typeface="Georgia"/>
              <a:ea typeface="Georgia"/>
              <a:cs typeface="Georgia"/>
              <a:sym typeface="Georgia"/>
            </a:endParaRPr>
          </a:p>
        </p:txBody>
      </p:sp>
      <p:pic>
        <p:nvPicPr>
          <p:cNvPr id="39" name="Shape 39"/>
          <p:cNvPicPr preferRelativeResize="0"/>
          <p:nvPr/>
        </p:nvPicPr>
        <p:blipFill>
          <a:blip r:embed="rId4">
            <a:alphaModFix/>
          </a:blip>
          <a:stretch>
            <a:fillRect/>
          </a:stretch>
        </p:blipFill>
        <p:spPr>
          <a:xfrm>
            <a:off x="6766560" y="5669257"/>
            <a:ext cx="2286000" cy="1017247"/>
          </a:xfrm>
          <a:prstGeom prst="rect">
            <a:avLst/>
          </a:prstGeom>
          <a:noFill/>
          <a:ln>
            <a:noFill/>
          </a:ln>
        </p:spPr>
      </p:pic>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274319" y="274319"/>
            <a:ext cx="8595299" cy="822900"/>
          </a:xfrm>
          <a:prstGeom prst="rect">
            <a:avLst/>
          </a:prstGeom>
        </p:spPr>
        <p:txBody>
          <a:bodyPr lIns="91425" tIns="91425" rIns="91425" bIns="91425" anchor="t" anchorCtr="0">
            <a:noAutofit/>
          </a:bodyPr>
          <a:lstStyle/>
          <a:p>
            <a:pPr>
              <a:spcBef>
                <a:spcPts val="0"/>
              </a:spcBef>
              <a:buNone/>
            </a:pPr>
            <a:endParaRPr/>
          </a:p>
        </p:txBody>
      </p:sp>
      <p:sp>
        <p:nvSpPr>
          <p:cNvPr id="94" name="Shape 94"/>
          <p:cNvSpPr txBox="1">
            <a:spLocks noGrp="1"/>
          </p:cNvSpPr>
          <p:nvPr>
            <p:ph type="body" idx="1"/>
          </p:nvPr>
        </p:nvSpPr>
        <p:spPr>
          <a:xfrm>
            <a:off x="274319" y="1645919"/>
            <a:ext cx="8595299" cy="4937700"/>
          </a:xfrm>
          <a:prstGeom prst="rect">
            <a:avLst/>
          </a:prstGeom>
        </p:spPr>
        <p:txBody>
          <a:bodyPr lIns="91425" tIns="91425" rIns="91425" bIns="91425" anchor="t" anchorCtr="0">
            <a:noAutofit/>
          </a:bodyPr>
          <a:lstStyle/>
          <a:p>
            <a:pPr>
              <a:spcBef>
                <a:spcPts val="0"/>
              </a:spcBef>
              <a:buNone/>
            </a:pPr>
            <a:endParaRPr/>
          </a:p>
        </p:txBody>
      </p:sp>
      <p:pic>
        <p:nvPicPr>
          <p:cNvPr id="95" name="Shape 95"/>
          <p:cNvPicPr preferRelativeResize="0"/>
          <p:nvPr/>
        </p:nvPicPr>
        <p:blipFill>
          <a:blip r:embed="rId3">
            <a:alphaModFix/>
          </a:blip>
          <a:stretch>
            <a:fillRect/>
          </a:stretch>
        </p:blipFill>
        <p:spPr>
          <a:xfrm>
            <a:off x="-2643874" y="0"/>
            <a:ext cx="14431746" cy="6857999"/>
          </a:xfrm>
          <a:prstGeom prst="rect">
            <a:avLst/>
          </a:prstGeom>
          <a:noFill/>
          <a:ln>
            <a:noFill/>
          </a:ln>
        </p:spPr>
      </p:pic>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274319" y="274319"/>
            <a:ext cx="8595299" cy="822900"/>
          </a:xfrm>
          <a:prstGeom prst="rect">
            <a:avLst/>
          </a:prstGeom>
        </p:spPr>
        <p:txBody>
          <a:bodyPr lIns="91425" tIns="91425" rIns="91425" bIns="91425" anchor="t" anchorCtr="0">
            <a:noAutofit/>
          </a:bodyPr>
          <a:lstStyle/>
          <a:p>
            <a:pPr>
              <a:spcBef>
                <a:spcPts val="0"/>
              </a:spcBef>
              <a:buNone/>
            </a:pPr>
            <a:endParaRPr/>
          </a:p>
        </p:txBody>
      </p:sp>
      <p:sp>
        <p:nvSpPr>
          <p:cNvPr id="101" name="Shape 101"/>
          <p:cNvSpPr txBox="1">
            <a:spLocks noGrp="1"/>
          </p:cNvSpPr>
          <p:nvPr>
            <p:ph type="body" idx="1"/>
          </p:nvPr>
        </p:nvSpPr>
        <p:spPr>
          <a:xfrm>
            <a:off x="274319" y="1645919"/>
            <a:ext cx="8595299" cy="4937700"/>
          </a:xfrm>
          <a:prstGeom prst="rect">
            <a:avLst/>
          </a:prstGeom>
        </p:spPr>
        <p:txBody>
          <a:bodyPr lIns="91425" tIns="91425" rIns="91425" bIns="91425" anchor="t" anchorCtr="0">
            <a:noAutofit/>
          </a:bodyPr>
          <a:lstStyle/>
          <a:p>
            <a:pPr>
              <a:spcBef>
                <a:spcPts val="0"/>
              </a:spcBef>
              <a:buNone/>
            </a:pPr>
            <a:endParaRPr/>
          </a:p>
        </p:txBody>
      </p:sp>
      <p:pic>
        <p:nvPicPr>
          <p:cNvPr id="102" name="Shape 102"/>
          <p:cNvPicPr preferRelativeResize="0"/>
          <p:nvPr/>
        </p:nvPicPr>
        <p:blipFill>
          <a:blip r:embed="rId3">
            <a:alphaModFix/>
          </a:blip>
          <a:stretch>
            <a:fillRect/>
          </a:stretch>
        </p:blipFill>
        <p:spPr>
          <a:xfrm>
            <a:off x="-2643874" y="0"/>
            <a:ext cx="14431746" cy="6857999"/>
          </a:xfrm>
          <a:prstGeom prst="rect">
            <a:avLst/>
          </a:prstGeom>
          <a:noFill/>
          <a:ln>
            <a:noFill/>
          </a:ln>
        </p:spPr>
      </p:pic>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Shape 107"/>
          <p:cNvSpPr txBox="1">
            <a:spLocks noGrp="1"/>
          </p:cNvSpPr>
          <p:nvPr>
            <p:ph type="title"/>
          </p:nvPr>
        </p:nvSpPr>
        <p:spPr>
          <a:xfrm>
            <a:off x="274319" y="274319"/>
            <a:ext cx="8595299" cy="822900"/>
          </a:xfrm>
          <a:prstGeom prst="rect">
            <a:avLst/>
          </a:prstGeom>
        </p:spPr>
        <p:txBody>
          <a:bodyPr lIns="91425" tIns="91425" rIns="91425" bIns="91425" anchor="t" anchorCtr="0">
            <a:noAutofit/>
          </a:bodyPr>
          <a:lstStyle/>
          <a:p>
            <a:pPr>
              <a:spcBef>
                <a:spcPts val="0"/>
              </a:spcBef>
              <a:buNone/>
            </a:pPr>
            <a:endParaRPr/>
          </a:p>
        </p:txBody>
      </p:sp>
      <p:sp>
        <p:nvSpPr>
          <p:cNvPr id="108" name="Shape 108"/>
          <p:cNvSpPr txBox="1">
            <a:spLocks noGrp="1"/>
          </p:cNvSpPr>
          <p:nvPr>
            <p:ph type="body" idx="1"/>
          </p:nvPr>
        </p:nvSpPr>
        <p:spPr>
          <a:xfrm>
            <a:off x="274319" y="1645919"/>
            <a:ext cx="8595299" cy="4937700"/>
          </a:xfrm>
          <a:prstGeom prst="rect">
            <a:avLst/>
          </a:prstGeom>
        </p:spPr>
        <p:txBody>
          <a:bodyPr lIns="91425" tIns="91425" rIns="91425" bIns="91425" anchor="t" anchorCtr="0">
            <a:noAutofit/>
          </a:bodyPr>
          <a:lstStyle/>
          <a:p>
            <a:pPr>
              <a:spcBef>
                <a:spcPts val="0"/>
              </a:spcBef>
              <a:buNone/>
            </a:pPr>
            <a:endParaRPr/>
          </a:p>
        </p:txBody>
      </p:sp>
      <p:pic>
        <p:nvPicPr>
          <p:cNvPr id="109" name="Shape 109"/>
          <p:cNvPicPr preferRelativeResize="0"/>
          <p:nvPr/>
        </p:nvPicPr>
        <p:blipFill>
          <a:blip r:embed="rId3">
            <a:alphaModFix/>
          </a:blip>
          <a:stretch>
            <a:fillRect/>
          </a:stretch>
        </p:blipFill>
        <p:spPr>
          <a:xfrm>
            <a:off x="-2643874" y="0"/>
            <a:ext cx="14431746" cy="6857999"/>
          </a:xfrm>
          <a:prstGeom prst="rect">
            <a:avLst/>
          </a:prstGeom>
          <a:noFill/>
          <a:ln>
            <a:noFill/>
          </a:ln>
        </p:spPr>
      </p:pic>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274319" y="274319"/>
            <a:ext cx="8595299" cy="822900"/>
          </a:xfrm>
          <a:prstGeom prst="rect">
            <a:avLst/>
          </a:prstGeom>
        </p:spPr>
        <p:txBody>
          <a:bodyPr lIns="91425" tIns="91425" rIns="91425" bIns="91425" anchor="t" anchorCtr="0">
            <a:noAutofit/>
          </a:bodyPr>
          <a:lstStyle/>
          <a:p>
            <a:pPr>
              <a:spcBef>
                <a:spcPts val="0"/>
              </a:spcBef>
              <a:buNone/>
            </a:pPr>
            <a:endParaRPr/>
          </a:p>
        </p:txBody>
      </p:sp>
      <p:sp>
        <p:nvSpPr>
          <p:cNvPr id="115" name="Shape 115"/>
          <p:cNvSpPr txBox="1">
            <a:spLocks noGrp="1"/>
          </p:cNvSpPr>
          <p:nvPr>
            <p:ph type="body" idx="1"/>
          </p:nvPr>
        </p:nvSpPr>
        <p:spPr>
          <a:xfrm>
            <a:off x="274319" y="1645919"/>
            <a:ext cx="8595299" cy="4937700"/>
          </a:xfrm>
          <a:prstGeom prst="rect">
            <a:avLst/>
          </a:prstGeom>
        </p:spPr>
        <p:txBody>
          <a:bodyPr lIns="91425" tIns="91425" rIns="91425" bIns="91425" anchor="t" anchorCtr="0">
            <a:noAutofit/>
          </a:bodyPr>
          <a:lstStyle/>
          <a:p>
            <a:pPr>
              <a:spcBef>
                <a:spcPts val="0"/>
              </a:spcBef>
              <a:buNone/>
            </a:pPr>
            <a:endParaRPr/>
          </a:p>
        </p:txBody>
      </p:sp>
      <p:pic>
        <p:nvPicPr>
          <p:cNvPr id="116" name="Shape 116"/>
          <p:cNvPicPr preferRelativeResize="0"/>
          <p:nvPr/>
        </p:nvPicPr>
        <p:blipFill>
          <a:blip r:embed="rId3">
            <a:alphaModFix/>
          </a:blip>
          <a:stretch>
            <a:fillRect/>
          </a:stretch>
        </p:blipFill>
        <p:spPr>
          <a:xfrm>
            <a:off x="-2643874" y="0"/>
            <a:ext cx="14431746" cy="6857999"/>
          </a:xfrm>
          <a:prstGeom prst="rect">
            <a:avLst/>
          </a:prstGeom>
          <a:noFill/>
          <a:ln>
            <a:noFill/>
          </a:ln>
        </p:spPr>
      </p:pic>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274319" y="274319"/>
            <a:ext cx="8595299" cy="822900"/>
          </a:xfrm>
          <a:prstGeom prst="rect">
            <a:avLst/>
          </a:prstGeom>
        </p:spPr>
        <p:txBody>
          <a:bodyPr lIns="91425" tIns="91425" rIns="91425" bIns="91425" anchor="t" anchorCtr="0">
            <a:noAutofit/>
          </a:bodyPr>
          <a:lstStyle/>
          <a:p>
            <a:pPr>
              <a:spcBef>
                <a:spcPts val="0"/>
              </a:spcBef>
              <a:buNone/>
            </a:pPr>
            <a:endParaRPr/>
          </a:p>
        </p:txBody>
      </p:sp>
      <p:sp>
        <p:nvSpPr>
          <p:cNvPr id="122" name="Shape 122"/>
          <p:cNvSpPr txBox="1">
            <a:spLocks noGrp="1"/>
          </p:cNvSpPr>
          <p:nvPr>
            <p:ph type="body" idx="1"/>
          </p:nvPr>
        </p:nvSpPr>
        <p:spPr>
          <a:xfrm>
            <a:off x="274319" y="1645919"/>
            <a:ext cx="8595299" cy="4937700"/>
          </a:xfrm>
          <a:prstGeom prst="rect">
            <a:avLst/>
          </a:prstGeom>
        </p:spPr>
        <p:txBody>
          <a:bodyPr lIns="91425" tIns="91425" rIns="91425" bIns="91425" anchor="t" anchorCtr="0">
            <a:noAutofit/>
          </a:bodyPr>
          <a:lstStyle/>
          <a:p>
            <a:pPr>
              <a:spcBef>
                <a:spcPts val="0"/>
              </a:spcBef>
              <a:buNone/>
            </a:pPr>
            <a:endParaRPr/>
          </a:p>
        </p:txBody>
      </p:sp>
      <p:pic>
        <p:nvPicPr>
          <p:cNvPr id="123" name="Shape 123"/>
          <p:cNvPicPr preferRelativeResize="0"/>
          <p:nvPr/>
        </p:nvPicPr>
        <p:blipFill>
          <a:blip r:embed="rId3">
            <a:alphaModFix/>
          </a:blip>
          <a:stretch>
            <a:fillRect/>
          </a:stretch>
        </p:blipFill>
        <p:spPr>
          <a:xfrm>
            <a:off x="-2643874" y="0"/>
            <a:ext cx="14431746" cy="6857999"/>
          </a:xfrm>
          <a:prstGeom prst="rect">
            <a:avLst/>
          </a:prstGeom>
          <a:noFill/>
          <a:ln>
            <a:noFill/>
          </a:ln>
        </p:spPr>
      </p:pic>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Shape 128"/>
          <p:cNvSpPr txBox="1">
            <a:spLocks noGrp="1"/>
          </p:cNvSpPr>
          <p:nvPr>
            <p:ph type="title"/>
          </p:nvPr>
        </p:nvSpPr>
        <p:spPr>
          <a:xfrm>
            <a:off x="274319" y="274319"/>
            <a:ext cx="8595299" cy="822900"/>
          </a:xfrm>
          <a:prstGeom prst="rect">
            <a:avLst/>
          </a:prstGeom>
        </p:spPr>
        <p:txBody>
          <a:bodyPr lIns="91425" tIns="91425" rIns="91425" bIns="91425" anchor="t" anchorCtr="0">
            <a:noAutofit/>
          </a:bodyPr>
          <a:lstStyle/>
          <a:p>
            <a:pPr>
              <a:spcBef>
                <a:spcPts val="0"/>
              </a:spcBef>
              <a:buNone/>
            </a:pPr>
            <a:endParaRPr/>
          </a:p>
        </p:txBody>
      </p:sp>
      <p:sp>
        <p:nvSpPr>
          <p:cNvPr id="129" name="Shape 129"/>
          <p:cNvSpPr txBox="1">
            <a:spLocks noGrp="1"/>
          </p:cNvSpPr>
          <p:nvPr>
            <p:ph type="body" idx="1"/>
          </p:nvPr>
        </p:nvSpPr>
        <p:spPr>
          <a:xfrm>
            <a:off x="274319" y="1645919"/>
            <a:ext cx="8595299" cy="4937700"/>
          </a:xfrm>
          <a:prstGeom prst="rect">
            <a:avLst/>
          </a:prstGeom>
        </p:spPr>
        <p:txBody>
          <a:bodyPr lIns="91425" tIns="91425" rIns="91425" bIns="91425" anchor="t" anchorCtr="0">
            <a:noAutofit/>
          </a:bodyPr>
          <a:lstStyle/>
          <a:p>
            <a:pPr>
              <a:spcBef>
                <a:spcPts val="0"/>
              </a:spcBef>
              <a:buNone/>
            </a:pPr>
            <a:endParaRPr/>
          </a:p>
        </p:txBody>
      </p:sp>
      <p:pic>
        <p:nvPicPr>
          <p:cNvPr id="130" name="Shape 130"/>
          <p:cNvPicPr preferRelativeResize="0"/>
          <p:nvPr/>
        </p:nvPicPr>
        <p:blipFill>
          <a:blip r:embed="rId3">
            <a:alphaModFix/>
          </a:blip>
          <a:stretch>
            <a:fillRect/>
          </a:stretch>
        </p:blipFill>
        <p:spPr>
          <a:xfrm>
            <a:off x="-2797050" y="-72800"/>
            <a:ext cx="14738099" cy="7003600"/>
          </a:xfrm>
          <a:prstGeom prst="rect">
            <a:avLst/>
          </a:prstGeom>
          <a:noFill/>
          <a:ln>
            <a:noFill/>
          </a:ln>
        </p:spPr>
      </p:pic>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Shape 135"/>
          <p:cNvSpPr txBox="1">
            <a:spLocks noGrp="1"/>
          </p:cNvSpPr>
          <p:nvPr>
            <p:ph type="title"/>
          </p:nvPr>
        </p:nvSpPr>
        <p:spPr>
          <a:xfrm>
            <a:off x="274319" y="274319"/>
            <a:ext cx="8595299" cy="822900"/>
          </a:xfrm>
          <a:prstGeom prst="rect">
            <a:avLst/>
          </a:prstGeom>
        </p:spPr>
        <p:txBody>
          <a:bodyPr lIns="91425" tIns="91425" rIns="91425" bIns="91425" anchor="t" anchorCtr="0">
            <a:noAutofit/>
          </a:bodyPr>
          <a:lstStyle/>
          <a:p>
            <a:pPr>
              <a:spcBef>
                <a:spcPts val="0"/>
              </a:spcBef>
              <a:buNone/>
            </a:pPr>
            <a:endParaRPr/>
          </a:p>
        </p:txBody>
      </p:sp>
      <p:sp>
        <p:nvSpPr>
          <p:cNvPr id="136" name="Shape 136"/>
          <p:cNvSpPr txBox="1">
            <a:spLocks noGrp="1"/>
          </p:cNvSpPr>
          <p:nvPr>
            <p:ph type="body" idx="1"/>
          </p:nvPr>
        </p:nvSpPr>
        <p:spPr>
          <a:xfrm>
            <a:off x="274319" y="1645919"/>
            <a:ext cx="8595299" cy="4937700"/>
          </a:xfrm>
          <a:prstGeom prst="rect">
            <a:avLst/>
          </a:prstGeom>
        </p:spPr>
        <p:txBody>
          <a:bodyPr lIns="91425" tIns="91425" rIns="91425" bIns="91425" anchor="t" anchorCtr="0">
            <a:noAutofit/>
          </a:bodyPr>
          <a:lstStyle/>
          <a:p>
            <a:pPr>
              <a:spcBef>
                <a:spcPts val="0"/>
              </a:spcBef>
              <a:buNone/>
            </a:pPr>
            <a:endParaRPr/>
          </a:p>
        </p:txBody>
      </p:sp>
      <p:pic>
        <p:nvPicPr>
          <p:cNvPr id="137" name="Shape 137"/>
          <p:cNvPicPr preferRelativeResize="0"/>
          <p:nvPr/>
        </p:nvPicPr>
        <p:blipFill>
          <a:blip r:embed="rId3">
            <a:alphaModFix/>
          </a:blip>
          <a:stretch>
            <a:fillRect/>
          </a:stretch>
        </p:blipFill>
        <p:spPr>
          <a:xfrm>
            <a:off x="-2643874" y="0"/>
            <a:ext cx="14431746" cy="6857999"/>
          </a:xfrm>
          <a:prstGeom prst="rect">
            <a:avLst/>
          </a:prstGeom>
          <a:noFill/>
          <a:ln>
            <a:noFill/>
          </a:ln>
        </p:spPr>
      </p:pic>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a:spLocks noGrp="1"/>
          </p:cNvSpPr>
          <p:nvPr>
            <p:ph type="title"/>
          </p:nvPr>
        </p:nvSpPr>
        <p:spPr>
          <a:xfrm>
            <a:off x="274319" y="274319"/>
            <a:ext cx="8595299" cy="822900"/>
          </a:xfrm>
          <a:prstGeom prst="rect">
            <a:avLst/>
          </a:prstGeom>
        </p:spPr>
        <p:txBody>
          <a:bodyPr lIns="91425" tIns="91425" rIns="91425" bIns="91425" anchor="t" anchorCtr="0">
            <a:noAutofit/>
          </a:bodyPr>
          <a:lstStyle/>
          <a:p>
            <a:pPr>
              <a:spcBef>
                <a:spcPts val="0"/>
              </a:spcBef>
              <a:buNone/>
            </a:pPr>
            <a:endParaRPr/>
          </a:p>
        </p:txBody>
      </p:sp>
      <p:sp>
        <p:nvSpPr>
          <p:cNvPr id="143" name="Shape 143"/>
          <p:cNvSpPr txBox="1">
            <a:spLocks noGrp="1"/>
          </p:cNvSpPr>
          <p:nvPr>
            <p:ph type="body" idx="1"/>
          </p:nvPr>
        </p:nvSpPr>
        <p:spPr>
          <a:xfrm>
            <a:off x="274319" y="1645919"/>
            <a:ext cx="8595299" cy="4937700"/>
          </a:xfrm>
          <a:prstGeom prst="rect">
            <a:avLst/>
          </a:prstGeom>
        </p:spPr>
        <p:txBody>
          <a:bodyPr lIns="91425" tIns="91425" rIns="91425" bIns="91425" anchor="t" anchorCtr="0">
            <a:noAutofit/>
          </a:bodyPr>
          <a:lstStyle/>
          <a:p>
            <a:pPr>
              <a:spcBef>
                <a:spcPts val="0"/>
              </a:spcBef>
              <a:buNone/>
            </a:pPr>
            <a:endParaRPr/>
          </a:p>
        </p:txBody>
      </p:sp>
      <p:pic>
        <p:nvPicPr>
          <p:cNvPr id="144" name="Shape 144"/>
          <p:cNvPicPr preferRelativeResize="0"/>
          <p:nvPr/>
        </p:nvPicPr>
        <p:blipFill>
          <a:blip r:embed="rId3">
            <a:alphaModFix/>
          </a:blip>
          <a:stretch>
            <a:fillRect/>
          </a:stretch>
        </p:blipFill>
        <p:spPr>
          <a:xfrm>
            <a:off x="-2643874" y="0"/>
            <a:ext cx="14431746" cy="6857999"/>
          </a:xfrm>
          <a:prstGeom prst="rect">
            <a:avLst/>
          </a:prstGeom>
          <a:noFill/>
          <a:ln>
            <a:noFill/>
          </a:ln>
        </p:spPr>
      </p:pic>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Shape 149"/>
          <p:cNvSpPr txBox="1">
            <a:spLocks noGrp="1"/>
          </p:cNvSpPr>
          <p:nvPr>
            <p:ph type="title"/>
          </p:nvPr>
        </p:nvSpPr>
        <p:spPr>
          <a:xfrm>
            <a:off x="274319" y="274319"/>
            <a:ext cx="8595299" cy="822900"/>
          </a:xfrm>
          <a:prstGeom prst="rect">
            <a:avLst/>
          </a:prstGeom>
        </p:spPr>
        <p:txBody>
          <a:bodyPr lIns="91425" tIns="91425" rIns="91425" bIns="91425" anchor="t" anchorCtr="0">
            <a:noAutofit/>
          </a:bodyPr>
          <a:lstStyle/>
          <a:p>
            <a:pPr>
              <a:spcBef>
                <a:spcPts val="0"/>
              </a:spcBef>
              <a:buNone/>
            </a:pPr>
            <a:endParaRPr/>
          </a:p>
        </p:txBody>
      </p:sp>
      <p:sp>
        <p:nvSpPr>
          <p:cNvPr id="150" name="Shape 150"/>
          <p:cNvSpPr txBox="1">
            <a:spLocks noGrp="1"/>
          </p:cNvSpPr>
          <p:nvPr>
            <p:ph type="body" idx="1"/>
          </p:nvPr>
        </p:nvSpPr>
        <p:spPr>
          <a:xfrm>
            <a:off x="274319" y="1645919"/>
            <a:ext cx="8595299" cy="4937700"/>
          </a:xfrm>
          <a:prstGeom prst="rect">
            <a:avLst/>
          </a:prstGeom>
        </p:spPr>
        <p:txBody>
          <a:bodyPr lIns="91425" tIns="91425" rIns="91425" bIns="91425" anchor="t" anchorCtr="0">
            <a:noAutofit/>
          </a:bodyPr>
          <a:lstStyle/>
          <a:p>
            <a:pPr>
              <a:spcBef>
                <a:spcPts val="0"/>
              </a:spcBef>
              <a:buNone/>
            </a:pPr>
            <a:endParaRPr/>
          </a:p>
        </p:txBody>
      </p:sp>
      <p:pic>
        <p:nvPicPr>
          <p:cNvPr id="151" name="Shape 151"/>
          <p:cNvPicPr preferRelativeResize="0"/>
          <p:nvPr/>
        </p:nvPicPr>
        <p:blipFill>
          <a:blip r:embed="rId3">
            <a:alphaModFix/>
          </a:blip>
          <a:stretch>
            <a:fillRect/>
          </a:stretch>
        </p:blipFill>
        <p:spPr>
          <a:xfrm>
            <a:off x="-2643874" y="0"/>
            <a:ext cx="14431746" cy="6857999"/>
          </a:xfrm>
          <a:prstGeom prst="rect">
            <a:avLst/>
          </a:prstGeom>
          <a:noFill/>
          <a:ln>
            <a:noFill/>
          </a:ln>
        </p:spPr>
      </p:pic>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Shape 156"/>
          <p:cNvPicPr preferRelativeResize="0"/>
          <p:nvPr/>
        </p:nvPicPr>
        <p:blipFill>
          <a:blip r:embed="rId3">
            <a:alphaModFix/>
          </a:blip>
          <a:stretch>
            <a:fillRect/>
          </a:stretch>
        </p:blipFill>
        <p:spPr>
          <a:xfrm>
            <a:off x="-97265" y="-62206"/>
            <a:ext cx="9253237" cy="6945137"/>
          </a:xfrm>
          <a:prstGeom prst="rect">
            <a:avLst/>
          </a:prstGeom>
          <a:noFill/>
          <a:ln>
            <a:noFill/>
          </a:ln>
        </p:spPr>
      </p:pic>
      <p:sp>
        <p:nvSpPr>
          <p:cNvPr id="157" name="Shape 157"/>
          <p:cNvSpPr txBox="1"/>
          <p:nvPr/>
        </p:nvSpPr>
        <p:spPr>
          <a:xfrm>
            <a:off x="645817" y="467572"/>
            <a:ext cx="7915904" cy="6163087"/>
          </a:xfrm>
          <a:prstGeom prst="rect">
            <a:avLst/>
          </a:prstGeom>
          <a:noFill/>
          <a:ln>
            <a:noFill/>
          </a:ln>
        </p:spPr>
        <p:txBody>
          <a:bodyPr lIns="38100" tIns="38100" rIns="38100" bIns="38100" anchor="t" anchorCtr="0">
            <a:noAutofit/>
          </a:bodyPr>
          <a:lstStyle/>
          <a:p>
            <a:pPr lvl="0" rtl="0">
              <a:spcBef>
                <a:spcPts val="0"/>
              </a:spcBef>
              <a:buClr>
                <a:schemeClr val="dk1"/>
              </a:buClr>
              <a:buSzPct val="40740"/>
              <a:buFont typeface="Arial"/>
              <a:buNone/>
            </a:pPr>
            <a:r>
              <a:rPr lang="en" sz="2666">
                <a:solidFill>
                  <a:schemeClr val="lt1"/>
                </a:solidFill>
                <a:latin typeface="georgia"/>
                <a:ea typeface="georgia"/>
                <a:cs typeface="georgia"/>
                <a:sym typeface="georgia"/>
              </a:rPr>
              <a:t>Why your organisation should use social media...</a:t>
            </a:r>
          </a:p>
          <a:p>
            <a:pPr lvl="0" rtl="0">
              <a:spcBef>
                <a:spcPts val="0"/>
              </a:spcBef>
              <a:buClr>
                <a:schemeClr val="dk1"/>
              </a:buClr>
              <a:buFont typeface="Arial"/>
              <a:buNone/>
            </a:pPr>
            <a:endParaRPr sz="2666">
              <a:solidFill>
                <a:schemeClr val="lt1"/>
              </a:solidFill>
              <a:latin typeface="georgia"/>
              <a:ea typeface="georgia"/>
              <a:cs typeface="georgia"/>
              <a:sym typeface="georgia"/>
            </a:endParaRPr>
          </a:p>
          <a:p>
            <a:pPr lvl="0" rtl="0">
              <a:spcBef>
                <a:spcPts val="0"/>
              </a:spcBef>
              <a:buClr>
                <a:schemeClr val="dk1"/>
              </a:buClr>
              <a:buSzPct val="40740"/>
              <a:buFont typeface="Arial"/>
              <a:buNone/>
            </a:pPr>
            <a:r>
              <a:rPr lang="en" sz="2666">
                <a:solidFill>
                  <a:schemeClr val="lt1"/>
                </a:solidFill>
                <a:latin typeface="georgia"/>
                <a:ea typeface="georgia"/>
                <a:cs typeface="georgia"/>
                <a:sym typeface="georgia"/>
              </a:rPr>
              <a:t>1. Story telling &amp; thought leadership</a:t>
            </a:r>
          </a:p>
          <a:p>
            <a:pPr lvl="0" rtl="0">
              <a:spcBef>
                <a:spcPts val="0"/>
              </a:spcBef>
              <a:buClr>
                <a:schemeClr val="dk1"/>
              </a:buClr>
              <a:buSzPct val="52380"/>
              <a:buFont typeface="Arial"/>
              <a:buNone/>
            </a:pPr>
            <a:r>
              <a:rPr lang="en" sz="2133">
                <a:solidFill>
                  <a:schemeClr val="lt1"/>
                </a:solidFill>
                <a:latin typeface="georgia"/>
                <a:ea typeface="georgia"/>
                <a:cs typeface="georgia"/>
                <a:sym typeface="georgia"/>
              </a:rPr>
              <a:t>Your website or blog as a hub of thought leadership, students’ success stories and other useful or intersting posts. Utilising written, audio and video content, with social media driving the conversation.</a:t>
            </a:r>
            <a:r>
              <a:rPr lang="en" sz="2666">
                <a:solidFill>
                  <a:schemeClr val="lt1"/>
                </a:solidFill>
                <a:latin typeface="georgia"/>
                <a:ea typeface="georgia"/>
                <a:cs typeface="georgia"/>
                <a:sym typeface="georgia"/>
              </a:rPr>
              <a:t/>
            </a:r>
            <a:br>
              <a:rPr lang="en" sz="2666">
                <a:solidFill>
                  <a:schemeClr val="lt1"/>
                </a:solidFill>
                <a:latin typeface="georgia"/>
                <a:ea typeface="georgia"/>
                <a:cs typeface="georgia"/>
                <a:sym typeface="georgia"/>
              </a:rPr>
            </a:br>
            <a:r>
              <a:rPr lang="en" sz="2666">
                <a:solidFill>
                  <a:schemeClr val="lt1"/>
                </a:solidFill>
                <a:latin typeface="georgia"/>
                <a:ea typeface="georgia"/>
                <a:cs typeface="georgia"/>
                <a:sym typeface="georgia"/>
              </a:rPr>
              <a:t/>
            </a:r>
            <a:br>
              <a:rPr lang="en" sz="2666">
                <a:solidFill>
                  <a:schemeClr val="lt1"/>
                </a:solidFill>
                <a:latin typeface="georgia"/>
                <a:ea typeface="georgia"/>
                <a:cs typeface="georgia"/>
                <a:sym typeface="georgia"/>
              </a:rPr>
            </a:br>
            <a:r>
              <a:rPr lang="en" sz="2666">
                <a:solidFill>
                  <a:schemeClr val="lt1"/>
                </a:solidFill>
                <a:latin typeface="georgia"/>
                <a:ea typeface="georgia"/>
                <a:cs typeface="georgia"/>
                <a:sym typeface="georgia"/>
              </a:rPr>
              <a:t>2. Customer service channel </a:t>
            </a:r>
          </a:p>
          <a:p>
            <a:pPr lvl="0" rtl="0">
              <a:spcBef>
                <a:spcPts val="0"/>
              </a:spcBef>
              <a:buClr>
                <a:schemeClr val="dk1"/>
              </a:buClr>
              <a:buSzPct val="52380"/>
              <a:buFont typeface="Arial"/>
              <a:buNone/>
            </a:pPr>
            <a:r>
              <a:rPr lang="en" sz="2133">
                <a:solidFill>
                  <a:schemeClr val="lt1"/>
                </a:solidFill>
                <a:latin typeface="georgia"/>
                <a:ea typeface="georgia"/>
                <a:cs typeface="georgia"/>
                <a:sym typeface="georgia"/>
              </a:rPr>
              <a:t>Providing online support or singposting via Twitter, LinkedIn and beyond.</a:t>
            </a:r>
            <a:r>
              <a:rPr lang="en" sz="2666">
                <a:solidFill>
                  <a:schemeClr val="lt1"/>
                </a:solidFill>
                <a:latin typeface="georgia"/>
                <a:ea typeface="georgia"/>
                <a:cs typeface="georgia"/>
                <a:sym typeface="georgia"/>
              </a:rPr>
              <a:t/>
            </a:r>
            <a:br>
              <a:rPr lang="en" sz="2666">
                <a:solidFill>
                  <a:schemeClr val="lt1"/>
                </a:solidFill>
                <a:latin typeface="georgia"/>
                <a:ea typeface="georgia"/>
                <a:cs typeface="georgia"/>
                <a:sym typeface="georgia"/>
              </a:rPr>
            </a:br>
            <a:endParaRPr lang="en" sz="2666">
              <a:solidFill>
                <a:schemeClr val="lt1"/>
              </a:solidFill>
              <a:latin typeface="georgia"/>
              <a:ea typeface="georgia"/>
              <a:cs typeface="georgia"/>
              <a:sym typeface="georgia"/>
            </a:endParaRPr>
          </a:p>
          <a:p>
            <a:pPr lvl="0" rtl="0">
              <a:spcBef>
                <a:spcPts val="0"/>
              </a:spcBef>
              <a:buClr>
                <a:schemeClr val="dk1"/>
              </a:buClr>
              <a:buSzPct val="40740"/>
              <a:buFont typeface="Arial"/>
              <a:buNone/>
            </a:pPr>
            <a:r>
              <a:rPr lang="en" sz="2666">
                <a:solidFill>
                  <a:schemeClr val="lt1"/>
                </a:solidFill>
                <a:latin typeface="georgia"/>
                <a:ea typeface="georgia"/>
                <a:cs typeface="georgia"/>
                <a:sym typeface="georgia"/>
              </a:rPr>
              <a:t>3. Being part of the conversation </a:t>
            </a:r>
          </a:p>
          <a:p>
            <a:pPr lvl="0" rtl="0">
              <a:spcBef>
                <a:spcPts val="0"/>
              </a:spcBef>
              <a:buClr>
                <a:schemeClr val="dk1"/>
              </a:buClr>
              <a:buSzPct val="52380"/>
              <a:buFont typeface="Arial"/>
              <a:buNone/>
            </a:pPr>
            <a:r>
              <a:rPr lang="en" sz="2133">
                <a:solidFill>
                  <a:schemeClr val="lt1"/>
                </a:solidFill>
                <a:latin typeface="georgia"/>
                <a:ea typeface="georgia"/>
                <a:cs typeface="georgia"/>
                <a:sym typeface="georgia"/>
              </a:rPr>
              <a:t>Connecting with students, academics, other universities, traditional journalists, politicians, the third sector, the private sector and key influencers via social media channels.</a:t>
            </a:r>
          </a:p>
          <a:p>
            <a:pPr rtl="0">
              <a:lnSpc>
                <a:spcPct val="100000"/>
              </a:lnSpc>
              <a:spcBef>
                <a:spcPts val="0"/>
              </a:spcBef>
              <a:buNone/>
            </a:pPr>
            <a:endParaRPr sz="2666">
              <a:solidFill>
                <a:srgbClr val="FFFFFF"/>
              </a:solidFill>
              <a:latin typeface="georgia"/>
              <a:ea typeface="georgia"/>
              <a:cs typeface="georgia"/>
              <a:sym typeface="georgia"/>
            </a:endParaRP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44" name="Shape 44"/>
          <p:cNvPicPr preferRelativeResize="0"/>
          <p:nvPr/>
        </p:nvPicPr>
        <p:blipFill>
          <a:blip r:embed="rId3">
            <a:alphaModFix/>
          </a:blip>
          <a:stretch>
            <a:fillRect/>
          </a:stretch>
        </p:blipFill>
        <p:spPr>
          <a:xfrm>
            <a:off x="457200" y="2103097"/>
            <a:ext cx="2529337" cy="2264175"/>
          </a:xfrm>
          <a:prstGeom prst="rect">
            <a:avLst/>
          </a:prstGeom>
          <a:noFill/>
          <a:ln>
            <a:noFill/>
          </a:ln>
        </p:spPr>
      </p:pic>
      <p:pic>
        <p:nvPicPr>
          <p:cNvPr id="45" name="Shape 45"/>
          <p:cNvPicPr preferRelativeResize="0"/>
          <p:nvPr/>
        </p:nvPicPr>
        <p:blipFill>
          <a:blip r:embed="rId4">
            <a:alphaModFix/>
          </a:blip>
          <a:stretch>
            <a:fillRect/>
          </a:stretch>
        </p:blipFill>
        <p:spPr>
          <a:xfrm>
            <a:off x="6585952" y="5125185"/>
            <a:ext cx="1884667" cy="815692"/>
          </a:xfrm>
          <a:prstGeom prst="rect">
            <a:avLst/>
          </a:prstGeom>
          <a:noFill/>
          <a:ln>
            <a:noFill/>
          </a:ln>
        </p:spPr>
      </p:pic>
      <p:pic>
        <p:nvPicPr>
          <p:cNvPr id="46" name="Shape 46"/>
          <p:cNvPicPr preferRelativeResize="0"/>
          <p:nvPr/>
        </p:nvPicPr>
        <p:blipFill>
          <a:blip r:embed="rId5">
            <a:alphaModFix/>
          </a:blip>
          <a:stretch>
            <a:fillRect/>
          </a:stretch>
        </p:blipFill>
        <p:spPr>
          <a:xfrm>
            <a:off x="91440" y="4846297"/>
            <a:ext cx="3086100" cy="1714500"/>
          </a:xfrm>
          <a:prstGeom prst="rect">
            <a:avLst/>
          </a:prstGeom>
          <a:noFill/>
          <a:ln>
            <a:noFill/>
          </a:ln>
        </p:spPr>
      </p:pic>
      <p:pic>
        <p:nvPicPr>
          <p:cNvPr id="47" name="Shape 47"/>
          <p:cNvPicPr preferRelativeResize="0"/>
          <p:nvPr/>
        </p:nvPicPr>
        <p:blipFill>
          <a:blip r:embed="rId6">
            <a:alphaModFix/>
          </a:blip>
          <a:stretch>
            <a:fillRect/>
          </a:stretch>
        </p:blipFill>
        <p:spPr>
          <a:xfrm>
            <a:off x="3659872" y="4759425"/>
            <a:ext cx="1714500" cy="1714500"/>
          </a:xfrm>
          <a:prstGeom prst="rect">
            <a:avLst/>
          </a:prstGeom>
          <a:noFill/>
          <a:ln>
            <a:noFill/>
          </a:ln>
        </p:spPr>
      </p:pic>
      <p:sp>
        <p:nvSpPr>
          <p:cNvPr id="48" name="Shape 48"/>
          <p:cNvSpPr txBox="1"/>
          <p:nvPr/>
        </p:nvSpPr>
        <p:spPr>
          <a:xfrm>
            <a:off x="3017519" y="457177"/>
            <a:ext cx="4634999" cy="1783199"/>
          </a:xfrm>
          <a:prstGeom prst="rect">
            <a:avLst/>
          </a:prstGeom>
          <a:noFill/>
          <a:ln>
            <a:noFill/>
          </a:ln>
        </p:spPr>
        <p:txBody>
          <a:bodyPr lIns="38100" tIns="38100" rIns="38100" bIns="38100" anchor="t" anchorCtr="0">
            <a:noAutofit/>
          </a:bodyPr>
          <a:lstStyle/>
          <a:p>
            <a:pPr lvl="0" rtl="0">
              <a:lnSpc>
                <a:spcPct val="100000"/>
              </a:lnSpc>
              <a:spcBef>
                <a:spcPts val="0"/>
              </a:spcBef>
              <a:buNone/>
            </a:pPr>
            <a:r>
              <a:rPr lang="en" sz="4800">
                <a:solidFill>
                  <a:srgbClr val="FFFFFF"/>
                </a:solidFill>
                <a:latin typeface="georgia"/>
                <a:ea typeface="georgia"/>
                <a:cs typeface="georgia"/>
                <a:sym typeface="georgia"/>
              </a:rPr>
              <a:t>We build conversations</a:t>
            </a:r>
          </a:p>
        </p:txBody>
      </p:sp>
      <p:pic>
        <p:nvPicPr>
          <p:cNvPr id="49" name="Shape 49"/>
          <p:cNvPicPr preferRelativeResize="0"/>
          <p:nvPr/>
        </p:nvPicPr>
        <p:blipFill>
          <a:blip r:embed="rId7">
            <a:alphaModFix/>
          </a:blip>
          <a:stretch>
            <a:fillRect/>
          </a:stretch>
        </p:blipFill>
        <p:spPr>
          <a:xfrm>
            <a:off x="4982024" y="2646924"/>
            <a:ext cx="3488600" cy="1564150"/>
          </a:xfrm>
          <a:prstGeom prst="rect">
            <a:avLst/>
          </a:prstGeom>
          <a:noFill/>
          <a:ln>
            <a:noFill/>
          </a:ln>
        </p:spPr>
      </p:pic>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Shape 162"/>
          <p:cNvSpPr txBox="1"/>
          <p:nvPr/>
        </p:nvSpPr>
        <p:spPr>
          <a:xfrm>
            <a:off x="1047750" y="619125"/>
            <a:ext cx="7270799" cy="4953000"/>
          </a:xfrm>
          <a:prstGeom prst="rect">
            <a:avLst/>
          </a:prstGeom>
          <a:noFill/>
          <a:ln>
            <a:noFill/>
          </a:ln>
        </p:spPr>
        <p:txBody>
          <a:bodyPr lIns="91425" tIns="91425" rIns="91425" bIns="91425" anchor="t" anchorCtr="0">
            <a:noAutofit/>
          </a:bodyPr>
          <a:lstStyle/>
          <a:p>
            <a:pPr lvl="0" rtl="0">
              <a:spcBef>
                <a:spcPts val="0"/>
              </a:spcBef>
              <a:buNone/>
            </a:pPr>
            <a:endParaRPr/>
          </a:p>
        </p:txBody>
      </p:sp>
      <p:pic>
        <p:nvPicPr>
          <p:cNvPr id="163" name="Shape 163"/>
          <p:cNvPicPr preferRelativeResize="0"/>
          <p:nvPr/>
        </p:nvPicPr>
        <p:blipFill>
          <a:blip r:embed="rId3">
            <a:alphaModFix/>
          </a:blip>
          <a:stretch>
            <a:fillRect/>
          </a:stretch>
        </p:blipFill>
        <p:spPr>
          <a:xfrm>
            <a:off x="-608946" y="-22225"/>
            <a:ext cx="10408366" cy="6934200"/>
          </a:xfrm>
          <a:prstGeom prst="rect">
            <a:avLst/>
          </a:prstGeom>
          <a:noFill/>
          <a:ln>
            <a:noFill/>
          </a:ln>
        </p:spPr>
      </p:pic>
      <p:sp>
        <p:nvSpPr>
          <p:cNvPr id="164" name="Shape 164"/>
          <p:cNvSpPr txBox="1"/>
          <p:nvPr/>
        </p:nvSpPr>
        <p:spPr>
          <a:xfrm>
            <a:off x="401100" y="0"/>
            <a:ext cx="8341800" cy="5944800"/>
          </a:xfrm>
          <a:prstGeom prst="rect">
            <a:avLst/>
          </a:prstGeom>
          <a:noFill/>
          <a:ln>
            <a:noFill/>
          </a:ln>
        </p:spPr>
        <p:txBody>
          <a:bodyPr lIns="91425" tIns="91425" rIns="91425" bIns="91425" anchor="ctr" anchorCtr="0">
            <a:noAutofit/>
          </a:bodyPr>
          <a:lstStyle/>
          <a:p>
            <a:pPr lvl="0" rtl="0">
              <a:spcBef>
                <a:spcPts val="0"/>
              </a:spcBef>
              <a:buNone/>
            </a:pPr>
            <a:endParaRPr sz="4800">
              <a:solidFill>
                <a:srgbClr val="FFFFFF"/>
              </a:solidFill>
              <a:latin typeface="georgia"/>
              <a:ea typeface="georgia"/>
              <a:cs typeface="georgia"/>
              <a:sym typeface="georgia"/>
            </a:endParaRPr>
          </a:p>
          <a:p>
            <a:pPr lvl="0" rtl="0">
              <a:spcBef>
                <a:spcPts val="0"/>
              </a:spcBef>
              <a:buNone/>
            </a:pPr>
            <a:endParaRPr sz="4800">
              <a:solidFill>
                <a:srgbClr val="FFFFFF"/>
              </a:solidFill>
              <a:latin typeface="georgia"/>
              <a:ea typeface="georgia"/>
              <a:cs typeface="georgia"/>
              <a:sym typeface="georgia"/>
            </a:endParaRPr>
          </a:p>
          <a:p>
            <a:pPr lvl="0" rtl="0">
              <a:spcBef>
                <a:spcPts val="0"/>
              </a:spcBef>
              <a:buNone/>
            </a:pPr>
            <a:endParaRPr sz="4800">
              <a:solidFill>
                <a:srgbClr val="FFFFFF"/>
              </a:solidFill>
              <a:latin typeface="georgia"/>
              <a:ea typeface="georgia"/>
              <a:cs typeface="georgia"/>
              <a:sym typeface="georgia"/>
            </a:endParaRPr>
          </a:p>
          <a:p>
            <a:pPr lvl="0" rtl="0">
              <a:spcBef>
                <a:spcPts val="0"/>
              </a:spcBef>
              <a:buNone/>
            </a:pPr>
            <a:endParaRPr sz="4800">
              <a:solidFill>
                <a:srgbClr val="FFFFFF"/>
              </a:solidFill>
              <a:latin typeface="georgia"/>
              <a:ea typeface="georgia"/>
              <a:cs typeface="georgia"/>
              <a:sym typeface="georgia"/>
            </a:endParaRPr>
          </a:p>
          <a:p>
            <a:pPr lvl="0" rtl="0">
              <a:spcBef>
                <a:spcPts val="0"/>
              </a:spcBef>
              <a:buNone/>
            </a:pPr>
            <a:r>
              <a:rPr lang="en" sz="4800">
                <a:solidFill>
                  <a:srgbClr val="FFFFFF"/>
                </a:solidFill>
                <a:latin typeface="georgia"/>
                <a:ea typeface="georgia"/>
                <a:cs typeface="georgia"/>
                <a:sym typeface="georgia"/>
              </a:rPr>
              <a:t>“People don’t care about what you’re doing, they care about why you do it.”</a:t>
            </a:r>
          </a:p>
          <a:p>
            <a:pPr lvl="0" rtl="0">
              <a:spcBef>
                <a:spcPts val="0"/>
              </a:spcBef>
              <a:buNone/>
            </a:pPr>
            <a:r>
              <a:rPr lang="en" sz="4800">
                <a:solidFill>
                  <a:srgbClr val="FFFFFF"/>
                </a:solidFill>
                <a:latin typeface="georgia"/>
                <a:ea typeface="georgia"/>
                <a:cs typeface="georgia"/>
                <a:sym typeface="georgia"/>
              </a:rPr>
              <a:t>— Jesse Sanchak, SmartBlog</a:t>
            </a:r>
          </a:p>
          <a:p>
            <a:pPr lvl="0" rtl="0">
              <a:spcBef>
                <a:spcPts val="0"/>
              </a:spcBef>
              <a:buNone/>
            </a:pPr>
            <a:endParaRPr sz="4800">
              <a:solidFill>
                <a:srgbClr val="FFFFFF"/>
              </a:solidFill>
              <a:latin typeface="georgia"/>
              <a:ea typeface="georgia"/>
              <a:cs typeface="georgia"/>
              <a:sym typeface="georgia"/>
            </a:endParaRPr>
          </a:p>
          <a:p>
            <a:pPr lvl="0" rtl="0">
              <a:spcBef>
                <a:spcPts val="0"/>
              </a:spcBef>
              <a:buNone/>
            </a:pPr>
            <a:endParaRPr sz="2400" i="1">
              <a:solidFill>
                <a:srgbClr val="FFFFFF"/>
              </a:solidFill>
              <a:latin typeface="georgia"/>
              <a:ea typeface="georgia"/>
              <a:cs typeface="georgia"/>
              <a:sym typeface="georgia"/>
            </a:endParaRPr>
          </a:p>
          <a:p>
            <a:pPr lvl="0" rtl="0">
              <a:spcBef>
                <a:spcPts val="0"/>
              </a:spcBef>
              <a:buNone/>
            </a:pPr>
            <a:r>
              <a:rPr lang="en" sz="2400" i="1">
                <a:solidFill>
                  <a:srgbClr val="FFFFFF"/>
                </a:solidFill>
                <a:latin typeface="georgia"/>
                <a:ea typeface="georgia"/>
                <a:cs typeface="georgia"/>
                <a:sym typeface="georgia"/>
              </a:rPr>
              <a:t>*Don't fall into the programme trap</a:t>
            </a:r>
          </a:p>
          <a:p>
            <a:pPr lvl="0" rtl="0">
              <a:spcBef>
                <a:spcPts val="0"/>
              </a:spcBef>
              <a:buClr>
                <a:srgbClr val="000000"/>
              </a:buClr>
              <a:buFont typeface="Arial"/>
              <a:buNone/>
            </a:pPr>
            <a:endParaRPr/>
          </a:p>
        </p:txBody>
      </p:sp>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Shape 169"/>
          <p:cNvPicPr preferRelativeResize="0"/>
          <p:nvPr/>
        </p:nvPicPr>
        <p:blipFill>
          <a:blip r:embed="rId3">
            <a:alphaModFix/>
          </a:blip>
          <a:stretch>
            <a:fillRect/>
          </a:stretch>
        </p:blipFill>
        <p:spPr>
          <a:xfrm>
            <a:off x="-101429" y="-101452"/>
            <a:ext cx="9265747" cy="6966405"/>
          </a:xfrm>
          <a:prstGeom prst="rect">
            <a:avLst/>
          </a:prstGeom>
          <a:noFill/>
          <a:ln>
            <a:noFill/>
          </a:ln>
        </p:spPr>
      </p:pic>
      <p:sp>
        <p:nvSpPr>
          <p:cNvPr id="170" name="Shape 170"/>
          <p:cNvSpPr txBox="1"/>
          <p:nvPr/>
        </p:nvSpPr>
        <p:spPr>
          <a:xfrm>
            <a:off x="1292984" y="912734"/>
            <a:ext cx="6335977" cy="5035364"/>
          </a:xfrm>
          <a:prstGeom prst="rect">
            <a:avLst/>
          </a:prstGeom>
          <a:noFill/>
          <a:ln>
            <a:noFill/>
          </a:ln>
        </p:spPr>
        <p:txBody>
          <a:bodyPr lIns="38100" tIns="38100" rIns="38100" bIns="38100" anchor="t" anchorCtr="0">
            <a:noAutofit/>
          </a:bodyPr>
          <a:lstStyle/>
          <a:p>
            <a:pPr rtl="0">
              <a:lnSpc>
                <a:spcPct val="100000"/>
              </a:lnSpc>
              <a:spcBef>
                <a:spcPts val="0"/>
              </a:spcBef>
              <a:buNone/>
            </a:pPr>
            <a:r>
              <a:rPr lang="en" sz="3466" b="1">
                <a:solidFill>
                  <a:srgbClr val="FFFFFF"/>
                </a:solidFill>
                <a:latin typeface="georgia"/>
                <a:ea typeface="georgia"/>
                <a:cs typeface="georgia"/>
                <a:sym typeface="georgia"/>
              </a:rPr>
              <a:t>4 key elements of a social media strategy</a:t>
            </a:r>
          </a:p>
          <a:p>
            <a:pPr rtl="0">
              <a:lnSpc>
                <a:spcPct val="100000"/>
              </a:lnSpc>
              <a:spcBef>
                <a:spcPts val="0"/>
              </a:spcBef>
              <a:buNone/>
            </a:pPr>
            <a:endParaRPr sz="3466" b="1">
              <a:solidFill>
                <a:srgbClr val="FFFFFF"/>
              </a:solidFill>
              <a:latin typeface="georgia"/>
              <a:ea typeface="georgia"/>
              <a:cs typeface="georgia"/>
              <a:sym typeface="georgia"/>
            </a:endParaRPr>
          </a:p>
          <a:p>
            <a:pPr rtl="0">
              <a:lnSpc>
                <a:spcPct val="100000"/>
              </a:lnSpc>
              <a:spcBef>
                <a:spcPts val="0"/>
              </a:spcBef>
              <a:buNone/>
            </a:pPr>
            <a:r>
              <a:rPr lang="en" sz="3466">
                <a:solidFill>
                  <a:srgbClr val="FFFFFF"/>
                </a:solidFill>
                <a:latin typeface="georgia"/>
                <a:ea typeface="georgia"/>
                <a:cs typeface="georgia"/>
                <a:sym typeface="georgia"/>
              </a:rPr>
              <a:t>1. Set yourself goals.</a:t>
            </a:r>
          </a:p>
          <a:p>
            <a:pPr rtl="0">
              <a:lnSpc>
                <a:spcPct val="100000"/>
              </a:lnSpc>
              <a:spcBef>
                <a:spcPts val="0"/>
              </a:spcBef>
              <a:buNone/>
            </a:pPr>
            <a:endParaRPr sz="3466">
              <a:solidFill>
                <a:srgbClr val="FFFFFF"/>
              </a:solidFill>
              <a:latin typeface="georgia"/>
              <a:ea typeface="georgia"/>
              <a:cs typeface="georgia"/>
              <a:sym typeface="georgia"/>
            </a:endParaRPr>
          </a:p>
          <a:p>
            <a:pPr rtl="0">
              <a:lnSpc>
                <a:spcPct val="100000"/>
              </a:lnSpc>
              <a:spcBef>
                <a:spcPts val="0"/>
              </a:spcBef>
              <a:buNone/>
            </a:pPr>
            <a:r>
              <a:rPr lang="en" sz="3466">
                <a:solidFill>
                  <a:srgbClr val="FFFFFF"/>
                </a:solidFill>
                <a:latin typeface="georgia"/>
                <a:ea typeface="georgia"/>
                <a:cs typeface="georgia"/>
                <a:sym typeface="georgia"/>
              </a:rPr>
              <a:t>2. Carry out a social media audit.</a:t>
            </a:r>
          </a:p>
          <a:p>
            <a:pPr rtl="0">
              <a:lnSpc>
                <a:spcPct val="100000"/>
              </a:lnSpc>
              <a:spcBef>
                <a:spcPts val="0"/>
              </a:spcBef>
              <a:buNone/>
            </a:pPr>
            <a:endParaRPr sz="3466">
              <a:solidFill>
                <a:srgbClr val="FFFFFF"/>
              </a:solidFill>
              <a:latin typeface="georgia"/>
              <a:ea typeface="georgia"/>
              <a:cs typeface="georgia"/>
              <a:sym typeface="georgia"/>
            </a:endParaRPr>
          </a:p>
          <a:p>
            <a:pPr rtl="0">
              <a:lnSpc>
                <a:spcPct val="100000"/>
              </a:lnSpc>
              <a:spcBef>
                <a:spcPts val="0"/>
              </a:spcBef>
              <a:buNone/>
            </a:pPr>
            <a:r>
              <a:rPr lang="en" sz="3466">
                <a:solidFill>
                  <a:srgbClr val="FFFFFF"/>
                </a:solidFill>
                <a:latin typeface="georgia"/>
                <a:ea typeface="georgia"/>
                <a:cs typeface="georgia"/>
                <a:sym typeface="georgia"/>
              </a:rPr>
              <a:t>3. Your strategy in practice.</a:t>
            </a:r>
          </a:p>
          <a:p>
            <a:pPr rtl="0">
              <a:lnSpc>
                <a:spcPct val="100000"/>
              </a:lnSpc>
              <a:spcBef>
                <a:spcPts val="0"/>
              </a:spcBef>
              <a:buNone/>
            </a:pPr>
            <a:endParaRPr sz="3466">
              <a:solidFill>
                <a:srgbClr val="FFFFFF"/>
              </a:solidFill>
              <a:latin typeface="georgia"/>
              <a:ea typeface="georgia"/>
              <a:cs typeface="georgia"/>
              <a:sym typeface="georgia"/>
            </a:endParaRPr>
          </a:p>
          <a:p>
            <a:pPr rtl="0">
              <a:lnSpc>
                <a:spcPct val="100000"/>
              </a:lnSpc>
              <a:spcBef>
                <a:spcPts val="0"/>
              </a:spcBef>
              <a:buNone/>
            </a:pPr>
            <a:r>
              <a:rPr lang="en" sz="3466">
                <a:solidFill>
                  <a:srgbClr val="FFFFFF"/>
                </a:solidFill>
                <a:latin typeface="georgia"/>
                <a:ea typeface="georgia"/>
                <a:cs typeface="georgia"/>
                <a:sym typeface="georgia"/>
              </a:rPr>
              <a:t>4. Measuring success.</a:t>
            </a:r>
          </a:p>
        </p:txBody>
      </p:sp>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Shape 175"/>
          <p:cNvPicPr preferRelativeResize="0"/>
          <p:nvPr/>
        </p:nvPicPr>
        <p:blipFill>
          <a:blip r:embed="rId3">
            <a:alphaModFix/>
          </a:blip>
          <a:stretch>
            <a:fillRect/>
          </a:stretch>
        </p:blipFill>
        <p:spPr>
          <a:xfrm>
            <a:off x="-80054" y="4545"/>
            <a:ext cx="9313222" cy="6922192"/>
          </a:xfrm>
          <a:prstGeom prst="rect">
            <a:avLst/>
          </a:prstGeom>
          <a:noFill/>
          <a:ln>
            <a:noFill/>
          </a:ln>
        </p:spPr>
      </p:pic>
      <p:sp>
        <p:nvSpPr>
          <p:cNvPr id="176" name="Shape 176"/>
          <p:cNvSpPr txBox="1"/>
          <p:nvPr/>
        </p:nvSpPr>
        <p:spPr>
          <a:xfrm>
            <a:off x="177165" y="268627"/>
            <a:ext cx="9081989" cy="6322679"/>
          </a:xfrm>
          <a:prstGeom prst="rect">
            <a:avLst/>
          </a:prstGeom>
          <a:noFill/>
          <a:ln>
            <a:noFill/>
          </a:ln>
        </p:spPr>
        <p:txBody>
          <a:bodyPr lIns="38100" tIns="38100" rIns="38100" bIns="38100" anchor="t" anchorCtr="0">
            <a:noAutofit/>
          </a:bodyPr>
          <a:lstStyle/>
          <a:p>
            <a:pPr rtl="0">
              <a:lnSpc>
                <a:spcPct val="100000"/>
              </a:lnSpc>
              <a:spcBef>
                <a:spcPts val="0"/>
              </a:spcBef>
              <a:buNone/>
            </a:pPr>
            <a:r>
              <a:rPr lang="en" sz="2666" b="1">
                <a:solidFill>
                  <a:srgbClr val="FFFFFF"/>
                </a:solidFill>
                <a:latin typeface="georgia"/>
                <a:ea typeface="georgia"/>
                <a:cs typeface="georgia"/>
                <a:sym typeface="georgia"/>
              </a:rPr>
              <a:t>Why use social media?</a:t>
            </a:r>
          </a:p>
          <a:p>
            <a:pPr rtl="0">
              <a:lnSpc>
                <a:spcPct val="100000"/>
              </a:lnSpc>
              <a:spcBef>
                <a:spcPts val="0"/>
              </a:spcBef>
              <a:buNone/>
            </a:pPr>
            <a:r>
              <a:rPr lang="en" sz="2666" b="1">
                <a:solidFill>
                  <a:srgbClr val="FFFFFF"/>
                </a:solidFill>
                <a:latin typeface="georgia"/>
                <a:ea typeface="georgia"/>
                <a:cs typeface="georgia"/>
                <a:sym typeface="georgia"/>
              </a:rPr>
              <a:t>The all-important question to ask yourself.</a:t>
            </a:r>
          </a:p>
          <a:p>
            <a:pPr rtl="0">
              <a:lnSpc>
                <a:spcPct val="100000"/>
              </a:lnSpc>
              <a:spcBef>
                <a:spcPts val="0"/>
              </a:spcBef>
              <a:buNone/>
            </a:pPr>
            <a:endParaRPr sz="2666" b="1">
              <a:solidFill>
                <a:srgbClr val="FFFFFF"/>
              </a:solidFill>
              <a:latin typeface="georgia"/>
              <a:ea typeface="georgia"/>
              <a:cs typeface="georgia"/>
              <a:sym typeface="georgia"/>
            </a:endParaRPr>
          </a:p>
          <a:p>
            <a:pPr rtl="0">
              <a:lnSpc>
                <a:spcPct val="100000"/>
              </a:lnSpc>
              <a:spcBef>
                <a:spcPts val="0"/>
              </a:spcBef>
              <a:buNone/>
            </a:pPr>
            <a:r>
              <a:rPr lang="en" sz="2666">
                <a:solidFill>
                  <a:srgbClr val="FFFFFF"/>
                </a:solidFill>
                <a:latin typeface="georgia"/>
                <a:ea typeface="georgia"/>
                <a:cs typeface="georgia"/>
                <a:sym typeface="georgia"/>
              </a:rPr>
              <a:t>Set yourself some goals, thinking about the following:</a:t>
            </a:r>
          </a:p>
          <a:p>
            <a:pPr rtl="0">
              <a:lnSpc>
                <a:spcPct val="100000"/>
              </a:lnSpc>
              <a:spcBef>
                <a:spcPts val="0"/>
              </a:spcBef>
              <a:buNone/>
            </a:pPr>
            <a:endParaRPr sz="2666">
              <a:solidFill>
                <a:srgbClr val="FFFFFF"/>
              </a:solidFill>
              <a:latin typeface="georgia"/>
              <a:ea typeface="georgia"/>
              <a:cs typeface="georgia"/>
              <a:sym typeface="georgia"/>
            </a:endParaRPr>
          </a:p>
          <a:p>
            <a:pPr lvl="0" rtl="0">
              <a:lnSpc>
                <a:spcPct val="100000"/>
              </a:lnSpc>
              <a:spcBef>
                <a:spcPts val="0"/>
              </a:spcBef>
              <a:buNone/>
            </a:pPr>
            <a:r>
              <a:rPr lang="en" sz="2666">
                <a:solidFill>
                  <a:srgbClr val="FFFFFF"/>
                </a:solidFill>
                <a:latin typeface="georgia"/>
                <a:ea typeface="georgia"/>
                <a:cs typeface="georgia"/>
                <a:sym typeface="georgia"/>
              </a:rPr>
              <a:t>What do you want to achieve with social media?</a:t>
            </a:r>
          </a:p>
          <a:p>
            <a:pPr lvl="0" rtl="0">
              <a:lnSpc>
                <a:spcPct val="100000"/>
              </a:lnSpc>
              <a:spcBef>
                <a:spcPts val="0"/>
              </a:spcBef>
              <a:buNone/>
            </a:pPr>
            <a:endParaRPr sz="2666">
              <a:solidFill>
                <a:srgbClr val="FFFFFF"/>
              </a:solidFill>
              <a:latin typeface="georgia"/>
              <a:ea typeface="georgia"/>
              <a:cs typeface="georgia"/>
              <a:sym typeface="georgia"/>
            </a:endParaRPr>
          </a:p>
          <a:p>
            <a:pPr rtl="0">
              <a:lnSpc>
                <a:spcPct val="100000"/>
              </a:lnSpc>
              <a:spcBef>
                <a:spcPts val="0"/>
              </a:spcBef>
              <a:buNone/>
            </a:pPr>
            <a:r>
              <a:rPr lang="en" sz="2666">
                <a:solidFill>
                  <a:srgbClr val="FFFFFF"/>
                </a:solidFill>
                <a:latin typeface="georgia"/>
                <a:ea typeface="georgia"/>
                <a:cs typeface="georgia"/>
                <a:sym typeface="georgia"/>
              </a:rPr>
              <a:t>Who are your target audience(s)?</a:t>
            </a:r>
          </a:p>
          <a:p>
            <a:pPr rtl="0">
              <a:lnSpc>
                <a:spcPct val="100000"/>
              </a:lnSpc>
              <a:spcBef>
                <a:spcPts val="0"/>
              </a:spcBef>
              <a:buNone/>
            </a:pPr>
            <a:endParaRPr sz="2666">
              <a:solidFill>
                <a:srgbClr val="FFFFFF"/>
              </a:solidFill>
              <a:latin typeface="georgia"/>
              <a:ea typeface="georgia"/>
              <a:cs typeface="georgia"/>
              <a:sym typeface="georgia"/>
            </a:endParaRPr>
          </a:p>
          <a:p>
            <a:pPr rtl="0">
              <a:lnSpc>
                <a:spcPct val="100000"/>
              </a:lnSpc>
              <a:spcBef>
                <a:spcPts val="0"/>
              </a:spcBef>
              <a:buNone/>
            </a:pPr>
            <a:r>
              <a:rPr lang="en" sz="2666">
                <a:solidFill>
                  <a:srgbClr val="FFFFFF"/>
                </a:solidFill>
                <a:latin typeface="georgia"/>
                <a:ea typeface="georgia"/>
                <a:cs typeface="georgia"/>
                <a:sym typeface="georgia"/>
              </a:rPr>
              <a:t>What is the current image of your organisation?</a:t>
            </a:r>
          </a:p>
          <a:p>
            <a:pPr rtl="0">
              <a:lnSpc>
                <a:spcPct val="100000"/>
              </a:lnSpc>
              <a:spcBef>
                <a:spcPts val="0"/>
              </a:spcBef>
              <a:buNone/>
            </a:pPr>
            <a:endParaRPr sz="2666">
              <a:solidFill>
                <a:srgbClr val="FFFFFF"/>
              </a:solidFill>
              <a:latin typeface="georgia"/>
              <a:ea typeface="georgia"/>
              <a:cs typeface="georgia"/>
              <a:sym typeface="georgia"/>
            </a:endParaRPr>
          </a:p>
          <a:p>
            <a:pPr rtl="0">
              <a:lnSpc>
                <a:spcPct val="100000"/>
              </a:lnSpc>
              <a:spcBef>
                <a:spcPts val="0"/>
              </a:spcBef>
              <a:buNone/>
            </a:pPr>
            <a:r>
              <a:rPr lang="en" sz="2666">
                <a:solidFill>
                  <a:srgbClr val="FFFFFF"/>
                </a:solidFill>
                <a:latin typeface="georgia"/>
                <a:ea typeface="georgia"/>
                <a:cs typeface="georgia"/>
                <a:sym typeface="georgia"/>
              </a:rPr>
              <a:t>How can social media improve the way you work at the moment?</a:t>
            </a:r>
          </a:p>
          <a:p>
            <a:pPr rtl="0">
              <a:lnSpc>
                <a:spcPct val="100000"/>
              </a:lnSpc>
              <a:spcBef>
                <a:spcPts val="0"/>
              </a:spcBef>
              <a:buNone/>
            </a:pPr>
            <a:endParaRPr sz="2666">
              <a:solidFill>
                <a:srgbClr val="FFFFFF"/>
              </a:solidFill>
              <a:latin typeface="georgia"/>
              <a:ea typeface="georgia"/>
              <a:cs typeface="georgia"/>
              <a:sym typeface="georgia"/>
            </a:endParaRPr>
          </a:p>
          <a:p>
            <a:pPr rtl="0">
              <a:lnSpc>
                <a:spcPct val="100000"/>
              </a:lnSpc>
              <a:spcBef>
                <a:spcPts val="0"/>
              </a:spcBef>
              <a:buNone/>
            </a:pPr>
            <a:r>
              <a:rPr lang="en" sz="2666">
                <a:solidFill>
                  <a:srgbClr val="FFFFFF"/>
                </a:solidFill>
                <a:latin typeface="georgia"/>
                <a:ea typeface="georgia"/>
                <a:cs typeface="georgia"/>
                <a:sym typeface="georgia"/>
              </a:rPr>
              <a:t>How can social media affect the effectiveness of campaigns?</a:t>
            </a:r>
          </a:p>
          <a:p>
            <a:pPr rtl="0">
              <a:lnSpc>
                <a:spcPct val="100000"/>
              </a:lnSpc>
              <a:spcBef>
                <a:spcPts val="0"/>
              </a:spcBef>
              <a:buNone/>
            </a:pPr>
            <a:endParaRPr sz="2666">
              <a:solidFill>
                <a:srgbClr val="FFFFFF"/>
              </a:solidFill>
              <a:latin typeface="georgia"/>
              <a:ea typeface="georgia"/>
              <a:cs typeface="georgia"/>
              <a:sym typeface="georgia"/>
            </a:endParaRPr>
          </a:p>
          <a:p>
            <a:pPr rtl="0">
              <a:lnSpc>
                <a:spcPct val="100000"/>
              </a:lnSpc>
              <a:spcBef>
                <a:spcPts val="0"/>
              </a:spcBef>
              <a:buNone/>
            </a:pPr>
            <a:endParaRPr sz="2666">
              <a:solidFill>
                <a:srgbClr val="FFFFFF"/>
              </a:solidFill>
              <a:latin typeface="georgia"/>
              <a:ea typeface="georgia"/>
              <a:cs typeface="georgia"/>
              <a:sym typeface="georgia"/>
            </a:endParaRPr>
          </a:p>
          <a:p>
            <a:pPr rtl="0">
              <a:lnSpc>
                <a:spcPct val="100000"/>
              </a:lnSpc>
              <a:spcBef>
                <a:spcPts val="0"/>
              </a:spcBef>
              <a:buNone/>
            </a:pPr>
            <a:endParaRPr sz="2666">
              <a:solidFill>
                <a:srgbClr val="FFFFFF"/>
              </a:solidFill>
              <a:latin typeface="Arial"/>
              <a:ea typeface="Arial"/>
              <a:cs typeface="Arial"/>
              <a:sym typeface="Arial"/>
            </a:endParaRPr>
          </a:p>
        </p:txBody>
      </p:sp>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Shape 181"/>
          <p:cNvPicPr preferRelativeResize="0"/>
          <p:nvPr/>
        </p:nvPicPr>
        <p:blipFill>
          <a:blip r:embed="rId3">
            <a:alphaModFix/>
          </a:blip>
          <a:stretch>
            <a:fillRect/>
          </a:stretch>
        </p:blipFill>
        <p:spPr>
          <a:xfrm>
            <a:off x="-80054" y="4545"/>
            <a:ext cx="9313222" cy="6922192"/>
          </a:xfrm>
          <a:prstGeom prst="rect">
            <a:avLst/>
          </a:prstGeom>
          <a:noFill/>
          <a:ln>
            <a:noFill/>
          </a:ln>
        </p:spPr>
      </p:pic>
      <p:sp>
        <p:nvSpPr>
          <p:cNvPr id="182" name="Shape 182"/>
          <p:cNvSpPr txBox="1"/>
          <p:nvPr/>
        </p:nvSpPr>
        <p:spPr>
          <a:xfrm>
            <a:off x="175590" y="268964"/>
            <a:ext cx="8771040" cy="6435404"/>
          </a:xfrm>
          <a:prstGeom prst="rect">
            <a:avLst/>
          </a:prstGeom>
          <a:noFill/>
          <a:ln>
            <a:noFill/>
          </a:ln>
        </p:spPr>
        <p:txBody>
          <a:bodyPr lIns="38100" tIns="38100" rIns="38100" bIns="38100" anchor="t" anchorCtr="0">
            <a:noAutofit/>
          </a:bodyPr>
          <a:lstStyle/>
          <a:p>
            <a:pPr rtl="0">
              <a:lnSpc>
                <a:spcPct val="100000"/>
              </a:lnSpc>
              <a:spcBef>
                <a:spcPts val="0"/>
              </a:spcBef>
              <a:buNone/>
            </a:pPr>
            <a:r>
              <a:rPr lang="en" sz="2400" b="1">
                <a:solidFill>
                  <a:srgbClr val="FFFFFF"/>
                </a:solidFill>
                <a:latin typeface="georgia"/>
                <a:ea typeface="georgia"/>
                <a:cs typeface="georgia"/>
                <a:sym typeface="georgia"/>
              </a:rPr>
              <a:t>Examples....</a:t>
            </a:r>
          </a:p>
          <a:p>
            <a:pPr rtl="0">
              <a:lnSpc>
                <a:spcPct val="100000"/>
              </a:lnSpc>
              <a:spcBef>
                <a:spcPts val="0"/>
              </a:spcBef>
              <a:buNone/>
            </a:pPr>
            <a:endParaRPr sz="2400" b="0">
              <a:solidFill>
                <a:srgbClr val="FFFFFF"/>
              </a:solidFill>
              <a:latin typeface="georgia"/>
              <a:ea typeface="georgia"/>
              <a:cs typeface="georgia"/>
              <a:sym typeface="georgia"/>
            </a:endParaRPr>
          </a:p>
          <a:p>
            <a:pPr lvl="0" rtl="0">
              <a:lnSpc>
                <a:spcPct val="100000"/>
              </a:lnSpc>
              <a:spcBef>
                <a:spcPts val="0"/>
              </a:spcBef>
              <a:buNone/>
            </a:pPr>
            <a:r>
              <a:rPr lang="en" sz="2400" b="0">
                <a:solidFill>
                  <a:srgbClr val="FFFFFF"/>
                </a:solidFill>
                <a:latin typeface="georgia"/>
                <a:ea typeface="georgia"/>
                <a:cs typeface="georgia"/>
                <a:sym typeface="georgia"/>
              </a:rPr>
              <a:t>- Position our charity as the go to source online for information about mediation</a:t>
            </a:r>
          </a:p>
          <a:p>
            <a:pPr rtl="0">
              <a:lnSpc>
                <a:spcPct val="100000"/>
              </a:lnSpc>
              <a:spcBef>
                <a:spcPts val="0"/>
              </a:spcBef>
              <a:buNone/>
            </a:pPr>
            <a:r>
              <a:rPr lang="en" sz="2400">
                <a:solidFill>
                  <a:srgbClr val="FFFFFF"/>
                </a:solidFill>
                <a:latin typeface="georgia"/>
                <a:ea typeface="georgia"/>
                <a:cs typeface="georgia"/>
                <a:sym typeface="georgia"/>
              </a:rPr>
              <a:t>- Connect with more women aged 25-34</a:t>
            </a:r>
          </a:p>
          <a:p>
            <a:pPr rtl="0">
              <a:lnSpc>
                <a:spcPct val="100000"/>
              </a:lnSpc>
              <a:spcBef>
                <a:spcPts val="0"/>
              </a:spcBef>
              <a:buNone/>
            </a:pPr>
            <a:r>
              <a:rPr lang="en" sz="2400" b="0">
                <a:solidFill>
                  <a:srgbClr val="FFFFFF"/>
                </a:solidFill>
                <a:latin typeface="georgia"/>
                <a:ea typeface="georgia"/>
                <a:cs typeface="georgia"/>
                <a:sym typeface="georgia"/>
              </a:rPr>
              <a:t>- Break down stereotypes about autism using Facebook</a:t>
            </a:r>
            <a:r>
              <a:rPr lang="en" sz="2400" b="0">
                <a:solidFill>
                  <a:srgbClr val="000000"/>
                </a:solidFill>
                <a:latin typeface="Arial"/>
                <a:ea typeface="Arial"/>
                <a:cs typeface="Arial"/>
                <a:sym typeface="Arial"/>
              </a:rPr>
              <a:t> </a:t>
            </a:r>
            <a:r>
              <a:rPr lang="en" sz="2400" b="0">
                <a:solidFill>
                  <a:srgbClr val="FFFFFF"/>
                </a:solidFill>
                <a:latin typeface="georgia"/>
                <a:ea typeface="georgia"/>
                <a:cs typeface="georgia"/>
                <a:sym typeface="georgia"/>
              </a:rPr>
              <a:t/>
            </a:r>
            <a:br>
              <a:rPr lang="en" sz="2400" b="0">
                <a:solidFill>
                  <a:srgbClr val="FFFFFF"/>
                </a:solidFill>
                <a:latin typeface="georgia"/>
                <a:ea typeface="georgia"/>
                <a:cs typeface="georgia"/>
                <a:sym typeface="georgia"/>
              </a:rPr>
            </a:br>
            <a:r>
              <a:rPr lang="en" sz="2400" b="0">
                <a:solidFill>
                  <a:srgbClr val="FFFFFF"/>
                </a:solidFill>
                <a:latin typeface="georgia"/>
                <a:ea typeface="georgia"/>
                <a:cs typeface="georgia"/>
                <a:sym typeface="georgia"/>
              </a:rPr>
              <a:t>- Use Twitter as a key volunteer recruitment channel</a:t>
            </a:r>
          </a:p>
          <a:p>
            <a:pPr rtl="0">
              <a:lnSpc>
                <a:spcPct val="100000"/>
              </a:lnSpc>
              <a:spcBef>
                <a:spcPts val="0"/>
              </a:spcBef>
              <a:buNone/>
            </a:pPr>
            <a:r>
              <a:rPr lang="en" sz="2400" b="0">
                <a:solidFill>
                  <a:srgbClr val="FFFFFF"/>
                </a:solidFill>
                <a:latin typeface="georgia"/>
                <a:ea typeface="georgia"/>
                <a:cs typeface="georgia"/>
                <a:sym typeface="georgia"/>
              </a:rPr>
              <a:t>- Increase signups to our newsletter via social media</a:t>
            </a:r>
          </a:p>
          <a:p>
            <a:pPr rtl="0">
              <a:lnSpc>
                <a:spcPct val="100000"/>
              </a:lnSpc>
              <a:spcBef>
                <a:spcPts val="0"/>
              </a:spcBef>
              <a:buNone/>
            </a:pPr>
            <a:r>
              <a:rPr lang="en" sz="2400" b="0">
                <a:solidFill>
                  <a:srgbClr val="FFFFFF"/>
                </a:solidFill>
                <a:latin typeface="georgia"/>
                <a:ea typeface="georgia"/>
                <a:cs typeface="georgia"/>
                <a:sym typeface="georgia"/>
              </a:rPr>
              <a:t>- Use social media as a way of increasing readership of our annual report/toolkit/guides/etc</a:t>
            </a:r>
          </a:p>
          <a:p>
            <a:pPr rtl="0">
              <a:lnSpc>
                <a:spcPct val="100000"/>
              </a:lnSpc>
              <a:spcBef>
                <a:spcPts val="0"/>
              </a:spcBef>
              <a:buNone/>
            </a:pPr>
            <a:r>
              <a:rPr lang="en" sz="2400" b="0">
                <a:solidFill>
                  <a:srgbClr val="FFFFFF"/>
                </a:solidFill>
                <a:latin typeface="georgia"/>
                <a:ea typeface="georgia"/>
                <a:cs typeface="georgia"/>
                <a:sym typeface="georgia"/>
              </a:rPr>
              <a:t>- Use social media as a way of making our organisation seem more personable</a:t>
            </a:r>
          </a:p>
          <a:p>
            <a:pPr rtl="0">
              <a:lnSpc>
                <a:spcPct val="100000"/>
              </a:lnSpc>
              <a:spcBef>
                <a:spcPts val="0"/>
              </a:spcBef>
              <a:buNone/>
            </a:pPr>
            <a:r>
              <a:rPr lang="en" sz="2400" b="0">
                <a:solidFill>
                  <a:srgbClr val="FFFFFF"/>
                </a:solidFill>
                <a:latin typeface="georgia"/>
                <a:ea typeface="georgia"/>
                <a:cs typeface="georgia"/>
                <a:sym typeface="georgia"/>
              </a:rPr>
              <a:t>- Use our blog to give our service users a voice</a:t>
            </a:r>
            <a:br>
              <a:rPr lang="en" sz="2400" b="0">
                <a:solidFill>
                  <a:srgbClr val="FFFFFF"/>
                </a:solidFill>
                <a:latin typeface="georgia"/>
                <a:ea typeface="georgia"/>
                <a:cs typeface="georgia"/>
                <a:sym typeface="georgia"/>
              </a:rPr>
            </a:br>
            <a:r>
              <a:rPr lang="en" sz="2400" b="0">
                <a:solidFill>
                  <a:srgbClr val="FFFFFF"/>
                </a:solidFill>
                <a:latin typeface="georgia"/>
                <a:ea typeface="georgia"/>
                <a:cs typeface="georgia"/>
                <a:sym typeface="georgia"/>
              </a:rPr>
              <a:t>- Engage with key journalists and politicians to b</a:t>
            </a:r>
            <a:r>
              <a:rPr lang="en" sz="2400">
                <a:solidFill>
                  <a:srgbClr val="FFFFFF"/>
                </a:solidFill>
                <a:latin typeface="georgia"/>
                <a:ea typeface="georgia"/>
                <a:cs typeface="georgia"/>
                <a:sym typeface="georgia"/>
              </a:rPr>
              <a:t>ring about legislative change</a:t>
            </a:r>
            <a:r>
              <a:rPr lang="en" sz="2400" b="0">
                <a:solidFill>
                  <a:srgbClr val="FFFFFF"/>
                </a:solidFill>
                <a:latin typeface="georgia"/>
                <a:ea typeface="georgia"/>
                <a:cs typeface="georgia"/>
                <a:sym typeface="georgia"/>
              </a:rPr>
              <a:t/>
            </a:r>
            <a:br>
              <a:rPr lang="en" sz="2400" b="0">
                <a:solidFill>
                  <a:srgbClr val="FFFFFF"/>
                </a:solidFill>
                <a:latin typeface="georgia"/>
                <a:ea typeface="georgia"/>
                <a:cs typeface="georgia"/>
                <a:sym typeface="georgia"/>
              </a:rPr>
            </a:br>
            <a:r>
              <a:rPr lang="en" sz="2400" b="0">
                <a:solidFill>
                  <a:srgbClr val="FFFFFF"/>
                </a:solidFill>
                <a:latin typeface="georgia"/>
                <a:ea typeface="georgia"/>
                <a:cs typeface="georgia"/>
                <a:sym typeface="georgia"/>
              </a:rPr>
              <a:t>- Use Twitter to build up a conversation around a campaign using a hashtag</a:t>
            </a:r>
            <a:r>
              <a:rPr lang="en" sz="2400" b="0">
                <a:solidFill>
                  <a:srgbClr val="000000"/>
                </a:solidFill>
                <a:latin typeface="Arial"/>
                <a:ea typeface="Arial"/>
                <a:cs typeface="Arial"/>
                <a:sym typeface="Arial"/>
              </a:rPr>
              <a:t> </a:t>
            </a:r>
          </a:p>
        </p:txBody>
      </p:sp>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Shape 187"/>
          <p:cNvPicPr preferRelativeResize="0"/>
          <p:nvPr/>
        </p:nvPicPr>
        <p:blipFill>
          <a:blip r:embed="rId3">
            <a:alphaModFix/>
          </a:blip>
          <a:stretch>
            <a:fillRect/>
          </a:stretch>
        </p:blipFill>
        <p:spPr>
          <a:xfrm>
            <a:off x="-80054" y="4545"/>
            <a:ext cx="9313222" cy="6922192"/>
          </a:xfrm>
          <a:prstGeom prst="rect">
            <a:avLst/>
          </a:prstGeom>
          <a:noFill/>
          <a:ln>
            <a:noFill/>
          </a:ln>
        </p:spPr>
      </p:pic>
      <p:sp>
        <p:nvSpPr>
          <p:cNvPr id="188" name="Shape 188"/>
          <p:cNvSpPr txBox="1"/>
          <p:nvPr/>
        </p:nvSpPr>
        <p:spPr>
          <a:xfrm>
            <a:off x="175590" y="268964"/>
            <a:ext cx="8771100" cy="6435300"/>
          </a:xfrm>
          <a:prstGeom prst="rect">
            <a:avLst/>
          </a:prstGeom>
          <a:noFill/>
          <a:ln>
            <a:noFill/>
          </a:ln>
        </p:spPr>
        <p:txBody>
          <a:bodyPr lIns="38100" tIns="38100" rIns="38100" bIns="38100" anchor="t" anchorCtr="0">
            <a:noAutofit/>
          </a:bodyPr>
          <a:lstStyle/>
          <a:p>
            <a:pPr lvl="0" rtl="0">
              <a:spcBef>
                <a:spcPts val="0"/>
              </a:spcBef>
              <a:buClr>
                <a:schemeClr val="dk1"/>
              </a:buClr>
              <a:buSzPct val="25000"/>
              <a:buFont typeface="Arial"/>
              <a:buNone/>
            </a:pPr>
            <a:r>
              <a:rPr lang="en" sz="4800" b="1">
                <a:solidFill>
                  <a:schemeClr val="lt1"/>
                </a:solidFill>
                <a:latin typeface="georgia"/>
                <a:ea typeface="georgia"/>
                <a:cs typeface="georgia"/>
                <a:sym typeface="georgia"/>
              </a:rPr>
              <a:t>What do you want to achieve?</a:t>
            </a:r>
          </a:p>
          <a:p>
            <a:pPr lvl="0" rtl="0">
              <a:spcBef>
                <a:spcPts val="0"/>
              </a:spcBef>
              <a:buClr>
                <a:schemeClr val="dk1"/>
              </a:buClr>
              <a:buFont typeface="Arial"/>
              <a:buNone/>
            </a:pPr>
            <a:endParaRPr sz="4800">
              <a:solidFill>
                <a:schemeClr val="lt1"/>
              </a:solidFill>
              <a:latin typeface="georgia"/>
              <a:ea typeface="georgia"/>
              <a:cs typeface="georgia"/>
              <a:sym typeface="georgia"/>
            </a:endParaRPr>
          </a:p>
          <a:p>
            <a:pPr lvl="0" rtl="0">
              <a:spcBef>
                <a:spcPts val="0"/>
              </a:spcBef>
              <a:buClr>
                <a:schemeClr val="dk1"/>
              </a:buClr>
              <a:buSzPct val="25000"/>
              <a:buFont typeface="Arial"/>
              <a:buNone/>
            </a:pPr>
            <a:r>
              <a:rPr lang="en" sz="4800">
                <a:solidFill>
                  <a:schemeClr val="lt1"/>
                </a:solidFill>
                <a:latin typeface="georgia"/>
                <a:ea typeface="georgia"/>
                <a:cs typeface="georgia"/>
                <a:sym typeface="georgia"/>
              </a:rPr>
              <a:t>- Work in pairs to come up with 3 goals</a:t>
            </a:r>
          </a:p>
          <a:p>
            <a:pPr lvl="0" rtl="0">
              <a:spcBef>
                <a:spcPts val="0"/>
              </a:spcBef>
              <a:buClr>
                <a:schemeClr val="dk1"/>
              </a:buClr>
              <a:buSzPct val="25000"/>
              <a:buFont typeface="Arial"/>
              <a:buNone/>
            </a:pPr>
            <a:r>
              <a:rPr lang="en" sz="4800">
                <a:solidFill>
                  <a:schemeClr val="lt1"/>
                </a:solidFill>
                <a:latin typeface="georgia"/>
                <a:ea typeface="georgia"/>
                <a:cs typeface="georgia"/>
                <a:sym typeface="georgia"/>
              </a:rPr>
              <a:t>- Assign a key audience(s) to each goal</a:t>
            </a:r>
          </a:p>
          <a:p>
            <a:pPr lvl="0" rtl="0">
              <a:lnSpc>
                <a:spcPct val="100000"/>
              </a:lnSpc>
              <a:spcBef>
                <a:spcPts val="0"/>
              </a:spcBef>
              <a:buNone/>
            </a:pPr>
            <a:endParaRPr sz="4800" b="1">
              <a:solidFill>
                <a:schemeClr val="lt1"/>
              </a:solidFill>
              <a:latin typeface="georgia"/>
              <a:ea typeface="georgia"/>
              <a:cs typeface="georgia"/>
              <a:sym typeface="georgia"/>
            </a:endParaRPr>
          </a:p>
        </p:txBody>
      </p:sp>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Shape 193"/>
          <p:cNvPicPr preferRelativeResize="0"/>
          <p:nvPr/>
        </p:nvPicPr>
        <p:blipFill>
          <a:blip r:embed="rId3">
            <a:alphaModFix/>
          </a:blip>
          <a:stretch>
            <a:fillRect/>
          </a:stretch>
        </p:blipFill>
        <p:spPr>
          <a:xfrm>
            <a:off x="2789" y="630"/>
            <a:ext cx="9138375" cy="6880072"/>
          </a:xfrm>
          <a:prstGeom prst="rect">
            <a:avLst/>
          </a:prstGeom>
          <a:noFill/>
          <a:ln>
            <a:noFill/>
          </a:ln>
        </p:spPr>
      </p:pic>
      <p:sp>
        <p:nvSpPr>
          <p:cNvPr id="194" name="Shape 194"/>
          <p:cNvSpPr txBox="1"/>
          <p:nvPr/>
        </p:nvSpPr>
        <p:spPr>
          <a:xfrm>
            <a:off x="166500" y="264314"/>
            <a:ext cx="8811000" cy="7232700"/>
          </a:xfrm>
          <a:prstGeom prst="rect">
            <a:avLst/>
          </a:prstGeom>
          <a:noFill/>
          <a:ln>
            <a:noFill/>
          </a:ln>
        </p:spPr>
        <p:txBody>
          <a:bodyPr lIns="38100" tIns="38100" rIns="38100" bIns="38100" anchor="t" anchorCtr="0">
            <a:noAutofit/>
          </a:bodyPr>
          <a:lstStyle/>
          <a:p>
            <a:pPr rtl="0">
              <a:lnSpc>
                <a:spcPct val="100000"/>
              </a:lnSpc>
              <a:spcBef>
                <a:spcPts val="0"/>
              </a:spcBef>
              <a:buNone/>
            </a:pPr>
            <a:r>
              <a:rPr lang="en" sz="4800">
                <a:solidFill>
                  <a:srgbClr val="FFFFFF"/>
                </a:solidFill>
                <a:latin typeface="georgia"/>
                <a:ea typeface="georgia"/>
                <a:cs typeface="georgia"/>
                <a:sym typeface="georgia"/>
              </a:rPr>
              <a:t>Social media audit</a:t>
            </a:r>
          </a:p>
          <a:p>
            <a:pPr rtl="0">
              <a:lnSpc>
                <a:spcPct val="100000"/>
              </a:lnSpc>
              <a:spcBef>
                <a:spcPts val="0"/>
              </a:spcBef>
              <a:buNone/>
            </a:pPr>
            <a:endParaRPr sz="2200">
              <a:solidFill>
                <a:srgbClr val="FFFFFF"/>
              </a:solidFill>
              <a:latin typeface="georgia"/>
              <a:ea typeface="georgia"/>
              <a:cs typeface="georgia"/>
              <a:sym typeface="georgia"/>
            </a:endParaRPr>
          </a:p>
          <a:p>
            <a:pPr rtl="0">
              <a:lnSpc>
                <a:spcPct val="100000"/>
              </a:lnSpc>
              <a:spcBef>
                <a:spcPts val="0"/>
              </a:spcBef>
              <a:buNone/>
            </a:pPr>
            <a:r>
              <a:rPr lang="en" sz="2200">
                <a:solidFill>
                  <a:srgbClr val="FFFFFF"/>
                </a:solidFill>
                <a:latin typeface="georgia"/>
                <a:ea typeface="georgia"/>
                <a:cs typeface="georgia"/>
                <a:sym typeface="georgia"/>
              </a:rPr>
              <a:t>1. What's being said about issues relevant to your work and the key brands in your sector?</a:t>
            </a:r>
          </a:p>
          <a:p>
            <a:pPr rtl="0">
              <a:lnSpc>
                <a:spcPct val="100000"/>
              </a:lnSpc>
              <a:spcBef>
                <a:spcPts val="0"/>
              </a:spcBef>
              <a:buNone/>
            </a:pPr>
            <a:endParaRPr sz="2200">
              <a:solidFill>
                <a:srgbClr val="FFFFFF"/>
              </a:solidFill>
              <a:latin typeface="georgia"/>
              <a:ea typeface="georgia"/>
              <a:cs typeface="georgia"/>
              <a:sym typeface="georgia"/>
            </a:endParaRPr>
          </a:p>
          <a:p>
            <a:pPr lvl="0" rtl="0">
              <a:lnSpc>
                <a:spcPct val="100000"/>
              </a:lnSpc>
              <a:spcBef>
                <a:spcPts val="0"/>
              </a:spcBef>
              <a:buNone/>
            </a:pPr>
            <a:r>
              <a:rPr lang="en" sz="2200">
                <a:solidFill>
                  <a:srgbClr val="FFFFFF"/>
                </a:solidFill>
                <a:latin typeface="georgia"/>
                <a:ea typeface="georgia"/>
                <a:cs typeface="georgia"/>
                <a:sym typeface="georgia"/>
              </a:rPr>
              <a:t>2. Who is talking about you and what channels are they using?</a:t>
            </a:r>
          </a:p>
          <a:p>
            <a:pPr rtl="0">
              <a:lnSpc>
                <a:spcPct val="100000"/>
              </a:lnSpc>
              <a:spcBef>
                <a:spcPts val="0"/>
              </a:spcBef>
              <a:buNone/>
            </a:pPr>
            <a:endParaRPr sz="2200">
              <a:solidFill>
                <a:srgbClr val="FFFFFF"/>
              </a:solidFill>
              <a:latin typeface="georgia"/>
              <a:ea typeface="georgia"/>
              <a:cs typeface="georgia"/>
              <a:sym typeface="georgia"/>
            </a:endParaRPr>
          </a:p>
          <a:p>
            <a:pPr rtl="0">
              <a:lnSpc>
                <a:spcPct val="100000"/>
              </a:lnSpc>
              <a:spcBef>
                <a:spcPts val="0"/>
              </a:spcBef>
              <a:buNone/>
            </a:pPr>
            <a:r>
              <a:rPr lang="en" sz="2200">
                <a:solidFill>
                  <a:srgbClr val="FFFFFF"/>
                </a:solidFill>
                <a:latin typeface="georgia"/>
                <a:ea typeface="georgia"/>
                <a:cs typeface="georgia"/>
                <a:sym typeface="georgia"/>
              </a:rPr>
              <a:t>3. What is your team's social media skill-set?</a:t>
            </a:r>
          </a:p>
          <a:p>
            <a:pPr rtl="0">
              <a:lnSpc>
                <a:spcPct val="100000"/>
              </a:lnSpc>
              <a:spcBef>
                <a:spcPts val="0"/>
              </a:spcBef>
              <a:buNone/>
            </a:pPr>
            <a:endParaRPr sz="2200">
              <a:solidFill>
                <a:srgbClr val="FFFFFF"/>
              </a:solidFill>
              <a:latin typeface="georgia"/>
              <a:ea typeface="georgia"/>
              <a:cs typeface="georgia"/>
              <a:sym typeface="georgia"/>
            </a:endParaRPr>
          </a:p>
          <a:p>
            <a:pPr rtl="0">
              <a:lnSpc>
                <a:spcPct val="100000"/>
              </a:lnSpc>
              <a:spcBef>
                <a:spcPts val="0"/>
              </a:spcBef>
              <a:buNone/>
            </a:pPr>
            <a:r>
              <a:rPr lang="en" sz="2200">
                <a:solidFill>
                  <a:srgbClr val="FFFFFF"/>
                </a:solidFill>
                <a:latin typeface="georgia"/>
                <a:ea typeface="georgia"/>
                <a:cs typeface="georgia"/>
                <a:sym typeface="georgia"/>
              </a:rPr>
              <a:t>Choose a tool and explore:</a:t>
            </a:r>
          </a:p>
          <a:p>
            <a:pPr lvl="0" rtl="0">
              <a:lnSpc>
                <a:spcPct val="100000"/>
              </a:lnSpc>
              <a:spcBef>
                <a:spcPts val="0"/>
              </a:spcBef>
              <a:buNone/>
            </a:pPr>
            <a:r>
              <a:rPr lang="en" sz="2200">
                <a:solidFill>
                  <a:srgbClr val="FFFFFF"/>
                </a:solidFill>
                <a:latin typeface="georgia"/>
                <a:ea typeface="georgia"/>
                <a:cs typeface="georgia"/>
                <a:sym typeface="georgia"/>
              </a:rPr>
              <a:t>- SocialMention.com (Fine tune with advanced search)</a:t>
            </a:r>
          </a:p>
          <a:p>
            <a:pPr lvl="0" rtl="0">
              <a:lnSpc>
                <a:spcPct val="100000"/>
              </a:lnSpc>
              <a:spcBef>
                <a:spcPts val="0"/>
              </a:spcBef>
              <a:buNone/>
            </a:pPr>
            <a:r>
              <a:rPr lang="en" sz="2200">
                <a:solidFill>
                  <a:srgbClr val="FFFFFF"/>
                </a:solidFill>
                <a:latin typeface="georgia"/>
                <a:ea typeface="georgia"/>
                <a:cs typeface="georgia"/>
                <a:sym typeface="georgia"/>
              </a:rPr>
              <a:t>- Google.com (Click more to filter by ‘blogs’, ‘discussions’, etc and use search tools to focus in on UK topics from the last month)</a:t>
            </a:r>
          </a:p>
          <a:p>
            <a:pPr lvl="0" rtl="0">
              <a:lnSpc>
                <a:spcPct val="100000"/>
              </a:lnSpc>
              <a:spcBef>
                <a:spcPts val="0"/>
              </a:spcBef>
              <a:buNone/>
            </a:pPr>
            <a:r>
              <a:rPr lang="en" sz="2200">
                <a:solidFill>
                  <a:srgbClr val="FFFFFF"/>
                </a:solidFill>
                <a:latin typeface="georgia"/>
                <a:ea typeface="georgia"/>
                <a:cs typeface="georgia"/>
                <a:sym typeface="georgia"/>
              </a:rPr>
              <a:t>- Facebook.com Graph Search (Set your language to English US to access this powerful search functionality)</a:t>
            </a:r>
          </a:p>
          <a:p>
            <a:pPr lvl="0" rtl="0">
              <a:lnSpc>
                <a:spcPct val="100000"/>
              </a:lnSpc>
              <a:spcBef>
                <a:spcPts val="0"/>
              </a:spcBef>
              <a:buNone/>
            </a:pPr>
            <a:r>
              <a:rPr lang="en" sz="2200">
                <a:solidFill>
                  <a:srgbClr val="FFFFFF"/>
                </a:solidFill>
                <a:latin typeface="georgia"/>
                <a:ea typeface="georgia"/>
                <a:cs typeface="georgia"/>
                <a:sym typeface="georgia"/>
              </a:rPr>
              <a:t>- Twitter.com/search (Fine tune with advanced search)</a:t>
            </a:r>
          </a:p>
          <a:p>
            <a:pPr rtl="0">
              <a:lnSpc>
                <a:spcPct val="100000"/>
              </a:lnSpc>
              <a:spcBef>
                <a:spcPts val="0"/>
              </a:spcBef>
              <a:buNone/>
            </a:pPr>
            <a:endParaRPr sz="2933">
              <a:solidFill>
                <a:srgbClr val="FFFFFF"/>
              </a:solidFill>
              <a:latin typeface="georgia"/>
              <a:ea typeface="georgia"/>
              <a:cs typeface="georgia"/>
              <a:sym typeface="georgia"/>
            </a:endParaRPr>
          </a:p>
          <a:p>
            <a:pPr rtl="0">
              <a:lnSpc>
                <a:spcPct val="100000"/>
              </a:lnSpc>
              <a:spcBef>
                <a:spcPts val="0"/>
              </a:spcBef>
              <a:buNone/>
            </a:pPr>
            <a:endParaRPr sz="2933">
              <a:solidFill>
                <a:srgbClr val="FFFFFF"/>
              </a:solidFill>
              <a:latin typeface="Arial"/>
              <a:ea typeface="Arial"/>
              <a:cs typeface="Arial"/>
              <a:sym typeface="Arial"/>
            </a:endParaRPr>
          </a:p>
        </p:txBody>
      </p:sp>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Shape 199"/>
          <p:cNvPicPr preferRelativeResize="0"/>
          <p:nvPr/>
        </p:nvPicPr>
        <p:blipFill>
          <a:blip r:embed="rId3">
            <a:alphaModFix/>
          </a:blip>
          <a:stretch>
            <a:fillRect/>
          </a:stretch>
        </p:blipFill>
        <p:spPr>
          <a:xfrm>
            <a:off x="-10327" y="3622"/>
            <a:ext cx="9227227" cy="6914992"/>
          </a:xfrm>
          <a:prstGeom prst="rect">
            <a:avLst/>
          </a:prstGeom>
          <a:noFill/>
          <a:ln>
            <a:noFill/>
          </a:ln>
        </p:spPr>
      </p:pic>
      <p:sp>
        <p:nvSpPr>
          <p:cNvPr id="200" name="Shape 200"/>
          <p:cNvSpPr txBox="1"/>
          <p:nvPr/>
        </p:nvSpPr>
        <p:spPr>
          <a:xfrm>
            <a:off x="422864" y="726907"/>
            <a:ext cx="8187502" cy="5618294"/>
          </a:xfrm>
          <a:prstGeom prst="rect">
            <a:avLst/>
          </a:prstGeom>
          <a:noFill/>
          <a:ln>
            <a:noFill/>
          </a:ln>
        </p:spPr>
        <p:txBody>
          <a:bodyPr lIns="38100" tIns="38100" rIns="38100" bIns="38100" anchor="t" anchorCtr="0">
            <a:noAutofit/>
          </a:bodyPr>
          <a:lstStyle/>
          <a:p>
            <a:pPr rtl="0">
              <a:lnSpc>
                <a:spcPct val="100000"/>
              </a:lnSpc>
              <a:spcBef>
                <a:spcPts val="0"/>
              </a:spcBef>
              <a:buNone/>
            </a:pPr>
            <a:r>
              <a:rPr lang="en" sz="3733" b="1">
                <a:solidFill>
                  <a:srgbClr val="FFFFFF"/>
                </a:solidFill>
                <a:latin typeface="georgia"/>
                <a:ea typeface="georgia"/>
                <a:cs typeface="georgia"/>
                <a:sym typeface="georgia"/>
              </a:rPr>
              <a:t>Your strategy in practice</a:t>
            </a:r>
          </a:p>
          <a:p>
            <a:pPr rtl="0">
              <a:lnSpc>
                <a:spcPct val="100000"/>
              </a:lnSpc>
              <a:spcBef>
                <a:spcPts val="0"/>
              </a:spcBef>
              <a:buNone/>
            </a:pPr>
            <a:endParaRPr sz="3733" b="1">
              <a:solidFill>
                <a:srgbClr val="FFFFFF"/>
              </a:solidFill>
              <a:latin typeface="georgia"/>
              <a:ea typeface="georgia"/>
              <a:cs typeface="georgia"/>
              <a:sym typeface="georgia"/>
            </a:endParaRPr>
          </a:p>
          <a:p>
            <a:pPr rtl="0">
              <a:lnSpc>
                <a:spcPct val="100000"/>
              </a:lnSpc>
              <a:spcBef>
                <a:spcPts val="0"/>
              </a:spcBef>
              <a:buNone/>
            </a:pPr>
            <a:r>
              <a:rPr lang="en" sz="3733">
                <a:solidFill>
                  <a:srgbClr val="FFFFFF"/>
                </a:solidFill>
                <a:latin typeface="georgia"/>
                <a:ea typeface="georgia"/>
                <a:cs typeface="georgia"/>
                <a:sym typeface="georgia"/>
              </a:rPr>
              <a:t>Who are you going to talk to?</a:t>
            </a:r>
          </a:p>
          <a:p>
            <a:pPr rtl="0">
              <a:lnSpc>
                <a:spcPct val="100000"/>
              </a:lnSpc>
              <a:spcBef>
                <a:spcPts val="0"/>
              </a:spcBef>
              <a:buNone/>
            </a:pPr>
            <a:endParaRPr sz="3733">
              <a:solidFill>
                <a:srgbClr val="FFFFFF"/>
              </a:solidFill>
              <a:latin typeface="georgia"/>
              <a:ea typeface="georgia"/>
              <a:cs typeface="georgia"/>
              <a:sym typeface="georgia"/>
            </a:endParaRPr>
          </a:p>
          <a:p>
            <a:pPr rtl="0">
              <a:lnSpc>
                <a:spcPct val="100000"/>
              </a:lnSpc>
              <a:spcBef>
                <a:spcPts val="0"/>
              </a:spcBef>
              <a:buNone/>
            </a:pPr>
            <a:r>
              <a:rPr lang="en" sz="3733">
                <a:solidFill>
                  <a:srgbClr val="FFFFFF"/>
                </a:solidFill>
                <a:latin typeface="georgia"/>
                <a:ea typeface="georgia"/>
                <a:cs typeface="georgia"/>
                <a:sym typeface="georgia"/>
              </a:rPr>
              <a:t>Where will you engage with them?</a:t>
            </a:r>
          </a:p>
          <a:p>
            <a:pPr rtl="0">
              <a:lnSpc>
                <a:spcPct val="100000"/>
              </a:lnSpc>
              <a:spcBef>
                <a:spcPts val="0"/>
              </a:spcBef>
              <a:buNone/>
            </a:pPr>
            <a:endParaRPr sz="3733">
              <a:solidFill>
                <a:srgbClr val="FFFFFF"/>
              </a:solidFill>
              <a:latin typeface="georgia"/>
              <a:ea typeface="georgia"/>
              <a:cs typeface="georgia"/>
              <a:sym typeface="georgia"/>
            </a:endParaRPr>
          </a:p>
          <a:p>
            <a:pPr rtl="0">
              <a:lnSpc>
                <a:spcPct val="100000"/>
              </a:lnSpc>
              <a:spcBef>
                <a:spcPts val="0"/>
              </a:spcBef>
              <a:buNone/>
            </a:pPr>
            <a:r>
              <a:rPr lang="en" sz="3733">
                <a:solidFill>
                  <a:srgbClr val="FFFFFF"/>
                </a:solidFill>
                <a:latin typeface="georgia"/>
                <a:ea typeface="georgia"/>
                <a:cs typeface="georgia"/>
                <a:sym typeface="georgia"/>
              </a:rPr>
              <a:t>What will you say?</a:t>
            </a:r>
          </a:p>
          <a:p>
            <a:pPr rtl="0">
              <a:lnSpc>
                <a:spcPct val="100000"/>
              </a:lnSpc>
              <a:spcBef>
                <a:spcPts val="0"/>
              </a:spcBef>
              <a:buNone/>
            </a:pPr>
            <a:endParaRPr sz="3733">
              <a:solidFill>
                <a:srgbClr val="FFFFFF"/>
              </a:solidFill>
              <a:latin typeface="georgia"/>
              <a:ea typeface="georgia"/>
              <a:cs typeface="georgia"/>
              <a:sym typeface="georgia"/>
            </a:endParaRPr>
          </a:p>
          <a:p>
            <a:pPr rtl="0">
              <a:lnSpc>
                <a:spcPct val="100000"/>
              </a:lnSpc>
              <a:spcBef>
                <a:spcPts val="0"/>
              </a:spcBef>
              <a:buNone/>
            </a:pPr>
            <a:r>
              <a:rPr lang="en" sz="3733">
                <a:solidFill>
                  <a:srgbClr val="FFFFFF"/>
                </a:solidFill>
                <a:latin typeface="georgia"/>
                <a:ea typeface="georgia"/>
                <a:cs typeface="georgia"/>
                <a:sym typeface="georgia"/>
              </a:rPr>
              <a:t>How will you say it?</a:t>
            </a:r>
          </a:p>
          <a:p>
            <a:pPr rtl="0">
              <a:lnSpc>
                <a:spcPct val="100000"/>
              </a:lnSpc>
              <a:spcBef>
                <a:spcPts val="0"/>
              </a:spcBef>
              <a:buNone/>
            </a:pPr>
            <a:endParaRPr sz="2666">
              <a:solidFill>
                <a:srgbClr val="000000"/>
              </a:solidFill>
              <a:latin typeface="Arial"/>
              <a:ea typeface="Arial"/>
              <a:cs typeface="Arial"/>
              <a:sym typeface="Arial"/>
            </a:endParaRPr>
          </a:p>
          <a:p>
            <a:pPr rtl="0">
              <a:lnSpc>
                <a:spcPct val="100000"/>
              </a:lnSpc>
              <a:spcBef>
                <a:spcPts val="0"/>
              </a:spcBef>
              <a:buNone/>
            </a:pPr>
            <a:endParaRPr sz="2666">
              <a:solidFill>
                <a:srgbClr val="000000"/>
              </a:solidFill>
              <a:latin typeface="Arial"/>
              <a:ea typeface="Arial"/>
              <a:cs typeface="Arial"/>
              <a:sym typeface="Arial"/>
            </a:endParaRPr>
          </a:p>
        </p:txBody>
      </p:sp>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Shape 205"/>
          <p:cNvPicPr preferRelativeResize="0"/>
          <p:nvPr/>
        </p:nvPicPr>
        <p:blipFill>
          <a:blip r:embed="rId3">
            <a:alphaModFix/>
          </a:blip>
          <a:stretch>
            <a:fillRect/>
          </a:stretch>
        </p:blipFill>
        <p:spPr>
          <a:xfrm>
            <a:off x="357728" y="182345"/>
            <a:ext cx="4459793" cy="6112308"/>
          </a:xfrm>
          <a:prstGeom prst="rect">
            <a:avLst/>
          </a:prstGeom>
          <a:noFill/>
          <a:ln>
            <a:noFill/>
          </a:ln>
        </p:spPr>
      </p:pic>
      <p:sp>
        <p:nvSpPr>
          <p:cNvPr id="206" name="Shape 206"/>
          <p:cNvSpPr txBox="1"/>
          <p:nvPr/>
        </p:nvSpPr>
        <p:spPr>
          <a:xfrm>
            <a:off x="5175250" y="3222625"/>
            <a:ext cx="2873399" cy="2381099"/>
          </a:xfrm>
          <a:prstGeom prst="rect">
            <a:avLst/>
          </a:prstGeom>
          <a:noFill/>
          <a:ln>
            <a:noFill/>
          </a:ln>
        </p:spPr>
        <p:txBody>
          <a:bodyPr lIns="91425" tIns="91425" rIns="91425" bIns="91425" anchor="t" anchorCtr="0">
            <a:noAutofit/>
          </a:bodyPr>
          <a:lstStyle/>
          <a:p>
            <a:pPr>
              <a:spcBef>
                <a:spcPts val="0"/>
              </a:spcBef>
              <a:buNone/>
            </a:pPr>
            <a:endParaRPr/>
          </a:p>
        </p:txBody>
      </p:sp>
      <p:sp>
        <p:nvSpPr>
          <p:cNvPr id="207" name="Shape 207"/>
          <p:cNvSpPr txBox="1"/>
          <p:nvPr/>
        </p:nvSpPr>
        <p:spPr>
          <a:xfrm flipH="1">
            <a:off x="5191274" y="617950"/>
            <a:ext cx="3921000" cy="6112200"/>
          </a:xfrm>
          <a:prstGeom prst="rect">
            <a:avLst/>
          </a:prstGeom>
          <a:noFill/>
          <a:ln>
            <a:noFill/>
          </a:ln>
        </p:spPr>
        <p:txBody>
          <a:bodyPr lIns="91425" tIns="91425" rIns="91425" bIns="91425" anchor="ctr" anchorCtr="0">
            <a:noAutofit/>
          </a:bodyPr>
          <a:lstStyle/>
          <a:p>
            <a:pPr lvl="0" rtl="0">
              <a:spcBef>
                <a:spcPts val="0"/>
              </a:spcBef>
              <a:buClr>
                <a:schemeClr val="dk1"/>
              </a:buClr>
              <a:buSzPct val="29729"/>
              <a:buFont typeface="Arial"/>
              <a:buNone/>
            </a:pPr>
            <a:r>
              <a:rPr lang="en" sz="3733">
                <a:solidFill>
                  <a:schemeClr val="lt1"/>
                </a:solidFill>
                <a:latin typeface="georgia"/>
                <a:ea typeface="georgia"/>
                <a:cs typeface="georgia"/>
                <a:sym typeface="georgia"/>
              </a:rPr>
              <a:t>People on social media channels  engage with content that is either </a:t>
            </a:r>
            <a:r>
              <a:rPr lang="en" sz="3733" b="1">
                <a:solidFill>
                  <a:schemeClr val="lt1"/>
                </a:solidFill>
                <a:latin typeface="georgia"/>
                <a:ea typeface="georgia"/>
                <a:cs typeface="georgia"/>
                <a:sym typeface="georgia"/>
              </a:rPr>
              <a:t>interesting</a:t>
            </a:r>
            <a:r>
              <a:rPr lang="en" sz="3733">
                <a:solidFill>
                  <a:schemeClr val="lt1"/>
                </a:solidFill>
                <a:latin typeface="georgia"/>
                <a:ea typeface="georgia"/>
                <a:cs typeface="georgia"/>
                <a:sym typeface="georgia"/>
              </a:rPr>
              <a:t> or </a:t>
            </a:r>
            <a:r>
              <a:rPr lang="en" sz="3733" b="1">
                <a:solidFill>
                  <a:schemeClr val="lt1"/>
                </a:solidFill>
                <a:latin typeface="georgia"/>
                <a:ea typeface="georgia"/>
                <a:cs typeface="georgia"/>
                <a:sym typeface="georgia"/>
              </a:rPr>
              <a:t>useful</a:t>
            </a:r>
            <a:r>
              <a:rPr lang="en" sz="3733">
                <a:solidFill>
                  <a:schemeClr val="lt1"/>
                </a:solidFill>
                <a:latin typeface="georgia"/>
                <a:ea typeface="georgia"/>
                <a:cs typeface="georgia"/>
                <a:sym typeface="georgia"/>
              </a:rPr>
              <a:t>.</a:t>
            </a:r>
          </a:p>
          <a:p>
            <a:pPr lvl="0" rtl="0">
              <a:spcBef>
                <a:spcPts val="0"/>
              </a:spcBef>
              <a:buClr>
                <a:schemeClr val="dk1"/>
              </a:buClr>
              <a:buFont typeface="Arial"/>
              <a:buNone/>
            </a:pPr>
            <a:endParaRPr sz="3733">
              <a:solidFill>
                <a:schemeClr val="lt1"/>
              </a:solidFill>
              <a:latin typeface="georgia"/>
              <a:ea typeface="georgia"/>
              <a:cs typeface="georgia"/>
              <a:sym typeface="georgia"/>
            </a:endParaRPr>
          </a:p>
          <a:p>
            <a:pPr lvl="0" rtl="0">
              <a:spcBef>
                <a:spcPts val="0"/>
              </a:spcBef>
              <a:buClr>
                <a:schemeClr val="dk1"/>
              </a:buClr>
              <a:buFont typeface="Arial"/>
              <a:buNone/>
            </a:pPr>
            <a:endParaRPr sz="3733">
              <a:solidFill>
                <a:schemeClr val="lt1"/>
              </a:solidFill>
              <a:latin typeface="georgia"/>
              <a:ea typeface="georgia"/>
              <a:cs typeface="georgia"/>
              <a:sym typeface="georgia"/>
            </a:endParaRPr>
          </a:p>
          <a:p>
            <a:pPr lvl="0" rtl="0">
              <a:spcBef>
                <a:spcPts val="0"/>
              </a:spcBef>
              <a:buNone/>
            </a:pPr>
            <a:endParaRPr sz="3733">
              <a:solidFill>
                <a:srgbClr val="FFFFFF"/>
              </a:solidFill>
              <a:latin typeface="georgia"/>
              <a:ea typeface="georgia"/>
              <a:cs typeface="georgia"/>
              <a:sym typeface="georgia"/>
            </a:endParaRPr>
          </a:p>
        </p:txBody>
      </p:sp>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Shape 212"/>
          <p:cNvPicPr preferRelativeResize="0"/>
          <p:nvPr/>
        </p:nvPicPr>
        <p:blipFill>
          <a:blip r:embed="rId3">
            <a:alphaModFix/>
          </a:blip>
          <a:stretch>
            <a:fillRect/>
          </a:stretch>
        </p:blipFill>
        <p:spPr>
          <a:xfrm>
            <a:off x="-171494" y="2272"/>
            <a:ext cx="9347624" cy="6852104"/>
          </a:xfrm>
          <a:prstGeom prst="rect">
            <a:avLst/>
          </a:prstGeom>
          <a:noFill/>
          <a:ln>
            <a:noFill/>
          </a:ln>
        </p:spPr>
      </p:pic>
      <p:sp>
        <p:nvSpPr>
          <p:cNvPr id="213" name="Shape 213"/>
          <p:cNvSpPr txBox="1"/>
          <p:nvPr/>
        </p:nvSpPr>
        <p:spPr>
          <a:xfrm>
            <a:off x="174869" y="48104"/>
            <a:ext cx="9024367" cy="6729862"/>
          </a:xfrm>
          <a:prstGeom prst="rect">
            <a:avLst/>
          </a:prstGeom>
          <a:noFill/>
          <a:ln>
            <a:noFill/>
          </a:ln>
        </p:spPr>
        <p:txBody>
          <a:bodyPr lIns="38100" tIns="38100" rIns="38100" bIns="38100" anchor="t" anchorCtr="0">
            <a:noAutofit/>
          </a:bodyPr>
          <a:lstStyle/>
          <a:p>
            <a:pPr lvl="0" rtl="0">
              <a:spcBef>
                <a:spcPts val="0"/>
              </a:spcBef>
              <a:buClr>
                <a:schemeClr val="dk1"/>
              </a:buClr>
              <a:buSzPct val="50000"/>
              <a:buFont typeface="Arial"/>
              <a:buNone/>
            </a:pPr>
            <a:r>
              <a:rPr lang="en" sz="2200" b="1">
                <a:solidFill>
                  <a:schemeClr val="lt1"/>
                </a:solidFill>
                <a:latin typeface="georgia"/>
                <a:ea typeface="georgia"/>
                <a:cs typeface="georgia"/>
                <a:sym typeface="georgia"/>
              </a:rPr>
              <a:t>Measuring success (setting KPIs)</a:t>
            </a:r>
          </a:p>
          <a:p>
            <a:pPr lvl="0" rtl="0">
              <a:spcBef>
                <a:spcPts val="0"/>
              </a:spcBef>
              <a:buClr>
                <a:schemeClr val="dk1"/>
              </a:buClr>
              <a:buSzPct val="50000"/>
              <a:buFont typeface="Arial"/>
              <a:buNone/>
            </a:pPr>
            <a:r>
              <a:rPr lang="en" sz="2200" b="1" u="sng">
                <a:solidFill>
                  <a:schemeClr val="lt1"/>
                </a:solidFill>
                <a:latin typeface="georgia"/>
                <a:ea typeface="georgia"/>
                <a:cs typeface="georgia"/>
                <a:sym typeface="georgia"/>
              </a:rPr>
              <a:t/>
            </a:r>
            <a:br>
              <a:rPr lang="en" sz="2200" b="1" u="sng">
                <a:solidFill>
                  <a:schemeClr val="lt1"/>
                </a:solidFill>
                <a:latin typeface="georgia"/>
                <a:ea typeface="georgia"/>
                <a:cs typeface="georgia"/>
                <a:sym typeface="georgia"/>
              </a:rPr>
            </a:br>
            <a:r>
              <a:rPr lang="en" sz="2200">
                <a:solidFill>
                  <a:schemeClr val="lt1"/>
                </a:solidFill>
                <a:latin typeface="georgia"/>
                <a:ea typeface="georgia"/>
                <a:cs typeface="georgia"/>
                <a:sym typeface="georgia"/>
              </a:rPr>
              <a:t>1. Website/Blog traffic</a:t>
            </a:r>
            <a:br>
              <a:rPr lang="en" sz="2200">
                <a:solidFill>
                  <a:schemeClr val="lt1"/>
                </a:solidFill>
                <a:latin typeface="georgia"/>
                <a:ea typeface="georgia"/>
                <a:cs typeface="georgia"/>
                <a:sym typeface="georgia"/>
              </a:rPr>
            </a:br>
            <a:r>
              <a:rPr lang="en" sz="2200">
                <a:solidFill>
                  <a:schemeClr val="lt1"/>
                </a:solidFill>
                <a:latin typeface="georgia"/>
                <a:ea typeface="georgia"/>
                <a:cs typeface="georgia"/>
                <a:sym typeface="georgia"/>
              </a:rPr>
              <a:t/>
            </a:r>
            <a:br>
              <a:rPr lang="en" sz="2200">
                <a:solidFill>
                  <a:schemeClr val="lt1"/>
                </a:solidFill>
                <a:latin typeface="georgia"/>
                <a:ea typeface="georgia"/>
                <a:cs typeface="georgia"/>
                <a:sym typeface="georgia"/>
              </a:rPr>
            </a:br>
            <a:r>
              <a:rPr lang="en" sz="2200">
                <a:solidFill>
                  <a:schemeClr val="lt1"/>
                </a:solidFill>
                <a:latin typeface="georgia"/>
                <a:ea typeface="georgia"/>
                <a:cs typeface="georgia"/>
                <a:sym typeface="georgia"/>
              </a:rPr>
              <a:t>2. e-Newsletter subscribers</a:t>
            </a:r>
            <a:br>
              <a:rPr lang="en" sz="2200">
                <a:solidFill>
                  <a:schemeClr val="lt1"/>
                </a:solidFill>
                <a:latin typeface="georgia"/>
                <a:ea typeface="georgia"/>
                <a:cs typeface="georgia"/>
                <a:sym typeface="georgia"/>
              </a:rPr>
            </a:br>
            <a:r>
              <a:rPr lang="en" sz="2200">
                <a:solidFill>
                  <a:schemeClr val="lt1"/>
                </a:solidFill>
                <a:latin typeface="georgia"/>
                <a:ea typeface="georgia"/>
                <a:cs typeface="georgia"/>
                <a:sym typeface="georgia"/>
              </a:rPr>
              <a:t/>
            </a:r>
            <a:br>
              <a:rPr lang="en" sz="2200">
                <a:solidFill>
                  <a:schemeClr val="lt1"/>
                </a:solidFill>
                <a:latin typeface="georgia"/>
                <a:ea typeface="georgia"/>
                <a:cs typeface="georgia"/>
                <a:sym typeface="georgia"/>
              </a:rPr>
            </a:br>
            <a:r>
              <a:rPr lang="en" sz="2200">
                <a:solidFill>
                  <a:schemeClr val="lt1"/>
                </a:solidFill>
                <a:latin typeface="georgia"/>
                <a:ea typeface="georgia"/>
                <a:cs typeface="georgia"/>
                <a:sym typeface="georgia"/>
              </a:rPr>
              <a:t>3. Downloads/reads on a piece of research, annual report, guide, etc</a:t>
            </a:r>
            <a:br>
              <a:rPr lang="en" sz="2200">
                <a:solidFill>
                  <a:schemeClr val="lt1"/>
                </a:solidFill>
                <a:latin typeface="georgia"/>
                <a:ea typeface="georgia"/>
                <a:cs typeface="georgia"/>
                <a:sym typeface="georgia"/>
              </a:rPr>
            </a:br>
            <a:r>
              <a:rPr lang="en" sz="2200">
                <a:solidFill>
                  <a:schemeClr val="lt1"/>
                </a:solidFill>
                <a:latin typeface="georgia"/>
                <a:ea typeface="georgia"/>
                <a:cs typeface="georgia"/>
                <a:sym typeface="georgia"/>
              </a:rPr>
              <a:t/>
            </a:r>
            <a:br>
              <a:rPr lang="en" sz="2200">
                <a:solidFill>
                  <a:schemeClr val="lt1"/>
                </a:solidFill>
                <a:latin typeface="georgia"/>
                <a:ea typeface="georgia"/>
                <a:cs typeface="georgia"/>
                <a:sym typeface="georgia"/>
              </a:rPr>
            </a:br>
            <a:r>
              <a:rPr lang="en" sz="2200">
                <a:solidFill>
                  <a:schemeClr val="lt1"/>
                </a:solidFill>
                <a:latin typeface="georgia"/>
                <a:ea typeface="georgia"/>
                <a:cs typeface="georgia"/>
                <a:sym typeface="georgia"/>
              </a:rPr>
              <a:t>5. Staff or volunteer recruitment (also use offline ways of measurement)</a:t>
            </a:r>
            <a:br>
              <a:rPr lang="en" sz="2200">
                <a:solidFill>
                  <a:schemeClr val="lt1"/>
                </a:solidFill>
                <a:latin typeface="georgia"/>
                <a:ea typeface="georgia"/>
                <a:cs typeface="georgia"/>
                <a:sym typeface="georgia"/>
              </a:rPr>
            </a:br>
            <a:endParaRPr lang="en" sz="2200">
              <a:solidFill>
                <a:schemeClr val="lt1"/>
              </a:solidFill>
              <a:latin typeface="georgia"/>
              <a:ea typeface="georgia"/>
              <a:cs typeface="georgia"/>
              <a:sym typeface="georgia"/>
            </a:endParaRPr>
          </a:p>
          <a:p>
            <a:pPr lvl="0" rtl="0">
              <a:spcBef>
                <a:spcPts val="0"/>
              </a:spcBef>
              <a:buClr>
                <a:schemeClr val="dk1"/>
              </a:buClr>
              <a:buSzPct val="50000"/>
              <a:buFont typeface="Arial"/>
              <a:buNone/>
            </a:pPr>
            <a:r>
              <a:rPr lang="en" sz="2200">
                <a:solidFill>
                  <a:schemeClr val="lt1"/>
                </a:solidFill>
                <a:latin typeface="georgia"/>
                <a:ea typeface="georgia"/>
                <a:cs typeface="georgia"/>
                <a:sym typeface="georgia"/>
              </a:rPr>
              <a:t>6. Event Attendance (also use offline ways of measurement)</a:t>
            </a:r>
            <a:r>
              <a:rPr lang="en" sz="2200">
                <a:solidFill>
                  <a:schemeClr val="dk1"/>
                </a:solidFill>
              </a:rPr>
              <a:t> </a:t>
            </a:r>
            <a:r>
              <a:rPr lang="en" sz="2200">
                <a:solidFill>
                  <a:schemeClr val="lt1"/>
                </a:solidFill>
                <a:latin typeface="georgia"/>
                <a:ea typeface="georgia"/>
                <a:cs typeface="georgia"/>
                <a:sym typeface="georgia"/>
              </a:rPr>
              <a:t/>
            </a:r>
            <a:br>
              <a:rPr lang="en" sz="2200">
                <a:solidFill>
                  <a:schemeClr val="lt1"/>
                </a:solidFill>
                <a:latin typeface="georgia"/>
                <a:ea typeface="georgia"/>
                <a:cs typeface="georgia"/>
                <a:sym typeface="georgia"/>
              </a:rPr>
            </a:br>
            <a:r>
              <a:rPr lang="en" sz="2200">
                <a:solidFill>
                  <a:schemeClr val="lt1"/>
                </a:solidFill>
                <a:latin typeface="georgia"/>
                <a:ea typeface="georgia"/>
                <a:cs typeface="georgia"/>
                <a:sym typeface="georgia"/>
              </a:rPr>
              <a:t/>
            </a:r>
            <a:br>
              <a:rPr lang="en" sz="2200">
                <a:solidFill>
                  <a:schemeClr val="lt1"/>
                </a:solidFill>
                <a:latin typeface="georgia"/>
                <a:ea typeface="georgia"/>
                <a:cs typeface="georgia"/>
                <a:sym typeface="georgia"/>
              </a:rPr>
            </a:br>
            <a:r>
              <a:rPr lang="en" sz="2200">
                <a:solidFill>
                  <a:schemeClr val="lt1"/>
                </a:solidFill>
                <a:latin typeface="georgia"/>
                <a:ea typeface="georgia"/>
                <a:cs typeface="georgia"/>
                <a:sym typeface="georgia"/>
              </a:rPr>
              <a:t>7. Online petition signatures</a:t>
            </a:r>
            <a:br>
              <a:rPr lang="en" sz="2200">
                <a:solidFill>
                  <a:schemeClr val="lt1"/>
                </a:solidFill>
                <a:latin typeface="georgia"/>
                <a:ea typeface="georgia"/>
                <a:cs typeface="georgia"/>
                <a:sym typeface="georgia"/>
              </a:rPr>
            </a:br>
            <a:r>
              <a:rPr lang="en" sz="2200">
                <a:solidFill>
                  <a:schemeClr val="lt1"/>
                </a:solidFill>
                <a:latin typeface="georgia"/>
                <a:ea typeface="georgia"/>
                <a:cs typeface="georgia"/>
                <a:sym typeface="georgia"/>
              </a:rPr>
              <a:t/>
            </a:r>
            <a:br>
              <a:rPr lang="en" sz="2200">
                <a:solidFill>
                  <a:schemeClr val="lt1"/>
                </a:solidFill>
                <a:latin typeface="georgia"/>
                <a:ea typeface="georgia"/>
                <a:cs typeface="georgia"/>
                <a:sym typeface="georgia"/>
              </a:rPr>
            </a:br>
            <a:r>
              <a:rPr lang="en" sz="2200">
                <a:solidFill>
                  <a:schemeClr val="lt1"/>
                </a:solidFill>
                <a:latin typeface="georgia"/>
                <a:ea typeface="georgia"/>
                <a:cs typeface="georgia"/>
                <a:sym typeface="georgia"/>
              </a:rPr>
              <a:t>8. Number of mentions for a specific campaign hashtag</a:t>
            </a:r>
          </a:p>
          <a:p>
            <a:pPr lvl="0" rtl="0">
              <a:spcBef>
                <a:spcPts val="0"/>
              </a:spcBef>
              <a:buClr>
                <a:schemeClr val="dk1"/>
              </a:buClr>
              <a:buFont typeface="Arial"/>
              <a:buNone/>
            </a:pPr>
            <a:endParaRPr sz="2200">
              <a:solidFill>
                <a:schemeClr val="lt1"/>
              </a:solidFill>
              <a:latin typeface="georgia"/>
              <a:ea typeface="georgia"/>
              <a:cs typeface="georgia"/>
              <a:sym typeface="georgia"/>
            </a:endParaRPr>
          </a:p>
          <a:p>
            <a:pPr lvl="0" rtl="0">
              <a:spcBef>
                <a:spcPts val="0"/>
              </a:spcBef>
              <a:buClr>
                <a:schemeClr val="dk1"/>
              </a:buClr>
              <a:buSzPct val="50000"/>
              <a:buFont typeface="Arial"/>
              <a:buNone/>
            </a:pPr>
            <a:r>
              <a:rPr lang="en" sz="2200">
                <a:solidFill>
                  <a:schemeClr val="lt1"/>
                </a:solidFill>
                <a:latin typeface="georgia"/>
                <a:ea typeface="georgia"/>
                <a:cs typeface="georgia"/>
                <a:sym typeface="georgia"/>
              </a:rPr>
              <a:t>9. Significant impact - policy change, piece in press, new high level connection, etc.</a:t>
            </a:r>
            <a:br>
              <a:rPr lang="en" sz="2200">
                <a:solidFill>
                  <a:schemeClr val="lt1"/>
                </a:solidFill>
                <a:latin typeface="georgia"/>
                <a:ea typeface="georgia"/>
                <a:cs typeface="georgia"/>
                <a:sym typeface="georgia"/>
              </a:rPr>
            </a:br>
            <a:r>
              <a:rPr lang="en" sz="2200">
                <a:solidFill>
                  <a:schemeClr val="lt1"/>
                </a:solidFill>
                <a:latin typeface="georgia"/>
                <a:ea typeface="georgia"/>
                <a:cs typeface="georgia"/>
                <a:sym typeface="georgia"/>
              </a:rPr>
              <a:t/>
            </a:r>
            <a:br>
              <a:rPr lang="en" sz="2200">
                <a:solidFill>
                  <a:schemeClr val="lt1"/>
                </a:solidFill>
                <a:latin typeface="georgia"/>
                <a:ea typeface="georgia"/>
                <a:cs typeface="georgia"/>
                <a:sym typeface="georgia"/>
              </a:rPr>
            </a:br>
            <a:r>
              <a:rPr lang="en" sz="2200">
                <a:solidFill>
                  <a:schemeClr val="lt1"/>
                </a:solidFill>
                <a:latin typeface="georgia"/>
                <a:ea typeface="georgia"/>
                <a:cs typeface="georgia"/>
                <a:sym typeface="georgia"/>
              </a:rPr>
              <a:t>9.  Number of Likes, Followers etc</a:t>
            </a:r>
          </a:p>
          <a:p>
            <a:pPr rtl="0">
              <a:lnSpc>
                <a:spcPct val="100000"/>
              </a:lnSpc>
              <a:spcBef>
                <a:spcPts val="0"/>
              </a:spcBef>
              <a:buNone/>
            </a:pPr>
            <a:endParaRPr sz="2133" b="1">
              <a:solidFill>
                <a:srgbClr val="FFFFFF"/>
              </a:solidFill>
              <a:latin typeface="georgia"/>
              <a:ea typeface="georgia"/>
              <a:cs typeface="georgia"/>
              <a:sym typeface="georgia"/>
            </a:endParaRPr>
          </a:p>
        </p:txBody>
      </p:sp>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Shape 218"/>
          <p:cNvPicPr preferRelativeResize="0"/>
          <p:nvPr/>
        </p:nvPicPr>
        <p:blipFill>
          <a:blip r:embed="rId3">
            <a:alphaModFix/>
          </a:blip>
          <a:stretch>
            <a:fillRect/>
          </a:stretch>
        </p:blipFill>
        <p:spPr>
          <a:xfrm>
            <a:off x="-1828474" y="0"/>
            <a:ext cx="14431746" cy="6857999"/>
          </a:xfrm>
          <a:prstGeom prst="rect">
            <a:avLst/>
          </a:prstGeom>
          <a:noFill/>
          <a:ln>
            <a:noFill/>
          </a:ln>
        </p:spPr>
      </p:pic>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Shape 54"/>
          <p:cNvPicPr preferRelativeResize="0"/>
          <p:nvPr/>
        </p:nvPicPr>
        <p:blipFill>
          <a:blip r:embed="rId3">
            <a:alphaModFix/>
          </a:blip>
          <a:stretch>
            <a:fillRect/>
          </a:stretch>
        </p:blipFill>
        <p:spPr>
          <a:xfrm>
            <a:off x="2755372" y="342900"/>
            <a:ext cx="3633210" cy="6172197"/>
          </a:xfrm>
          <a:prstGeom prst="rect">
            <a:avLst/>
          </a:prstGeom>
          <a:noFill/>
          <a:ln>
            <a:noFill/>
          </a:ln>
        </p:spPr>
      </p:pic>
    </p:spTree>
  </p:cSld>
  <p:clrMapOvr>
    <a:masterClrMapping/>
  </p:clrMapOvr>
  <p:transition spd="slow">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Shape 223"/>
          <p:cNvPicPr preferRelativeResize="0"/>
          <p:nvPr/>
        </p:nvPicPr>
        <p:blipFill>
          <a:blip r:embed="rId3">
            <a:alphaModFix/>
          </a:blip>
          <a:stretch>
            <a:fillRect/>
          </a:stretch>
        </p:blipFill>
        <p:spPr>
          <a:xfrm>
            <a:off x="-261675" y="-168705"/>
            <a:ext cx="9409612" cy="7044680"/>
          </a:xfrm>
          <a:prstGeom prst="rect">
            <a:avLst/>
          </a:prstGeom>
          <a:noFill/>
          <a:ln>
            <a:noFill/>
          </a:ln>
        </p:spPr>
      </p:pic>
      <p:sp>
        <p:nvSpPr>
          <p:cNvPr id="224" name="Shape 224"/>
          <p:cNvSpPr txBox="1"/>
          <p:nvPr/>
        </p:nvSpPr>
        <p:spPr>
          <a:xfrm>
            <a:off x="556475" y="522300"/>
            <a:ext cx="7553099" cy="5343000"/>
          </a:xfrm>
          <a:prstGeom prst="rect">
            <a:avLst/>
          </a:prstGeom>
          <a:noFill/>
          <a:ln>
            <a:noFill/>
          </a:ln>
        </p:spPr>
        <p:txBody>
          <a:bodyPr lIns="38100" tIns="38100" rIns="38100" bIns="38100" anchor="t" anchorCtr="0">
            <a:noAutofit/>
          </a:bodyPr>
          <a:lstStyle/>
          <a:p>
            <a:pPr lvl="0" rtl="0">
              <a:lnSpc>
                <a:spcPct val="100000"/>
              </a:lnSpc>
              <a:spcBef>
                <a:spcPts val="0"/>
              </a:spcBef>
              <a:buNone/>
            </a:pPr>
            <a:r>
              <a:rPr lang="en" sz="4000" b="0">
                <a:solidFill>
                  <a:srgbClr val="FFFFFF"/>
                </a:solidFill>
                <a:latin typeface="georgia"/>
                <a:ea typeface="georgia"/>
                <a:cs typeface="georgia"/>
                <a:sym typeface="georgia"/>
              </a:rPr>
              <a:t>“Think of CNN, your mother and your boss: </a:t>
            </a:r>
          </a:p>
          <a:p>
            <a:pPr lvl="0" rtl="0">
              <a:lnSpc>
                <a:spcPct val="100000"/>
              </a:lnSpc>
              <a:spcBef>
                <a:spcPts val="0"/>
              </a:spcBef>
              <a:buNone/>
            </a:pPr>
            <a:endParaRPr sz="4000" b="0">
              <a:solidFill>
                <a:srgbClr val="FFFFFF"/>
              </a:solidFill>
              <a:latin typeface="georgia"/>
              <a:ea typeface="georgia"/>
              <a:cs typeface="georgia"/>
              <a:sym typeface="georgia"/>
            </a:endParaRPr>
          </a:p>
          <a:p>
            <a:pPr lvl="0" rtl="0">
              <a:lnSpc>
                <a:spcPct val="100000"/>
              </a:lnSpc>
              <a:spcBef>
                <a:spcPts val="0"/>
              </a:spcBef>
              <a:buNone/>
            </a:pPr>
            <a:r>
              <a:rPr lang="en" sz="4000" b="0">
                <a:solidFill>
                  <a:srgbClr val="FFFFFF"/>
                </a:solidFill>
                <a:latin typeface="georgia"/>
                <a:ea typeface="georgia"/>
                <a:cs typeface="georgia"/>
                <a:sym typeface="georgia"/>
              </a:rPr>
              <a:t>Don't say anything online that you wouldn't be comfortable seeing quoted on CNN, being asked about by your mother or having to justify to your boss.”</a:t>
            </a:r>
          </a:p>
          <a:p>
            <a:pPr lvl="0" rtl="0">
              <a:lnSpc>
                <a:spcPct val="100000"/>
              </a:lnSpc>
              <a:spcBef>
                <a:spcPts val="0"/>
              </a:spcBef>
              <a:buNone/>
            </a:pPr>
            <a:r>
              <a:rPr lang="en" sz="4000">
                <a:solidFill>
                  <a:srgbClr val="FFFFFF"/>
                </a:solidFill>
                <a:latin typeface="georgia"/>
                <a:ea typeface="georgia"/>
                <a:cs typeface="georgia"/>
                <a:sym typeface="georgia"/>
              </a:rPr>
              <a:t/>
            </a:r>
            <a:br>
              <a:rPr lang="en" sz="4000">
                <a:solidFill>
                  <a:srgbClr val="FFFFFF"/>
                </a:solidFill>
                <a:latin typeface="georgia"/>
                <a:ea typeface="georgia"/>
                <a:cs typeface="georgia"/>
                <a:sym typeface="georgia"/>
              </a:rPr>
            </a:br>
            <a:r>
              <a:rPr lang="en" sz="4000" b="0">
                <a:solidFill>
                  <a:srgbClr val="FFFFFF"/>
                </a:solidFill>
                <a:latin typeface="georgia"/>
                <a:ea typeface="georgia"/>
                <a:cs typeface="georgia"/>
                <a:sym typeface="georgia"/>
              </a:rPr>
              <a:t>- International Red Cross</a:t>
            </a:r>
            <a:r>
              <a:rPr lang="en" sz="4000">
                <a:solidFill>
                  <a:srgbClr val="FFFFFF"/>
                </a:solidFill>
                <a:latin typeface="georgia"/>
                <a:ea typeface="georgia"/>
                <a:cs typeface="georgia"/>
                <a:sym typeface="georgia"/>
              </a:rPr>
              <a:t> </a:t>
            </a:r>
          </a:p>
        </p:txBody>
      </p:sp>
    </p:spTree>
  </p:cSld>
  <p:clrMapOvr>
    <a:masterClrMapping/>
  </p:clrMapOvr>
  <p:transition spd="slow">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Shape 229"/>
          <p:cNvPicPr preferRelativeResize="0"/>
          <p:nvPr/>
        </p:nvPicPr>
        <p:blipFill>
          <a:blip r:embed="rId3">
            <a:alphaModFix/>
          </a:blip>
          <a:stretch>
            <a:fillRect/>
          </a:stretch>
        </p:blipFill>
        <p:spPr>
          <a:xfrm>
            <a:off x="-261675" y="-168705"/>
            <a:ext cx="9409612" cy="7044682"/>
          </a:xfrm>
          <a:prstGeom prst="rect">
            <a:avLst/>
          </a:prstGeom>
          <a:noFill/>
          <a:ln>
            <a:noFill/>
          </a:ln>
        </p:spPr>
      </p:pic>
      <p:sp>
        <p:nvSpPr>
          <p:cNvPr id="230" name="Shape 230"/>
          <p:cNvSpPr txBox="1"/>
          <p:nvPr/>
        </p:nvSpPr>
        <p:spPr>
          <a:xfrm>
            <a:off x="1080702" y="297012"/>
            <a:ext cx="7627199" cy="9358200"/>
          </a:xfrm>
          <a:prstGeom prst="rect">
            <a:avLst/>
          </a:prstGeom>
          <a:noFill/>
          <a:ln>
            <a:noFill/>
          </a:ln>
        </p:spPr>
        <p:txBody>
          <a:bodyPr lIns="38100" tIns="38100" rIns="38100" bIns="38100" anchor="t" anchorCtr="0">
            <a:noAutofit/>
          </a:bodyPr>
          <a:lstStyle/>
          <a:p>
            <a:pPr rtl="0">
              <a:lnSpc>
                <a:spcPct val="100000"/>
              </a:lnSpc>
              <a:spcBef>
                <a:spcPts val="0"/>
              </a:spcBef>
              <a:buNone/>
            </a:pPr>
            <a:r>
              <a:rPr lang="en" sz="2400" b="1">
                <a:solidFill>
                  <a:srgbClr val="FFFFFF"/>
                </a:solidFill>
                <a:latin typeface="georgia"/>
                <a:ea typeface="georgia"/>
                <a:cs typeface="georgia"/>
                <a:sym typeface="georgia"/>
              </a:rPr>
              <a:t>Social media policy &amp; guidelines</a:t>
            </a:r>
            <a:r>
              <a:rPr lang="en" sz="2400">
                <a:solidFill>
                  <a:srgbClr val="FFFFFF"/>
                </a:solidFill>
                <a:latin typeface="georgia"/>
                <a:ea typeface="georgia"/>
                <a:cs typeface="georgia"/>
                <a:sym typeface="georgia"/>
              </a:rPr>
              <a:t/>
            </a:r>
            <a:br>
              <a:rPr lang="en" sz="2400">
                <a:solidFill>
                  <a:srgbClr val="FFFFFF"/>
                </a:solidFill>
                <a:latin typeface="georgia"/>
                <a:ea typeface="georgia"/>
                <a:cs typeface="georgia"/>
                <a:sym typeface="georgia"/>
              </a:rPr>
            </a:br>
            <a:r>
              <a:rPr lang="en" sz="2400">
                <a:solidFill>
                  <a:srgbClr val="FFFFFF"/>
                </a:solidFill>
                <a:latin typeface="georgia"/>
                <a:ea typeface="georgia"/>
                <a:cs typeface="georgia"/>
                <a:sym typeface="georgia"/>
              </a:rPr>
              <a:t/>
            </a:r>
            <a:br>
              <a:rPr lang="en" sz="2400">
                <a:solidFill>
                  <a:srgbClr val="FFFFFF"/>
                </a:solidFill>
                <a:latin typeface="georgia"/>
                <a:ea typeface="georgia"/>
                <a:cs typeface="georgia"/>
                <a:sym typeface="georgia"/>
              </a:rPr>
            </a:br>
            <a:r>
              <a:rPr lang="en" sz="2400">
                <a:solidFill>
                  <a:srgbClr val="FFFFFF"/>
                </a:solidFill>
                <a:latin typeface="georgia"/>
                <a:ea typeface="georgia"/>
                <a:cs typeface="georgia"/>
                <a:sym typeface="georgia"/>
              </a:rPr>
              <a:t>1. What Does A Social Media Policy Mean To You? </a:t>
            </a:r>
            <a:br>
              <a:rPr lang="en" sz="2400">
                <a:solidFill>
                  <a:srgbClr val="FFFFFF"/>
                </a:solidFill>
                <a:latin typeface="georgia"/>
                <a:ea typeface="georgia"/>
                <a:cs typeface="georgia"/>
                <a:sym typeface="georgia"/>
              </a:rPr>
            </a:br>
            <a:r>
              <a:rPr lang="en" sz="2400">
                <a:solidFill>
                  <a:srgbClr val="FFFFFF"/>
                </a:solidFill>
                <a:latin typeface="georgia"/>
                <a:ea typeface="georgia"/>
                <a:cs typeface="georgia"/>
                <a:sym typeface="georgia"/>
              </a:rPr>
              <a:t/>
            </a:r>
            <a:br>
              <a:rPr lang="en" sz="2400">
                <a:solidFill>
                  <a:srgbClr val="FFFFFF"/>
                </a:solidFill>
                <a:latin typeface="georgia"/>
                <a:ea typeface="georgia"/>
                <a:cs typeface="georgia"/>
                <a:sym typeface="georgia"/>
              </a:rPr>
            </a:br>
            <a:r>
              <a:rPr lang="en" sz="2400">
                <a:solidFill>
                  <a:srgbClr val="FFFFFF"/>
                </a:solidFill>
                <a:latin typeface="georgia"/>
                <a:ea typeface="georgia"/>
                <a:cs typeface="georgia"/>
                <a:sym typeface="georgia"/>
              </a:rPr>
              <a:t>2. Social Media Roles: Who Does What? </a:t>
            </a:r>
            <a:br>
              <a:rPr lang="en" sz="2400">
                <a:solidFill>
                  <a:srgbClr val="FFFFFF"/>
                </a:solidFill>
                <a:latin typeface="georgia"/>
                <a:ea typeface="georgia"/>
                <a:cs typeface="georgia"/>
                <a:sym typeface="georgia"/>
              </a:rPr>
            </a:br>
            <a:r>
              <a:rPr lang="en" sz="2400">
                <a:solidFill>
                  <a:srgbClr val="FFFFFF"/>
                </a:solidFill>
                <a:latin typeface="georgia"/>
                <a:ea typeface="georgia"/>
                <a:cs typeface="georgia"/>
                <a:sym typeface="georgia"/>
              </a:rPr>
              <a:t/>
            </a:r>
            <a:br>
              <a:rPr lang="en" sz="2400">
                <a:solidFill>
                  <a:srgbClr val="FFFFFF"/>
                </a:solidFill>
                <a:latin typeface="georgia"/>
                <a:ea typeface="georgia"/>
                <a:cs typeface="georgia"/>
                <a:sym typeface="georgia"/>
              </a:rPr>
            </a:br>
            <a:r>
              <a:rPr lang="en" sz="2400">
                <a:solidFill>
                  <a:srgbClr val="FFFFFF"/>
                </a:solidFill>
                <a:latin typeface="georgia"/>
                <a:ea typeface="georgia"/>
                <a:cs typeface="georgia"/>
                <a:sym typeface="georgia"/>
              </a:rPr>
              <a:t>3. What Should You Say Online? </a:t>
            </a:r>
            <a:br>
              <a:rPr lang="en" sz="2400">
                <a:solidFill>
                  <a:srgbClr val="FFFFFF"/>
                </a:solidFill>
                <a:latin typeface="georgia"/>
                <a:ea typeface="georgia"/>
                <a:cs typeface="georgia"/>
                <a:sym typeface="georgia"/>
              </a:rPr>
            </a:br>
            <a:r>
              <a:rPr lang="en" sz="2400">
                <a:solidFill>
                  <a:srgbClr val="FFFFFF"/>
                </a:solidFill>
                <a:latin typeface="georgia"/>
                <a:ea typeface="georgia"/>
                <a:cs typeface="georgia"/>
                <a:sym typeface="georgia"/>
              </a:rPr>
              <a:t/>
            </a:r>
            <a:br>
              <a:rPr lang="en" sz="2400">
                <a:solidFill>
                  <a:srgbClr val="FFFFFF"/>
                </a:solidFill>
                <a:latin typeface="georgia"/>
                <a:ea typeface="georgia"/>
                <a:cs typeface="georgia"/>
                <a:sym typeface="georgia"/>
              </a:rPr>
            </a:br>
            <a:r>
              <a:rPr lang="en" sz="2400">
                <a:solidFill>
                  <a:srgbClr val="FFFFFF"/>
                </a:solidFill>
                <a:latin typeface="georgia"/>
                <a:ea typeface="georgia"/>
                <a:cs typeface="georgia"/>
                <a:sym typeface="georgia"/>
              </a:rPr>
              <a:t>4. Monitoring Policy</a:t>
            </a:r>
            <a:br>
              <a:rPr lang="en" sz="2400">
                <a:solidFill>
                  <a:srgbClr val="FFFFFF"/>
                </a:solidFill>
                <a:latin typeface="georgia"/>
                <a:ea typeface="georgia"/>
                <a:cs typeface="georgia"/>
                <a:sym typeface="georgia"/>
              </a:rPr>
            </a:br>
            <a:r>
              <a:rPr lang="en" sz="2400">
                <a:solidFill>
                  <a:srgbClr val="FFFFFF"/>
                </a:solidFill>
                <a:latin typeface="georgia"/>
                <a:ea typeface="georgia"/>
                <a:cs typeface="georgia"/>
                <a:sym typeface="georgia"/>
              </a:rPr>
              <a:t/>
            </a:r>
            <a:br>
              <a:rPr lang="en" sz="2400">
                <a:solidFill>
                  <a:srgbClr val="FFFFFF"/>
                </a:solidFill>
                <a:latin typeface="georgia"/>
                <a:ea typeface="georgia"/>
                <a:cs typeface="georgia"/>
                <a:sym typeface="georgia"/>
              </a:rPr>
            </a:br>
            <a:r>
              <a:rPr lang="en" sz="2400">
                <a:solidFill>
                  <a:srgbClr val="FFFFFF"/>
                </a:solidFill>
                <a:latin typeface="georgia"/>
                <a:ea typeface="georgia"/>
                <a:cs typeface="georgia"/>
                <a:sym typeface="georgia"/>
              </a:rPr>
              <a:t>5. Responding to negative comments</a:t>
            </a:r>
            <a:br>
              <a:rPr lang="en" sz="2400">
                <a:solidFill>
                  <a:srgbClr val="FFFFFF"/>
                </a:solidFill>
                <a:latin typeface="georgia"/>
                <a:ea typeface="georgia"/>
                <a:cs typeface="georgia"/>
                <a:sym typeface="georgia"/>
              </a:rPr>
            </a:br>
            <a:r>
              <a:rPr lang="en" sz="2400">
                <a:solidFill>
                  <a:srgbClr val="FFFFFF"/>
                </a:solidFill>
                <a:latin typeface="georgia"/>
                <a:ea typeface="georgia"/>
                <a:cs typeface="georgia"/>
                <a:sym typeface="georgia"/>
              </a:rPr>
              <a:t/>
            </a:r>
            <a:br>
              <a:rPr lang="en" sz="2400">
                <a:solidFill>
                  <a:srgbClr val="FFFFFF"/>
                </a:solidFill>
                <a:latin typeface="georgia"/>
                <a:ea typeface="georgia"/>
                <a:cs typeface="georgia"/>
                <a:sym typeface="georgia"/>
              </a:rPr>
            </a:br>
            <a:r>
              <a:rPr lang="en" sz="2400">
                <a:solidFill>
                  <a:srgbClr val="FFFFFF"/>
                </a:solidFill>
                <a:latin typeface="georgia"/>
                <a:ea typeface="georgia"/>
                <a:cs typeface="georgia"/>
                <a:sym typeface="georgia"/>
              </a:rPr>
              <a:t>6. Privacy and Permissions</a:t>
            </a:r>
            <a:br>
              <a:rPr lang="en" sz="2400">
                <a:solidFill>
                  <a:srgbClr val="FFFFFF"/>
                </a:solidFill>
                <a:latin typeface="georgia"/>
                <a:ea typeface="georgia"/>
                <a:cs typeface="georgia"/>
                <a:sym typeface="georgia"/>
              </a:rPr>
            </a:br>
            <a:r>
              <a:rPr lang="en" sz="2400">
                <a:solidFill>
                  <a:srgbClr val="FFFFFF"/>
                </a:solidFill>
                <a:latin typeface="georgia"/>
                <a:ea typeface="georgia"/>
                <a:cs typeface="georgia"/>
                <a:sym typeface="georgia"/>
              </a:rPr>
              <a:t/>
            </a:r>
            <a:br>
              <a:rPr lang="en" sz="2400">
                <a:solidFill>
                  <a:srgbClr val="FFFFFF"/>
                </a:solidFill>
                <a:latin typeface="georgia"/>
                <a:ea typeface="georgia"/>
                <a:cs typeface="georgia"/>
                <a:sym typeface="georgia"/>
              </a:rPr>
            </a:br>
            <a:r>
              <a:rPr lang="en" sz="2400">
                <a:solidFill>
                  <a:srgbClr val="FFFFFF"/>
                </a:solidFill>
                <a:latin typeface="georgia"/>
                <a:ea typeface="georgia"/>
                <a:cs typeface="georgia"/>
                <a:sym typeface="georgia"/>
              </a:rPr>
              <a:t>7. Thinking through Copyright and Attribution</a:t>
            </a:r>
            <a:br>
              <a:rPr lang="en" sz="2400">
                <a:solidFill>
                  <a:srgbClr val="FFFFFF"/>
                </a:solidFill>
                <a:latin typeface="georgia"/>
                <a:ea typeface="georgia"/>
                <a:cs typeface="georgia"/>
                <a:sym typeface="georgia"/>
              </a:rPr>
            </a:br>
            <a:r>
              <a:rPr lang="en" sz="2400">
                <a:solidFill>
                  <a:srgbClr val="FFFFFF"/>
                </a:solidFill>
                <a:latin typeface="georgia"/>
                <a:ea typeface="georgia"/>
                <a:cs typeface="georgia"/>
                <a:sym typeface="georgia"/>
              </a:rPr>
              <a:t/>
            </a:r>
            <a:br>
              <a:rPr lang="en" sz="2400">
                <a:solidFill>
                  <a:srgbClr val="FFFFFF"/>
                </a:solidFill>
                <a:latin typeface="georgia"/>
                <a:ea typeface="georgia"/>
                <a:cs typeface="georgia"/>
                <a:sym typeface="georgia"/>
              </a:rPr>
            </a:br>
            <a:r>
              <a:rPr lang="en" sz="2400">
                <a:solidFill>
                  <a:srgbClr val="FFFFFF"/>
                </a:solidFill>
                <a:latin typeface="georgia"/>
                <a:ea typeface="georgia"/>
                <a:cs typeface="georgia"/>
                <a:sym typeface="georgia"/>
              </a:rPr>
              <a:t>8. Personal vs. Professional</a:t>
            </a:r>
          </a:p>
          <a:p>
            <a:pPr rtl="0">
              <a:lnSpc>
                <a:spcPct val="100000"/>
              </a:lnSpc>
              <a:spcBef>
                <a:spcPts val="0"/>
              </a:spcBef>
              <a:buNone/>
            </a:pPr>
            <a:r>
              <a:rPr lang="en" sz="2400" b="0">
                <a:solidFill>
                  <a:srgbClr val="000000"/>
                </a:solidFill>
                <a:latin typeface="Arial"/>
                <a:ea typeface="Arial"/>
                <a:cs typeface="Arial"/>
                <a:sym typeface="Arial"/>
              </a:rPr>
              <a:t> </a:t>
            </a:r>
          </a:p>
          <a:p>
            <a:pPr rtl="0">
              <a:lnSpc>
                <a:spcPct val="100000"/>
              </a:lnSpc>
              <a:spcBef>
                <a:spcPts val="0"/>
              </a:spcBef>
              <a:buNone/>
            </a:pPr>
            <a:endParaRPr sz="2400" b="0">
              <a:solidFill>
                <a:srgbClr val="FFFFFF"/>
              </a:solidFill>
              <a:latin typeface="georgia"/>
              <a:ea typeface="georgia"/>
              <a:cs typeface="georgia"/>
              <a:sym typeface="georgia"/>
            </a:endParaRPr>
          </a:p>
          <a:p>
            <a:pPr rtl="0">
              <a:lnSpc>
                <a:spcPct val="100000"/>
              </a:lnSpc>
              <a:spcBef>
                <a:spcPts val="0"/>
              </a:spcBef>
              <a:buNone/>
            </a:pPr>
            <a:endParaRPr sz="4266" b="0">
              <a:solidFill>
                <a:srgbClr val="FFFFFF"/>
              </a:solidFill>
              <a:latin typeface="georgia"/>
              <a:ea typeface="georgia"/>
              <a:cs typeface="georgia"/>
              <a:sym typeface="georgia"/>
            </a:endParaRPr>
          </a:p>
          <a:p>
            <a:pPr rtl="0">
              <a:lnSpc>
                <a:spcPct val="100000"/>
              </a:lnSpc>
              <a:spcBef>
                <a:spcPts val="0"/>
              </a:spcBef>
              <a:buNone/>
            </a:pPr>
            <a:endParaRPr sz="4266" b="0">
              <a:solidFill>
                <a:srgbClr val="FFFFFF"/>
              </a:solidFill>
              <a:latin typeface="georgia"/>
              <a:ea typeface="georgia"/>
              <a:cs typeface="georgia"/>
              <a:sym typeface="georgia"/>
            </a:endParaRPr>
          </a:p>
          <a:p>
            <a:pPr rtl="0">
              <a:lnSpc>
                <a:spcPct val="100000"/>
              </a:lnSpc>
              <a:spcBef>
                <a:spcPts val="0"/>
              </a:spcBef>
              <a:buNone/>
            </a:pPr>
            <a:endParaRPr sz="4266" b="0">
              <a:solidFill>
                <a:srgbClr val="FFFFFF"/>
              </a:solidFill>
              <a:latin typeface="georgia"/>
              <a:ea typeface="georgia"/>
              <a:cs typeface="georgia"/>
              <a:sym typeface="georgia"/>
            </a:endParaRPr>
          </a:p>
        </p:txBody>
      </p:sp>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Shape 235"/>
          <p:cNvSpPr txBox="1"/>
          <p:nvPr/>
        </p:nvSpPr>
        <p:spPr>
          <a:xfrm>
            <a:off x="79375" y="1365250"/>
            <a:ext cx="4492200" cy="4460699"/>
          </a:xfrm>
          <a:prstGeom prst="rect">
            <a:avLst/>
          </a:prstGeom>
          <a:noFill/>
          <a:ln>
            <a:noFill/>
          </a:ln>
        </p:spPr>
        <p:txBody>
          <a:bodyPr lIns="91425" tIns="91425" rIns="91425" bIns="91425" anchor="ctr" anchorCtr="0">
            <a:noAutofit/>
          </a:bodyPr>
          <a:lstStyle/>
          <a:p>
            <a:pPr lvl="0" rtl="0">
              <a:spcBef>
                <a:spcPts val="0"/>
              </a:spcBef>
              <a:buNone/>
            </a:pPr>
            <a:r>
              <a:rPr lang="en" sz="6500">
                <a:solidFill>
                  <a:srgbClr val="FFFFFF"/>
                </a:solidFill>
                <a:latin typeface="Georgia"/>
                <a:ea typeface="Georgia"/>
                <a:cs typeface="Georgia"/>
                <a:sym typeface="Georgia"/>
              </a:rPr>
              <a:t>Dip your toast in grapefruit juice.</a:t>
            </a:r>
          </a:p>
          <a:p>
            <a:pPr lvl="0" rtl="0">
              <a:spcBef>
                <a:spcPts val="0"/>
              </a:spcBef>
              <a:buNone/>
            </a:pPr>
            <a:endParaRPr sz="6500" b="1">
              <a:solidFill>
                <a:srgbClr val="FFFFFF"/>
              </a:solidFill>
              <a:latin typeface="Georgia"/>
              <a:ea typeface="Georgia"/>
              <a:cs typeface="Georgia"/>
              <a:sym typeface="Georgia"/>
            </a:endParaRPr>
          </a:p>
          <a:p>
            <a:pPr lvl="0" rtl="0">
              <a:spcBef>
                <a:spcPts val="0"/>
              </a:spcBef>
              <a:buNone/>
            </a:pPr>
            <a:endParaRPr/>
          </a:p>
        </p:txBody>
      </p:sp>
      <p:pic>
        <p:nvPicPr>
          <p:cNvPr id="236" name="Shape 236"/>
          <p:cNvPicPr preferRelativeResize="0"/>
          <p:nvPr/>
        </p:nvPicPr>
        <p:blipFill>
          <a:blip r:embed="rId3">
            <a:alphaModFix/>
          </a:blip>
          <a:stretch>
            <a:fillRect/>
          </a:stretch>
        </p:blipFill>
        <p:spPr>
          <a:xfrm>
            <a:off x="4000499" y="0"/>
            <a:ext cx="5143500" cy="6858000"/>
          </a:xfrm>
          <a:prstGeom prst="rect">
            <a:avLst/>
          </a:prstGeom>
          <a:noFill/>
          <a:ln>
            <a:noFill/>
          </a:ln>
        </p:spPr>
      </p:pic>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241" name="Shape 241"/>
          <p:cNvPicPr preferRelativeResize="0"/>
          <p:nvPr/>
        </p:nvPicPr>
        <p:blipFill>
          <a:blip r:embed="rId3">
            <a:alphaModFix/>
          </a:blip>
          <a:stretch>
            <a:fillRect/>
          </a:stretch>
        </p:blipFill>
        <p:spPr>
          <a:xfrm>
            <a:off x="0" y="0"/>
            <a:ext cx="9143999" cy="6857999"/>
          </a:xfrm>
          <a:prstGeom prst="rect">
            <a:avLst/>
          </a:prstGeom>
          <a:noFill/>
          <a:ln>
            <a:noFill/>
          </a:ln>
        </p:spPr>
      </p:pic>
    </p:spTree>
  </p:cSld>
  <p:clrMapOvr>
    <a:masterClrMapping/>
  </p:clrMapOvr>
  <p:transition spd="slow">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Shape 246"/>
          <p:cNvSpPr txBox="1"/>
          <p:nvPr/>
        </p:nvSpPr>
        <p:spPr>
          <a:xfrm>
            <a:off x="181287" y="156600"/>
            <a:ext cx="6510900" cy="6544800"/>
          </a:xfrm>
          <a:prstGeom prst="rect">
            <a:avLst/>
          </a:prstGeom>
          <a:noFill/>
          <a:ln>
            <a:noFill/>
          </a:ln>
        </p:spPr>
        <p:txBody>
          <a:bodyPr lIns="38100" tIns="38100" rIns="38100" bIns="38100" anchor="t" anchorCtr="0">
            <a:noAutofit/>
          </a:bodyPr>
          <a:lstStyle/>
          <a:p>
            <a:pPr lvl="0" rtl="0">
              <a:lnSpc>
                <a:spcPct val="100000"/>
              </a:lnSpc>
              <a:spcBef>
                <a:spcPts val="0"/>
              </a:spcBef>
              <a:buNone/>
            </a:pPr>
            <a:r>
              <a:rPr lang="en" sz="3733" b="1">
                <a:solidFill>
                  <a:srgbClr val="FFFFFF"/>
                </a:solidFill>
                <a:latin typeface="georgia"/>
                <a:ea typeface="georgia"/>
                <a:cs typeface="georgia"/>
                <a:sym typeface="georgia"/>
              </a:rPr>
              <a:t>Key channels</a:t>
            </a:r>
          </a:p>
          <a:p>
            <a:pPr lvl="0" rtl="0">
              <a:lnSpc>
                <a:spcPct val="100000"/>
              </a:lnSpc>
              <a:spcBef>
                <a:spcPts val="0"/>
              </a:spcBef>
              <a:buNone/>
            </a:pPr>
            <a:endParaRPr sz="3733" b="1">
              <a:solidFill>
                <a:srgbClr val="FFFFFF"/>
              </a:solidFill>
              <a:latin typeface="georgia"/>
              <a:ea typeface="georgia"/>
              <a:cs typeface="georgia"/>
              <a:sym typeface="georgia"/>
            </a:endParaRPr>
          </a:p>
          <a:p>
            <a:pPr lvl="0" rtl="0">
              <a:lnSpc>
                <a:spcPct val="100000"/>
              </a:lnSpc>
              <a:spcBef>
                <a:spcPts val="0"/>
              </a:spcBef>
              <a:buNone/>
            </a:pPr>
            <a:r>
              <a:rPr lang="en" sz="3733">
                <a:solidFill>
                  <a:srgbClr val="FFFFFF"/>
                </a:solidFill>
                <a:latin typeface="georgia"/>
                <a:ea typeface="georgia"/>
                <a:cs typeface="georgia"/>
                <a:sym typeface="georgia"/>
              </a:rPr>
              <a:t>Your website</a:t>
            </a:r>
          </a:p>
          <a:p>
            <a:pPr lvl="0" rtl="0">
              <a:lnSpc>
                <a:spcPct val="100000"/>
              </a:lnSpc>
              <a:spcBef>
                <a:spcPts val="0"/>
              </a:spcBef>
              <a:buNone/>
            </a:pPr>
            <a:endParaRPr sz="3733">
              <a:solidFill>
                <a:srgbClr val="FFFFFF"/>
              </a:solidFill>
              <a:latin typeface="georgia"/>
              <a:ea typeface="georgia"/>
              <a:cs typeface="georgia"/>
              <a:sym typeface="georgia"/>
            </a:endParaRPr>
          </a:p>
          <a:p>
            <a:pPr lvl="0" rtl="0">
              <a:lnSpc>
                <a:spcPct val="100000"/>
              </a:lnSpc>
              <a:spcBef>
                <a:spcPts val="0"/>
              </a:spcBef>
              <a:buNone/>
            </a:pPr>
            <a:r>
              <a:rPr lang="en" sz="3733">
                <a:solidFill>
                  <a:srgbClr val="FFFFFF"/>
                </a:solidFill>
                <a:latin typeface="georgia"/>
                <a:ea typeface="georgia"/>
                <a:cs typeface="georgia"/>
                <a:sym typeface="georgia"/>
              </a:rPr>
              <a:t>Blogging</a:t>
            </a:r>
          </a:p>
          <a:p>
            <a:pPr lvl="0" rtl="0">
              <a:lnSpc>
                <a:spcPct val="100000"/>
              </a:lnSpc>
              <a:spcBef>
                <a:spcPts val="0"/>
              </a:spcBef>
              <a:buNone/>
            </a:pPr>
            <a:endParaRPr sz="3733">
              <a:solidFill>
                <a:srgbClr val="FFFFFF"/>
              </a:solidFill>
              <a:latin typeface="georgia"/>
              <a:ea typeface="georgia"/>
              <a:cs typeface="georgia"/>
              <a:sym typeface="georgia"/>
            </a:endParaRPr>
          </a:p>
          <a:p>
            <a:pPr lvl="0" rtl="0">
              <a:lnSpc>
                <a:spcPct val="100000"/>
              </a:lnSpc>
              <a:spcBef>
                <a:spcPts val="0"/>
              </a:spcBef>
              <a:buNone/>
            </a:pPr>
            <a:r>
              <a:rPr lang="en" sz="3733">
                <a:solidFill>
                  <a:srgbClr val="FFFFFF"/>
                </a:solidFill>
                <a:latin typeface="georgia"/>
                <a:ea typeface="georgia"/>
                <a:cs typeface="georgia"/>
                <a:sym typeface="georgia"/>
              </a:rPr>
              <a:t>Video/Audio</a:t>
            </a:r>
          </a:p>
          <a:p>
            <a:pPr lvl="0" rtl="0">
              <a:lnSpc>
                <a:spcPct val="100000"/>
              </a:lnSpc>
              <a:spcBef>
                <a:spcPts val="0"/>
              </a:spcBef>
              <a:buNone/>
            </a:pPr>
            <a:endParaRPr sz="3733">
              <a:solidFill>
                <a:srgbClr val="FFFFFF"/>
              </a:solidFill>
              <a:latin typeface="georgia"/>
              <a:ea typeface="georgia"/>
              <a:cs typeface="georgia"/>
              <a:sym typeface="georgia"/>
            </a:endParaRPr>
          </a:p>
          <a:p>
            <a:pPr lvl="0" rtl="0">
              <a:lnSpc>
                <a:spcPct val="100000"/>
              </a:lnSpc>
              <a:spcBef>
                <a:spcPts val="0"/>
              </a:spcBef>
              <a:buNone/>
            </a:pPr>
            <a:r>
              <a:rPr lang="en" sz="3733">
                <a:solidFill>
                  <a:srgbClr val="FFFFFF"/>
                </a:solidFill>
                <a:latin typeface="georgia"/>
                <a:ea typeface="georgia"/>
                <a:cs typeface="georgia"/>
                <a:sym typeface="georgia"/>
              </a:rPr>
              <a:t>Facebook</a:t>
            </a:r>
          </a:p>
          <a:p>
            <a:pPr lvl="0" rtl="0">
              <a:lnSpc>
                <a:spcPct val="100000"/>
              </a:lnSpc>
              <a:spcBef>
                <a:spcPts val="0"/>
              </a:spcBef>
              <a:buNone/>
            </a:pPr>
            <a:endParaRPr sz="3733">
              <a:solidFill>
                <a:srgbClr val="FFFFFF"/>
              </a:solidFill>
              <a:latin typeface="georgia"/>
              <a:ea typeface="georgia"/>
              <a:cs typeface="georgia"/>
              <a:sym typeface="georgia"/>
            </a:endParaRPr>
          </a:p>
          <a:p>
            <a:pPr lvl="0" rtl="0">
              <a:lnSpc>
                <a:spcPct val="100000"/>
              </a:lnSpc>
              <a:spcBef>
                <a:spcPts val="0"/>
              </a:spcBef>
              <a:buNone/>
            </a:pPr>
            <a:r>
              <a:rPr lang="en" sz="3733">
                <a:solidFill>
                  <a:srgbClr val="FFFFFF"/>
                </a:solidFill>
                <a:latin typeface="georgia"/>
                <a:ea typeface="georgia"/>
                <a:cs typeface="georgia"/>
                <a:sym typeface="georgia"/>
              </a:rPr>
              <a:t>Twitter</a:t>
            </a:r>
          </a:p>
          <a:p>
            <a:pPr lvl="0" rtl="0">
              <a:lnSpc>
                <a:spcPct val="100000"/>
              </a:lnSpc>
              <a:spcBef>
                <a:spcPts val="0"/>
              </a:spcBef>
              <a:buNone/>
            </a:pPr>
            <a:endParaRPr sz="3466">
              <a:solidFill>
                <a:srgbClr val="FFFFFF"/>
              </a:solidFill>
              <a:latin typeface="Arial"/>
              <a:ea typeface="Arial"/>
              <a:cs typeface="Arial"/>
              <a:sym typeface="Arial"/>
            </a:endParaRPr>
          </a:p>
          <a:p>
            <a:pPr lvl="0" rtl="0">
              <a:lnSpc>
                <a:spcPct val="100000"/>
              </a:lnSpc>
              <a:spcBef>
                <a:spcPts val="0"/>
              </a:spcBef>
              <a:buNone/>
            </a:pPr>
            <a:endParaRPr sz="3466">
              <a:solidFill>
                <a:srgbClr val="000000"/>
              </a:solidFill>
              <a:latin typeface="Arial"/>
              <a:ea typeface="Arial"/>
              <a:cs typeface="Arial"/>
              <a:sym typeface="Arial"/>
            </a:endParaRPr>
          </a:p>
        </p:txBody>
      </p:sp>
      <p:pic>
        <p:nvPicPr>
          <p:cNvPr id="247" name="Shape 247"/>
          <p:cNvPicPr preferRelativeResize="0"/>
          <p:nvPr/>
        </p:nvPicPr>
        <p:blipFill>
          <a:blip r:embed="rId3">
            <a:alphaModFix/>
          </a:blip>
          <a:stretch>
            <a:fillRect/>
          </a:stretch>
        </p:blipFill>
        <p:spPr>
          <a:xfrm>
            <a:off x="4746869" y="2279969"/>
            <a:ext cx="4369995" cy="4212113"/>
          </a:xfrm>
          <a:prstGeom prst="rect">
            <a:avLst/>
          </a:prstGeom>
          <a:noFill/>
          <a:ln>
            <a:noFill/>
          </a:ln>
        </p:spPr>
      </p:pic>
    </p:spTree>
  </p:cSld>
  <p:clrMapOvr>
    <a:masterClrMapping/>
  </p:clrMapOvr>
  <p:transition spd="slow">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Shape 252"/>
          <p:cNvPicPr preferRelativeResize="0"/>
          <p:nvPr/>
        </p:nvPicPr>
        <p:blipFill>
          <a:blip r:embed="rId3">
            <a:alphaModFix/>
          </a:blip>
          <a:stretch>
            <a:fillRect/>
          </a:stretch>
        </p:blipFill>
        <p:spPr>
          <a:xfrm>
            <a:off x="7830" y="-175027"/>
            <a:ext cx="9503054" cy="7137224"/>
          </a:xfrm>
          <a:prstGeom prst="rect">
            <a:avLst/>
          </a:prstGeom>
          <a:noFill/>
          <a:ln>
            <a:noFill/>
          </a:ln>
        </p:spPr>
      </p:pic>
      <p:sp>
        <p:nvSpPr>
          <p:cNvPr id="253" name="Shape 253"/>
          <p:cNvSpPr txBox="1"/>
          <p:nvPr/>
        </p:nvSpPr>
        <p:spPr>
          <a:xfrm>
            <a:off x="1013670" y="1377179"/>
            <a:ext cx="4634415" cy="1792304"/>
          </a:xfrm>
          <a:prstGeom prst="rect">
            <a:avLst/>
          </a:prstGeom>
          <a:noFill/>
          <a:ln>
            <a:noFill/>
          </a:ln>
        </p:spPr>
        <p:txBody>
          <a:bodyPr lIns="38100" tIns="38100" rIns="38100" bIns="38100" anchor="t" anchorCtr="0">
            <a:noAutofit/>
          </a:bodyPr>
          <a:lstStyle/>
          <a:p>
            <a:pPr rtl="0">
              <a:lnSpc>
                <a:spcPct val="100000"/>
              </a:lnSpc>
              <a:spcBef>
                <a:spcPts val="0"/>
              </a:spcBef>
              <a:buNone/>
            </a:pPr>
            <a:r>
              <a:rPr lang="en" sz="3733">
                <a:solidFill>
                  <a:srgbClr val="FFFFFF"/>
                </a:solidFill>
                <a:latin typeface="georgia"/>
                <a:ea typeface="georgia"/>
                <a:cs typeface="georgia"/>
                <a:sym typeface="georgia"/>
              </a:rPr>
              <a:t>Is your current website up to the job?</a:t>
            </a:r>
          </a:p>
        </p:txBody>
      </p:sp>
    </p:spTree>
  </p:cSld>
  <p:clrMapOvr>
    <a:masterClrMapping/>
  </p:clrMapOvr>
  <p:transition spd="slow">
    <p:cut/>
  </p:transition>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7"/>
        <p:cNvGrpSpPr/>
        <p:nvPr/>
      </p:nvGrpSpPr>
      <p:grpSpPr>
        <a:xfrm>
          <a:off x="0" y="0"/>
          <a:ext cx="0" cy="0"/>
          <a:chOff x="0" y="0"/>
          <a:chExt cx="0" cy="0"/>
        </a:xfrm>
      </p:grpSpPr>
      <p:pic>
        <p:nvPicPr>
          <p:cNvPr id="258" name="Shape 258"/>
          <p:cNvPicPr preferRelativeResize="0"/>
          <p:nvPr/>
        </p:nvPicPr>
        <p:blipFill>
          <a:blip r:embed="rId4">
            <a:alphaModFix/>
          </a:blip>
          <a:stretch>
            <a:fillRect/>
          </a:stretch>
        </p:blipFill>
        <p:spPr>
          <a:xfrm>
            <a:off x="1690687" y="2747962"/>
            <a:ext cx="5762625" cy="1362075"/>
          </a:xfrm>
          <a:prstGeom prst="rect">
            <a:avLst/>
          </a:prstGeom>
          <a:noFill/>
          <a:ln>
            <a:noFill/>
          </a:ln>
        </p:spPr>
      </p:pic>
    </p:spTree>
  </p:cSld>
  <p:clrMapOvr>
    <a:masterClrMapping/>
  </p:clrMapOvr>
  <p:transition spd="slow">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Shape 263"/>
          <p:cNvPicPr preferRelativeResize="0"/>
          <p:nvPr/>
        </p:nvPicPr>
        <p:blipFill>
          <a:blip r:embed="rId3">
            <a:alphaModFix/>
          </a:blip>
          <a:stretch>
            <a:fillRect/>
          </a:stretch>
        </p:blipFill>
        <p:spPr>
          <a:xfrm>
            <a:off x="1102" y="-90315"/>
            <a:ext cx="9128992" cy="6973718"/>
          </a:xfrm>
          <a:prstGeom prst="rect">
            <a:avLst/>
          </a:prstGeom>
          <a:noFill/>
          <a:ln>
            <a:noFill/>
          </a:ln>
        </p:spPr>
      </p:pic>
      <p:sp>
        <p:nvSpPr>
          <p:cNvPr id="264" name="Shape 264"/>
          <p:cNvSpPr txBox="1"/>
          <p:nvPr/>
        </p:nvSpPr>
        <p:spPr>
          <a:xfrm>
            <a:off x="404540" y="637479"/>
            <a:ext cx="8351999" cy="5966100"/>
          </a:xfrm>
          <a:prstGeom prst="rect">
            <a:avLst/>
          </a:prstGeom>
          <a:noFill/>
          <a:ln>
            <a:noFill/>
          </a:ln>
        </p:spPr>
        <p:txBody>
          <a:bodyPr lIns="38100" tIns="38100" rIns="38100" bIns="38100" anchor="t" anchorCtr="0">
            <a:noAutofit/>
          </a:bodyPr>
          <a:lstStyle/>
          <a:p>
            <a:pPr lvl="0" rtl="0">
              <a:lnSpc>
                <a:spcPct val="100000"/>
              </a:lnSpc>
              <a:spcBef>
                <a:spcPts val="0"/>
              </a:spcBef>
              <a:buNone/>
            </a:pPr>
            <a:r>
              <a:rPr lang="en" sz="9600" b="1">
                <a:solidFill>
                  <a:srgbClr val="FFFFFF"/>
                </a:solidFill>
                <a:latin typeface="georgia"/>
                <a:ea typeface="georgia"/>
                <a:cs typeface="georgia"/>
                <a:sym typeface="georgia"/>
              </a:rPr>
              <a:t>Who Blogs?</a:t>
            </a:r>
          </a:p>
          <a:p>
            <a:pPr lvl="0" rtl="0">
              <a:lnSpc>
                <a:spcPct val="100000"/>
              </a:lnSpc>
              <a:spcBef>
                <a:spcPts val="0"/>
              </a:spcBef>
              <a:buNone/>
            </a:pPr>
            <a:endParaRPr sz="3600" b="1">
              <a:solidFill>
                <a:srgbClr val="FFFFFF"/>
              </a:solidFill>
              <a:latin typeface="georgia"/>
              <a:ea typeface="georgia"/>
              <a:cs typeface="georgia"/>
              <a:sym typeface="georgia"/>
            </a:endParaRPr>
          </a:p>
          <a:p>
            <a:pPr rtl="0">
              <a:lnSpc>
                <a:spcPct val="100000"/>
              </a:lnSpc>
              <a:spcBef>
                <a:spcPts val="0"/>
              </a:spcBef>
              <a:buNone/>
            </a:pPr>
            <a:r>
              <a:rPr lang="en" sz="3000" b="1">
                <a:solidFill>
                  <a:srgbClr val="FFFFFF"/>
                </a:solidFill>
                <a:latin typeface="georgia"/>
                <a:ea typeface="georgia"/>
                <a:cs typeface="georgia"/>
                <a:sym typeface="georgia"/>
              </a:rPr>
              <a:t>Are there any ideas you can borrow from these blogs?</a:t>
            </a:r>
          </a:p>
          <a:p>
            <a:pPr rtl="0">
              <a:lnSpc>
                <a:spcPct val="100000"/>
              </a:lnSpc>
              <a:spcBef>
                <a:spcPts val="0"/>
              </a:spcBef>
              <a:buNone/>
            </a:pPr>
            <a:endParaRPr sz="3000" b="1">
              <a:solidFill>
                <a:srgbClr val="FFFFFF"/>
              </a:solidFill>
              <a:latin typeface="georgia"/>
              <a:ea typeface="georgia"/>
              <a:cs typeface="georgia"/>
              <a:sym typeface="georgia"/>
            </a:endParaRPr>
          </a:p>
          <a:p>
            <a:pPr rtl="0">
              <a:lnSpc>
                <a:spcPct val="100000"/>
              </a:lnSpc>
              <a:spcBef>
                <a:spcPts val="0"/>
              </a:spcBef>
              <a:buNone/>
            </a:pPr>
            <a:r>
              <a:rPr lang="en" sz="3000" b="1" u="sng">
                <a:solidFill>
                  <a:srgbClr val="FFFFFF"/>
                </a:solidFill>
                <a:latin typeface="georgia"/>
                <a:ea typeface="georgia"/>
                <a:cs typeface="georgia"/>
                <a:sym typeface="georgia"/>
                <a:hlinkClick r:id="rId4"/>
              </a:rPr>
              <a:t>www.jrf.org.uk/blog</a:t>
            </a:r>
          </a:p>
          <a:p>
            <a:pPr rtl="0">
              <a:lnSpc>
                <a:spcPct val="100000"/>
              </a:lnSpc>
              <a:spcBef>
                <a:spcPts val="0"/>
              </a:spcBef>
              <a:buNone/>
            </a:pPr>
            <a:endParaRPr sz="3000" b="1">
              <a:solidFill>
                <a:srgbClr val="FFFFFF"/>
              </a:solidFill>
              <a:latin typeface="georgia"/>
              <a:ea typeface="georgia"/>
              <a:cs typeface="georgia"/>
              <a:sym typeface="georgia"/>
            </a:endParaRPr>
          </a:p>
          <a:p>
            <a:pPr rtl="0">
              <a:lnSpc>
                <a:spcPct val="100000"/>
              </a:lnSpc>
              <a:spcBef>
                <a:spcPts val="0"/>
              </a:spcBef>
              <a:buNone/>
            </a:pPr>
            <a:r>
              <a:rPr lang="en" sz="3000" b="1" u="sng">
                <a:solidFill>
                  <a:srgbClr val="FFFFFF"/>
                </a:solidFill>
                <a:latin typeface="georgia"/>
                <a:ea typeface="georgia"/>
                <a:cs typeface="georgia"/>
                <a:sym typeface="georgia"/>
                <a:hlinkClick r:id="rId5"/>
              </a:rPr>
              <a:t>http://blogs.nottingham.ac.uk/</a:t>
            </a:r>
          </a:p>
          <a:p>
            <a:pPr rtl="0">
              <a:lnSpc>
                <a:spcPct val="100000"/>
              </a:lnSpc>
              <a:spcBef>
                <a:spcPts val="0"/>
              </a:spcBef>
              <a:buNone/>
            </a:pPr>
            <a:endParaRPr sz="3000" b="1">
              <a:solidFill>
                <a:srgbClr val="FFFFFF"/>
              </a:solidFill>
              <a:latin typeface="georgia"/>
              <a:ea typeface="georgia"/>
              <a:cs typeface="georgia"/>
              <a:sym typeface="georgia"/>
            </a:endParaRPr>
          </a:p>
          <a:p>
            <a:pPr rtl="0">
              <a:lnSpc>
                <a:spcPct val="100000"/>
              </a:lnSpc>
              <a:spcBef>
                <a:spcPts val="0"/>
              </a:spcBef>
              <a:buNone/>
            </a:pPr>
            <a:r>
              <a:rPr lang="en" sz="3000" b="1" u="sng">
                <a:solidFill>
                  <a:srgbClr val="FFFFFF"/>
                </a:solidFill>
                <a:latin typeface="georgia"/>
                <a:ea typeface="georgia"/>
                <a:cs typeface="georgia"/>
                <a:sym typeface="georgia"/>
                <a:hlinkClick r:id="rId6"/>
              </a:rPr>
              <a:t>http://oxfamblogs.org/fp2p/</a:t>
            </a:r>
          </a:p>
          <a:p>
            <a:pPr rtl="0">
              <a:lnSpc>
                <a:spcPct val="100000"/>
              </a:lnSpc>
              <a:spcBef>
                <a:spcPts val="0"/>
              </a:spcBef>
              <a:buNone/>
            </a:pPr>
            <a:endParaRPr sz="3000" b="1">
              <a:solidFill>
                <a:srgbClr val="FFFFFF"/>
              </a:solidFill>
              <a:latin typeface="georgia"/>
              <a:ea typeface="georgia"/>
              <a:cs typeface="georgia"/>
              <a:sym typeface="georgia"/>
            </a:endParaRPr>
          </a:p>
          <a:p>
            <a:pPr rtl="0">
              <a:lnSpc>
                <a:spcPct val="100000"/>
              </a:lnSpc>
              <a:spcBef>
                <a:spcPts val="0"/>
              </a:spcBef>
              <a:buNone/>
            </a:pPr>
            <a:endParaRPr sz="3000" b="1">
              <a:solidFill>
                <a:srgbClr val="FFFFFF"/>
              </a:solidFill>
              <a:latin typeface="georgia"/>
              <a:ea typeface="georgia"/>
              <a:cs typeface="georgia"/>
              <a:sym typeface="georgia"/>
            </a:endParaRPr>
          </a:p>
          <a:p>
            <a:pPr lvl="0" rtl="0">
              <a:lnSpc>
                <a:spcPct val="100000"/>
              </a:lnSpc>
              <a:spcBef>
                <a:spcPts val="0"/>
              </a:spcBef>
              <a:buNone/>
            </a:pPr>
            <a:endParaRPr sz="3000" b="1">
              <a:solidFill>
                <a:srgbClr val="FFFFFF"/>
              </a:solidFill>
              <a:latin typeface="georgia"/>
              <a:ea typeface="georgia"/>
              <a:cs typeface="georgia"/>
              <a:sym typeface="georgia"/>
            </a:endParaRPr>
          </a:p>
          <a:p>
            <a:pPr lvl="0" rtl="0">
              <a:lnSpc>
                <a:spcPct val="100000"/>
              </a:lnSpc>
              <a:spcBef>
                <a:spcPts val="0"/>
              </a:spcBef>
              <a:buNone/>
            </a:pPr>
            <a:endParaRPr sz="3000">
              <a:solidFill>
                <a:srgbClr val="FFFFFF"/>
              </a:solidFill>
              <a:latin typeface="georgia"/>
              <a:ea typeface="georgia"/>
              <a:cs typeface="georgia"/>
              <a:sym typeface="georgia"/>
            </a:endParaRPr>
          </a:p>
          <a:p>
            <a:pPr lvl="0" rtl="0">
              <a:lnSpc>
                <a:spcPct val="100000"/>
              </a:lnSpc>
              <a:spcBef>
                <a:spcPts val="0"/>
              </a:spcBef>
              <a:buNone/>
            </a:pPr>
            <a:endParaRPr sz="3000">
              <a:solidFill>
                <a:srgbClr val="FFFFFF"/>
              </a:solidFill>
              <a:latin typeface="georgia"/>
              <a:ea typeface="georgia"/>
              <a:cs typeface="georgia"/>
              <a:sym typeface="georgia"/>
            </a:endParaRPr>
          </a:p>
          <a:p>
            <a:pPr lvl="0" rtl="0">
              <a:lnSpc>
                <a:spcPct val="100000"/>
              </a:lnSpc>
              <a:spcBef>
                <a:spcPts val="0"/>
              </a:spcBef>
              <a:buNone/>
            </a:pPr>
            <a:endParaRPr sz="3600">
              <a:solidFill>
                <a:srgbClr val="FFFFFF"/>
              </a:solidFill>
              <a:latin typeface="georgia"/>
              <a:ea typeface="georgia"/>
              <a:cs typeface="georgia"/>
              <a:sym typeface="georgia"/>
            </a:endParaRPr>
          </a:p>
          <a:p>
            <a:pPr lvl="0" rtl="0">
              <a:lnSpc>
                <a:spcPct val="100000"/>
              </a:lnSpc>
              <a:spcBef>
                <a:spcPts val="0"/>
              </a:spcBef>
              <a:buNone/>
            </a:pPr>
            <a:endParaRPr sz="1866">
              <a:solidFill>
                <a:srgbClr val="000000"/>
              </a:solidFill>
              <a:latin typeface="Arial"/>
              <a:ea typeface="Arial"/>
              <a:cs typeface="Arial"/>
              <a:sym typeface="Arial"/>
            </a:endParaRPr>
          </a:p>
        </p:txBody>
      </p:sp>
    </p:spTree>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69" name="Shape 269"/>
          <p:cNvPicPr preferRelativeResize="0"/>
          <p:nvPr/>
        </p:nvPicPr>
        <p:blipFill>
          <a:blip r:embed="rId3">
            <a:alphaModFix/>
          </a:blip>
          <a:stretch>
            <a:fillRect/>
          </a:stretch>
        </p:blipFill>
        <p:spPr>
          <a:xfrm>
            <a:off x="1102" y="-90315"/>
            <a:ext cx="9128992" cy="6973717"/>
          </a:xfrm>
          <a:prstGeom prst="rect">
            <a:avLst/>
          </a:prstGeom>
          <a:noFill/>
          <a:ln>
            <a:noFill/>
          </a:ln>
        </p:spPr>
      </p:pic>
      <p:sp>
        <p:nvSpPr>
          <p:cNvPr id="270" name="Shape 270"/>
          <p:cNvSpPr txBox="1"/>
          <p:nvPr/>
        </p:nvSpPr>
        <p:spPr>
          <a:xfrm>
            <a:off x="102915" y="81854"/>
            <a:ext cx="8653522" cy="6521647"/>
          </a:xfrm>
          <a:prstGeom prst="rect">
            <a:avLst/>
          </a:prstGeom>
          <a:noFill/>
          <a:ln>
            <a:noFill/>
          </a:ln>
        </p:spPr>
        <p:txBody>
          <a:bodyPr lIns="38100" tIns="38100" rIns="38100" bIns="38100" anchor="t" anchorCtr="0">
            <a:noAutofit/>
          </a:bodyPr>
          <a:lstStyle/>
          <a:p>
            <a:pPr rtl="0">
              <a:lnSpc>
                <a:spcPct val="100000"/>
              </a:lnSpc>
              <a:spcBef>
                <a:spcPts val="0"/>
              </a:spcBef>
              <a:buNone/>
            </a:pPr>
            <a:r>
              <a:rPr lang="en" sz="1866" b="1">
                <a:solidFill>
                  <a:srgbClr val="FFFFFF"/>
                </a:solidFill>
                <a:latin typeface="georgia"/>
                <a:ea typeface="georgia"/>
                <a:cs typeface="georgia"/>
                <a:sym typeface="georgia"/>
              </a:rPr>
              <a:t>Ten blog content ideas</a:t>
            </a:r>
          </a:p>
          <a:p>
            <a:pPr rtl="0">
              <a:lnSpc>
                <a:spcPct val="100000"/>
              </a:lnSpc>
              <a:spcBef>
                <a:spcPts val="0"/>
              </a:spcBef>
              <a:buNone/>
            </a:pPr>
            <a:endParaRPr sz="1866" b="1">
              <a:solidFill>
                <a:srgbClr val="FFFFFF"/>
              </a:solidFill>
              <a:latin typeface="georgia"/>
              <a:ea typeface="georgia"/>
              <a:cs typeface="georgia"/>
              <a:sym typeface="georgia"/>
            </a:endParaRPr>
          </a:p>
          <a:p>
            <a:pPr rtl="0">
              <a:lnSpc>
                <a:spcPct val="100000"/>
              </a:lnSpc>
              <a:spcBef>
                <a:spcPts val="0"/>
              </a:spcBef>
              <a:buNone/>
            </a:pPr>
            <a:r>
              <a:rPr lang="en" sz="1866">
                <a:solidFill>
                  <a:srgbClr val="FFFFFF"/>
                </a:solidFill>
                <a:latin typeface="georgia"/>
                <a:ea typeface="georgia"/>
                <a:cs typeface="georgia"/>
                <a:sym typeface="georgia"/>
              </a:rPr>
              <a:t>1. Share and comment on breaking news</a:t>
            </a:r>
          </a:p>
          <a:p>
            <a:pPr rtl="0">
              <a:lnSpc>
                <a:spcPct val="100000"/>
              </a:lnSpc>
              <a:spcBef>
                <a:spcPts val="0"/>
              </a:spcBef>
              <a:buNone/>
            </a:pPr>
            <a:endParaRPr sz="1866">
              <a:solidFill>
                <a:srgbClr val="FFFFFF"/>
              </a:solidFill>
              <a:latin typeface="georgia"/>
              <a:ea typeface="georgia"/>
              <a:cs typeface="georgia"/>
              <a:sym typeface="georgia"/>
            </a:endParaRPr>
          </a:p>
          <a:p>
            <a:pPr rtl="0">
              <a:lnSpc>
                <a:spcPct val="100000"/>
              </a:lnSpc>
              <a:spcBef>
                <a:spcPts val="0"/>
              </a:spcBef>
              <a:buNone/>
            </a:pPr>
            <a:r>
              <a:rPr lang="en" sz="1866">
                <a:solidFill>
                  <a:srgbClr val="FFFFFF"/>
                </a:solidFill>
                <a:latin typeface="georgia"/>
                <a:ea typeface="georgia"/>
                <a:cs typeface="georgia"/>
                <a:sym typeface="georgia"/>
              </a:rPr>
              <a:t>2. Post calls to action </a:t>
            </a:r>
          </a:p>
          <a:p>
            <a:pPr rtl="0">
              <a:lnSpc>
                <a:spcPct val="100000"/>
              </a:lnSpc>
              <a:spcBef>
                <a:spcPts val="0"/>
              </a:spcBef>
              <a:buNone/>
            </a:pPr>
            <a:endParaRPr sz="1866">
              <a:solidFill>
                <a:srgbClr val="FFFFFF"/>
              </a:solidFill>
              <a:latin typeface="georgia"/>
              <a:ea typeface="georgia"/>
              <a:cs typeface="georgia"/>
              <a:sym typeface="georgia"/>
            </a:endParaRPr>
          </a:p>
          <a:p>
            <a:pPr rtl="0">
              <a:lnSpc>
                <a:spcPct val="100000"/>
              </a:lnSpc>
              <a:spcBef>
                <a:spcPts val="0"/>
              </a:spcBef>
              <a:buNone/>
            </a:pPr>
            <a:r>
              <a:rPr lang="en" sz="1866">
                <a:solidFill>
                  <a:srgbClr val="FFFFFF"/>
                </a:solidFill>
                <a:latin typeface="georgia"/>
                <a:ea typeface="georgia"/>
                <a:cs typeface="georgia"/>
                <a:sym typeface="georgia"/>
              </a:rPr>
              <a:t>3. Share stories, photos and videos from events</a:t>
            </a:r>
          </a:p>
          <a:p>
            <a:pPr rtl="0">
              <a:lnSpc>
                <a:spcPct val="100000"/>
              </a:lnSpc>
              <a:spcBef>
                <a:spcPts val="0"/>
              </a:spcBef>
              <a:buNone/>
            </a:pPr>
            <a:endParaRPr sz="1866">
              <a:solidFill>
                <a:srgbClr val="FFFFFF"/>
              </a:solidFill>
              <a:latin typeface="georgia"/>
              <a:ea typeface="georgia"/>
              <a:cs typeface="georgia"/>
              <a:sym typeface="georgia"/>
            </a:endParaRPr>
          </a:p>
          <a:p>
            <a:pPr rtl="0">
              <a:lnSpc>
                <a:spcPct val="100000"/>
              </a:lnSpc>
              <a:spcBef>
                <a:spcPts val="0"/>
              </a:spcBef>
              <a:buNone/>
            </a:pPr>
            <a:r>
              <a:rPr lang="en" sz="1866">
                <a:solidFill>
                  <a:srgbClr val="FFFFFF"/>
                </a:solidFill>
                <a:latin typeface="georgia"/>
                <a:ea typeface="georgia"/>
                <a:cs typeface="georgia"/>
                <a:sym typeface="georgia"/>
              </a:rPr>
              <a:t>4. Tell your beneficiaries’ stories</a:t>
            </a:r>
          </a:p>
          <a:p>
            <a:pPr rtl="0">
              <a:lnSpc>
                <a:spcPct val="100000"/>
              </a:lnSpc>
              <a:spcBef>
                <a:spcPts val="0"/>
              </a:spcBef>
              <a:buNone/>
            </a:pPr>
            <a:endParaRPr sz="1866">
              <a:solidFill>
                <a:srgbClr val="FFFFFF"/>
              </a:solidFill>
              <a:latin typeface="georgia"/>
              <a:ea typeface="georgia"/>
              <a:cs typeface="georgia"/>
              <a:sym typeface="georgia"/>
            </a:endParaRPr>
          </a:p>
          <a:p>
            <a:pPr rtl="0">
              <a:lnSpc>
                <a:spcPct val="100000"/>
              </a:lnSpc>
              <a:spcBef>
                <a:spcPts val="0"/>
              </a:spcBef>
              <a:buNone/>
            </a:pPr>
            <a:r>
              <a:rPr lang="en" sz="1866">
                <a:solidFill>
                  <a:srgbClr val="FFFFFF"/>
                </a:solidFill>
                <a:latin typeface="georgia"/>
                <a:ea typeface="georgia"/>
                <a:cs typeface="georgia"/>
                <a:sym typeface="georgia"/>
              </a:rPr>
              <a:t>5. Interview experts</a:t>
            </a:r>
          </a:p>
          <a:p>
            <a:pPr rtl="0">
              <a:lnSpc>
                <a:spcPct val="100000"/>
              </a:lnSpc>
              <a:spcBef>
                <a:spcPts val="0"/>
              </a:spcBef>
              <a:buNone/>
            </a:pPr>
            <a:endParaRPr sz="1866">
              <a:solidFill>
                <a:srgbClr val="FFFFFF"/>
              </a:solidFill>
              <a:latin typeface="georgia"/>
              <a:ea typeface="georgia"/>
              <a:cs typeface="georgia"/>
              <a:sym typeface="georgia"/>
            </a:endParaRPr>
          </a:p>
          <a:p>
            <a:pPr rtl="0">
              <a:lnSpc>
                <a:spcPct val="100000"/>
              </a:lnSpc>
              <a:spcBef>
                <a:spcPts val="0"/>
              </a:spcBef>
              <a:buNone/>
            </a:pPr>
            <a:r>
              <a:rPr lang="en" sz="1866">
                <a:solidFill>
                  <a:srgbClr val="FFFFFF"/>
                </a:solidFill>
                <a:latin typeface="georgia"/>
                <a:ea typeface="georgia"/>
                <a:cs typeface="georgia"/>
                <a:sym typeface="georgia"/>
              </a:rPr>
              <a:t>6. Allow guest bloggers to share their expertise</a:t>
            </a:r>
          </a:p>
          <a:p>
            <a:pPr rtl="0">
              <a:lnSpc>
                <a:spcPct val="100000"/>
              </a:lnSpc>
              <a:spcBef>
                <a:spcPts val="0"/>
              </a:spcBef>
              <a:buNone/>
            </a:pPr>
            <a:endParaRPr sz="1866">
              <a:solidFill>
                <a:srgbClr val="FFFFFF"/>
              </a:solidFill>
              <a:latin typeface="georgia"/>
              <a:ea typeface="georgia"/>
              <a:cs typeface="georgia"/>
              <a:sym typeface="georgia"/>
            </a:endParaRPr>
          </a:p>
          <a:p>
            <a:pPr rtl="0">
              <a:lnSpc>
                <a:spcPct val="100000"/>
              </a:lnSpc>
              <a:spcBef>
                <a:spcPts val="0"/>
              </a:spcBef>
              <a:buNone/>
            </a:pPr>
            <a:r>
              <a:rPr lang="en" sz="1866">
                <a:solidFill>
                  <a:srgbClr val="FFFFFF"/>
                </a:solidFill>
                <a:latin typeface="georgia"/>
                <a:ea typeface="georgia"/>
                <a:cs typeface="georgia"/>
                <a:sym typeface="georgia"/>
              </a:rPr>
              <a:t>7. Share resources and useful tips</a:t>
            </a:r>
          </a:p>
          <a:p>
            <a:pPr rtl="0">
              <a:lnSpc>
                <a:spcPct val="100000"/>
              </a:lnSpc>
              <a:spcBef>
                <a:spcPts val="0"/>
              </a:spcBef>
              <a:buNone/>
            </a:pPr>
            <a:endParaRPr sz="1866">
              <a:solidFill>
                <a:srgbClr val="FFFFFF"/>
              </a:solidFill>
              <a:latin typeface="georgia"/>
              <a:ea typeface="georgia"/>
              <a:cs typeface="georgia"/>
              <a:sym typeface="georgia"/>
            </a:endParaRPr>
          </a:p>
          <a:p>
            <a:pPr rtl="0">
              <a:lnSpc>
                <a:spcPct val="100000"/>
              </a:lnSpc>
              <a:spcBef>
                <a:spcPts val="0"/>
              </a:spcBef>
              <a:buNone/>
            </a:pPr>
            <a:r>
              <a:rPr lang="en" sz="1866">
                <a:solidFill>
                  <a:srgbClr val="FFFFFF"/>
                </a:solidFill>
                <a:latin typeface="georgia"/>
                <a:ea typeface="georgia"/>
                <a:cs typeface="georgia"/>
                <a:sym typeface="georgia"/>
              </a:rPr>
              <a:t>8. Ask for feedback</a:t>
            </a:r>
          </a:p>
          <a:p>
            <a:pPr rtl="0">
              <a:lnSpc>
                <a:spcPct val="100000"/>
              </a:lnSpc>
              <a:spcBef>
                <a:spcPts val="0"/>
              </a:spcBef>
              <a:buNone/>
            </a:pPr>
            <a:endParaRPr sz="1866">
              <a:solidFill>
                <a:srgbClr val="FFFFFF"/>
              </a:solidFill>
              <a:latin typeface="georgia"/>
              <a:ea typeface="georgia"/>
              <a:cs typeface="georgia"/>
              <a:sym typeface="georgia"/>
            </a:endParaRPr>
          </a:p>
          <a:p>
            <a:pPr rtl="0">
              <a:lnSpc>
                <a:spcPct val="100000"/>
              </a:lnSpc>
              <a:spcBef>
                <a:spcPts val="0"/>
              </a:spcBef>
              <a:buNone/>
            </a:pPr>
            <a:r>
              <a:rPr lang="en" sz="1866">
                <a:solidFill>
                  <a:srgbClr val="FFFFFF"/>
                </a:solidFill>
                <a:latin typeface="georgia"/>
                <a:ea typeface="georgia"/>
                <a:cs typeface="georgia"/>
                <a:sym typeface="georgia"/>
              </a:rPr>
              <a:t>9. Lists...people love a top ten</a:t>
            </a:r>
          </a:p>
          <a:p>
            <a:pPr rtl="0">
              <a:lnSpc>
                <a:spcPct val="100000"/>
              </a:lnSpc>
              <a:spcBef>
                <a:spcPts val="0"/>
              </a:spcBef>
              <a:buNone/>
            </a:pPr>
            <a:endParaRPr sz="1866">
              <a:solidFill>
                <a:srgbClr val="FFFFFF"/>
              </a:solidFill>
              <a:latin typeface="georgia"/>
              <a:ea typeface="georgia"/>
              <a:cs typeface="georgia"/>
              <a:sym typeface="georgia"/>
            </a:endParaRPr>
          </a:p>
          <a:p>
            <a:pPr rtl="0">
              <a:lnSpc>
                <a:spcPct val="100000"/>
              </a:lnSpc>
              <a:spcBef>
                <a:spcPts val="0"/>
              </a:spcBef>
              <a:buNone/>
            </a:pPr>
            <a:r>
              <a:rPr lang="en" sz="1866">
                <a:solidFill>
                  <a:srgbClr val="FFFFFF"/>
                </a:solidFill>
                <a:latin typeface="georgia"/>
                <a:ea typeface="georgia"/>
                <a:cs typeface="georgia"/>
                <a:sym typeface="georgia"/>
              </a:rPr>
              <a:t>10. Highlight philanthropists, grant holders, beneficiaries and your staff</a:t>
            </a:r>
          </a:p>
          <a:p>
            <a:pPr rtl="0">
              <a:lnSpc>
                <a:spcPct val="100000"/>
              </a:lnSpc>
              <a:spcBef>
                <a:spcPts val="0"/>
              </a:spcBef>
              <a:buNone/>
            </a:pPr>
            <a:endParaRPr sz="1866">
              <a:solidFill>
                <a:srgbClr val="000000"/>
              </a:solidFill>
              <a:latin typeface="Arial"/>
              <a:ea typeface="Arial"/>
              <a:cs typeface="Arial"/>
              <a:sym typeface="Arial"/>
            </a:endParaRPr>
          </a:p>
        </p:txBody>
      </p:sp>
    </p:spTree>
  </p:cSld>
  <p:clrMapOvr>
    <a:masterClrMapping/>
  </p:clrMapOvr>
  <p:transition spd="slow">
    <p:cu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5" name="Shape 275"/>
          <p:cNvPicPr preferRelativeResize="0"/>
          <p:nvPr/>
        </p:nvPicPr>
        <p:blipFill>
          <a:blip r:embed="rId3">
            <a:alphaModFix/>
          </a:blip>
          <a:stretch>
            <a:fillRect/>
          </a:stretch>
        </p:blipFill>
        <p:spPr>
          <a:xfrm>
            <a:off x="-901170" y="-534532"/>
            <a:ext cx="10417725" cy="7533382"/>
          </a:xfrm>
          <a:prstGeom prst="rect">
            <a:avLst/>
          </a:prstGeom>
          <a:noFill/>
          <a:ln>
            <a:noFill/>
          </a:ln>
        </p:spPr>
      </p:pic>
      <p:sp>
        <p:nvSpPr>
          <p:cNvPr id="276" name="Shape 276"/>
          <p:cNvSpPr txBox="1"/>
          <p:nvPr/>
        </p:nvSpPr>
        <p:spPr>
          <a:xfrm>
            <a:off x="46492" y="1838850"/>
            <a:ext cx="8196900" cy="3243900"/>
          </a:xfrm>
          <a:prstGeom prst="rect">
            <a:avLst/>
          </a:prstGeom>
          <a:noFill/>
          <a:ln>
            <a:noFill/>
          </a:ln>
        </p:spPr>
        <p:txBody>
          <a:bodyPr lIns="38100" tIns="38100" rIns="38100" bIns="38100" anchor="t" anchorCtr="0">
            <a:noAutofit/>
          </a:bodyPr>
          <a:lstStyle/>
          <a:p>
            <a:pPr lvl="0" rtl="0">
              <a:lnSpc>
                <a:spcPct val="100000"/>
              </a:lnSpc>
              <a:spcBef>
                <a:spcPts val="0"/>
              </a:spcBef>
              <a:buNone/>
            </a:pPr>
            <a:r>
              <a:rPr lang="en" sz="4800" b="1">
                <a:solidFill>
                  <a:srgbClr val="FFFFFF"/>
                </a:solidFill>
                <a:latin typeface="georgia"/>
                <a:ea typeface="georgia"/>
                <a:cs typeface="georgia"/>
                <a:sym typeface="georgia"/>
              </a:rPr>
              <a:t>“People will forget what you tell them, but will never forget how you make them feel.” </a:t>
            </a:r>
          </a:p>
          <a:p>
            <a:pPr lvl="0" rtl="0">
              <a:lnSpc>
                <a:spcPct val="100000"/>
              </a:lnSpc>
              <a:spcBef>
                <a:spcPts val="0"/>
              </a:spcBef>
              <a:buNone/>
            </a:pPr>
            <a:r>
              <a:rPr lang="en" sz="4800" b="1">
                <a:solidFill>
                  <a:srgbClr val="FFFFFF"/>
                </a:solidFill>
                <a:latin typeface="georgia"/>
                <a:ea typeface="georgia"/>
                <a:cs typeface="georgia"/>
                <a:sym typeface="georgia"/>
              </a:rPr>
              <a:t>- Maya Angelou</a:t>
            </a:r>
          </a:p>
          <a:p>
            <a:pPr rtl="0">
              <a:lnSpc>
                <a:spcPct val="100000"/>
              </a:lnSpc>
              <a:spcBef>
                <a:spcPts val="0"/>
              </a:spcBef>
              <a:buNone/>
            </a:pPr>
            <a:endParaRPr sz="4800">
              <a:solidFill>
                <a:srgbClr val="000000"/>
              </a:solidFill>
              <a:latin typeface="Arial"/>
              <a:ea typeface="Arial"/>
              <a:cs typeface="Arial"/>
              <a:sym typeface="Arial"/>
            </a:endParaRP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8"/>
        <p:cNvGrpSpPr/>
        <p:nvPr/>
      </p:nvGrpSpPr>
      <p:grpSpPr>
        <a:xfrm>
          <a:off x="0" y="0"/>
          <a:ext cx="0" cy="0"/>
          <a:chOff x="0" y="0"/>
          <a:chExt cx="0" cy="0"/>
        </a:xfrm>
      </p:grpSpPr>
      <p:sp>
        <p:nvSpPr>
          <p:cNvPr id="59" name="Shape 59"/>
          <p:cNvSpPr txBox="1"/>
          <p:nvPr/>
        </p:nvSpPr>
        <p:spPr>
          <a:xfrm>
            <a:off x="758125" y="969650"/>
            <a:ext cx="7599899" cy="5250900"/>
          </a:xfrm>
          <a:prstGeom prst="rect">
            <a:avLst/>
          </a:prstGeom>
          <a:noFill/>
          <a:ln>
            <a:noFill/>
          </a:ln>
        </p:spPr>
        <p:txBody>
          <a:bodyPr lIns="91425" tIns="91425" rIns="91425" bIns="91425" anchor="ctr" anchorCtr="0">
            <a:noAutofit/>
          </a:bodyPr>
          <a:lstStyle/>
          <a:p>
            <a:pPr lvl="0" rtl="0">
              <a:spcBef>
                <a:spcPts val="0"/>
              </a:spcBef>
              <a:buNone/>
            </a:pPr>
            <a:r>
              <a:rPr lang="en" sz="3733" b="1">
                <a:solidFill>
                  <a:srgbClr val="FFFFFF"/>
                </a:solidFill>
                <a:latin typeface="georgia"/>
                <a:ea typeface="georgia"/>
                <a:cs typeface="georgia"/>
                <a:sym typeface="georgia"/>
              </a:rPr>
              <a:t>Tell us...</a:t>
            </a:r>
          </a:p>
          <a:p>
            <a:pPr lvl="0" rtl="0">
              <a:spcBef>
                <a:spcPts val="0"/>
              </a:spcBef>
              <a:buNone/>
            </a:pPr>
            <a:endParaRPr sz="3733">
              <a:solidFill>
                <a:srgbClr val="FFFFFF"/>
              </a:solidFill>
              <a:latin typeface="georgia"/>
              <a:ea typeface="georgia"/>
              <a:cs typeface="georgia"/>
              <a:sym typeface="georgia"/>
            </a:endParaRPr>
          </a:p>
          <a:p>
            <a:pPr lvl="0" rtl="0">
              <a:spcBef>
                <a:spcPts val="0"/>
              </a:spcBef>
              <a:buNone/>
            </a:pPr>
            <a:r>
              <a:rPr lang="en" sz="3733">
                <a:solidFill>
                  <a:srgbClr val="FFFFFF"/>
                </a:solidFill>
                <a:latin typeface="georgia"/>
                <a:ea typeface="georgia"/>
                <a:cs typeface="georgia"/>
                <a:sym typeface="georgia"/>
              </a:rPr>
              <a:t>- Your organisation and your role</a:t>
            </a:r>
          </a:p>
          <a:p>
            <a:pPr lvl="0" rtl="0">
              <a:spcBef>
                <a:spcPts val="0"/>
              </a:spcBef>
              <a:buNone/>
            </a:pPr>
            <a:endParaRPr sz="3733">
              <a:solidFill>
                <a:srgbClr val="FFFFFF"/>
              </a:solidFill>
              <a:latin typeface="georgia"/>
              <a:ea typeface="georgia"/>
              <a:cs typeface="georgia"/>
              <a:sym typeface="georgia"/>
            </a:endParaRPr>
          </a:p>
          <a:p>
            <a:pPr lvl="0" rtl="0">
              <a:spcBef>
                <a:spcPts val="0"/>
              </a:spcBef>
              <a:buNone/>
            </a:pPr>
            <a:r>
              <a:rPr lang="en" sz="3733">
                <a:solidFill>
                  <a:srgbClr val="FFFFFF"/>
                </a:solidFill>
                <a:latin typeface="georgia"/>
                <a:ea typeface="georgia"/>
                <a:cs typeface="georgia"/>
                <a:sym typeface="georgia"/>
              </a:rPr>
              <a:t>- How do you currently use social media within your role</a:t>
            </a:r>
          </a:p>
          <a:p>
            <a:pPr lvl="0" rtl="0">
              <a:spcBef>
                <a:spcPts val="0"/>
              </a:spcBef>
              <a:buNone/>
            </a:pPr>
            <a:endParaRPr/>
          </a:p>
          <a:p>
            <a:pPr lvl="0" rtl="0">
              <a:spcBef>
                <a:spcPts val="0"/>
              </a:spcBef>
              <a:buNone/>
            </a:pPr>
            <a:endParaRPr/>
          </a:p>
          <a:p>
            <a:pPr lvl="0" rtl="0">
              <a:spcBef>
                <a:spcPts val="0"/>
              </a:spcBef>
              <a:buNone/>
            </a:pPr>
            <a:r>
              <a:rPr lang="en" sz="3733">
                <a:solidFill>
                  <a:srgbClr val="FFFFFF"/>
                </a:solidFill>
                <a:latin typeface="georgia"/>
                <a:ea typeface="georgia"/>
                <a:cs typeface="georgia"/>
                <a:sym typeface="georgia"/>
              </a:rPr>
              <a:t>- What do you hope to learn today</a:t>
            </a:r>
          </a:p>
        </p:txBody>
      </p:sp>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Shape 281">
            <a:hlinkClick r:id="rId3"/>
          </p:cNvPr>
          <p:cNvSpPr/>
          <p:nvPr/>
        </p:nvSpPr>
        <p:spPr>
          <a:xfrm>
            <a:off x="10583" y="7937"/>
            <a:ext cx="9157229" cy="6867922"/>
          </a:xfrm>
          <a:prstGeom prst="rect">
            <a:avLst/>
          </a:prstGeom>
          <a:blipFill>
            <a:blip r:embed="rId4">
              <a:alphaModFix/>
            </a:blip>
            <a:stretch>
              <a:fillRect/>
            </a:stretch>
          </a:blipFill>
          <a:ln>
            <a:noFill/>
          </a:ln>
        </p:spPr>
      </p:sp>
    </p:spTree>
  </p:cSld>
  <p:clrMapOvr>
    <a:masterClrMapping/>
  </p:clrMapOvr>
  <p:transition spd="slow">
    <p:cu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Shape 286">
            <a:hlinkClick r:id="rId3"/>
          </p:cNvPr>
          <p:cNvSpPr/>
          <p:nvPr/>
        </p:nvSpPr>
        <p:spPr>
          <a:xfrm>
            <a:off x="7937" y="5953"/>
            <a:ext cx="9159874" cy="6868566"/>
          </a:xfrm>
          <a:prstGeom prst="rect">
            <a:avLst/>
          </a:prstGeom>
          <a:blipFill>
            <a:blip r:embed="rId4">
              <a:alphaModFix/>
            </a:blip>
            <a:stretch>
              <a:fillRect/>
            </a:stretch>
          </a:blipFill>
          <a:ln>
            <a:noFill/>
          </a:ln>
        </p:spPr>
      </p:sp>
    </p:spTree>
  </p:cSld>
  <p:clrMapOvr>
    <a:masterClrMapping/>
  </p:clrMapOvr>
  <p:transition spd="slow">
    <p:cu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Shape 291">
            <a:hlinkClick r:id="rId3"/>
          </p:cNvPr>
          <p:cNvSpPr/>
          <p:nvPr/>
        </p:nvSpPr>
        <p:spPr>
          <a:xfrm>
            <a:off x="214312" y="160734"/>
            <a:ext cx="8750731" cy="6562328"/>
          </a:xfrm>
          <a:prstGeom prst="rect">
            <a:avLst/>
          </a:prstGeom>
          <a:blipFill>
            <a:blip r:embed="rId4">
              <a:alphaModFix/>
            </a:blip>
            <a:stretch>
              <a:fillRect/>
            </a:stretch>
          </a:blipFill>
          <a:ln>
            <a:noFill/>
          </a:ln>
        </p:spPr>
      </p:sp>
    </p:spTree>
  </p:cSld>
  <p:clrMapOvr>
    <a:masterClrMapping/>
  </p:clrMapOvr>
  <p:transition spd="slow">
    <p:cu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a:hlinkClick r:id="rId3"/>
          </p:cNvPr>
          <p:cNvSpPr/>
          <p:nvPr/>
        </p:nvSpPr>
        <p:spPr>
          <a:xfrm>
            <a:off x="71437" y="53578"/>
            <a:ext cx="9017000" cy="6762750"/>
          </a:xfrm>
          <a:prstGeom prst="rect">
            <a:avLst/>
          </a:prstGeom>
          <a:blipFill>
            <a:blip r:embed="rId4">
              <a:alphaModFix/>
            </a:blip>
            <a:stretch>
              <a:fillRect/>
            </a:stretch>
          </a:blipFill>
          <a:ln>
            <a:noFill/>
          </a:ln>
        </p:spPr>
      </p:sp>
    </p:spTree>
  </p:cSld>
  <p:clrMapOvr>
    <a:masterClrMapping/>
  </p:clrMapOvr>
  <p:transition spd="slow">
    <p:cu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Shape 301">
            <a:hlinkClick r:id="rId3"/>
          </p:cNvPr>
          <p:cNvSpPr/>
          <p:nvPr/>
        </p:nvSpPr>
        <p:spPr>
          <a:xfrm>
            <a:off x="0" y="0"/>
            <a:ext cx="9144000" cy="6858000"/>
          </a:xfrm>
          <a:prstGeom prst="rect">
            <a:avLst/>
          </a:prstGeom>
          <a:blipFill>
            <a:blip r:embed="rId4">
              <a:alphaModFix/>
            </a:blip>
            <a:stretch>
              <a:fillRect/>
            </a:stretch>
          </a:blipFill>
          <a:ln>
            <a:noFill/>
          </a:ln>
        </p:spPr>
      </p:sp>
    </p:spTree>
  </p:cSld>
  <p:clrMapOvr>
    <a:masterClrMapping/>
  </p:clrMapOvr>
  <p:transition spd="slow">
    <p:cu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Shape 306">
            <a:hlinkClick r:id="rId3"/>
          </p:cNvPr>
          <p:cNvSpPr/>
          <p:nvPr/>
        </p:nvSpPr>
        <p:spPr>
          <a:xfrm>
            <a:off x="0" y="0"/>
            <a:ext cx="9144000" cy="6858000"/>
          </a:xfrm>
          <a:prstGeom prst="rect">
            <a:avLst/>
          </a:prstGeom>
          <a:blipFill>
            <a:blip r:embed="rId4">
              <a:alphaModFix/>
            </a:blip>
            <a:stretch>
              <a:fillRect/>
            </a:stretch>
          </a:blipFill>
          <a:ln>
            <a:noFill/>
          </a:ln>
        </p:spPr>
      </p:sp>
    </p:spTree>
  </p:cSld>
  <p:clrMapOvr>
    <a:masterClrMapping/>
  </p:clrMapOvr>
  <p:transition spd="slow">
    <p:cu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Shape 311"/>
          <p:cNvPicPr preferRelativeResize="0"/>
          <p:nvPr/>
        </p:nvPicPr>
        <p:blipFill>
          <a:blip r:embed="rId3">
            <a:alphaModFix/>
          </a:blip>
          <a:stretch>
            <a:fillRect/>
          </a:stretch>
        </p:blipFill>
        <p:spPr>
          <a:xfrm>
            <a:off x="-901170" y="-534532"/>
            <a:ext cx="10417725" cy="7533382"/>
          </a:xfrm>
          <a:prstGeom prst="rect">
            <a:avLst/>
          </a:prstGeom>
          <a:noFill/>
          <a:ln>
            <a:noFill/>
          </a:ln>
        </p:spPr>
      </p:pic>
      <p:sp>
        <p:nvSpPr>
          <p:cNvPr id="312" name="Shape 312"/>
          <p:cNvSpPr txBox="1"/>
          <p:nvPr/>
        </p:nvSpPr>
        <p:spPr>
          <a:xfrm>
            <a:off x="825232" y="553185"/>
            <a:ext cx="7919099" cy="6069600"/>
          </a:xfrm>
          <a:prstGeom prst="rect">
            <a:avLst/>
          </a:prstGeom>
          <a:noFill/>
          <a:ln>
            <a:noFill/>
          </a:ln>
        </p:spPr>
        <p:txBody>
          <a:bodyPr lIns="38100" tIns="38100" rIns="38100" bIns="38100" anchor="t" anchorCtr="0">
            <a:noAutofit/>
          </a:bodyPr>
          <a:lstStyle/>
          <a:p>
            <a:pPr lvl="0" rtl="0">
              <a:lnSpc>
                <a:spcPct val="100000"/>
              </a:lnSpc>
              <a:spcBef>
                <a:spcPts val="0"/>
              </a:spcBef>
              <a:buNone/>
            </a:pPr>
            <a:r>
              <a:rPr lang="en" sz="2933" b="1">
                <a:solidFill>
                  <a:srgbClr val="FFFFFF"/>
                </a:solidFill>
                <a:latin typeface="georgia"/>
                <a:ea typeface="georgia"/>
                <a:cs typeface="georgia"/>
                <a:sym typeface="georgia"/>
              </a:rPr>
              <a:t>Ideas for videos</a:t>
            </a:r>
          </a:p>
          <a:p>
            <a:pPr lvl="0" rtl="0">
              <a:lnSpc>
                <a:spcPct val="100000"/>
              </a:lnSpc>
              <a:spcBef>
                <a:spcPts val="0"/>
              </a:spcBef>
              <a:buNone/>
            </a:pPr>
            <a:r>
              <a:rPr lang="en" sz="2933" b="1">
                <a:solidFill>
                  <a:srgbClr val="FFFFFF"/>
                </a:solidFill>
                <a:latin typeface="georgia"/>
                <a:ea typeface="georgia"/>
                <a:cs typeface="georgia"/>
                <a:sym typeface="georgia"/>
              </a:rPr>
              <a:t/>
            </a:r>
            <a:br>
              <a:rPr lang="en" sz="2933" b="1">
                <a:solidFill>
                  <a:srgbClr val="FFFFFF"/>
                </a:solidFill>
                <a:latin typeface="georgia"/>
                <a:ea typeface="georgia"/>
                <a:cs typeface="georgia"/>
                <a:sym typeface="georgia"/>
              </a:rPr>
            </a:br>
            <a:r>
              <a:rPr lang="en" sz="2933" b="0">
                <a:solidFill>
                  <a:srgbClr val="FFFFFF"/>
                </a:solidFill>
                <a:latin typeface="georgia"/>
                <a:ea typeface="georgia"/>
                <a:cs typeface="georgia"/>
                <a:sym typeface="georgia"/>
              </a:rPr>
              <a:t>1. Document events</a:t>
            </a:r>
            <a:r>
              <a:rPr lang="en" sz="2933">
                <a:solidFill>
                  <a:srgbClr val="FFFFFF"/>
                </a:solidFill>
                <a:latin typeface="georgia"/>
                <a:ea typeface="georgia"/>
                <a:cs typeface="georgia"/>
                <a:sym typeface="georgia"/>
              </a:rPr>
              <a:t/>
            </a:r>
            <a:br>
              <a:rPr lang="en" sz="2933">
                <a:solidFill>
                  <a:srgbClr val="FFFFFF"/>
                </a:solidFill>
                <a:latin typeface="georgia"/>
                <a:ea typeface="georgia"/>
                <a:cs typeface="georgia"/>
                <a:sym typeface="georgia"/>
              </a:rPr>
            </a:br>
            <a:endParaRPr lang="en" sz="2933">
              <a:solidFill>
                <a:srgbClr val="FFFFFF"/>
              </a:solidFill>
              <a:latin typeface="georgia"/>
              <a:ea typeface="georgia"/>
              <a:cs typeface="georgia"/>
              <a:sym typeface="georgia"/>
            </a:endParaRPr>
          </a:p>
          <a:p>
            <a:pPr lvl="0" rtl="0">
              <a:lnSpc>
                <a:spcPct val="100000"/>
              </a:lnSpc>
              <a:spcBef>
                <a:spcPts val="0"/>
              </a:spcBef>
              <a:buNone/>
            </a:pPr>
            <a:r>
              <a:rPr lang="en" sz="2933" b="0">
                <a:solidFill>
                  <a:srgbClr val="FFFFFF"/>
                </a:solidFill>
                <a:latin typeface="georgia"/>
                <a:ea typeface="georgia"/>
                <a:cs typeface="georgia"/>
                <a:sym typeface="georgia"/>
              </a:rPr>
              <a:t>2. Give a tour office or facilities</a:t>
            </a:r>
            <a:r>
              <a:rPr lang="en" sz="2933">
                <a:solidFill>
                  <a:srgbClr val="FFFFFF"/>
                </a:solidFill>
                <a:latin typeface="georgia"/>
                <a:ea typeface="georgia"/>
                <a:cs typeface="georgia"/>
                <a:sym typeface="georgia"/>
              </a:rPr>
              <a:t/>
            </a:r>
            <a:br>
              <a:rPr lang="en" sz="2933">
                <a:solidFill>
                  <a:srgbClr val="FFFFFF"/>
                </a:solidFill>
                <a:latin typeface="georgia"/>
                <a:ea typeface="georgia"/>
                <a:cs typeface="georgia"/>
                <a:sym typeface="georgia"/>
              </a:rPr>
            </a:br>
            <a:r>
              <a:rPr lang="en" sz="2933">
                <a:solidFill>
                  <a:srgbClr val="FFFFFF"/>
                </a:solidFill>
                <a:latin typeface="georgia"/>
                <a:ea typeface="georgia"/>
                <a:cs typeface="georgia"/>
                <a:sym typeface="georgia"/>
              </a:rPr>
              <a:t/>
            </a:r>
            <a:br>
              <a:rPr lang="en" sz="2933">
                <a:solidFill>
                  <a:srgbClr val="FFFFFF"/>
                </a:solidFill>
                <a:latin typeface="georgia"/>
                <a:ea typeface="georgia"/>
                <a:cs typeface="georgia"/>
                <a:sym typeface="georgia"/>
              </a:rPr>
            </a:br>
            <a:r>
              <a:rPr lang="en" sz="2933" b="0">
                <a:solidFill>
                  <a:srgbClr val="FFFFFF"/>
                </a:solidFill>
                <a:latin typeface="georgia"/>
                <a:ea typeface="georgia"/>
                <a:cs typeface="georgia"/>
                <a:sym typeface="georgia"/>
              </a:rPr>
              <a:t>3. Interview staff members, supporters or experts</a:t>
            </a:r>
            <a:r>
              <a:rPr lang="en" sz="2933">
                <a:solidFill>
                  <a:srgbClr val="FFFFFF"/>
                </a:solidFill>
                <a:latin typeface="georgia"/>
                <a:ea typeface="georgia"/>
                <a:cs typeface="georgia"/>
                <a:sym typeface="georgia"/>
              </a:rPr>
              <a:t/>
            </a:r>
            <a:br>
              <a:rPr lang="en" sz="2933">
                <a:solidFill>
                  <a:srgbClr val="FFFFFF"/>
                </a:solidFill>
                <a:latin typeface="georgia"/>
                <a:ea typeface="georgia"/>
                <a:cs typeface="georgia"/>
                <a:sym typeface="georgia"/>
              </a:rPr>
            </a:br>
            <a:r>
              <a:rPr lang="en" sz="2933">
                <a:solidFill>
                  <a:srgbClr val="FFFFFF"/>
                </a:solidFill>
                <a:latin typeface="georgia"/>
                <a:ea typeface="georgia"/>
                <a:cs typeface="georgia"/>
                <a:sym typeface="georgia"/>
              </a:rPr>
              <a:t/>
            </a:r>
            <a:br>
              <a:rPr lang="en" sz="2933">
                <a:solidFill>
                  <a:srgbClr val="FFFFFF"/>
                </a:solidFill>
                <a:latin typeface="georgia"/>
                <a:ea typeface="georgia"/>
                <a:cs typeface="georgia"/>
                <a:sym typeface="georgia"/>
              </a:rPr>
            </a:br>
            <a:r>
              <a:rPr lang="en" sz="2933" b="0">
                <a:solidFill>
                  <a:srgbClr val="FFFFFF"/>
                </a:solidFill>
                <a:latin typeface="georgia"/>
                <a:ea typeface="georgia"/>
                <a:cs typeface="georgia"/>
                <a:sym typeface="georgia"/>
              </a:rPr>
              <a:t>4. Create montages with powerful statistics &amp; quotes</a:t>
            </a:r>
            <a:r>
              <a:rPr lang="en" sz="2933">
                <a:solidFill>
                  <a:srgbClr val="FFFFFF"/>
                </a:solidFill>
                <a:latin typeface="georgia"/>
                <a:ea typeface="georgia"/>
                <a:cs typeface="georgia"/>
                <a:sym typeface="georgia"/>
              </a:rPr>
              <a:t/>
            </a:r>
            <a:br>
              <a:rPr lang="en" sz="2933">
                <a:solidFill>
                  <a:srgbClr val="FFFFFF"/>
                </a:solidFill>
                <a:latin typeface="georgia"/>
                <a:ea typeface="georgia"/>
                <a:cs typeface="georgia"/>
                <a:sym typeface="georgia"/>
              </a:rPr>
            </a:br>
            <a:r>
              <a:rPr lang="en" sz="2933">
                <a:solidFill>
                  <a:srgbClr val="FFFFFF"/>
                </a:solidFill>
                <a:latin typeface="georgia"/>
                <a:ea typeface="georgia"/>
                <a:cs typeface="georgia"/>
                <a:sym typeface="georgia"/>
              </a:rPr>
              <a:t/>
            </a:r>
            <a:br>
              <a:rPr lang="en" sz="2933">
                <a:solidFill>
                  <a:srgbClr val="FFFFFF"/>
                </a:solidFill>
                <a:latin typeface="georgia"/>
                <a:ea typeface="georgia"/>
                <a:cs typeface="georgia"/>
                <a:sym typeface="georgia"/>
              </a:rPr>
            </a:br>
            <a:r>
              <a:rPr lang="en" sz="2933" b="0">
                <a:solidFill>
                  <a:srgbClr val="FFFFFF"/>
                </a:solidFill>
                <a:latin typeface="georgia"/>
                <a:ea typeface="georgia"/>
                <a:cs typeface="georgia"/>
                <a:sym typeface="georgia"/>
              </a:rPr>
              <a:t>5. Feature beneficiaries of your nonprofit’s services</a:t>
            </a:r>
            <a:r>
              <a:rPr lang="en" sz="2933">
                <a:solidFill>
                  <a:srgbClr val="FFFFFF"/>
                </a:solidFill>
                <a:latin typeface="Arial"/>
                <a:ea typeface="Arial"/>
                <a:cs typeface="Arial"/>
                <a:sym typeface="Arial"/>
              </a:rPr>
              <a:t/>
            </a:r>
            <a:br>
              <a:rPr lang="en" sz="2933">
                <a:solidFill>
                  <a:srgbClr val="FFFFFF"/>
                </a:solidFill>
                <a:latin typeface="Arial"/>
                <a:ea typeface="Arial"/>
                <a:cs typeface="Arial"/>
                <a:sym typeface="Arial"/>
              </a:rPr>
            </a:br>
            <a:endParaRPr lang="en" sz="2933">
              <a:solidFill>
                <a:srgbClr val="FFFFFF"/>
              </a:solidFill>
              <a:latin typeface="Arial"/>
              <a:ea typeface="Arial"/>
              <a:cs typeface="Arial"/>
              <a:sym typeface="Arial"/>
            </a:endParaRPr>
          </a:p>
        </p:txBody>
      </p:sp>
    </p:spTree>
  </p:cSld>
  <p:clrMapOvr>
    <a:masterClrMapping/>
  </p:clrMapOvr>
  <p:transition spd="slow">
    <p:cu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7" name="Shape 317"/>
          <p:cNvPicPr preferRelativeResize="0"/>
          <p:nvPr/>
        </p:nvPicPr>
        <p:blipFill>
          <a:blip r:embed="rId3">
            <a:alphaModFix/>
          </a:blip>
          <a:stretch>
            <a:fillRect/>
          </a:stretch>
        </p:blipFill>
        <p:spPr>
          <a:xfrm>
            <a:off x="539750" y="608012"/>
            <a:ext cx="2286000" cy="2276475"/>
          </a:xfrm>
          <a:prstGeom prst="rect">
            <a:avLst/>
          </a:prstGeom>
          <a:noFill/>
          <a:ln>
            <a:noFill/>
          </a:ln>
        </p:spPr>
      </p:pic>
      <p:pic>
        <p:nvPicPr>
          <p:cNvPr id="318" name="Shape 318"/>
          <p:cNvPicPr preferRelativeResize="0"/>
          <p:nvPr/>
        </p:nvPicPr>
        <p:blipFill>
          <a:blip r:embed="rId4">
            <a:alphaModFix/>
          </a:blip>
          <a:stretch>
            <a:fillRect/>
          </a:stretch>
        </p:blipFill>
        <p:spPr>
          <a:xfrm>
            <a:off x="463550" y="3813175"/>
            <a:ext cx="2438400" cy="2438400"/>
          </a:xfrm>
          <a:prstGeom prst="rect">
            <a:avLst/>
          </a:prstGeom>
          <a:noFill/>
          <a:ln>
            <a:noFill/>
          </a:ln>
        </p:spPr>
      </p:pic>
      <p:sp>
        <p:nvSpPr>
          <p:cNvPr id="319" name="Shape 319"/>
          <p:cNvSpPr txBox="1"/>
          <p:nvPr/>
        </p:nvSpPr>
        <p:spPr>
          <a:xfrm>
            <a:off x="3310262" y="735012"/>
            <a:ext cx="5833799" cy="3349500"/>
          </a:xfrm>
          <a:prstGeom prst="rect">
            <a:avLst/>
          </a:prstGeom>
          <a:noFill/>
          <a:ln>
            <a:noFill/>
          </a:ln>
        </p:spPr>
        <p:txBody>
          <a:bodyPr lIns="91425" tIns="91425" rIns="91425" bIns="91425" anchor="ctr" anchorCtr="0">
            <a:noAutofit/>
          </a:bodyPr>
          <a:lstStyle/>
          <a:p>
            <a:pPr lvl="0" rtl="0">
              <a:spcBef>
                <a:spcPts val="0"/>
              </a:spcBef>
              <a:buNone/>
            </a:pPr>
            <a:endParaRPr sz="4800">
              <a:solidFill>
                <a:srgbClr val="FFFFFF"/>
              </a:solidFill>
              <a:latin typeface="Georgia"/>
              <a:ea typeface="Georgia"/>
              <a:cs typeface="Georgia"/>
              <a:sym typeface="Georgia"/>
            </a:endParaRPr>
          </a:p>
          <a:p>
            <a:pPr lvl="0" rtl="0">
              <a:spcBef>
                <a:spcPts val="0"/>
              </a:spcBef>
              <a:buNone/>
            </a:pPr>
            <a:endParaRPr sz="4800">
              <a:solidFill>
                <a:srgbClr val="FFFFFF"/>
              </a:solidFill>
              <a:latin typeface="Georgia"/>
              <a:ea typeface="Georgia"/>
              <a:cs typeface="Georgia"/>
              <a:sym typeface="Georgia"/>
            </a:endParaRPr>
          </a:p>
          <a:p>
            <a:pPr lvl="0" rtl="0">
              <a:spcBef>
                <a:spcPts val="0"/>
              </a:spcBef>
              <a:buNone/>
            </a:pPr>
            <a:endParaRPr sz="4800">
              <a:solidFill>
                <a:srgbClr val="FFFFFF"/>
              </a:solidFill>
              <a:latin typeface="Georgia"/>
              <a:ea typeface="Georgia"/>
              <a:cs typeface="Georgia"/>
              <a:sym typeface="Georgia"/>
            </a:endParaRPr>
          </a:p>
          <a:p>
            <a:pPr lvl="0" rtl="0">
              <a:spcBef>
                <a:spcPts val="0"/>
              </a:spcBef>
              <a:buNone/>
            </a:pPr>
            <a:r>
              <a:rPr lang="en" sz="4800">
                <a:solidFill>
                  <a:srgbClr val="FFFFFF"/>
                </a:solidFill>
                <a:latin typeface="Georgia"/>
                <a:ea typeface="Georgia"/>
                <a:cs typeface="Georgia"/>
                <a:sym typeface="Georgia"/>
              </a:rPr>
              <a:t>How can you make podcasts work for you?</a:t>
            </a:r>
          </a:p>
          <a:p>
            <a:pPr lvl="0" rtl="0">
              <a:spcBef>
                <a:spcPts val="0"/>
              </a:spcBef>
              <a:buNone/>
            </a:pPr>
            <a:endParaRPr sz="4800">
              <a:solidFill>
                <a:srgbClr val="FFFFFF"/>
              </a:solidFill>
              <a:latin typeface="Georgia"/>
              <a:ea typeface="Georgia"/>
              <a:cs typeface="Georgia"/>
              <a:sym typeface="Georgia"/>
            </a:endParaRPr>
          </a:p>
          <a:p>
            <a:pPr lvl="0" rtl="0">
              <a:spcBef>
                <a:spcPts val="0"/>
              </a:spcBef>
              <a:buNone/>
            </a:pPr>
            <a:r>
              <a:rPr lang="en" sz="1800">
                <a:solidFill>
                  <a:srgbClr val="FFFFFF"/>
                </a:solidFill>
                <a:latin typeface="Georgia"/>
                <a:ea typeface="Georgia"/>
                <a:cs typeface="Georgia"/>
                <a:sym typeface="Georgia"/>
              </a:rPr>
              <a:t>- A one-to-one interview with an expert in your field. This could be a simple Skype recording.</a:t>
            </a:r>
          </a:p>
          <a:p>
            <a:pPr lvl="0" rtl="0">
              <a:spcBef>
                <a:spcPts val="0"/>
              </a:spcBef>
              <a:buNone/>
            </a:pPr>
            <a:endParaRPr sz="1800">
              <a:solidFill>
                <a:srgbClr val="FFFFFF"/>
              </a:solidFill>
              <a:latin typeface="Georgia"/>
              <a:ea typeface="Georgia"/>
              <a:cs typeface="Georgia"/>
              <a:sym typeface="Georgia"/>
            </a:endParaRPr>
          </a:p>
          <a:p>
            <a:pPr lvl="0" rtl="0">
              <a:spcBef>
                <a:spcPts val="0"/>
              </a:spcBef>
              <a:buNone/>
            </a:pPr>
            <a:r>
              <a:rPr lang="en" sz="1800">
                <a:solidFill>
                  <a:srgbClr val="FFFFFF"/>
                </a:solidFill>
                <a:latin typeface="Georgia"/>
                <a:ea typeface="Georgia"/>
                <a:cs typeface="Georgia"/>
                <a:sym typeface="Georgia"/>
              </a:rPr>
              <a:t>- A series of conversations on a particular theme</a:t>
            </a:r>
          </a:p>
          <a:p>
            <a:pPr lvl="0" rtl="0">
              <a:spcBef>
                <a:spcPts val="0"/>
              </a:spcBef>
              <a:buNone/>
            </a:pPr>
            <a:endParaRPr sz="1800">
              <a:solidFill>
                <a:srgbClr val="FFFFFF"/>
              </a:solidFill>
              <a:latin typeface="Georgia"/>
              <a:ea typeface="Georgia"/>
              <a:cs typeface="Georgia"/>
              <a:sym typeface="Georgia"/>
            </a:endParaRPr>
          </a:p>
          <a:p>
            <a:pPr lvl="0" rtl="0">
              <a:spcBef>
                <a:spcPts val="0"/>
              </a:spcBef>
              <a:buNone/>
            </a:pPr>
            <a:r>
              <a:rPr lang="en" sz="1800">
                <a:solidFill>
                  <a:srgbClr val="FFFFFF"/>
                </a:solidFill>
                <a:latin typeface="Georgia"/>
                <a:ea typeface="Georgia"/>
                <a:cs typeface="Georgia"/>
                <a:sym typeface="Georgia"/>
              </a:rPr>
              <a:t>- A recording of a talk or workshop</a:t>
            </a:r>
          </a:p>
          <a:p>
            <a:pPr lvl="0" rtl="0">
              <a:spcBef>
                <a:spcPts val="0"/>
              </a:spcBef>
              <a:buNone/>
            </a:pPr>
            <a:endParaRPr sz="1800">
              <a:solidFill>
                <a:srgbClr val="FFFFFF"/>
              </a:solidFill>
              <a:latin typeface="Georgia"/>
              <a:ea typeface="Georgia"/>
              <a:cs typeface="Georgia"/>
              <a:sym typeface="Georgia"/>
            </a:endParaRPr>
          </a:p>
          <a:p>
            <a:pPr lvl="0" rtl="0">
              <a:spcBef>
                <a:spcPts val="0"/>
              </a:spcBef>
              <a:buNone/>
            </a:pPr>
            <a:r>
              <a:rPr lang="en" sz="1800">
                <a:solidFill>
                  <a:srgbClr val="FFFFFF"/>
                </a:solidFill>
                <a:latin typeface="Georgia"/>
                <a:ea typeface="Georgia"/>
                <a:cs typeface="Georgia"/>
                <a:sym typeface="Georgia"/>
              </a:rPr>
              <a:t>- A podcast focused on something really practical, a how-to or top tips</a:t>
            </a:r>
          </a:p>
          <a:p>
            <a:pPr lvl="0" rtl="0">
              <a:spcBef>
                <a:spcPts val="0"/>
              </a:spcBef>
              <a:buNone/>
            </a:pPr>
            <a:endParaRPr sz="1800">
              <a:solidFill>
                <a:srgbClr val="FFFFFF"/>
              </a:solidFill>
              <a:latin typeface="Georgia"/>
              <a:ea typeface="Georgia"/>
              <a:cs typeface="Georgia"/>
              <a:sym typeface="Georgia"/>
            </a:endParaRPr>
          </a:p>
          <a:p>
            <a:pPr lvl="0" rtl="0">
              <a:spcBef>
                <a:spcPts val="0"/>
              </a:spcBef>
              <a:buNone/>
            </a:pPr>
            <a:r>
              <a:rPr lang="en" sz="1800">
                <a:solidFill>
                  <a:srgbClr val="FFFFFF"/>
                </a:solidFill>
                <a:latin typeface="Georgia"/>
                <a:ea typeface="Georgia"/>
                <a:cs typeface="Georgia"/>
                <a:sym typeface="Georgia"/>
              </a:rPr>
              <a:t>- A way of gathering evidence, feedback or stories from your users, supporters or customers</a:t>
            </a:r>
          </a:p>
          <a:p>
            <a:pPr lvl="0" rtl="0">
              <a:spcBef>
                <a:spcPts val="0"/>
              </a:spcBef>
              <a:buNone/>
            </a:pPr>
            <a:endParaRPr sz="4800">
              <a:latin typeface="Georgia"/>
              <a:ea typeface="Georgia"/>
              <a:cs typeface="Georgia"/>
              <a:sym typeface="Georgia"/>
            </a:endParaRPr>
          </a:p>
        </p:txBody>
      </p:sp>
    </p:spTree>
  </p:cSld>
  <p:clrMapOvr>
    <a:masterClrMapping/>
  </p:clrMapOvr>
  <p:transition spd="slow">
    <p:cu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324" name="Shape 324"/>
          <p:cNvPicPr preferRelativeResize="0"/>
          <p:nvPr/>
        </p:nvPicPr>
        <p:blipFill>
          <a:blip r:embed="rId3">
            <a:alphaModFix/>
          </a:blip>
          <a:stretch>
            <a:fillRect/>
          </a:stretch>
        </p:blipFill>
        <p:spPr>
          <a:xfrm>
            <a:off x="539750" y="1147762"/>
            <a:ext cx="2286000" cy="2276475"/>
          </a:xfrm>
          <a:prstGeom prst="rect">
            <a:avLst/>
          </a:prstGeom>
          <a:noFill/>
          <a:ln>
            <a:noFill/>
          </a:ln>
        </p:spPr>
      </p:pic>
      <p:pic>
        <p:nvPicPr>
          <p:cNvPr id="325" name="Shape 325"/>
          <p:cNvPicPr preferRelativeResize="0"/>
          <p:nvPr/>
        </p:nvPicPr>
        <p:blipFill>
          <a:blip r:embed="rId4">
            <a:alphaModFix/>
          </a:blip>
          <a:stretch>
            <a:fillRect/>
          </a:stretch>
        </p:blipFill>
        <p:spPr>
          <a:xfrm>
            <a:off x="463550" y="3813175"/>
            <a:ext cx="2438400" cy="2438400"/>
          </a:xfrm>
          <a:prstGeom prst="rect">
            <a:avLst/>
          </a:prstGeom>
          <a:noFill/>
          <a:ln>
            <a:noFill/>
          </a:ln>
        </p:spPr>
      </p:pic>
      <p:sp>
        <p:nvSpPr>
          <p:cNvPr id="326" name="Shape 326"/>
          <p:cNvSpPr txBox="1"/>
          <p:nvPr/>
        </p:nvSpPr>
        <p:spPr>
          <a:xfrm>
            <a:off x="3055937" y="346075"/>
            <a:ext cx="6040200" cy="3738299"/>
          </a:xfrm>
          <a:prstGeom prst="rect">
            <a:avLst/>
          </a:prstGeom>
          <a:noFill/>
          <a:ln>
            <a:noFill/>
          </a:ln>
        </p:spPr>
        <p:txBody>
          <a:bodyPr lIns="91425" tIns="91425" rIns="91425" bIns="91425" anchor="ctr" anchorCtr="0">
            <a:noAutofit/>
          </a:bodyPr>
          <a:lstStyle/>
          <a:p>
            <a:pPr lvl="0" rtl="0">
              <a:spcBef>
                <a:spcPts val="0"/>
              </a:spcBef>
              <a:buNone/>
            </a:pPr>
            <a:endParaRPr sz="2400">
              <a:solidFill>
                <a:srgbClr val="FFFFFF"/>
              </a:solidFill>
              <a:latin typeface="Georgia"/>
              <a:ea typeface="Georgia"/>
              <a:cs typeface="Georgia"/>
              <a:sym typeface="Georgia"/>
            </a:endParaRPr>
          </a:p>
          <a:p>
            <a:pPr lvl="0" rtl="0">
              <a:spcBef>
                <a:spcPts val="0"/>
              </a:spcBef>
              <a:buNone/>
            </a:pPr>
            <a:endParaRPr sz="2400">
              <a:solidFill>
                <a:srgbClr val="FFFFFF"/>
              </a:solidFill>
              <a:latin typeface="Georgia"/>
              <a:ea typeface="Georgia"/>
              <a:cs typeface="Georgia"/>
              <a:sym typeface="Georgia"/>
            </a:endParaRPr>
          </a:p>
          <a:p>
            <a:pPr lvl="0" rtl="0">
              <a:spcBef>
                <a:spcPts val="0"/>
              </a:spcBef>
              <a:buNone/>
            </a:pPr>
            <a:endParaRPr sz="2400">
              <a:solidFill>
                <a:srgbClr val="FFFFFF"/>
              </a:solidFill>
              <a:latin typeface="Georgia"/>
              <a:ea typeface="Georgia"/>
              <a:cs typeface="Georgia"/>
              <a:sym typeface="Georgia"/>
            </a:endParaRPr>
          </a:p>
          <a:p>
            <a:pPr lvl="0" rtl="0">
              <a:spcBef>
                <a:spcPts val="0"/>
              </a:spcBef>
              <a:buNone/>
            </a:pPr>
            <a:endParaRPr sz="2400">
              <a:solidFill>
                <a:srgbClr val="FFFFFF"/>
              </a:solidFill>
              <a:latin typeface="Georgia"/>
              <a:ea typeface="Georgia"/>
              <a:cs typeface="Georgia"/>
              <a:sym typeface="Georgia"/>
            </a:endParaRPr>
          </a:p>
          <a:p>
            <a:pPr lvl="0" rtl="0">
              <a:spcBef>
                <a:spcPts val="0"/>
              </a:spcBef>
              <a:buNone/>
            </a:pPr>
            <a:endParaRPr sz="2400">
              <a:solidFill>
                <a:srgbClr val="FFFFFF"/>
              </a:solidFill>
              <a:latin typeface="Georgia"/>
              <a:ea typeface="Georgia"/>
              <a:cs typeface="Georgia"/>
              <a:sym typeface="Georgia"/>
            </a:endParaRPr>
          </a:p>
          <a:p>
            <a:pPr lvl="0" rtl="0">
              <a:spcBef>
                <a:spcPts val="0"/>
              </a:spcBef>
              <a:buNone/>
            </a:pPr>
            <a:endParaRPr sz="2400">
              <a:solidFill>
                <a:srgbClr val="FFFFFF"/>
              </a:solidFill>
              <a:latin typeface="Georgia"/>
              <a:ea typeface="Georgia"/>
              <a:cs typeface="Georgia"/>
              <a:sym typeface="Georgia"/>
            </a:endParaRPr>
          </a:p>
          <a:p>
            <a:pPr lvl="0" rtl="0">
              <a:spcBef>
                <a:spcPts val="0"/>
              </a:spcBef>
              <a:buNone/>
            </a:pPr>
            <a:endParaRPr sz="2400">
              <a:solidFill>
                <a:srgbClr val="FFFFFF"/>
              </a:solidFill>
              <a:latin typeface="Georgia"/>
              <a:ea typeface="Georgia"/>
              <a:cs typeface="Georgia"/>
              <a:sym typeface="Georgia"/>
            </a:endParaRPr>
          </a:p>
          <a:p>
            <a:pPr lvl="0" rtl="0">
              <a:spcBef>
                <a:spcPts val="0"/>
              </a:spcBef>
              <a:buNone/>
            </a:pPr>
            <a:endParaRPr sz="2400" b="1">
              <a:solidFill>
                <a:srgbClr val="FFFFFF"/>
              </a:solidFill>
              <a:latin typeface="Georgia"/>
              <a:ea typeface="Georgia"/>
              <a:cs typeface="Georgia"/>
              <a:sym typeface="Georgia"/>
            </a:endParaRPr>
          </a:p>
          <a:p>
            <a:pPr lvl="0" rtl="0">
              <a:spcBef>
                <a:spcPts val="0"/>
              </a:spcBef>
              <a:buNone/>
            </a:pPr>
            <a:endParaRPr sz="2400" b="1">
              <a:solidFill>
                <a:srgbClr val="FFFFFF"/>
              </a:solidFill>
              <a:latin typeface="Georgia"/>
              <a:ea typeface="Georgia"/>
              <a:cs typeface="Georgia"/>
              <a:sym typeface="Georgia"/>
            </a:endParaRPr>
          </a:p>
          <a:p>
            <a:pPr lvl="0" rtl="0">
              <a:spcBef>
                <a:spcPts val="0"/>
              </a:spcBef>
              <a:buNone/>
            </a:pPr>
            <a:endParaRPr sz="2400" b="1">
              <a:solidFill>
                <a:srgbClr val="FFFFFF"/>
              </a:solidFill>
              <a:latin typeface="Georgia"/>
              <a:ea typeface="Georgia"/>
              <a:cs typeface="Georgia"/>
              <a:sym typeface="Georgia"/>
            </a:endParaRPr>
          </a:p>
          <a:p>
            <a:pPr lvl="0" rtl="0">
              <a:spcBef>
                <a:spcPts val="0"/>
              </a:spcBef>
              <a:buNone/>
            </a:pPr>
            <a:endParaRPr sz="2400" b="1">
              <a:solidFill>
                <a:srgbClr val="FFFFFF"/>
              </a:solidFill>
              <a:latin typeface="Georgia"/>
              <a:ea typeface="Georgia"/>
              <a:cs typeface="Georgia"/>
              <a:sym typeface="Georgia"/>
            </a:endParaRPr>
          </a:p>
          <a:p>
            <a:pPr lvl="0" rtl="0">
              <a:spcBef>
                <a:spcPts val="0"/>
              </a:spcBef>
              <a:buNone/>
            </a:pPr>
            <a:r>
              <a:rPr lang="en" sz="2400" b="1">
                <a:solidFill>
                  <a:srgbClr val="FFFFFF"/>
                </a:solidFill>
                <a:latin typeface="Georgia"/>
                <a:ea typeface="Georgia"/>
                <a:cs typeface="Georgia"/>
                <a:sym typeface="Georgia"/>
              </a:rPr>
              <a:t>Using audio to tell your story</a:t>
            </a:r>
          </a:p>
          <a:p>
            <a:pPr lvl="0" rtl="0">
              <a:spcBef>
                <a:spcPts val="0"/>
              </a:spcBef>
              <a:buNone/>
            </a:pPr>
            <a:endParaRPr sz="2400">
              <a:solidFill>
                <a:srgbClr val="FFFFFF"/>
              </a:solidFill>
              <a:latin typeface="Georgia"/>
              <a:ea typeface="Georgia"/>
              <a:cs typeface="Georgia"/>
              <a:sym typeface="Georgia"/>
            </a:endParaRPr>
          </a:p>
          <a:p>
            <a:pPr lvl="0" rtl="0">
              <a:spcBef>
                <a:spcPts val="0"/>
              </a:spcBef>
              <a:buNone/>
            </a:pPr>
            <a:r>
              <a:rPr lang="en" sz="1800">
                <a:solidFill>
                  <a:srgbClr val="FFFFFF"/>
                </a:solidFill>
                <a:latin typeface="Georgia"/>
                <a:ea typeface="Georgia"/>
                <a:cs typeface="Georgia"/>
                <a:sym typeface="Georgia"/>
              </a:rPr>
              <a:t>https://soundcloud.com/thirdsectorlab/the-truth-povertyassembly</a:t>
            </a:r>
          </a:p>
          <a:p>
            <a:pPr lvl="0" rtl="0">
              <a:spcBef>
                <a:spcPts val="0"/>
              </a:spcBef>
              <a:buNone/>
            </a:pPr>
            <a:r>
              <a:rPr lang="en" sz="1800">
                <a:solidFill>
                  <a:srgbClr val="FFFFFF"/>
                </a:solidFill>
                <a:latin typeface="Georgia"/>
                <a:ea typeface="Georgia"/>
                <a:cs typeface="Georgia"/>
                <a:sym typeface="Georgia"/>
              </a:rPr>
              <a:t>http://www.rspb.org.uk/podcasts/</a:t>
            </a:r>
          </a:p>
          <a:p>
            <a:pPr lvl="0" rtl="0">
              <a:spcBef>
                <a:spcPts val="0"/>
              </a:spcBef>
              <a:buNone/>
            </a:pPr>
            <a:r>
              <a:rPr lang="en" sz="1800">
                <a:solidFill>
                  <a:srgbClr val="FFFFFF"/>
                </a:solidFill>
                <a:latin typeface="Georgia"/>
                <a:ea typeface="Georgia"/>
                <a:cs typeface="Georgia"/>
                <a:sym typeface="Georgia"/>
              </a:rPr>
              <a:t>http://www.nytimes.com/packages/html/nyregion/1-in-8-million/index.html#/michel_kramermetraux</a:t>
            </a:r>
          </a:p>
          <a:p>
            <a:pPr lvl="0" rtl="0">
              <a:spcBef>
                <a:spcPts val="0"/>
              </a:spcBef>
              <a:buNone/>
            </a:pPr>
            <a:r>
              <a:rPr lang="en" sz="1800">
                <a:solidFill>
                  <a:srgbClr val="FFFFFF"/>
                </a:solidFill>
                <a:latin typeface="Georgia"/>
                <a:ea typeface="Georgia"/>
                <a:cs typeface="Georgia"/>
                <a:sym typeface="Georgia"/>
              </a:rPr>
              <a:t>https://itunes.apple.com/gb/itunes-u/justice-with-michael-sandel/id379064095</a:t>
            </a:r>
          </a:p>
          <a:p>
            <a:pPr lvl="0" rtl="0">
              <a:spcBef>
                <a:spcPts val="0"/>
              </a:spcBef>
              <a:buNone/>
            </a:pPr>
            <a:r>
              <a:rPr lang="en" sz="1800">
                <a:solidFill>
                  <a:srgbClr val="FFFFFF"/>
                </a:solidFill>
                <a:latin typeface="Georgia"/>
                <a:ea typeface="Georgia"/>
                <a:cs typeface="Georgia"/>
                <a:sym typeface="Georgia"/>
              </a:rPr>
              <a:t>http://podacademy.org/about-pod-academy/</a:t>
            </a:r>
          </a:p>
          <a:p>
            <a:pPr lvl="0" rtl="0">
              <a:spcBef>
                <a:spcPts val="0"/>
              </a:spcBef>
              <a:buNone/>
            </a:pPr>
            <a:r>
              <a:rPr lang="en" sz="1800">
                <a:solidFill>
                  <a:srgbClr val="FFFFFF"/>
                </a:solidFill>
                <a:latin typeface="Georgia"/>
                <a:ea typeface="Georgia"/>
                <a:cs typeface="Georgia"/>
                <a:sym typeface="Georgia"/>
              </a:rPr>
              <a:t>http://philosophybites.com/2013/02/jeff-mcmahan-on-gun-control.html</a:t>
            </a:r>
          </a:p>
          <a:p>
            <a:pPr lvl="0" rtl="0">
              <a:spcBef>
                <a:spcPts val="0"/>
              </a:spcBef>
              <a:buNone/>
            </a:pPr>
            <a:r>
              <a:rPr lang="en" sz="1800">
                <a:solidFill>
                  <a:srgbClr val="FFFFFF"/>
                </a:solidFill>
                <a:latin typeface="Georgia"/>
                <a:ea typeface="Georgia"/>
                <a:cs typeface="Georgia"/>
                <a:sym typeface="Georgia"/>
              </a:rPr>
              <a:t>http://markcarrigan.net/2012/07/20/ultimately-if-im-honest-i-do-it-because-its-fun-elebelfiore-on-using-social-media-as-an-academic/</a:t>
            </a:r>
          </a:p>
          <a:p>
            <a:pPr lvl="0" rtl="0">
              <a:spcBef>
                <a:spcPts val="0"/>
              </a:spcBef>
              <a:buNone/>
            </a:pPr>
            <a:r>
              <a:rPr lang="en" sz="1800">
                <a:solidFill>
                  <a:srgbClr val="FFFFFF"/>
                </a:solidFill>
                <a:latin typeface="Georgia"/>
                <a:ea typeface="Georgia"/>
                <a:cs typeface="Georgia"/>
                <a:sym typeface="Georgia"/>
              </a:rPr>
              <a:t>http://www2.warwick.ac.uk/fac/arts/history/atoz/thinkingaloud/</a:t>
            </a:r>
          </a:p>
          <a:p>
            <a:pPr lvl="0" rtl="0">
              <a:spcBef>
                <a:spcPts val="0"/>
              </a:spcBef>
              <a:buNone/>
            </a:pPr>
            <a:r>
              <a:rPr lang="en" sz="1800">
                <a:solidFill>
                  <a:srgbClr val="FFFFFF"/>
                </a:solidFill>
                <a:latin typeface="Georgia"/>
                <a:ea typeface="Georgia"/>
                <a:cs typeface="Georgia"/>
                <a:sym typeface="Georgia"/>
              </a:rPr>
              <a:t>http://blogs.lse.ac.uk/lsereviewofbooks/podcasts/</a:t>
            </a:r>
          </a:p>
          <a:p>
            <a:pPr lvl="0" rtl="0">
              <a:spcBef>
                <a:spcPts val="0"/>
              </a:spcBef>
              <a:buNone/>
            </a:pPr>
            <a:r>
              <a:rPr lang="en" sz="1800">
                <a:solidFill>
                  <a:srgbClr val="FFFFFF"/>
                </a:solidFill>
                <a:latin typeface="Georgia"/>
                <a:ea typeface="Georgia"/>
                <a:cs typeface="Georgia"/>
                <a:sym typeface="Georgia"/>
              </a:rPr>
              <a:t>http://www.mentalhealth.org.uk/help-information/podcasts/</a:t>
            </a:r>
          </a:p>
          <a:p>
            <a:pPr lvl="0" rtl="0">
              <a:spcBef>
                <a:spcPts val="0"/>
              </a:spcBef>
              <a:buNone/>
            </a:pPr>
            <a:endParaRPr sz="1100"/>
          </a:p>
          <a:p>
            <a:pPr lvl="0" rtl="0">
              <a:spcBef>
                <a:spcPts val="0"/>
              </a:spcBef>
              <a:buNone/>
            </a:pPr>
            <a:endParaRPr sz="1100"/>
          </a:p>
          <a:p>
            <a:pPr lvl="0" rtl="0">
              <a:spcBef>
                <a:spcPts val="0"/>
              </a:spcBef>
              <a:buNone/>
            </a:pPr>
            <a:endParaRPr sz="1100"/>
          </a:p>
          <a:p>
            <a:pPr lvl="0" rtl="0">
              <a:spcBef>
                <a:spcPts val="0"/>
              </a:spcBef>
              <a:buNone/>
            </a:pPr>
            <a:endParaRPr sz="2400">
              <a:solidFill>
                <a:srgbClr val="FFFFFF"/>
              </a:solidFill>
              <a:latin typeface="Georgia"/>
              <a:ea typeface="Georgia"/>
              <a:cs typeface="Georgia"/>
              <a:sym typeface="Georgia"/>
            </a:endParaRPr>
          </a:p>
          <a:p>
            <a:pPr lvl="0" rtl="0">
              <a:spcBef>
                <a:spcPts val="0"/>
              </a:spcBef>
              <a:buNone/>
            </a:pPr>
            <a:endParaRPr sz="2400">
              <a:latin typeface="Georgia"/>
              <a:ea typeface="Georgia"/>
              <a:cs typeface="Georgia"/>
              <a:sym typeface="Georgia"/>
            </a:endParaRPr>
          </a:p>
        </p:txBody>
      </p:sp>
    </p:spTree>
  </p:cSld>
  <p:clrMapOvr>
    <a:masterClrMapping/>
  </p:clrMapOvr>
  <p:transition spd="slow">
    <p:cu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331" name="Shape 331"/>
          <p:cNvPicPr preferRelativeResize="0"/>
          <p:nvPr/>
        </p:nvPicPr>
        <p:blipFill>
          <a:blip r:embed="rId3">
            <a:alphaModFix/>
          </a:blip>
          <a:stretch>
            <a:fillRect/>
          </a:stretch>
        </p:blipFill>
        <p:spPr>
          <a:xfrm>
            <a:off x="-83587" y="-78345"/>
            <a:ext cx="9282150" cy="6980602"/>
          </a:xfrm>
          <a:prstGeom prst="rect">
            <a:avLst/>
          </a:prstGeom>
          <a:noFill/>
          <a:ln>
            <a:noFill/>
          </a:ln>
        </p:spPr>
      </p:pic>
      <p:sp>
        <p:nvSpPr>
          <p:cNvPr id="332" name="Shape 332"/>
          <p:cNvSpPr txBox="1"/>
          <p:nvPr/>
        </p:nvSpPr>
        <p:spPr>
          <a:xfrm>
            <a:off x="404325" y="167227"/>
            <a:ext cx="9097199" cy="6888299"/>
          </a:xfrm>
          <a:prstGeom prst="rect">
            <a:avLst/>
          </a:prstGeom>
          <a:noFill/>
          <a:ln>
            <a:noFill/>
          </a:ln>
        </p:spPr>
        <p:txBody>
          <a:bodyPr lIns="38100" tIns="38100" rIns="38100" bIns="38100" anchor="t" anchorCtr="0">
            <a:noAutofit/>
          </a:bodyPr>
          <a:lstStyle/>
          <a:p>
            <a:pPr lvl="0" rtl="0">
              <a:spcBef>
                <a:spcPts val="0"/>
              </a:spcBef>
              <a:buNone/>
            </a:pPr>
            <a:r>
              <a:rPr lang="en" sz="3600">
                <a:solidFill>
                  <a:schemeClr val="lt1"/>
                </a:solidFill>
                <a:latin typeface="georgia"/>
                <a:ea typeface="georgia"/>
                <a:cs typeface="georgia"/>
                <a:sym typeface="georgia"/>
              </a:rPr>
              <a:t>Create a simple content calendar for your organisation covering the next quarter:</a:t>
            </a:r>
            <a:br>
              <a:rPr lang="en" sz="3600">
                <a:solidFill>
                  <a:schemeClr val="lt1"/>
                </a:solidFill>
                <a:latin typeface="georgia"/>
                <a:ea typeface="georgia"/>
                <a:cs typeface="georgia"/>
                <a:sym typeface="georgia"/>
              </a:rPr>
            </a:br>
            <a:r>
              <a:rPr lang="en" sz="3600">
                <a:solidFill>
                  <a:schemeClr val="lt1"/>
                </a:solidFill>
                <a:latin typeface="georgia"/>
                <a:ea typeface="georgia"/>
                <a:cs typeface="georgia"/>
                <a:sym typeface="georgia"/>
              </a:rPr>
              <a:t/>
            </a:r>
            <a:br>
              <a:rPr lang="en" sz="3600">
                <a:solidFill>
                  <a:schemeClr val="lt1"/>
                </a:solidFill>
                <a:latin typeface="georgia"/>
                <a:ea typeface="georgia"/>
                <a:cs typeface="georgia"/>
                <a:sym typeface="georgia"/>
              </a:rPr>
            </a:br>
            <a:r>
              <a:rPr lang="en" sz="3600">
                <a:solidFill>
                  <a:schemeClr val="lt1"/>
                </a:solidFill>
                <a:latin typeface="georgia"/>
                <a:ea typeface="georgia"/>
                <a:cs typeface="georgia"/>
                <a:sym typeface="georgia"/>
              </a:rPr>
              <a:t>- Write down a content idea for May, June and July.</a:t>
            </a:r>
          </a:p>
          <a:p>
            <a:pPr lvl="0" rtl="0">
              <a:spcBef>
                <a:spcPts val="0"/>
              </a:spcBef>
              <a:buNone/>
            </a:pPr>
            <a:endParaRPr sz="3600">
              <a:solidFill>
                <a:schemeClr val="lt1"/>
              </a:solidFill>
              <a:latin typeface="georgia"/>
              <a:ea typeface="georgia"/>
              <a:cs typeface="georgia"/>
              <a:sym typeface="georgia"/>
            </a:endParaRPr>
          </a:p>
          <a:p>
            <a:pPr lvl="0" rtl="0">
              <a:spcBef>
                <a:spcPts val="0"/>
              </a:spcBef>
              <a:buClr>
                <a:schemeClr val="dk1"/>
              </a:buClr>
              <a:buSzPct val="30555"/>
              <a:buFont typeface="Arial"/>
              <a:buNone/>
            </a:pPr>
            <a:r>
              <a:rPr lang="en" sz="3600">
                <a:solidFill>
                  <a:schemeClr val="lt1"/>
                </a:solidFill>
                <a:latin typeface="georgia"/>
                <a:ea typeface="georgia"/>
                <a:cs typeface="georgia"/>
                <a:sym typeface="georgia"/>
              </a:rPr>
              <a:t>- One video, one audio and one written.</a:t>
            </a:r>
          </a:p>
          <a:p>
            <a:pPr lvl="0" rtl="0">
              <a:spcBef>
                <a:spcPts val="0"/>
              </a:spcBef>
              <a:buClr>
                <a:schemeClr val="dk1"/>
              </a:buClr>
              <a:buFont typeface="Arial"/>
              <a:buNone/>
            </a:pPr>
            <a:endParaRPr sz="3600">
              <a:solidFill>
                <a:schemeClr val="lt1"/>
              </a:solidFill>
              <a:latin typeface="georgia"/>
              <a:ea typeface="georgia"/>
              <a:cs typeface="georgia"/>
              <a:sym typeface="georgia"/>
            </a:endParaRPr>
          </a:p>
          <a:p>
            <a:pPr lvl="0" rtl="0">
              <a:spcBef>
                <a:spcPts val="0"/>
              </a:spcBef>
              <a:buClr>
                <a:schemeClr val="dk1"/>
              </a:buClr>
              <a:buSzPct val="30555"/>
              <a:buFont typeface="Arial"/>
              <a:buNone/>
            </a:pPr>
            <a:r>
              <a:rPr lang="en" sz="3600">
                <a:solidFill>
                  <a:schemeClr val="lt1"/>
                </a:solidFill>
                <a:latin typeface="georgia"/>
                <a:ea typeface="georgia"/>
                <a:cs typeface="georgia"/>
                <a:sym typeface="georgia"/>
              </a:rPr>
              <a:t>- Focus on your audience, ticking either the useful or the interesting box.</a:t>
            </a:r>
          </a:p>
          <a:p>
            <a:pPr lvl="0" rtl="0">
              <a:spcBef>
                <a:spcPts val="0"/>
              </a:spcBef>
              <a:buClr>
                <a:schemeClr val="dk1"/>
              </a:buClr>
              <a:buFont typeface="Arial"/>
              <a:buNone/>
            </a:pPr>
            <a:endParaRPr sz="2000">
              <a:solidFill>
                <a:schemeClr val="lt1"/>
              </a:solidFill>
              <a:latin typeface="georgia"/>
              <a:ea typeface="georgia"/>
              <a:cs typeface="georgia"/>
              <a:sym typeface="georgia"/>
            </a:endParaRPr>
          </a:p>
          <a:p>
            <a:pPr lvl="0" rtl="0">
              <a:spcBef>
                <a:spcPts val="0"/>
              </a:spcBef>
              <a:buClr>
                <a:schemeClr val="dk1"/>
              </a:buClr>
              <a:buSzPct val="55000"/>
              <a:buFont typeface="Arial"/>
              <a:buNone/>
            </a:pPr>
            <a:r>
              <a:rPr lang="en" sz="2000">
                <a:solidFill>
                  <a:schemeClr val="lt1"/>
                </a:solidFill>
                <a:latin typeface="georgia"/>
                <a:ea typeface="georgia"/>
                <a:cs typeface="georgia"/>
                <a:sym typeface="georgia"/>
              </a:rPr>
              <a:t>*This technique can be used to plan content for your blog, website news, YouTube, Soundcloud and other channels</a:t>
            </a:r>
          </a:p>
          <a:p>
            <a:pPr lvl="0" rtl="0">
              <a:spcBef>
                <a:spcPts val="0"/>
              </a:spcBef>
              <a:buClr>
                <a:schemeClr val="dk1"/>
              </a:buClr>
              <a:buFont typeface="Arial"/>
              <a:buNone/>
            </a:pPr>
            <a:endParaRPr sz="2000">
              <a:solidFill>
                <a:schemeClr val="lt1"/>
              </a:solidFill>
              <a:latin typeface="georgia"/>
              <a:ea typeface="georgia"/>
              <a:cs typeface="georgia"/>
              <a:sym typeface="georgia"/>
            </a:endParaRPr>
          </a:p>
          <a:p>
            <a:pPr rtl="0">
              <a:lnSpc>
                <a:spcPct val="100000"/>
              </a:lnSpc>
              <a:spcBef>
                <a:spcPts val="0"/>
              </a:spcBef>
              <a:buNone/>
            </a:pPr>
            <a:endParaRPr sz="4800">
              <a:solidFill>
                <a:srgbClr val="FFFFFF"/>
              </a:solidFill>
              <a:latin typeface="georgia"/>
              <a:ea typeface="georgia"/>
              <a:cs typeface="georgia"/>
              <a:sym typeface="georgia"/>
            </a:endParaRPr>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64" name="Shape 64"/>
          <p:cNvPicPr preferRelativeResize="0"/>
          <p:nvPr/>
        </p:nvPicPr>
        <p:blipFill>
          <a:blip r:embed="rId3">
            <a:alphaModFix/>
          </a:blip>
          <a:stretch>
            <a:fillRect/>
          </a:stretch>
        </p:blipFill>
        <p:spPr>
          <a:xfrm>
            <a:off x="-91440" y="-457177"/>
            <a:ext cx="9478845" cy="7726950"/>
          </a:xfrm>
          <a:prstGeom prst="rect">
            <a:avLst/>
          </a:prstGeom>
          <a:noFill/>
          <a:ln>
            <a:noFill/>
          </a:ln>
        </p:spPr>
      </p:pic>
      <p:sp>
        <p:nvSpPr>
          <p:cNvPr id="65" name="Shape 65"/>
          <p:cNvSpPr txBox="1"/>
          <p:nvPr/>
        </p:nvSpPr>
        <p:spPr>
          <a:xfrm>
            <a:off x="371625" y="-360950"/>
            <a:ext cx="3924900" cy="7218900"/>
          </a:xfrm>
          <a:prstGeom prst="rect">
            <a:avLst/>
          </a:prstGeom>
          <a:noFill/>
          <a:ln>
            <a:noFill/>
          </a:ln>
        </p:spPr>
        <p:txBody>
          <a:bodyPr lIns="38100" tIns="38100" rIns="38100" bIns="38100" anchor="t" anchorCtr="0">
            <a:noAutofit/>
          </a:bodyPr>
          <a:lstStyle/>
          <a:p>
            <a:pPr rtl="0">
              <a:lnSpc>
                <a:spcPct val="100000"/>
              </a:lnSpc>
              <a:spcBef>
                <a:spcPts val="0"/>
              </a:spcBef>
              <a:buNone/>
            </a:pPr>
            <a:endParaRPr sz="1900">
              <a:solidFill>
                <a:srgbClr val="FFFFFF"/>
              </a:solidFill>
              <a:latin typeface="georgia"/>
              <a:ea typeface="georgia"/>
              <a:cs typeface="georgia"/>
              <a:sym typeface="georgia"/>
            </a:endParaRPr>
          </a:p>
          <a:p>
            <a:pPr lvl="0" rtl="0">
              <a:lnSpc>
                <a:spcPct val="100000"/>
              </a:lnSpc>
              <a:spcBef>
                <a:spcPts val="0"/>
              </a:spcBef>
              <a:buNone/>
            </a:pPr>
            <a:r>
              <a:rPr lang="en" sz="1900">
                <a:solidFill>
                  <a:srgbClr val="FFFFFF"/>
                </a:solidFill>
                <a:latin typeface="georgia"/>
                <a:ea typeface="georgia"/>
                <a:cs typeface="georgia"/>
                <a:sym typeface="georgia"/>
              </a:rPr>
              <a:t>10.00am </a:t>
            </a:r>
          </a:p>
          <a:p>
            <a:pPr lvl="0" rtl="0">
              <a:lnSpc>
                <a:spcPct val="100000"/>
              </a:lnSpc>
              <a:spcBef>
                <a:spcPts val="0"/>
              </a:spcBef>
              <a:buNone/>
            </a:pPr>
            <a:r>
              <a:rPr lang="en" sz="1900">
                <a:solidFill>
                  <a:srgbClr val="FFFFFF"/>
                </a:solidFill>
                <a:latin typeface="georgia"/>
                <a:ea typeface="georgia"/>
                <a:cs typeface="georgia"/>
                <a:sym typeface="georgia"/>
              </a:rPr>
              <a:t>Social media - a discussion</a:t>
            </a:r>
            <a:br>
              <a:rPr lang="en" sz="1900">
                <a:solidFill>
                  <a:srgbClr val="FFFFFF"/>
                </a:solidFill>
                <a:latin typeface="georgia"/>
                <a:ea typeface="georgia"/>
                <a:cs typeface="georgia"/>
                <a:sym typeface="georgia"/>
              </a:rPr>
            </a:br>
            <a:r>
              <a:rPr lang="en" sz="1900">
                <a:solidFill>
                  <a:srgbClr val="FFFFFF"/>
                </a:solidFill>
                <a:latin typeface="georgia"/>
                <a:ea typeface="georgia"/>
                <a:cs typeface="georgia"/>
                <a:sym typeface="georgia"/>
              </a:rPr>
              <a:t>Why should you be using social media?</a:t>
            </a:r>
          </a:p>
          <a:p>
            <a:pPr lvl="0" rtl="0">
              <a:lnSpc>
                <a:spcPct val="100000"/>
              </a:lnSpc>
              <a:spcBef>
                <a:spcPts val="0"/>
              </a:spcBef>
              <a:buNone/>
            </a:pPr>
            <a:r>
              <a:rPr lang="en" sz="1900">
                <a:solidFill>
                  <a:srgbClr val="FFFFFF"/>
                </a:solidFill>
                <a:latin typeface="georgia"/>
                <a:ea typeface="georgia"/>
                <a:cs typeface="georgia"/>
                <a:sym typeface="georgia"/>
              </a:rPr>
              <a:t>4 elements of a social media strategy</a:t>
            </a:r>
          </a:p>
          <a:p>
            <a:pPr lvl="0" rtl="0">
              <a:lnSpc>
                <a:spcPct val="100000"/>
              </a:lnSpc>
              <a:spcBef>
                <a:spcPts val="0"/>
              </a:spcBef>
              <a:buNone/>
            </a:pPr>
            <a:r>
              <a:rPr lang="en" sz="1900">
                <a:solidFill>
                  <a:srgbClr val="FFFFFF"/>
                </a:solidFill>
                <a:latin typeface="georgia"/>
                <a:ea typeface="georgia"/>
                <a:cs typeface="georgia"/>
                <a:sym typeface="georgia"/>
              </a:rPr>
              <a:t>Developing a social media policy </a:t>
            </a:r>
          </a:p>
          <a:p>
            <a:pPr lvl="0" rtl="0">
              <a:lnSpc>
                <a:spcPct val="100000"/>
              </a:lnSpc>
              <a:spcBef>
                <a:spcPts val="0"/>
              </a:spcBef>
              <a:buNone/>
            </a:pPr>
            <a:endParaRPr sz="1900">
              <a:solidFill>
                <a:srgbClr val="FFFFFF"/>
              </a:solidFill>
              <a:latin typeface="georgia"/>
              <a:ea typeface="georgia"/>
              <a:cs typeface="georgia"/>
              <a:sym typeface="georgia"/>
            </a:endParaRPr>
          </a:p>
          <a:p>
            <a:pPr lvl="0" rtl="0">
              <a:spcBef>
                <a:spcPts val="0"/>
              </a:spcBef>
              <a:buClr>
                <a:srgbClr val="000000"/>
              </a:buClr>
              <a:buSzPct val="57894"/>
              <a:buFont typeface="Arial"/>
              <a:buNone/>
            </a:pPr>
            <a:r>
              <a:rPr lang="en" sz="1900">
                <a:solidFill>
                  <a:srgbClr val="FFFFFF"/>
                </a:solidFill>
                <a:latin typeface="georgia"/>
                <a:ea typeface="georgia"/>
                <a:cs typeface="georgia"/>
                <a:sym typeface="georgia"/>
              </a:rPr>
              <a:t>11.00am</a:t>
            </a:r>
          </a:p>
          <a:p>
            <a:pPr lvl="0" rtl="0">
              <a:spcBef>
                <a:spcPts val="0"/>
              </a:spcBef>
              <a:buClr>
                <a:srgbClr val="000000"/>
              </a:buClr>
              <a:buSzPct val="57894"/>
              <a:buFont typeface="Arial"/>
              <a:buNone/>
            </a:pPr>
            <a:r>
              <a:rPr lang="en" sz="1900">
                <a:solidFill>
                  <a:srgbClr val="FFFFFF"/>
                </a:solidFill>
                <a:latin typeface="georgia"/>
                <a:ea typeface="georgia"/>
                <a:cs typeface="georgia"/>
                <a:sym typeface="georgia"/>
              </a:rPr>
              <a:t>Helen MacDonald - GWL</a:t>
            </a:r>
          </a:p>
          <a:p>
            <a:pPr lvl="0" rtl="0">
              <a:spcBef>
                <a:spcPts val="0"/>
              </a:spcBef>
              <a:buClr>
                <a:srgbClr val="000000"/>
              </a:buClr>
              <a:buFont typeface="Arial"/>
              <a:buNone/>
            </a:pPr>
            <a:endParaRPr sz="1900">
              <a:solidFill>
                <a:srgbClr val="FFFFFF"/>
              </a:solidFill>
              <a:latin typeface="georgia"/>
              <a:ea typeface="georgia"/>
              <a:cs typeface="georgia"/>
              <a:sym typeface="georgia"/>
            </a:endParaRPr>
          </a:p>
          <a:p>
            <a:pPr lvl="0" rtl="0">
              <a:spcBef>
                <a:spcPts val="0"/>
              </a:spcBef>
              <a:buClr>
                <a:srgbClr val="000000"/>
              </a:buClr>
              <a:buSzPct val="57894"/>
              <a:buFont typeface="Arial"/>
              <a:buNone/>
            </a:pPr>
            <a:r>
              <a:rPr lang="en" sz="1900">
                <a:solidFill>
                  <a:srgbClr val="FFFFFF"/>
                </a:solidFill>
                <a:latin typeface="georgia"/>
                <a:ea typeface="georgia"/>
                <a:cs typeface="georgia"/>
                <a:sym typeface="georgia"/>
              </a:rPr>
              <a:t>11.30am</a:t>
            </a:r>
          </a:p>
          <a:p>
            <a:pPr lvl="0" rtl="0">
              <a:spcBef>
                <a:spcPts val="0"/>
              </a:spcBef>
              <a:buClr>
                <a:srgbClr val="000000"/>
              </a:buClr>
              <a:buSzPct val="57894"/>
              <a:buFont typeface="Arial"/>
              <a:buNone/>
            </a:pPr>
            <a:r>
              <a:rPr lang="en" sz="1900">
                <a:solidFill>
                  <a:srgbClr val="FFFFFF"/>
                </a:solidFill>
                <a:latin typeface="georgia"/>
                <a:ea typeface="georgia"/>
                <a:cs typeface="georgia"/>
                <a:sym typeface="georgia"/>
              </a:rPr>
              <a:t>Angela - Rape Crisis Glasgow</a:t>
            </a:r>
          </a:p>
          <a:p>
            <a:pPr lvl="0" rtl="0">
              <a:spcBef>
                <a:spcPts val="0"/>
              </a:spcBef>
              <a:buClr>
                <a:srgbClr val="000000"/>
              </a:buClr>
              <a:buFont typeface="Arial"/>
              <a:buNone/>
            </a:pPr>
            <a:endParaRPr sz="1900">
              <a:solidFill>
                <a:srgbClr val="FFFFFF"/>
              </a:solidFill>
              <a:latin typeface="georgia"/>
              <a:ea typeface="georgia"/>
              <a:cs typeface="georgia"/>
              <a:sym typeface="georgia"/>
            </a:endParaRPr>
          </a:p>
          <a:p>
            <a:pPr lvl="0" rtl="0">
              <a:spcBef>
                <a:spcPts val="0"/>
              </a:spcBef>
              <a:buClr>
                <a:srgbClr val="000000"/>
              </a:buClr>
              <a:buSzPct val="57894"/>
              <a:buFont typeface="Arial"/>
              <a:buNone/>
            </a:pPr>
            <a:r>
              <a:rPr lang="en" sz="1900">
                <a:solidFill>
                  <a:srgbClr val="FFFFFF"/>
                </a:solidFill>
                <a:latin typeface="georgia"/>
                <a:ea typeface="georgia"/>
                <a:cs typeface="georgia"/>
                <a:sym typeface="georgia"/>
              </a:rPr>
              <a:t>12.00pm</a:t>
            </a:r>
          </a:p>
          <a:p>
            <a:pPr lvl="0" rtl="0">
              <a:spcBef>
                <a:spcPts val="0"/>
              </a:spcBef>
              <a:buClr>
                <a:srgbClr val="000000"/>
              </a:buClr>
              <a:buSzPct val="57894"/>
              <a:buFont typeface="Arial"/>
              <a:buNone/>
            </a:pPr>
            <a:r>
              <a:rPr lang="en" sz="1900">
                <a:solidFill>
                  <a:srgbClr val="FFFFFF"/>
                </a:solidFill>
                <a:latin typeface="georgia"/>
                <a:ea typeface="georgia"/>
                <a:cs typeface="georgia"/>
                <a:sym typeface="georgia"/>
              </a:rPr>
              <a:t>Lunch</a:t>
            </a:r>
          </a:p>
          <a:p>
            <a:pPr lvl="0" rtl="0">
              <a:spcBef>
                <a:spcPts val="0"/>
              </a:spcBef>
              <a:buClr>
                <a:srgbClr val="000000"/>
              </a:buClr>
              <a:buFont typeface="Arial"/>
              <a:buNone/>
            </a:pPr>
            <a:endParaRPr sz="1900">
              <a:solidFill>
                <a:srgbClr val="FFFFFF"/>
              </a:solidFill>
              <a:latin typeface="georgia"/>
              <a:ea typeface="georgia"/>
              <a:cs typeface="georgia"/>
              <a:sym typeface="georgia"/>
            </a:endParaRPr>
          </a:p>
          <a:p>
            <a:pPr lvl="0" rtl="0">
              <a:spcBef>
                <a:spcPts val="0"/>
              </a:spcBef>
              <a:buClr>
                <a:schemeClr val="dk1"/>
              </a:buClr>
              <a:buSzPct val="57894"/>
              <a:buFont typeface="Arial"/>
              <a:buNone/>
            </a:pPr>
            <a:r>
              <a:rPr lang="en" sz="1900">
                <a:solidFill>
                  <a:schemeClr val="lt1"/>
                </a:solidFill>
                <a:latin typeface="georgia"/>
                <a:ea typeface="georgia"/>
                <a:cs typeface="georgia"/>
                <a:sym typeface="georgia"/>
              </a:rPr>
              <a:t>12.30pm</a:t>
            </a:r>
          </a:p>
          <a:p>
            <a:pPr lvl="0" rtl="0">
              <a:spcBef>
                <a:spcPts val="0"/>
              </a:spcBef>
              <a:buClr>
                <a:schemeClr val="dk1"/>
              </a:buClr>
              <a:buSzPct val="57894"/>
              <a:buFont typeface="Arial"/>
              <a:buNone/>
            </a:pPr>
            <a:r>
              <a:rPr lang="en" sz="1900">
                <a:solidFill>
                  <a:schemeClr val="lt1"/>
                </a:solidFill>
                <a:latin typeface="georgia"/>
                <a:ea typeface="georgia"/>
                <a:cs typeface="georgia"/>
                <a:sym typeface="georgia"/>
              </a:rPr>
              <a:t>Key channels:</a:t>
            </a:r>
          </a:p>
          <a:p>
            <a:pPr lvl="0" rtl="0">
              <a:spcBef>
                <a:spcPts val="0"/>
              </a:spcBef>
              <a:buClr>
                <a:schemeClr val="dk1"/>
              </a:buClr>
              <a:buSzPct val="57894"/>
              <a:buFont typeface="Arial"/>
              <a:buNone/>
            </a:pPr>
            <a:r>
              <a:rPr lang="en" sz="1900">
                <a:solidFill>
                  <a:schemeClr val="lt1"/>
                </a:solidFill>
                <a:latin typeface="georgia"/>
                <a:ea typeface="georgia"/>
                <a:cs typeface="georgia"/>
                <a:sym typeface="georgia"/>
              </a:rPr>
              <a:t>Website </a:t>
            </a:r>
          </a:p>
          <a:p>
            <a:pPr lvl="0" rtl="0">
              <a:spcBef>
                <a:spcPts val="0"/>
              </a:spcBef>
              <a:buClr>
                <a:schemeClr val="dk1"/>
              </a:buClr>
              <a:buSzPct val="57894"/>
              <a:buFont typeface="Arial"/>
              <a:buNone/>
            </a:pPr>
            <a:r>
              <a:rPr lang="en" sz="1900">
                <a:solidFill>
                  <a:schemeClr val="lt1"/>
                </a:solidFill>
                <a:latin typeface="georgia"/>
                <a:ea typeface="georgia"/>
                <a:cs typeface="georgia"/>
                <a:sym typeface="georgia"/>
              </a:rPr>
              <a:t>Blogging</a:t>
            </a:r>
          </a:p>
          <a:p>
            <a:pPr lvl="0" rtl="0">
              <a:spcBef>
                <a:spcPts val="0"/>
              </a:spcBef>
              <a:buClr>
                <a:schemeClr val="dk1"/>
              </a:buClr>
              <a:buSzPct val="57894"/>
              <a:buFont typeface="Arial"/>
              <a:buNone/>
            </a:pPr>
            <a:r>
              <a:rPr lang="en" sz="1900">
                <a:solidFill>
                  <a:schemeClr val="lt1"/>
                </a:solidFill>
                <a:latin typeface="georgia"/>
                <a:ea typeface="georgia"/>
                <a:cs typeface="georgia"/>
                <a:sym typeface="georgia"/>
              </a:rPr>
              <a:t>Video &amp; Audio</a:t>
            </a:r>
          </a:p>
          <a:p>
            <a:pPr lvl="0" rtl="0">
              <a:spcBef>
                <a:spcPts val="0"/>
              </a:spcBef>
              <a:buClr>
                <a:schemeClr val="dk1"/>
              </a:buClr>
              <a:buSzPct val="57894"/>
              <a:buFont typeface="Arial"/>
              <a:buNone/>
            </a:pPr>
            <a:r>
              <a:rPr lang="en" sz="1900">
                <a:solidFill>
                  <a:schemeClr val="lt1"/>
                </a:solidFill>
                <a:latin typeface="georgia"/>
                <a:ea typeface="georgia"/>
                <a:cs typeface="georgia"/>
                <a:sym typeface="georgia"/>
              </a:rPr>
              <a:t>Facebook</a:t>
            </a:r>
          </a:p>
          <a:p>
            <a:pPr lvl="0" rtl="0">
              <a:spcBef>
                <a:spcPts val="0"/>
              </a:spcBef>
              <a:buClr>
                <a:srgbClr val="000000"/>
              </a:buClr>
              <a:buFont typeface="Arial"/>
              <a:buNone/>
            </a:pPr>
            <a:endParaRPr sz="1900">
              <a:solidFill>
                <a:srgbClr val="FFFFFF"/>
              </a:solidFill>
              <a:latin typeface="georgia"/>
              <a:ea typeface="georgia"/>
              <a:cs typeface="georgia"/>
              <a:sym typeface="georgia"/>
            </a:endParaRPr>
          </a:p>
          <a:p>
            <a:pPr lvl="0" rtl="0">
              <a:spcBef>
                <a:spcPts val="0"/>
              </a:spcBef>
              <a:buClr>
                <a:srgbClr val="000000"/>
              </a:buClr>
              <a:buFont typeface="Arial"/>
              <a:buNone/>
            </a:pPr>
            <a:endParaRPr sz="1900">
              <a:solidFill>
                <a:schemeClr val="lt1"/>
              </a:solidFill>
              <a:latin typeface="georgia"/>
              <a:ea typeface="georgia"/>
              <a:cs typeface="georgia"/>
              <a:sym typeface="georgia"/>
            </a:endParaRPr>
          </a:p>
          <a:p>
            <a:pPr lvl="0" rtl="0">
              <a:spcBef>
                <a:spcPts val="0"/>
              </a:spcBef>
              <a:buNone/>
            </a:pPr>
            <a:endParaRPr sz="1900">
              <a:solidFill>
                <a:srgbClr val="FFFFFF"/>
              </a:solidFill>
              <a:latin typeface="georgia"/>
              <a:ea typeface="georgia"/>
              <a:cs typeface="georgia"/>
              <a:sym typeface="georgia"/>
            </a:endParaRPr>
          </a:p>
          <a:p>
            <a:pPr lvl="0" rtl="0">
              <a:lnSpc>
                <a:spcPct val="100000"/>
              </a:lnSpc>
              <a:spcBef>
                <a:spcPts val="0"/>
              </a:spcBef>
              <a:buNone/>
            </a:pPr>
            <a:endParaRPr sz="1900">
              <a:solidFill>
                <a:srgbClr val="FFFFFF"/>
              </a:solidFill>
              <a:latin typeface="georgia"/>
              <a:ea typeface="georgia"/>
              <a:cs typeface="georgia"/>
              <a:sym typeface="georgia"/>
            </a:endParaRPr>
          </a:p>
          <a:p>
            <a:pPr lvl="0" rtl="0">
              <a:lnSpc>
                <a:spcPct val="100000"/>
              </a:lnSpc>
              <a:spcBef>
                <a:spcPts val="0"/>
              </a:spcBef>
              <a:buNone/>
            </a:pPr>
            <a:endParaRPr sz="1900">
              <a:solidFill>
                <a:srgbClr val="FFFFFF"/>
              </a:solidFill>
              <a:latin typeface="georgia"/>
              <a:ea typeface="georgia"/>
              <a:cs typeface="georgia"/>
              <a:sym typeface="georgia"/>
            </a:endParaRPr>
          </a:p>
          <a:p>
            <a:pPr lvl="0" rtl="0">
              <a:lnSpc>
                <a:spcPct val="100000"/>
              </a:lnSpc>
              <a:spcBef>
                <a:spcPts val="0"/>
              </a:spcBef>
              <a:buNone/>
            </a:pPr>
            <a:endParaRPr sz="1900">
              <a:solidFill>
                <a:srgbClr val="FFFFFF"/>
              </a:solidFill>
              <a:latin typeface="georgia"/>
              <a:ea typeface="georgia"/>
              <a:cs typeface="georgia"/>
              <a:sym typeface="georgia"/>
            </a:endParaRPr>
          </a:p>
        </p:txBody>
      </p:sp>
      <p:sp>
        <p:nvSpPr>
          <p:cNvPr id="66" name="Shape 66"/>
          <p:cNvSpPr txBox="1"/>
          <p:nvPr/>
        </p:nvSpPr>
        <p:spPr>
          <a:xfrm>
            <a:off x="4460875" y="-135350"/>
            <a:ext cx="4508399" cy="6954600"/>
          </a:xfrm>
          <a:prstGeom prst="rect">
            <a:avLst/>
          </a:prstGeom>
          <a:noFill/>
          <a:ln>
            <a:noFill/>
          </a:ln>
        </p:spPr>
        <p:txBody>
          <a:bodyPr lIns="91425" tIns="91425" rIns="91425" bIns="91425" anchor="t" anchorCtr="0">
            <a:noAutofit/>
          </a:bodyPr>
          <a:lstStyle/>
          <a:p>
            <a:pPr lvl="0" algn="r" rtl="0">
              <a:spcBef>
                <a:spcPts val="0"/>
              </a:spcBef>
              <a:buNone/>
            </a:pPr>
            <a:r>
              <a:rPr lang="en" sz="1900">
                <a:solidFill>
                  <a:srgbClr val="FFFFFF"/>
                </a:solidFill>
                <a:latin typeface="georgia"/>
                <a:ea typeface="georgia"/>
                <a:cs typeface="georgia"/>
                <a:sym typeface="georgia"/>
              </a:rPr>
              <a:t>1.30pm</a:t>
            </a:r>
          </a:p>
          <a:p>
            <a:pPr algn="r" rtl="0">
              <a:spcBef>
                <a:spcPts val="0"/>
              </a:spcBef>
              <a:buNone/>
            </a:pPr>
            <a:r>
              <a:rPr lang="en" sz="1900">
                <a:solidFill>
                  <a:schemeClr val="lt1"/>
                </a:solidFill>
                <a:latin typeface="georgia"/>
                <a:ea typeface="georgia"/>
                <a:cs typeface="georgia"/>
                <a:sym typeface="georgia"/>
              </a:rPr>
              <a:t>Content Planning - Group Activity</a:t>
            </a:r>
          </a:p>
          <a:p>
            <a:pPr lvl="0" algn="r" rtl="0">
              <a:spcBef>
                <a:spcPts val="0"/>
              </a:spcBef>
              <a:buNone/>
            </a:pPr>
            <a:r>
              <a:rPr lang="en" sz="1900">
                <a:solidFill>
                  <a:schemeClr val="lt1"/>
                </a:solidFill>
                <a:latin typeface="georgia"/>
                <a:ea typeface="georgia"/>
                <a:cs typeface="georgia"/>
                <a:sym typeface="georgia"/>
              </a:rPr>
              <a:t>(Grab tea &amp; coffee)</a:t>
            </a:r>
          </a:p>
          <a:p>
            <a:pPr lvl="0" algn="r" rtl="0">
              <a:spcBef>
                <a:spcPts val="0"/>
              </a:spcBef>
              <a:buNone/>
            </a:pPr>
            <a:endParaRPr sz="1900">
              <a:solidFill>
                <a:srgbClr val="FFFFFF"/>
              </a:solidFill>
              <a:latin typeface="georgia"/>
              <a:ea typeface="georgia"/>
              <a:cs typeface="georgia"/>
              <a:sym typeface="georgia"/>
            </a:endParaRPr>
          </a:p>
          <a:p>
            <a:pPr lvl="0" algn="r" rtl="0">
              <a:spcBef>
                <a:spcPts val="0"/>
              </a:spcBef>
              <a:buNone/>
            </a:pPr>
            <a:r>
              <a:rPr lang="en" sz="1900">
                <a:solidFill>
                  <a:srgbClr val="FFFFFF"/>
                </a:solidFill>
                <a:latin typeface="georgia"/>
                <a:ea typeface="georgia"/>
                <a:cs typeface="georgia"/>
                <a:sym typeface="georgia"/>
              </a:rPr>
              <a:t>2.00pm</a:t>
            </a:r>
            <a:br>
              <a:rPr lang="en" sz="1900">
                <a:solidFill>
                  <a:srgbClr val="FFFFFF"/>
                </a:solidFill>
                <a:latin typeface="georgia"/>
                <a:ea typeface="georgia"/>
                <a:cs typeface="georgia"/>
                <a:sym typeface="georgia"/>
              </a:rPr>
            </a:br>
            <a:r>
              <a:rPr lang="en" sz="1900">
                <a:solidFill>
                  <a:srgbClr val="FFFFFF"/>
                </a:solidFill>
                <a:latin typeface="georgia"/>
                <a:ea typeface="georgia"/>
                <a:cs typeface="georgia"/>
                <a:sym typeface="georgia"/>
              </a:rPr>
              <a:t>Twitter Hands-On</a:t>
            </a:r>
          </a:p>
          <a:p>
            <a:pPr lvl="0" algn="r" rtl="0">
              <a:spcBef>
                <a:spcPts val="0"/>
              </a:spcBef>
              <a:buNone/>
            </a:pPr>
            <a:endParaRPr sz="1900">
              <a:solidFill>
                <a:srgbClr val="FFFFFF"/>
              </a:solidFill>
              <a:latin typeface="georgia"/>
              <a:ea typeface="georgia"/>
              <a:cs typeface="georgia"/>
              <a:sym typeface="georgia"/>
            </a:endParaRPr>
          </a:p>
          <a:p>
            <a:pPr marL="457200" lvl="0" indent="0" algn="r" rtl="0">
              <a:spcBef>
                <a:spcPts val="0"/>
              </a:spcBef>
              <a:buNone/>
            </a:pPr>
            <a:r>
              <a:rPr lang="en" sz="1900">
                <a:solidFill>
                  <a:srgbClr val="FFFFFF"/>
                </a:solidFill>
                <a:latin typeface="georgia"/>
                <a:ea typeface="georgia"/>
                <a:cs typeface="georgia"/>
                <a:sym typeface="georgia"/>
              </a:rPr>
              <a:t>3.00pm</a:t>
            </a:r>
          </a:p>
          <a:p>
            <a:pPr marL="457200" lvl="0" indent="0" algn="r" rtl="0">
              <a:spcBef>
                <a:spcPts val="0"/>
              </a:spcBef>
              <a:buNone/>
            </a:pPr>
            <a:r>
              <a:rPr lang="en" sz="1900">
                <a:solidFill>
                  <a:srgbClr val="FFFFFF"/>
                </a:solidFill>
                <a:latin typeface="georgia"/>
                <a:ea typeface="georgia"/>
                <a:cs typeface="georgia"/>
                <a:sym typeface="georgia"/>
              </a:rPr>
              <a:t>Finish</a:t>
            </a:r>
          </a:p>
        </p:txBody>
      </p:sp>
    </p:spTree>
  </p:cSld>
  <p:clrMapOvr>
    <a:masterClrMapping/>
  </p:clrMapOvr>
  <p:transition spd="slow">
    <p:cu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337" name="Shape 337"/>
          <p:cNvPicPr preferRelativeResize="0"/>
          <p:nvPr/>
        </p:nvPicPr>
        <p:blipFill>
          <a:blip r:embed="rId3">
            <a:alphaModFix/>
          </a:blip>
          <a:stretch>
            <a:fillRect/>
          </a:stretch>
        </p:blipFill>
        <p:spPr>
          <a:xfrm>
            <a:off x="1102" y="-90315"/>
            <a:ext cx="9128992" cy="6973718"/>
          </a:xfrm>
          <a:prstGeom prst="rect">
            <a:avLst/>
          </a:prstGeom>
          <a:noFill/>
          <a:ln>
            <a:noFill/>
          </a:ln>
        </p:spPr>
      </p:pic>
      <p:sp>
        <p:nvSpPr>
          <p:cNvPr id="338" name="Shape 338"/>
          <p:cNvSpPr txBox="1"/>
          <p:nvPr/>
        </p:nvSpPr>
        <p:spPr>
          <a:xfrm>
            <a:off x="102915" y="81854"/>
            <a:ext cx="8653500" cy="6521699"/>
          </a:xfrm>
          <a:prstGeom prst="rect">
            <a:avLst/>
          </a:prstGeom>
          <a:noFill/>
          <a:ln>
            <a:noFill/>
          </a:ln>
        </p:spPr>
        <p:txBody>
          <a:bodyPr lIns="38100" tIns="38100" rIns="38100" bIns="38100" anchor="t" anchorCtr="0">
            <a:noAutofit/>
          </a:bodyPr>
          <a:lstStyle/>
          <a:p>
            <a:pPr lvl="0" rtl="0">
              <a:lnSpc>
                <a:spcPct val="100000"/>
              </a:lnSpc>
              <a:spcBef>
                <a:spcPts val="0"/>
              </a:spcBef>
              <a:buNone/>
            </a:pPr>
            <a:r>
              <a:rPr lang="en" sz="1866" b="1">
                <a:solidFill>
                  <a:srgbClr val="FFFFFF"/>
                </a:solidFill>
                <a:latin typeface="georgia"/>
                <a:ea typeface="georgia"/>
                <a:cs typeface="georgia"/>
                <a:sym typeface="georgia"/>
              </a:rPr>
              <a:t>Ten blog content ideas</a:t>
            </a:r>
          </a:p>
          <a:p>
            <a:pPr lvl="0" rtl="0">
              <a:lnSpc>
                <a:spcPct val="100000"/>
              </a:lnSpc>
              <a:spcBef>
                <a:spcPts val="0"/>
              </a:spcBef>
              <a:buNone/>
            </a:pPr>
            <a:endParaRPr sz="1866" b="1">
              <a:solidFill>
                <a:srgbClr val="FFFFFF"/>
              </a:solidFill>
              <a:latin typeface="georgia"/>
              <a:ea typeface="georgia"/>
              <a:cs typeface="georgia"/>
              <a:sym typeface="georgia"/>
            </a:endParaRPr>
          </a:p>
          <a:p>
            <a:pPr lvl="0" rtl="0">
              <a:lnSpc>
                <a:spcPct val="100000"/>
              </a:lnSpc>
              <a:spcBef>
                <a:spcPts val="0"/>
              </a:spcBef>
              <a:buNone/>
            </a:pPr>
            <a:r>
              <a:rPr lang="en" sz="1866">
                <a:solidFill>
                  <a:srgbClr val="FFFFFF"/>
                </a:solidFill>
                <a:latin typeface="georgia"/>
                <a:ea typeface="georgia"/>
                <a:cs typeface="georgia"/>
                <a:sym typeface="georgia"/>
              </a:rPr>
              <a:t>1. Share and comment on breaking news</a:t>
            </a:r>
          </a:p>
          <a:p>
            <a:pPr lvl="0" rtl="0">
              <a:lnSpc>
                <a:spcPct val="100000"/>
              </a:lnSpc>
              <a:spcBef>
                <a:spcPts val="0"/>
              </a:spcBef>
              <a:buNone/>
            </a:pPr>
            <a:endParaRPr sz="1866">
              <a:solidFill>
                <a:srgbClr val="FFFFFF"/>
              </a:solidFill>
              <a:latin typeface="georgia"/>
              <a:ea typeface="georgia"/>
              <a:cs typeface="georgia"/>
              <a:sym typeface="georgia"/>
            </a:endParaRPr>
          </a:p>
          <a:p>
            <a:pPr lvl="0" rtl="0">
              <a:lnSpc>
                <a:spcPct val="100000"/>
              </a:lnSpc>
              <a:spcBef>
                <a:spcPts val="0"/>
              </a:spcBef>
              <a:buNone/>
            </a:pPr>
            <a:r>
              <a:rPr lang="en" sz="1866">
                <a:solidFill>
                  <a:srgbClr val="FFFFFF"/>
                </a:solidFill>
                <a:latin typeface="georgia"/>
                <a:ea typeface="georgia"/>
                <a:cs typeface="georgia"/>
                <a:sym typeface="georgia"/>
              </a:rPr>
              <a:t>2. Post calls to action </a:t>
            </a:r>
          </a:p>
          <a:p>
            <a:pPr lvl="0" rtl="0">
              <a:lnSpc>
                <a:spcPct val="100000"/>
              </a:lnSpc>
              <a:spcBef>
                <a:spcPts val="0"/>
              </a:spcBef>
              <a:buNone/>
            </a:pPr>
            <a:endParaRPr sz="1866">
              <a:solidFill>
                <a:srgbClr val="FFFFFF"/>
              </a:solidFill>
              <a:latin typeface="georgia"/>
              <a:ea typeface="georgia"/>
              <a:cs typeface="georgia"/>
              <a:sym typeface="georgia"/>
            </a:endParaRPr>
          </a:p>
          <a:p>
            <a:pPr lvl="0" rtl="0">
              <a:lnSpc>
                <a:spcPct val="100000"/>
              </a:lnSpc>
              <a:spcBef>
                <a:spcPts val="0"/>
              </a:spcBef>
              <a:buNone/>
            </a:pPr>
            <a:r>
              <a:rPr lang="en" sz="1866">
                <a:solidFill>
                  <a:srgbClr val="FFFFFF"/>
                </a:solidFill>
                <a:latin typeface="georgia"/>
                <a:ea typeface="georgia"/>
                <a:cs typeface="georgia"/>
                <a:sym typeface="georgia"/>
              </a:rPr>
              <a:t>3. Share stories, photos and videos from events</a:t>
            </a:r>
          </a:p>
          <a:p>
            <a:pPr lvl="0" rtl="0">
              <a:lnSpc>
                <a:spcPct val="100000"/>
              </a:lnSpc>
              <a:spcBef>
                <a:spcPts val="0"/>
              </a:spcBef>
              <a:buNone/>
            </a:pPr>
            <a:endParaRPr sz="1866">
              <a:solidFill>
                <a:srgbClr val="FFFFFF"/>
              </a:solidFill>
              <a:latin typeface="georgia"/>
              <a:ea typeface="georgia"/>
              <a:cs typeface="georgia"/>
              <a:sym typeface="georgia"/>
            </a:endParaRPr>
          </a:p>
          <a:p>
            <a:pPr lvl="0" rtl="0">
              <a:lnSpc>
                <a:spcPct val="100000"/>
              </a:lnSpc>
              <a:spcBef>
                <a:spcPts val="0"/>
              </a:spcBef>
              <a:buNone/>
            </a:pPr>
            <a:r>
              <a:rPr lang="en" sz="1866">
                <a:solidFill>
                  <a:srgbClr val="FFFFFF"/>
                </a:solidFill>
                <a:latin typeface="georgia"/>
                <a:ea typeface="georgia"/>
                <a:cs typeface="georgia"/>
                <a:sym typeface="georgia"/>
              </a:rPr>
              <a:t>4. Tell your beneficiaries’ stories</a:t>
            </a:r>
          </a:p>
          <a:p>
            <a:pPr lvl="0" rtl="0">
              <a:lnSpc>
                <a:spcPct val="100000"/>
              </a:lnSpc>
              <a:spcBef>
                <a:spcPts val="0"/>
              </a:spcBef>
              <a:buNone/>
            </a:pPr>
            <a:endParaRPr sz="1866">
              <a:solidFill>
                <a:srgbClr val="FFFFFF"/>
              </a:solidFill>
              <a:latin typeface="georgia"/>
              <a:ea typeface="georgia"/>
              <a:cs typeface="georgia"/>
              <a:sym typeface="georgia"/>
            </a:endParaRPr>
          </a:p>
          <a:p>
            <a:pPr lvl="0" rtl="0">
              <a:lnSpc>
                <a:spcPct val="100000"/>
              </a:lnSpc>
              <a:spcBef>
                <a:spcPts val="0"/>
              </a:spcBef>
              <a:buNone/>
            </a:pPr>
            <a:r>
              <a:rPr lang="en" sz="1866">
                <a:solidFill>
                  <a:srgbClr val="FFFFFF"/>
                </a:solidFill>
                <a:latin typeface="georgia"/>
                <a:ea typeface="georgia"/>
                <a:cs typeface="georgia"/>
                <a:sym typeface="georgia"/>
              </a:rPr>
              <a:t>5. Interview experts</a:t>
            </a:r>
          </a:p>
          <a:p>
            <a:pPr lvl="0" rtl="0">
              <a:lnSpc>
                <a:spcPct val="100000"/>
              </a:lnSpc>
              <a:spcBef>
                <a:spcPts val="0"/>
              </a:spcBef>
              <a:buNone/>
            </a:pPr>
            <a:endParaRPr sz="1866">
              <a:solidFill>
                <a:srgbClr val="FFFFFF"/>
              </a:solidFill>
              <a:latin typeface="georgia"/>
              <a:ea typeface="georgia"/>
              <a:cs typeface="georgia"/>
              <a:sym typeface="georgia"/>
            </a:endParaRPr>
          </a:p>
          <a:p>
            <a:pPr lvl="0" rtl="0">
              <a:lnSpc>
                <a:spcPct val="100000"/>
              </a:lnSpc>
              <a:spcBef>
                <a:spcPts val="0"/>
              </a:spcBef>
              <a:buNone/>
            </a:pPr>
            <a:r>
              <a:rPr lang="en" sz="1866">
                <a:solidFill>
                  <a:srgbClr val="FFFFFF"/>
                </a:solidFill>
                <a:latin typeface="georgia"/>
                <a:ea typeface="georgia"/>
                <a:cs typeface="georgia"/>
                <a:sym typeface="georgia"/>
              </a:rPr>
              <a:t>6. Allow guest bloggers to share their expertise</a:t>
            </a:r>
          </a:p>
          <a:p>
            <a:pPr lvl="0" rtl="0">
              <a:lnSpc>
                <a:spcPct val="100000"/>
              </a:lnSpc>
              <a:spcBef>
                <a:spcPts val="0"/>
              </a:spcBef>
              <a:buNone/>
            </a:pPr>
            <a:endParaRPr sz="1866">
              <a:solidFill>
                <a:srgbClr val="FFFFFF"/>
              </a:solidFill>
              <a:latin typeface="georgia"/>
              <a:ea typeface="georgia"/>
              <a:cs typeface="georgia"/>
              <a:sym typeface="georgia"/>
            </a:endParaRPr>
          </a:p>
          <a:p>
            <a:pPr lvl="0" rtl="0">
              <a:lnSpc>
                <a:spcPct val="100000"/>
              </a:lnSpc>
              <a:spcBef>
                <a:spcPts val="0"/>
              </a:spcBef>
              <a:buNone/>
            </a:pPr>
            <a:r>
              <a:rPr lang="en" sz="1866">
                <a:solidFill>
                  <a:srgbClr val="FFFFFF"/>
                </a:solidFill>
                <a:latin typeface="georgia"/>
                <a:ea typeface="georgia"/>
                <a:cs typeface="georgia"/>
                <a:sym typeface="georgia"/>
              </a:rPr>
              <a:t>7. Share resources and useful tips</a:t>
            </a:r>
          </a:p>
          <a:p>
            <a:pPr lvl="0" rtl="0">
              <a:lnSpc>
                <a:spcPct val="100000"/>
              </a:lnSpc>
              <a:spcBef>
                <a:spcPts val="0"/>
              </a:spcBef>
              <a:buNone/>
            </a:pPr>
            <a:endParaRPr sz="1866">
              <a:solidFill>
                <a:srgbClr val="FFFFFF"/>
              </a:solidFill>
              <a:latin typeface="georgia"/>
              <a:ea typeface="georgia"/>
              <a:cs typeface="georgia"/>
              <a:sym typeface="georgia"/>
            </a:endParaRPr>
          </a:p>
          <a:p>
            <a:pPr lvl="0" rtl="0">
              <a:lnSpc>
                <a:spcPct val="100000"/>
              </a:lnSpc>
              <a:spcBef>
                <a:spcPts val="0"/>
              </a:spcBef>
              <a:buNone/>
            </a:pPr>
            <a:r>
              <a:rPr lang="en" sz="1866">
                <a:solidFill>
                  <a:srgbClr val="FFFFFF"/>
                </a:solidFill>
                <a:latin typeface="georgia"/>
                <a:ea typeface="georgia"/>
                <a:cs typeface="georgia"/>
                <a:sym typeface="georgia"/>
              </a:rPr>
              <a:t>8. Ask for feedback</a:t>
            </a:r>
          </a:p>
          <a:p>
            <a:pPr lvl="0" rtl="0">
              <a:lnSpc>
                <a:spcPct val="100000"/>
              </a:lnSpc>
              <a:spcBef>
                <a:spcPts val="0"/>
              </a:spcBef>
              <a:buNone/>
            </a:pPr>
            <a:endParaRPr sz="1866">
              <a:solidFill>
                <a:srgbClr val="FFFFFF"/>
              </a:solidFill>
              <a:latin typeface="georgia"/>
              <a:ea typeface="georgia"/>
              <a:cs typeface="georgia"/>
              <a:sym typeface="georgia"/>
            </a:endParaRPr>
          </a:p>
          <a:p>
            <a:pPr lvl="0" rtl="0">
              <a:lnSpc>
                <a:spcPct val="100000"/>
              </a:lnSpc>
              <a:spcBef>
                <a:spcPts val="0"/>
              </a:spcBef>
              <a:buNone/>
            </a:pPr>
            <a:r>
              <a:rPr lang="en" sz="1866">
                <a:solidFill>
                  <a:srgbClr val="FFFFFF"/>
                </a:solidFill>
                <a:latin typeface="georgia"/>
                <a:ea typeface="georgia"/>
                <a:cs typeface="georgia"/>
                <a:sym typeface="georgia"/>
              </a:rPr>
              <a:t>9. Lists...people love a top ten</a:t>
            </a:r>
          </a:p>
          <a:p>
            <a:pPr lvl="0" rtl="0">
              <a:lnSpc>
                <a:spcPct val="100000"/>
              </a:lnSpc>
              <a:spcBef>
                <a:spcPts val="0"/>
              </a:spcBef>
              <a:buNone/>
            </a:pPr>
            <a:endParaRPr sz="1866">
              <a:solidFill>
                <a:srgbClr val="FFFFFF"/>
              </a:solidFill>
              <a:latin typeface="georgia"/>
              <a:ea typeface="georgia"/>
              <a:cs typeface="georgia"/>
              <a:sym typeface="georgia"/>
            </a:endParaRPr>
          </a:p>
          <a:p>
            <a:pPr lvl="0" rtl="0">
              <a:lnSpc>
                <a:spcPct val="100000"/>
              </a:lnSpc>
              <a:spcBef>
                <a:spcPts val="0"/>
              </a:spcBef>
              <a:buNone/>
            </a:pPr>
            <a:r>
              <a:rPr lang="en" sz="1866">
                <a:solidFill>
                  <a:srgbClr val="FFFFFF"/>
                </a:solidFill>
                <a:latin typeface="georgia"/>
                <a:ea typeface="georgia"/>
                <a:cs typeface="georgia"/>
                <a:sym typeface="georgia"/>
              </a:rPr>
              <a:t>10. Highlight philanthropists, grant holders, beneficiaries and your staff</a:t>
            </a:r>
          </a:p>
          <a:p>
            <a:pPr lvl="0" rtl="0">
              <a:lnSpc>
                <a:spcPct val="100000"/>
              </a:lnSpc>
              <a:spcBef>
                <a:spcPts val="0"/>
              </a:spcBef>
              <a:buNone/>
            </a:pPr>
            <a:endParaRPr sz="1866">
              <a:solidFill>
                <a:srgbClr val="000000"/>
              </a:solidFill>
              <a:latin typeface="Arial"/>
              <a:ea typeface="Arial"/>
              <a:cs typeface="Arial"/>
              <a:sym typeface="Arial"/>
            </a:endParaRPr>
          </a:p>
        </p:txBody>
      </p:sp>
    </p:spTree>
  </p:cSld>
  <p:clrMapOvr>
    <a:masterClrMapping/>
  </p:clrMapOvr>
  <p:transition spd="slow">
    <p:cu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Shape 343"/>
          <p:cNvPicPr preferRelativeResize="0"/>
          <p:nvPr/>
        </p:nvPicPr>
        <p:blipFill>
          <a:blip r:embed="rId3">
            <a:alphaModFix/>
          </a:blip>
          <a:stretch>
            <a:fillRect/>
          </a:stretch>
        </p:blipFill>
        <p:spPr>
          <a:xfrm>
            <a:off x="6196444" y="3909342"/>
            <a:ext cx="2836754" cy="2810543"/>
          </a:xfrm>
          <a:prstGeom prst="rect">
            <a:avLst/>
          </a:prstGeom>
          <a:noFill/>
          <a:ln>
            <a:noFill/>
          </a:ln>
        </p:spPr>
      </p:pic>
      <p:sp>
        <p:nvSpPr>
          <p:cNvPr id="344" name="Shape 344"/>
          <p:cNvSpPr txBox="1"/>
          <p:nvPr/>
        </p:nvSpPr>
        <p:spPr>
          <a:xfrm>
            <a:off x="551975" y="255101"/>
            <a:ext cx="5744699" cy="4718999"/>
          </a:xfrm>
          <a:prstGeom prst="rect">
            <a:avLst/>
          </a:prstGeom>
          <a:noFill/>
          <a:ln>
            <a:noFill/>
          </a:ln>
        </p:spPr>
        <p:txBody>
          <a:bodyPr lIns="38100" tIns="38100" rIns="38100" bIns="38100" anchor="t" anchorCtr="0">
            <a:noAutofit/>
          </a:bodyPr>
          <a:lstStyle/>
          <a:p>
            <a:pPr rtl="0">
              <a:lnSpc>
                <a:spcPct val="100000"/>
              </a:lnSpc>
              <a:spcBef>
                <a:spcPts val="0"/>
              </a:spcBef>
              <a:buNone/>
            </a:pPr>
            <a:r>
              <a:rPr lang="en" sz="2400" b="1">
                <a:solidFill>
                  <a:srgbClr val="FFFFFF"/>
                </a:solidFill>
                <a:latin typeface="georgia"/>
                <a:ea typeface="georgia"/>
                <a:cs typeface="georgia"/>
                <a:sym typeface="georgia"/>
              </a:rPr>
              <a:t>Facebook</a:t>
            </a:r>
          </a:p>
          <a:p>
            <a:pPr lvl="0" rtl="0">
              <a:spcBef>
                <a:spcPts val="0"/>
              </a:spcBef>
              <a:buClr>
                <a:schemeClr val="dk1"/>
              </a:buClr>
              <a:buFont typeface="Arial"/>
              <a:buNone/>
            </a:pPr>
            <a:endParaRPr sz="2400" b="1">
              <a:solidFill>
                <a:schemeClr val="lt1"/>
              </a:solidFill>
              <a:latin typeface="georgia"/>
              <a:ea typeface="georgia"/>
              <a:cs typeface="georgia"/>
              <a:sym typeface="georgia"/>
            </a:endParaRPr>
          </a:p>
          <a:p>
            <a:pPr lvl="0" rtl="0">
              <a:spcBef>
                <a:spcPts val="0"/>
              </a:spcBef>
              <a:buClr>
                <a:schemeClr val="dk1"/>
              </a:buClr>
              <a:buSzPct val="45833"/>
              <a:buFont typeface="Arial"/>
              <a:buNone/>
            </a:pPr>
            <a:r>
              <a:rPr lang="en" sz="2400">
                <a:solidFill>
                  <a:schemeClr val="lt1"/>
                </a:solidFill>
                <a:latin typeface="georgia"/>
                <a:ea typeface="georgia"/>
                <a:cs typeface="georgia"/>
                <a:sym typeface="georgia"/>
              </a:rPr>
              <a:t>- Allows people to take action and feel empowered.</a:t>
            </a:r>
          </a:p>
          <a:p>
            <a:pPr lvl="0" rtl="0">
              <a:spcBef>
                <a:spcPts val="0"/>
              </a:spcBef>
              <a:buClr>
                <a:schemeClr val="dk1"/>
              </a:buClr>
              <a:buFont typeface="Arial"/>
              <a:buNone/>
            </a:pPr>
            <a:endParaRPr sz="2400">
              <a:solidFill>
                <a:schemeClr val="lt1"/>
              </a:solidFill>
              <a:latin typeface="georgia"/>
              <a:ea typeface="georgia"/>
              <a:cs typeface="georgia"/>
              <a:sym typeface="georgia"/>
            </a:endParaRPr>
          </a:p>
          <a:p>
            <a:pPr lvl="0" rtl="0">
              <a:spcBef>
                <a:spcPts val="0"/>
              </a:spcBef>
              <a:buClr>
                <a:schemeClr val="dk1"/>
              </a:buClr>
              <a:buSzPct val="45833"/>
              <a:buFont typeface="Arial"/>
              <a:buNone/>
            </a:pPr>
            <a:r>
              <a:rPr lang="en" sz="2400">
                <a:solidFill>
                  <a:schemeClr val="lt1"/>
                </a:solidFill>
                <a:latin typeface="georgia"/>
                <a:ea typeface="georgia"/>
                <a:cs typeface="georgia"/>
                <a:sym typeface="georgia"/>
              </a:rPr>
              <a:t>- Allows you to reach approx 75% of adults in Scotland.</a:t>
            </a:r>
          </a:p>
          <a:p>
            <a:pPr lvl="0" rtl="0">
              <a:spcBef>
                <a:spcPts val="0"/>
              </a:spcBef>
              <a:buClr>
                <a:schemeClr val="dk1"/>
              </a:buClr>
              <a:buFont typeface="Arial"/>
              <a:buNone/>
            </a:pPr>
            <a:endParaRPr sz="2400">
              <a:solidFill>
                <a:schemeClr val="lt1"/>
              </a:solidFill>
              <a:latin typeface="georgia"/>
              <a:ea typeface="georgia"/>
              <a:cs typeface="georgia"/>
              <a:sym typeface="georgia"/>
            </a:endParaRPr>
          </a:p>
          <a:p>
            <a:pPr lvl="0" rtl="0">
              <a:spcBef>
                <a:spcPts val="0"/>
              </a:spcBef>
              <a:buClr>
                <a:schemeClr val="dk1"/>
              </a:buClr>
              <a:buSzPct val="45833"/>
              <a:buFont typeface="Arial"/>
              <a:buNone/>
            </a:pPr>
            <a:r>
              <a:rPr lang="en" sz="2400">
                <a:solidFill>
                  <a:schemeClr val="lt1"/>
                </a:solidFill>
                <a:latin typeface="georgia"/>
                <a:ea typeface="georgia"/>
                <a:cs typeface="georgia"/>
                <a:sym typeface="georgia"/>
              </a:rPr>
              <a:t>- Helps you get urgent information out without relying on traditional media.</a:t>
            </a:r>
          </a:p>
          <a:p>
            <a:pPr lvl="0" rtl="0">
              <a:spcBef>
                <a:spcPts val="0"/>
              </a:spcBef>
              <a:buClr>
                <a:schemeClr val="dk1"/>
              </a:buClr>
              <a:buFont typeface="Arial"/>
              <a:buNone/>
            </a:pPr>
            <a:endParaRPr sz="2400">
              <a:solidFill>
                <a:schemeClr val="lt1"/>
              </a:solidFill>
              <a:latin typeface="georgia"/>
              <a:ea typeface="georgia"/>
              <a:cs typeface="georgia"/>
              <a:sym typeface="georgia"/>
            </a:endParaRPr>
          </a:p>
          <a:p>
            <a:pPr lvl="0" rtl="0">
              <a:spcBef>
                <a:spcPts val="0"/>
              </a:spcBef>
              <a:buClr>
                <a:schemeClr val="dk1"/>
              </a:buClr>
              <a:buSzPct val="45833"/>
              <a:buFont typeface="Arial"/>
              <a:buNone/>
            </a:pPr>
            <a:r>
              <a:rPr lang="en" sz="2400">
                <a:solidFill>
                  <a:schemeClr val="lt1"/>
                </a:solidFill>
                <a:latin typeface="georgia"/>
                <a:ea typeface="georgia"/>
                <a:cs typeface="georgia"/>
                <a:sym typeface="georgia"/>
              </a:rPr>
              <a:t>- Helps build relationships and shows you care.</a:t>
            </a:r>
          </a:p>
          <a:p>
            <a:pPr lvl="0" rtl="0">
              <a:spcBef>
                <a:spcPts val="0"/>
              </a:spcBef>
              <a:buClr>
                <a:schemeClr val="dk1"/>
              </a:buClr>
              <a:buFont typeface="Arial"/>
              <a:buNone/>
            </a:pPr>
            <a:endParaRPr sz="2400">
              <a:solidFill>
                <a:schemeClr val="lt1"/>
              </a:solidFill>
              <a:latin typeface="georgia"/>
              <a:ea typeface="georgia"/>
              <a:cs typeface="georgia"/>
              <a:sym typeface="georgia"/>
            </a:endParaRPr>
          </a:p>
          <a:p>
            <a:pPr lvl="0" rtl="0">
              <a:spcBef>
                <a:spcPts val="0"/>
              </a:spcBef>
              <a:buClr>
                <a:schemeClr val="dk1"/>
              </a:buClr>
              <a:buSzPct val="45833"/>
              <a:buFont typeface="Arial"/>
              <a:buNone/>
            </a:pPr>
            <a:r>
              <a:rPr lang="en" sz="2400">
                <a:solidFill>
                  <a:schemeClr val="lt1"/>
                </a:solidFill>
                <a:latin typeface="georgia"/>
                <a:ea typeface="georgia"/>
                <a:cs typeface="georgia"/>
                <a:sym typeface="georgia"/>
              </a:rPr>
              <a:t>- You get to know how people really feel.</a:t>
            </a:r>
          </a:p>
          <a:p>
            <a:pPr lvl="0" rtl="0">
              <a:spcBef>
                <a:spcPts val="0"/>
              </a:spcBef>
              <a:buClr>
                <a:schemeClr val="dk1"/>
              </a:buClr>
              <a:buFont typeface="Arial"/>
              <a:buNone/>
            </a:pPr>
            <a:endParaRPr sz="2400">
              <a:solidFill>
                <a:schemeClr val="lt1"/>
              </a:solidFill>
              <a:latin typeface="georgia"/>
              <a:ea typeface="georgia"/>
              <a:cs typeface="georgia"/>
              <a:sym typeface="georgia"/>
            </a:endParaRPr>
          </a:p>
          <a:p>
            <a:pPr lvl="0" rtl="0">
              <a:spcBef>
                <a:spcPts val="0"/>
              </a:spcBef>
              <a:buClr>
                <a:schemeClr val="dk1"/>
              </a:buClr>
              <a:buSzPct val="45833"/>
              <a:buFont typeface="Arial"/>
              <a:buNone/>
            </a:pPr>
            <a:r>
              <a:rPr lang="en" sz="2400">
                <a:solidFill>
                  <a:schemeClr val="lt1"/>
                </a:solidFill>
                <a:latin typeface="georgia"/>
                <a:ea typeface="georgia"/>
                <a:cs typeface="georgia"/>
                <a:sym typeface="georgia"/>
              </a:rPr>
              <a:t>- It ensures you remain relevant.</a:t>
            </a:r>
          </a:p>
          <a:p>
            <a:pPr lvl="0" rtl="0">
              <a:spcBef>
                <a:spcPts val="0"/>
              </a:spcBef>
              <a:buClr>
                <a:schemeClr val="dk1"/>
              </a:buClr>
              <a:buFont typeface="Arial"/>
              <a:buNone/>
            </a:pPr>
            <a:endParaRPr sz="2400">
              <a:solidFill>
                <a:schemeClr val="lt1"/>
              </a:solidFill>
              <a:latin typeface="georgia"/>
              <a:ea typeface="georgia"/>
              <a:cs typeface="georgia"/>
              <a:sym typeface="georgia"/>
            </a:endParaRPr>
          </a:p>
          <a:p>
            <a:pPr lvl="0" rtl="0">
              <a:spcBef>
                <a:spcPts val="0"/>
              </a:spcBef>
              <a:buClr>
                <a:schemeClr val="dk1"/>
              </a:buClr>
              <a:buFont typeface="Arial"/>
              <a:buNone/>
            </a:pPr>
            <a:endParaRPr sz="2400">
              <a:solidFill>
                <a:schemeClr val="lt1"/>
              </a:solidFill>
              <a:latin typeface="georgia"/>
              <a:ea typeface="georgia"/>
              <a:cs typeface="georgia"/>
              <a:sym typeface="georgia"/>
            </a:endParaRPr>
          </a:p>
          <a:p>
            <a:pPr lvl="0" rtl="0">
              <a:spcBef>
                <a:spcPts val="0"/>
              </a:spcBef>
              <a:buClr>
                <a:schemeClr val="dk1"/>
              </a:buClr>
              <a:buFont typeface="Arial"/>
              <a:buNone/>
            </a:pPr>
            <a:endParaRPr sz="2400">
              <a:solidFill>
                <a:schemeClr val="lt1"/>
              </a:solidFill>
              <a:latin typeface="georgia"/>
              <a:ea typeface="georgia"/>
              <a:cs typeface="georgia"/>
              <a:sym typeface="georgia"/>
            </a:endParaRPr>
          </a:p>
          <a:p>
            <a:pPr rtl="0">
              <a:lnSpc>
                <a:spcPct val="100000"/>
              </a:lnSpc>
              <a:spcBef>
                <a:spcPts val="0"/>
              </a:spcBef>
              <a:buNone/>
            </a:pPr>
            <a:endParaRPr sz="2400">
              <a:solidFill>
                <a:srgbClr val="FFFFFF"/>
              </a:solidFill>
              <a:latin typeface="georgia"/>
              <a:ea typeface="georgia"/>
              <a:cs typeface="georgia"/>
              <a:sym typeface="georgia"/>
            </a:endParaRPr>
          </a:p>
        </p:txBody>
      </p:sp>
    </p:spTree>
  </p:cSld>
  <p:clrMapOvr>
    <a:masterClrMapping/>
  </p:clrMapOvr>
  <p:transition spd="slow">
    <p:cu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pic>
        <p:nvPicPr>
          <p:cNvPr id="349" name="Shape 349"/>
          <p:cNvPicPr preferRelativeResize="0"/>
          <p:nvPr/>
        </p:nvPicPr>
        <p:blipFill>
          <a:blip r:embed="rId3">
            <a:alphaModFix/>
          </a:blip>
          <a:stretch>
            <a:fillRect/>
          </a:stretch>
        </p:blipFill>
        <p:spPr>
          <a:xfrm>
            <a:off x="6196444" y="3909342"/>
            <a:ext cx="2836754" cy="2810543"/>
          </a:xfrm>
          <a:prstGeom prst="rect">
            <a:avLst/>
          </a:prstGeom>
          <a:noFill/>
          <a:ln>
            <a:noFill/>
          </a:ln>
        </p:spPr>
      </p:pic>
      <p:sp>
        <p:nvSpPr>
          <p:cNvPr id="350" name="Shape 350"/>
          <p:cNvSpPr txBox="1"/>
          <p:nvPr/>
        </p:nvSpPr>
        <p:spPr>
          <a:xfrm>
            <a:off x="551975" y="255100"/>
            <a:ext cx="7427099" cy="4718999"/>
          </a:xfrm>
          <a:prstGeom prst="rect">
            <a:avLst/>
          </a:prstGeom>
          <a:noFill/>
          <a:ln>
            <a:noFill/>
          </a:ln>
        </p:spPr>
        <p:txBody>
          <a:bodyPr lIns="38100" tIns="38100" rIns="38100" bIns="38100" anchor="t" anchorCtr="0">
            <a:noAutofit/>
          </a:bodyPr>
          <a:lstStyle/>
          <a:p>
            <a:pPr rtl="0">
              <a:lnSpc>
                <a:spcPct val="100000"/>
              </a:lnSpc>
              <a:spcBef>
                <a:spcPts val="0"/>
              </a:spcBef>
              <a:buNone/>
            </a:pPr>
            <a:r>
              <a:rPr lang="en" sz="2400" b="1">
                <a:solidFill>
                  <a:srgbClr val="FFFFFF"/>
                </a:solidFill>
                <a:latin typeface="georgia"/>
                <a:ea typeface="georgia"/>
                <a:cs typeface="georgia"/>
                <a:sym typeface="georgia"/>
              </a:rPr>
              <a:t>“The vast majority of social housing tenants I have talked to – even those who use Facebook to keep up with their friends – just don't want to interact with their landlord in this way.</a:t>
            </a:r>
            <a:r>
              <a:rPr lang="en" sz="2400">
                <a:solidFill>
                  <a:schemeClr val="lt1"/>
                </a:solidFill>
                <a:latin typeface="georgia"/>
                <a:ea typeface="georgia"/>
                <a:cs typeface="georgia"/>
                <a:sym typeface="georgia"/>
              </a:rPr>
              <a:t>”</a:t>
            </a:r>
          </a:p>
          <a:p>
            <a:pPr rtl="0">
              <a:lnSpc>
                <a:spcPct val="100000"/>
              </a:lnSpc>
              <a:spcBef>
                <a:spcPts val="0"/>
              </a:spcBef>
              <a:buNone/>
            </a:pPr>
            <a:endParaRPr sz="2400">
              <a:solidFill>
                <a:schemeClr val="lt1"/>
              </a:solidFill>
              <a:latin typeface="georgia"/>
              <a:ea typeface="georgia"/>
              <a:cs typeface="georgia"/>
              <a:sym typeface="georgia"/>
            </a:endParaRPr>
          </a:p>
          <a:p>
            <a:pPr rtl="0">
              <a:lnSpc>
                <a:spcPct val="100000"/>
              </a:lnSpc>
              <a:spcBef>
                <a:spcPts val="0"/>
              </a:spcBef>
              <a:buNone/>
            </a:pPr>
            <a:r>
              <a:rPr lang="en" sz="2400">
                <a:solidFill>
                  <a:schemeClr val="lt1"/>
                </a:solidFill>
                <a:latin typeface="georgia"/>
                <a:ea typeface="georgia"/>
                <a:cs typeface="georgia"/>
                <a:sym typeface="georgia"/>
              </a:rPr>
              <a:t>Mark Thomas, Word Assocation - The Guardian Housing Network Blog</a:t>
            </a:r>
          </a:p>
          <a:p>
            <a:pPr rtl="0">
              <a:lnSpc>
                <a:spcPct val="100000"/>
              </a:lnSpc>
              <a:spcBef>
                <a:spcPts val="0"/>
              </a:spcBef>
              <a:buNone/>
            </a:pPr>
            <a:endParaRPr sz="2400">
              <a:solidFill>
                <a:schemeClr val="lt1"/>
              </a:solidFill>
              <a:latin typeface="georgia"/>
              <a:ea typeface="georgia"/>
              <a:cs typeface="georgia"/>
              <a:sym typeface="georgia"/>
            </a:endParaRPr>
          </a:p>
          <a:p>
            <a:pPr rtl="0">
              <a:lnSpc>
                <a:spcPct val="100000"/>
              </a:lnSpc>
              <a:spcBef>
                <a:spcPts val="0"/>
              </a:spcBef>
              <a:buNone/>
            </a:pPr>
            <a:endParaRPr sz="2400">
              <a:solidFill>
                <a:schemeClr val="lt1"/>
              </a:solidFill>
              <a:latin typeface="georgia"/>
              <a:ea typeface="georgia"/>
              <a:cs typeface="georgia"/>
              <a:sym typeface="georgia"/>
            </a:endParaRPr>
          </a:p>
          <a:p>
            <a:pPr rtl="0">
              <a:lnSpc>
                <a:spcPct val="100000"/>
              </a:lnSpc>
              <a:spcBef>
                <a:spcPts val="0"/>
              </a:spcBef>
              <a:buNone/>
            </a:pPr>
            <a:r>
              <a:rPr lang="en" sz="2400" b="1">
                <a:solidFill>
                  <a:schemeClr val="lt1"/>
                </a:solidFill>
                <a:latin typeface="georgia"/>
                <a:ea typeface="georgia"/>
                <a:cs typeface="georgia"/>
                <a:sym typeface="georgia"/>
              </a:rPr>
              <a:t>“[It would be more productive] supporting customers to set up their own local community pages, and we (as the Housing Association) interact with them there, rather than simply expecting them to come to our pages.”</a:t>
            </a:r>
          </a:p>
          <a:p>
            <a:pPr rtl="0">
              <a:lnSpc>
                <a:spcPct val="100000"/>
              </a:lnSpc>
              <a:spcBef>
                <a:spcPts val="0"/>
              </a:spcBef>
              <a:buNone/>
            </a:pPr>
            <a:endParaRPr sz="2400">
              <a:solidFill>
                <a:schemeClr val="lt1"/>
              </a:solidFill>
              <a:latin typeface="georgia"/>
              <a:ea typeface="georgia"/>
              <a:cs typeface="georgia"/>
              <a:sym typeface="georgia"/>
            </a:endParaRPr>
          </a:p>
          <a:p>
            <a:pPr lvl="0" rtl="0">
              <a:lnSpc>
                <a:spcPct val="100000"/>
              </a:lnSpc>
              <a:spcBef>
                <a:spcPts val="0"/>
              </a:spcBef>
              <a:buNone/>
            </a:pPr>
            <a:r>
              <a:rPr lang="en" sz="2400">
                <a:solidFill>
                  <a:schemeClr val="lt1"/>
                </a:solidFill>
                <a:latin typeface="georgia"/>
                <a:ea typeface="georgia"/>
                <a:cs typeface="georgia"/>
                <a:sym typeface="georgia"/>
              </a:rPr>
              <a:t>Jayne Hilditch, Thames Valley Housing Association</a:t>
            </a:r>
          </a:p>
          <a:p>
            <a:pPr lvl="0" rtl="0">
              <a:spcBef>
                <a:spcPts val="0"/>
              </a:spcBef>
              <a:buClr>
                <a:schemeClr val="dk1"/>
              </a:buClr>
              <a:buFont typeface="Arial"/>
              <a:buNone/>
            </a:pPr>
            <a:endParaRPr sz="2400">
              <a:solidFill>
                <a:schemeClr val="lt1"/>
              </a:solidFill>
              <a:latin typeface="georgia"/>
              <a:ea typeface="georgia"/>
              <a:cs typeface="georgia"/>
              <a:sym typeface="georgia"/>
            </a:endParaRPr>
          </a:p>
          <a:p>
            <a:pPr lvl="0" rtl="0">
              <a:spcBef>
                <a:spcPts val="0"/>
              </a:spcBef>
              <a:buClr>
                <a:schemeClr val="dk1"/>
              </a:buClr>
              <a:buFont typeface="Arial"/>
              <a:buNone/>
            </a:pPr>
            <a:endParaRPr sz="2400">
              <a:solidFill>
                <a:schemeClr val="lt1"/>
              </a:solidFill>
              <a:latin typeface="georgia"/>
              <a:ea typeface="georgia"/>
              <a:cs typeface="georgia"/>
              <a:sym typeface="georgia"/>
            </a:endParaRPr>
          </a:p>
          <a:p>
            <a:pPr lvl="0" rtl="0">
              <a:lnSpc>
                <a:spcPct val="100000"/>
              </a:lnSpc>
              <a:spcBef>
                <a:spcPts val="0"/>
              </a:spcBef>
              <a:buNone/>
            </a:pPr>
            <a:endParaRPr sz="2400">
              <a:solidFill>
                <a:srgbClr val="FFFFFF"/>
              </a:solidFill>
              <a:latin typeface="georgia"/>
              <a:ea typeface="georgia"/>
              <a:cs typeface="georgia"/>
              <a:sym typeface="georgia"/>
            </a:endParaRPr>
          </a:p>
        </p:txBody>
      </p:sp>
    </p:spTree>
  </p:cSld>
  <p:clrMapOvr>
    <a:masterClrMapping/>
  </p:clrMapOvr>
  <p:transition spd="slow">
    <p:cu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Shape 355">
            <a:hlinkClick r:id="rId3"/>
          </p:cNvPr>
          <p:cNvSpPr/>
          <p:nvPr/>
        </p:nvSpPr>
        <p:spPr>
          <a:xfrm>
            <a:off x="115650" y="101092"/>
            <a:ext cx="8949555" cy="6712154"/>
          </a:xfrm>
          <a:prstGeom prst="rect">
            <a:avLst/>
          </a:prstGeom>
          <a:blipFill>
            <a:blip r:embed="rId4">
              <a:alphaModFix/>
            </a:blip>
            <a:stretch>
              <a:fillRect/>
            </a:stretch>
          </a:blipFill>
          <a:ln>
            <a:noFill/>
          </a:ln>
        </p:spPr>
      </p:sp>
    </p:spTree>
  </p:cSld>
  <p:clrMapOvr>
    <a:masterClrMapping/>
  </p:clrMapOvr>
  <p:transition spd="slow">
    <p:cu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pic>
        <p:nvPicPr>
          <p:cNvPr id="360" name="Shape 360"/>
          <p:cNvPicPr preferRelativeResize="0"/>
          <p:nvPr/>
        </p:nvPicPr>
        <p:blipFill>
          <a:blip r:embed="rId3">
            <a:alphaModFix/>
          </a:blip>
          <a:stretch>
            <a:fillRect/>
          </a:stretch>
        </p:blipFill>
        <p:spPr>
          <a:xfrm>
            <a:off x="-2804726" y="0"/>
            <a:ext cx="14753453" cy="6858000"/>
          </a:xfrm>
          <a:prstGeom prst="rect">
            <a:avLst/>
          </a:prstGeom>
          <a:noFill/>
          <a:ln>
            <a:noFill/>
          </a:ln>
        </p:spPr>
      </p:pic>
    </p:spTree>
  </p:cSld>
  <p:clrMapOvr>
    <a:masterClrMapping/>
  </p:clrMapOvr>
  <p:transition spd="slow">
    <p:cu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Shape 365"/>
          <p:cNvPicPr preferRelativeResize="0"/>
          <p:nvPr/>
        </p:nvPicPr>
        <p:blipFill>
          <a:blip r:embed="rId3">
            <a:alphaModFix/>
          </a:blip>
          <a:stretch>
            <a:fillRect/>
          </a:stretch>
        </p:blipFill>
        <p:spPr>
          <a:xfrm>
            <a:off x="6222375" y="3935272"/>
            <a:ext cx="2836754" cy="2810543"/>
          </a:xfrm>
          <a:prstGeom prst="rect">
            <a:avLst/>
          </a:prstGeom>
          <a:noFill/>
          <a:ln>
            <a:noFill/>
          </a:ln>
        </p:spPr>
      </p:pic>
      <p:sp>
        <p:nvSpPr>
          <p:cNvPr id="366" name="Shape 366"/>
          <p:cNvSpPr txBox="1"/>
          <p:nvPr/>
        </p:nvSpPr>
        <p:spPr>
          <a:xfrm>
            <a:off x="393600" y="943162"/>
            <a:ext cx="8750400" cy="3398399"/>
          </a:xfrm>
          <a:prstGeom prst="rect">
            <a:avLst/>
          </a:prstGeom>
          <a:noFill/>
          <a:ln>
            <a:noFill/>
          </a:ln>
        </p:spPr>
        <p:txBody>
          <a:bodyPr lIns="38100" tIns="38100" rIns="38100" bIns="38100" anchor="t" anchorCtr="0">
            <a:noAutofit/>
          </a:bodyPr>
          <a:lstStyle/>
          <a:p>
            <a:pPr lvl="0" rtl="0">
              <a:spcBef>
                <a:spcPts val="0"/>
              </a:spcBef>
              <a:buNone/>
            </a:pPr>
            <a:r>
              <a:rPr lang="en" sz="9600" b="1">
                <a:solidFill>
                  <a:srgbClr val="FFFFFF"/>
                </a:solidFill>
                <a:latin typeface="georgia"/>
                <a:ea typeface="georgia"/>
                <a:cs typeface="georgia"/>
                <a:sym typeface="georgia"/>
              </a:rPr>
              <a:t>1. Set clear goals</a:t>
            </a:r>
          </a:p>
          <a:p>
            <a:pPr lvl="0" rtl="0">
              <a:spcBef>
                <a:spcPts val="0"/>
              </a:spcBef>
              <a:buNone/>
            </a:pPr>
            <a:endParaRPr sz="2400" b="1">
              <a:solidFill>
                <a:srgbClr val="FFFFFF"/>
              </a:solidFill>
              <a:latin typeface="georgia"/>
              <a:ea typeface="georgia"/>
              <a:cs typeface="georgia"/>
              <a:sym typeface="georgia"/>
            </a:endParaRPr>
          </a:p>
          <a:p>
            <a:pPr lvl="0" rtl="0">
              <a:spcBef>
                <a:spcPts val="0"/>
              </a:spcBef>
              <a:buNone/>
            </a:pPr>
            <a:endParaRPr sz="2400" b="1">
              <a:solidFill>
                <a:srgbClr val="FFFFFF"/>
              </a:solidFill>
              <a:latin typeface="Georgia"/>
              <a:ea typeface="Georgia"/>
              <a:cs typeface="Georgia"/>
              <a:sym typeface="Georgia"/>
            </a:endParaRPr>
          </a:p>
        </p:txBody>
      </p:sp>
    </p:spTree>
  </p:cSld>
  <p:clrMapOvr>
    <a:masterClrMapping/>
  </p:clrMapOvr>
  <p:transition spd="slow">
    <p:cu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pic>
        <p:nvPicPr>
          <p:cNvPr id="371" name="Shape 371"/>
          <p:cNvPicPr preferRelativeResize="0"/>
          <p:nvPr/>
        </p:nvPicPr>
        <p:blipFill>
          <a:blip r:embed="rId3">
            <a:alphaModFix/>
          </a:blip>
          <a:stretch>
            <a:fillRect/>
          </a:stretch>
        </p:blipFill>
        <p:spPr>
          <a:xfrm>
            <a:off x="6222375" y="3935272"/>
            <a:ext cx="2836754" cy="2810543"/>
          </a:xfrm>
          <a:prstGeom prst="rect">
            <a:avLst/>
          </a:prstGeom>
          <a:noFill/>
          <a:ln>
            <a:noFill/>
          </a:ln>
        </p:spPr>
      </p:pic>
      <p:sp>
        <p:nvSpPr>
          <p:cNvPr id="372" name="Shape 372"/>
          <p:cNvSpPr txBox="1"/>
          <p:nvPr/>
        </p:nvSpPr>
        <p:spPr>
          <a:xfrm>
            <a:off x="393600" y="943162"/>
            <a:ext cx="8750400" cy="3398399"/>
          </a:xfrm>
          <a:prstGeom prst="rect">
            <a:avLst/>
          </a:prstGeom>
          <a:noFill/>
          <a:ln>
            <a:noFill/>
          </a:ln>
        </p:spPr>
        <p:txBody>
          <a:bodyPr lIns="38100" tIns="38100" rIns="38100" bIns="38100" anchor="t" anchorCtr="0">
            <a:noAutofit/>
          </a:bodyPr>
          <a:lstStyle/>
          <a:p>
            <a:pPr lvl="0" rtl="0">
              <a:lnSpc>
                <a:spcPct val="100000"/>
              </a:lnSpc>
              <a:spcBef>
                <a:spcPts val="0"/>
              </a:spcBef>
              <a:buNone/>
            </a:pPr>
            <a:r>
              <a:rPr lang="en" sz="9600" b="1">
                <a:solidFill>
                  <a:srgbClr val="FFFFFF"/>
                </a:solidFill>
                <a:latin typeface="georgia"/>
                <a:ea typeface="georgia"/>
                <a:cs typeface="georgia"/>
                <a:sym typeface="georgia"/>
              </a:rPr>
              <a:t>2. Know your audience</a:t>
            </a:r>
          </a:p>
        </p:txBody>
      </p:sp>
    </p:spTree>
  </p:cSld>
  <p:clrMapOvr>
    <a:masterClrMapping/>
  </p:clrMapOvr>
  <p:transition spd="slow">
    <p:cu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pic>
        <p:nvPicPr>
          <p:cNvPr id="377" name="Shape 377"/>
          <p:cNvPicPr preferRelativeResize="0"/>
          <p:nvPr/>
        </p:nvPicPr>
        <p:blipFill>
          <a:blip r:embed="rId3">
            <a:alphaModFix/>
          </a:blip>
          <a:stretch>
            <a:fillRect/>
          </a:stretch>
        </p:blipFill>
        <p:spPr>
          <a:xfrm>
            <a:off x="6222375" y="3935272"/>
            <a:ext cx="2836754" cy="2810543"/>
          </a:xfrm>
          <a:prstGeom prst="rect">
            <a:avLst/>
          </a:prstGeom>
          <a:noFill/>
          <a:ln>
            <a:noFill/>
          </a:ln>
        </p:spPr>
      </p:pic>
      <p:sp>
        <p:nvSpPr>
          <p:cNvPr id="378" name="Shape 378"/>
          <p:cNvSpPr txBox="1"/>
          <p:nvPr/>
        </p:nvSpPr>
        <p:spPr>
          <a:xfrm>
            <a:off x="393600" y="943162"/>
            <a:ext cx="8750400" cy="3398399"/>
          </a:xfrm>
          <a:prstGeom prst="rect">
            <a:avLst/>
          </a:prstGeom>
          <a:noFill/>
          <a:ln>
            <a:noFill/>
          </a:ln>
        </p:spPr>
        <p:txBody>
          <a:bodyPr lIns="38100" tIns="38100" rIns="38100" bIns="38100" anchor="t" anchorCtr="0">
            <a:noAutofit/>
          </a:bodyPr>
          <a:lstStyle/>
          <a:p>
            <a:pPr lvl="0" rtl="0">
              <a:lnSpc>
                <a:spcPct val="100000"/>
              </a:lnSpc>
              <a:spcBef>
                <a:spcPts val="0"/>
              </a:spcBef>
              <a:buNone/>
            </a:pPr>
            <a:r>
              <a:rPr lang="en" sz="9600" b="1">
                <a:solidFill>
                  <a:srgbClr val="FFFFFF"/>
                </a:solidFill>
                <a:latin typeface="georgia"/>
                <a:ea typeface="georgia"/>
                <a:cs typeface="georgia"/>
                <a:sym typeface="georgia"/>
              </a:rPr>
              <a:t>3.Create mini campaigns </a:t>
            </a:r>
          </a:p>
        </p:txBody>
      </p:sp>
    </p:spTree>
  </p:cSld>
  <p:clrMapOvr>
    <a:masterClrMapping/>
  </p:clrMapOvr>
  <p:transition spd="slow">
    <p:cu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pic>
        <p:nvPicPr>
          <p:cNvPr id="383" name="Shape 383"/>
          <p:cNvPicPr preferRelativeResize="0"/>
          <p:nvPr/>
        </p:nvPicPr>
        <p:blipFill>
          <a:blip r:embed="rId3">
            <a:alphaModFix/>
          </a:blip>
          <a:stretch>
            <a:fillRect/>
          </a:stretch>
        </p:blipFill>
        <p:spPr>
          <a:xfrm>
            <a:off x="6222375" y="3935272"/>
            <a:ext cx="2836754" cy="2810543"/>
          </a:xfrm>
          <a:prstGeom prst="rect">
            <a:avLst/>
          </a:prstGeom>
          <a:noFill/>
          <a:ln>
            <a:noFill/>
          </a:ln>
        </p:spPr>
      </p:pic>
      <p:sp>
        <p:nvSpPr>
          <p:cNvPr id="384" name="Shape 384"/>
          <p:cNvSpPr txBox="1"/>
          <p:nvPr/>
        </p:nvSpPr>
        <p:spPr>
          <a:xfrm>
            <a:off x="393600" y="943162"/>
            <a:ext cx="8750400" cy="3398399"/>
          </a:xfrm>
          <a:prstGeom prst="rect">
            <a:avLst/>
          </a:prstGeom>
          <a:noFill/>
          <a:ln>
            <a:noFill/>
          </a:ln>
        </p:spPr>
        <p:txBody>
          <a:bodyPr lIns="38100" tIns="38100" rIns="38100" bIns="38100" anchor="t" anchorCtr="0">
            <a:noAutofit/>
          </a:bodyPr>
          <a:lstStyle/>
          <a:p>
            <a:pPr lvl="0" rtl="0">
              <a:lnSpc>
                <a:spcPct val="100000"/>
              </a:lnSpc>
              <a:spcBef>
                <a:spcPts val="0"/>
              </a:spcBef>
              <a:buNone/>
            </a:pPr>
            <a:r>
              <a:rPr lang="en" sz="9600" b="1">
                <a:solidFill>
                  <a:srgbClr val="FFFFFF"/>
                </a:solidFill>
                <a:latin typeface="georgia"/>
                <a:ea typeface="georgia"/>
                <a:cs typeface="georgia"/>
                <a:sym typeface="georgia"/>
              </a:rPr>
              <a:t>4. Involve other staff &amp; volunteers </a:t>
            </a:r>
          </a:p>
        </p:txBody>
      </p:sp>
    </p:spTree>
  </p:cSld>
  <p:clrMapOvr>
    <a:masterClrMapping/>
  </p:clrMapOvr>
  <p:transition spd="slow">
    <p:cu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pic>
        <p:nvPicPr>
          <p:cNvPr id="389" name="Shape 389"/>
          <p:cNvPicPr preferRelativeResize="0"/>
          <p:nvPr/>
        </p:nvPicPr>
        <p:blipFill>
          <a:blip r:embed="rId3">
            <a:alphaModFix/>
          </a:blip>
          <a:stretch>
            <a:fillRect/>
          </a:stretch>
        </p:blipFill>
        <p:spPr>
          <a:xfrm>
            <a:off x="6222375" y="3935272"/>
            <a:ext cx="2836754" cy="2810543"/>
          </a:xfrm>
          <a:prstGeom prst="rect">
            <a:avLst/>
          </a:prstGeom>
          <a:noFill/>
          <a:ln>
            <a:noFill/>
          </a:ln>
        </p:spPr>
      </p:pic>
      <p:sp>
        <p:nvSpPr>
          <p:cNvPr id="390" name="Shape 390"/>
          <p:cNvSpPr txBox="1"/>
          <p:nvPr/>
        </p:nvSpPr>
        <p:spPr>
          <a:xfrm>
            <a:off x="393600" y="943162"/>
            <a:ext cx="8750400" cy="3398399"/>
          </a:xfrm>
          <a:prstGeom prst="rect">
            <a:avLst/>
          </a:prstGeom>
          <a:noFill/>
          <a:ln>
            <a:noFill/>
          </a:ln>
        </p:spPr>
        <p:txBody>
          <a:bodyPr lIns="38100" tIns="38100" rIns="38100" bIns="38100" anchor="t" anchorCtr="0">
            <a:noAutofit/>
          </a:bodyPr>
          <a:lstStyle/>
          <a:p>
            <a:pPr lvl="0" rtl="0">
              <a:lnSpc>
                <a:spcPct val="100000"/>
              </a:lnSpc>
              <a:spcBef>
                <a:spcPts val="0"/>
              </a:spcBef>
              <a:buNone/>
            </a:pPr>
            <a:r>
              <a:rPr lang="en" sz="7200" b="1">
                <a:solidFill>
                  <a:srgbClr val="FFFFFF"/>
                </a:solidFill>
                <a:latin typeface="georgia"/>
                <a:ea typeface="georgia"/>
                <a:cs typeface="georgia"/>
                <a:sym typeface="georgia"/>
              </a:rPr>
              <a:t>5. Use online &amp; offline tools to drive people to your Page</a:t>
            </a:r>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71" name="Shape 71"/>
          <p:cNvPicPr preferRelativeResize="0"/>
          <p:nvPr/>
        </p:nvPicPr>
        <p:blipFill>
          <a:blip r:embed="rId3">
            <a:alphaModFix/>
          </a:blip>
          <a:stretch>
            <a:fillRect/>
          </a:stretch>
        </p:blipFill>
        <p:spPr>
          <a:xfrm>
            <a:off x="0" y="-23701"/>
            <a:ext cx="15534607" cy="6905402"/>
          </a:xfrm>
          <a:prstGeom prst="rect">
            <a:avLst/>
          </a:prstGeom>
          <a:noFill/>
          <a:ln>
            <a:noFill/>
          </a:ln>
        </p:spPr>
      </p:pic>
      <p:sp>
        <p:nvSpPr>
          <p:cNvPr id="72" name="Shape 72"/>
          <p:cNvSpPr txBox="1"/>
          <p:nvPr/>
        </p:nvSpPr>
        <p:spPr>
          <a:xfrm>
            <a:off x="5011800" y="3054950"/>
            <a:ext cx="3226199" cy="2997000"/>
          </a:xfrm>
          <a:prstGeom prst="rect">
            <a:avLst/>
          </a:prstGeom>
          <a:noFill/>
          <a:ln>
            <a:noFill/>
          </a:ln>
        </p:spPr>
        <p:txBody>
          <a:bodyPr lIns="91425" tIns="91425" rIns="91425" bIns="91425" anchor="t" anchorCtr="0">
            <a:noAutofit/>
          </a:bodyPr>
          <a:lstStyle/>
          <a:p>
            <a:pPr lvl="0" rtl="0">
              <a:spcBef>
                <a:spcPts val="0"/>
              </a:spcBef>
              <a:buClr>
                <a:srgbClr val="000000"/>
              </a:buClr>
              <a:buFont typeface="Arial"/>
              <a:buNone/>
            </a:pPr>
            <a:endParaRPr sz="3600">
              <a:solidFill>
                <a:srgbClr val="FFFFFF"/>
              </a:solidFill>
              <a:latin typeface="georgia"/>
              <a:ea typeface="georgia"/>
              <a:cs typeface="georgia"/>
              <a:sym typeface="georgia"/>
            </a:endParaRPr>
          </a:p>
          <a:p>
            <a:pPr lvl="0" rtl="0">
              <a:spcBef>
                <a:spcPts val="0"/>
              </a:spcBef>
              <a:buNone/>
            </a:pPr>
            <a:r>
              <a:rPr lang="en" sz="3600">
                <a:solidFill>
                  <a:srgbClr val="FFFFFF"/>
                </a:solidFill>
                <a:latin typeface="georgia"/>
                <a:ea typeface="georgia"/>
                <a:cs typeface="georgia"/>
                <a:sym typeface="georgia"/>
              </a:rPr>
              <a:t>All of today’s resources: </a:t>
            </a:r>
            <a:r>
              <a:rPr lang="en" sz="3600" u="sng">
                <a:solidFill>
                  <a:srgbClr val="FFFFFF"/>
                </a:solidFill>
                <a:latin typeface="georgia"/>
                <a:ea typeface="georgia"/>
                <a:cs typeface="georgia"/>
                <a:sym typeface="georgia"/>
                <a:hlinkClick r:id="rId4"/>
              </a:rPr>
              <a:t>delicious.com/thirdsectorlab</a:t>
            </a:r>
          </a:p>
          <a:p>
            <a:pPr lvl="0" rtl="0">
              <a:spcBef>
                <a:spcPts val="0"/>
              </a:spcBef>
              <a:buClr>
                <a:srgbClr val="000000"/>
              </a:buClr>
              <a:buFont typeface="Arial"/>
              <a:buNone/>
            </a:pPr>
            <a:endParaRPr sz="3600">
              <a:solidFill>
                <a:srgbClr val="FFFFFF"/>
              </a:solidFill>
              <a:latin typeface="georgia"/>
              <a:ea typeface="georgia"/>
              <a:cs typeface="georgia"/>
              <a:sym typeface="georgia"/>
            </a:endParaRPr>
          </a:p>
          <a:p>
            <a:pPr lvl="0" rtl="0">
              <a:spcBef>
                <a:spcPts val="0"/>
              </a:spcBef>
              <a:buClr>
                <a:srgbClr val="000000"/>
              </a:buClr>
              <a:buFont typeface="Arial"/>
              <a:buNone/>
            </a:pPr>
            <a:endParaRPr sz="3600">
              <a:solidFill>
                <a:srgbClr val="FFFFFF"/>
              </a:solidFill>
              <a:latin typeface="georgia"/>
              <a:ea typeface="georgia"/>
              <a:cs typeface="georgia"/>
              <a:sym typeface="georgia"/>
            </a:endParaRPr>
          </a:p>
          <a:p>
            <a:pPr lvl="0" rtl="0">
              <a:spcBef>
                <a:spcPts val="0"/>
              </a:spcBef>
              <a:buClr>
                <a:srgbClr val="000000"/>
              </a:buClr>
              <a:buFont typeface="Arial"/>
              <a:buNone/>
            </a:pPr>
            <a:endParaRPr sz="3600">
              <a:solidFill>
                <a:srgbClr val="FFFFFF"/>
              </a:solidFill>
              <a:latin typeface="georgia"/>
              <a:ea typeface="georgia"/>
              <a:cs typeface="georgia"/>
              <a:sym typeface="georgia"/>
            </a:endParaRPr>
          </a:p>
          <a:p>
            <a:pPr lvl="0" rtl="0">
              <a:spcBef>
                <a:spcPts val="0"/>
              </a:spcBef>
              <a:buClr>
                <a:srgbClr val="000000"/>
              </a:buClr>
              <a:buFont typeface="Arial"/>
              <a:buNone/>
            </a:pPr>
            <a:endParaRPr sz="3600">
              <a:solidFill>
                <a:srgbClr val="FFFFFF"/>
              </a:solidFill>
              <a:latin typeface="georgia"/>
              <a:ea typeface="georgia"/>
              <a:cs typeface="georgia"/>
              <a:sym typeface="georgia"/>
            </a:endParaRPr>
          </a:p>
          <a:p>
            <a:pPr lvl="0" rtl="0">
              <a:spcBef>
                <a:spcPts val="0"/>
              </a:spcBef>
              <a:buClr>
                <a:srgbClr val="000000"/>
              </a:buClr>
              <a:buFont typeface="Arial"/>
              <a:buNone/>
            </a:pPr>
            <a:endParaRPr sz="3600">
              <a:solidFill>
                <a:srgbClr val="FFFFFF"/>
              </a:solidFill>
              <a:latin typeface="georgia"/>
              <a:ea typeface="georgia"/>
              <a:cs typeface="georgia"/>
              <a:sym typeface="georgia"/>
            </a:endParaRPr>
          </a:p>
          <a:p>
            <a:pPr lvl="0" rtl="0">
              <a:spcBef>
                <a:spcPts val="0"/>
              </a:spcBef>
              <a:buClr>
                <a:srgbClr val="000000"/>
              </a:buClr>
              <a:buFont typeface="Arial"/>
              <a:buNone/>
            </a:pPr>
            <a:endParaRPr sz="3600">
              <a:solidFill>
                <a:srgbClr val="FFFFFF"/>
              </a:solidFill>
              <a:latin typeface="georgia"/>
              <a:ea typeface="georgia"/>
              <a:cs typeface="georgia"/>
              <a:sym typeface="georgia"/>
            </a:endParaRPr>
          </a:p>
          <a:p>
            <a:pPr lvl="0" rtl="0">
              <a:spcBef>
                <a:spcPts val="0"/>
              </a:spcBef>
              <a:buClr>
                <a:srgbClr val="000000"/>
              </a:buClr>
              <a:buFont typeface="Arial"/>
              <a:buNone/>
            </a:pPr>
            <a:endParaRPr sz="3600">
              <a:solidFill>
                <a:srgbClr val="FFFFFF"/>
              </a:solidFill>
              <a:latin typeface="georgia"/>
              <a:ea typeface="georgia"/>
              <a:cs typeface="georgia"/>
              <a:sym typeface="georgia"/>
            </a:endParaRPr>
          </a:p>
          <a:p>
            <a:pPr lvl="0" rtl="0">
              <a:spcBef>
                <a:spcPts val="0"/>
              </a:spcBef>
              <a:buClr>
                <a:srgbClr val="000000"/>
              </a:buClr>
              <a:buFont typeface="Arial"/>
              <a:buNone/>
            </a:pPr>
            <a:endParaRPr sz="3600">
              <a:solidFill>
                <a:srgbClr val="FFFFFF"/>
              </a:solidFill>
              <a:latin typeface="georgia"/>
              <a:ea typeface="georgia"/>
              <a:cs typeface="georgia"/>
              <a:sym typeface="georgia"/>
            </a:endParaRPr>
          </a:p>
          <a:p>
            <a:pPr lvl="0" rtl="0">
              <a:spcBef>
                <a:spcPts val="0"/>
              </a:spcBef>
              <a:buClr>
                <a:srgbClr val="000000"/>
              </a:buClr>
              <a:buFont typeface="Arial"/>
              <a:buNone/>
            </a:pPr>
            <a:endParaRPr sz="3600">
              <a:solidFill>
                <a:srgbClr val="FFFFFF"/>
              </a:solidFill>
              <a:latin typeface="georgia"/>
              <a:ea typeface="georgia"/>
              <a:cs typeface="georgia"/>
              <a:sym typeface="georgia"/>
            </a:endParaRPr>
          </a:p>
          <a:p>
            <a:pPr>
              <a:spcBef>
                <a:spcPts val="0"/>
              </a:spcBef>
              <a:buNone/>
            </a:pPr>
            <a:endParaRPr sz="3600">
              <a:solidFill>
                <a:srgbClr val="FFFFFF"/>
              </a:solidFill>
            </a:endParaRPr>
          </a:p>
        </p:txBody>
      </p:sp>
    </p:spTree>
  </p:cSld>
  <p:clrMapOvr>
    <a:masterClrMapping/>
  </p:clrMapOvr>
  <p:transition spd="slow">
    <p:cu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pic>
        <p:nvPicPr>
          <p:cNvPr id="395" name="Shape 395"/>
          <p:cNvPicPr preferRelativeResize="0"/>
          <p:nvPr/>
        </p:nvPicPr>
        <p:blipFill>
          <a:blip r:embed="rId3">
            <a:alphaModFix/>
          </a:blip>
          <a:stretch>
            <a:fillRect/>
          </a:stretch>
        </p:blipFill>
        <p:spPr>
          <a:xfrm>
            <a:off x="6222375" y="3935272"/>
            <a:ext cx="2836754" cy="2810543"/>
          </a:xfrm>
          <a:prstGeom prst="rect">
            <a:avLst/>
          </a:prstGeom>
          <a:noFill/>
          <a:ln>
            <a:noFill/>
          </a:ln>
        </p:spPr>
      </p:pic>
      <p:sp>
        <p:nvSpPr>
          <p:cNvPr id="396" name="Shape 396"/>
          <p:cNvSpPr txBox="1"/>
          <p:nvPr/>
        </p:nvSpPr>
        <p:spPr>
          <a:xfrm>
            <a:off x="393600" y="943162"/>
            <a:ext cx="8750400" cy="3398399"/>
          </a:xfrm>
          <a:prstGeom prst="rect">
            <a:avLst/>
          </a:prstGeom>
          <a:noFill/>
          <a:ln>
            <a:noFill/>
          </a:ln>
        </p:spPr>
        <p:txBody>
          <a:bodyPr lIns="38100" tIns="38100" rIns="38100" bIns="38100" anchor="t" anchorCtr="0">
            <a:noAutofit/>
          </a:bodyPr>
          <a:lstStyle/>
          <a:p>
            <a:pPr lvl="0" rtl="0">
              <a:lnSpc>
                <a:spcPct val="100000"/>
              </a:lnSpc>
              <a:spcBef>
                <a:spcPts val="0"/>
              </a:spcBef>
              <a:buNone/>
            </a:pPr>
            <a:r>
              <a:rPr lang="en" sz="7200" b="1">
                <a:solidFill>
                  <a:srgbClr val="FFFFFF"/>
                </a:solidFill>
                <a:latin typeface="georgia"/>
                <a:ea typeface="georgia"/>
                <a:cs typeface="georgia"/>
                <a:sym typeface="georgia"/>
              </a:rPr>
              <a:t>6. Understand Edgderank*</a:t>
            </a:r>
          </a:p>
          <a:p>
            <a:pPr lvl="0" rtl="0">
              <a:lnSpc>
                <a:spcPct val="100000"/>
              </a:lnSpc>
              <a:spcBef>
                <a:spcPts val="0"/>
              </a:spcBef>
              <a:buNone/>
            </a:pPr>
            <a:endParaRPr sz="7200" b="1">
              <a:solidFill>
                <a:srgbClr val="FFFFFF"/>
              </a:solidFill>
              <a:latin typeface="georgia"/>
              <a:ea typeface="georgia"/>
              <a:cs typeface="georgia"/>
              <a:sym typeface="georgia"/>
            </a:endParaRPr>
          </a:p>
          <a:p>
            <a:pPr lvl="0" rtl="0">
              <a:lnSpc>
                <a:spcPct val="100000"/>
              </a:lnSpc>
              <a:spcBef>
                <a:spcPts val="0"/>
              </a:spcBef>
              <a:buNone/>
            </a:pPr>
            <a:endParaRPr sz="7200" b="1">
              <a:solidFill>
                <a:srgbClr val="FFFFFF"/>
              </a:solidFill>
              <a:latin typeface="georgia"/>
              <a:ea typeface="georgia"/>
              <a:cs typeface="georgia"/>
              <a:sym typeface="georgia"/>
            </a:endParaRPr>
          </a:p>
          <a:p>
            <a:pPr lvl="0" rtl="0">
              <a:lnSpc>
                <a:spcPct val="100000"/>
              </a:lnSpc>
              <a:spcBef>
                <a:spcPts val="0"/>
              </a:spcBef>
              <a:buNone/>
            </a:pPr>
            <a:endParaRPr sz="7200" b="1">
              <a:solidFill>
                <a:srgbClr val="FFFFFF"/>
              </a:solidFill>
              <a:latin typeface="georgia"/>
              <a:ea typeface="georgia"/>
              <a:cs typeface="georgia"/>
              <a:sym typeface="georgia"/>
            </a:endParaRPr>
          </a:p>
          <a:p>
            <a:pPr lvl="0" rtl="0">
              <a:lnSpc>
                <a:spcPct val="100000"/>
              </a:lnSpc>
              <a:spcBef>
                <a:spcPts val="0"/>
              </a:spcBef>
              <a:buNone/>
            </a:pPr>
            <a:r>
              <a:rPr lang="en" sz="1800" b="1">
                <a:solidFill>
                  <a:srgbClr val="FFFFFF"/>
                </a:solidFill>
                <a:latin typeface="georgia"/>
                <a:ea typeface="georgia"/>
                <a:cs typeface="georgia"/>
                <a:sym typeface="georgia"/>
              </a:rPr>
              <a:t>*You'll never really understand Edgerank</a:t>
            </a:r>
          </a:p>
          <a:p>
            <a:pPr lvl="0" rtl="0">
              <a:lnSpc>
                <a:spcPct val="100000"/>
              </a:lnSpc>
              <a:spcBef>
                <a:spcPts val="0"/>
              </a:spcBef>
              <a:buNone/>
            </a:pPr>
            <a:r>
              <a:rPr lang="en" sz="9600" b="1">
                <a:solidFill>
                  <a:srgbClr val="FFFFFF"/>
                </a:solidFill>
                <a:latin typeface="georgia"/>
                <a:ea typeface="georgia"/>
                <a:cs typeface="georgia"/>
                <a:sym typeface="georgia"/>
              </a:rPr>
              <a:t> </a:t>
            </a:r>
          </a:p>
        </p:txBody>
      </p:sp>
    </p:spTree>
  </p:cSld>
  <p:clrMapOvr>
    <a:masterClrMapping/>
  </p:clrMapOvr>
  <p:transition spd="slow">
    <p:cu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Shape 401"/>
          <p:cNvPicPr preferRelativeResize="0"/>
          <p:nvPr/>
        </p:nvPicPr>
        <p:blipFill>
          <a:blip r:embed="rId3">
            <a:alphaModFix/>
          </a:blip>
          <a:stretch>
            <a:fillRect/>
          </a:stretch>
        </p:blipFill>
        <p:spPr>
          <a:xfrm>
            <a:off x="6222375" y="3935272"/>
            <a:ext cx="2836754" cy="2810543"/>
          </a:xfrm>
          <a:prstGeom prst="rect">
            <a:avLst/>
          </a:prstGeom>
          <a:noFill/>
          <a:ln>
            <a:noFill/>
          </a:ln>
        </p:spPr>
      </p:pic>
      <p:sp>
        <p:nvSpPr>
          <p:cNvPr id="402" name="Shape 402"/>
          <p:cNvSpPr txBox="1"/>
          <p:nvPr/>
        </p:nvSpPr>
        <p:spPr>
          <a:xfrm>
            <a:off x="393600" y="943162"/>
            <a:ext cx="8750400" cy="3398399"/>
          </a:xfrm>
          <a:prstGeom prst="rect">
            <a:avLst/>
          </a:prstGeom>
          <a:noFill/>
          <a:ln>
            <a:noFill/>
          </a:ln>
        </p:spPr>
        <p:txBody>
          <a:bodyPr lIns="38100" tIns="38100" rIns="38100" bIns="38100" anchor="t" anchorCtr="0">
            <a:noAutofit/>
          </a:bodyPr>
          <a:lstStyle/>
          <a:p>
            <a:pPr lvl="0" rtl="0">
              <a:lnSpc>
                <a:spcPct val="100000"/>
              </a:lnSpc>
              <a:spcBef>
                <a:spcPts val="0"/>
              </a:spcBef>
              <a:buNone/>
            </a:pPr>
            <a:r>
              <a:rPr lang="en" sz="7200" b="1">
                <a:solidFill>
                  <a:srgbClr val="FFFFFF"/>
                </a:solidFill>
                <a:latin typeface="georgia"/>
                <a:ea typeface="georgia"/>
                <a:cs typeface="georgia"/>
                <a:sym typeface="georgia"/>
              </a:rPr>
              <a:t>7. Be prepared to spend a few quid </a:t>
            </a:r>
          </a:p>
          <a:p>
            <a:pPr lvl="0" rtl="0">
              <a:lnSpc>
                <a:spcPct val="100000"/>
              </a:lnSpc>
              <a:spcBef>
                <a:spcPts val="0"/>
              </a:spcBef>
              <a:buNone/>
            </a:pPr>
            <a:r>
              <a:rPr lang="en" sz="9600" b="1">
                <a:solidFill>
                  <a:srgbClr val="FFFFFF"/>
                </a:solidFill>
                <a:latin typeface="georgia"/>
                <a:ea typeface="georgia"/>
                <a:cs typeface="georgia"/>
                <a:sym typeface="georgia"/>
              </a:rPr>
              <a:t> </a:t>
            </a:r>
          </a:p>
        </p:txBody>
      </p:sp>
    </p:spTree>
  </p:cSld>
  <p:clrMapOvr>
    <a:masterClrMapping/>
  </p:clrMapOvr>
  <p:transition spd="slow">
    <p:cu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407" name="Shape 407"/>
          <p:cNvPicPr preferRelativeResize="0"/>
          <p:nvPr/>
        </p:nvPicPr>
        <p:blipFill>
          <a:blip r:embed="rId3">
            <a:alphaModFix/>
          </a:blip>
          <a:stretch>
            <a:fillRect/>
          </a:stretch>
        </p:blipFill>
        <p:spPr>
          <a:xfrm>
            <a:off x="6222375" y="3935272"/>
            <a:ext cx="2836754" cy="2810543"/>
          </a:xfrm>
          <a:prstGeom prst="rect">
            <a:avLst/>
          </a:prstGeom>
          <a:noFill/>
          <a:ln>
            <a:noFill/>
          </a:ln>
        </p:spPr>
      </p:pic>
      <p:sp>
        <p:nvSpPr>
          <p:cNvPr id="408" name="Shape 408"/>
          <p:cNvSpPr txBox="1"/>
          <p:nvPr/>
        </p:nvSpPr>
        <p:spPr>
          <a:xfrm>
            <a:off x="393600" y="943162"/>
            <a:ext cx="8750400" cy="3398399"/>
          </a:xfrm>
          <a:prstGeom prst="rect">
            <a:avLst/>
          </a:prstGeom>
          <a:noFill/>
          <a:ln>
            <a:noFill/>
          </a:ln>
        </p:spPr>
        <p:txBody>
          <a:bodyPr lIns="38100" tIns="38100" rIns="38100" bIns="38100" anchor="t" anchorCtr="0">
            <a:noAutofit/>
          </a:bodyPr>
          <a:lstStyle/>
          <a:p>
            <a:pPr lvl="0" rtl="0">
              <a:lnSpc>
                <a:spcPct val="100000"/>
              </a:lnSpc>
              <a:spcBef>
                <a:spcPts val="0"/>
              </a:spcBef>
              <a:buNone/>
            </a:pPr>
            <a:r>
              <a:rPr lang="en" sz="7200" b="1">
                <a:solidFill>
                  <a:srgbClr val="FFFFFF"/>
                </a:solidFill>
                <a:latin typeface="georgia"/>
                <a:ea typeface="georgia"/>
                <a:cs typeface="georgia"/>
                <a:sym typeface="georgia"/>
              </a:rPr>
              <a:t>8. Post photos*</a:t>
            </a:r>
          </a:p>
          <a:p>
            <a:pPr lvl="0" rtl="0">
              <a:lnSpc>
                <a:spcPct val="100000"/>
              </a:lnSpc>
              <a:spcBef>
                <a:spcPts val="0"/>
              </a:spcBef>
              <a:buNone/>
            </a:pPr>
            <a:endParaRPr sz="7200" b="1">
              <a:solidFill>
                <a:srgbClr val="FFFFFF"/>
              </a:solidFill>
              <a:latin typeface="georgia"/>
              <a:ea typeface="georgia"/>
              <a:cs typeface="georgia"/>
              <a:sym typeface="georgia"/>
            </a:endParaRPr>
          </a:p>
          <a:p>
            <a:pPr lvl="0" rtl="0">
              <a:lnSpc>
                <a:spcPct val="100000"/>
              </a:lnSpc>
              <a:spcBef>
                <a:spcPts val="0"/>
              </a:spcBef>
              <a:buNone/>
            </a:pPr>
            <a:endParaRPr sz="7200" b="1">
              <a:solidFill>
                <a:srgbClr val="FFFFFF"/>
              </a:solidFill>
              <a:latin typeface="georgia"/>
              <a:ea typeface="georgia"/>
              <a:cs typeface="georgia"/>
              <a:sym typeface="georgia"/>
            </a:endParaRPr>
          </a:p>
          <a:p>
            <a:pPr lvl="0" rtl="0">
              <a:lnSpc>
                <a:spcPct val="100000"/>
              </a:lnSpc>
              <a:spcBef>
                <a:spcPts val="0"/>
              </a:spcBef>
              <a:buNone/>
            </a:pPr>
            <a:endParaRPr sz="7200" b="1">
              <a:solidFill>
                <a:srgbClr val="FFFFFF"/>
              </a:solidFill>
              <a:latin typeface="georgia"/>
              <a:ea typeface="georgia"/>
              <a:cs typeface="georgia"/>
              <a:sym typeface="georgia"/>
            </a:endParaRPr>
          </a:p>
          <a:p>
            <a:pPr lvl="0" rtl="0">
              <a:lnSpc>
                <a:spcPct val="100000"/>
              </a:lnSpc>
              <a:spcBef>
                <a:spcPts val="0"/>
              </a:spcBef>
              <a:buNone/>
            </a:pPr>
            <a:endParaRPr sz="7200" b="1">
              <a:solidFill>
                <a:srgbClr val="FFFFFF"/>
              </a:solidFill>
              <a:latin typeface="georgia"/>
              <a:ea typeface="georgia"/>
              <a:cs typeface="georgia"/>
              <a:sym typeface="georgia"/>
            </a:endParaRPr>
          </a:p>
          <a:p>
            <a:pPr lvl="0" rtl="0">
              <a:lnSpc>
                <a:spcPct val="100000"/>
              </a:lnSpc>
              <a:spcBef>
                <a:spcPts val="0"/>
              </a:spcBef>
              <a:buNone/>
            </a:pPr>
            <a:r>
              <a:rPr lang="en" sz="1800" b="1">
                <a:solidFill>
                  <a:srgbClr val="FFFFFF"/>
                </a:solidFill>
                <a:latin typeface="georgia"/>
                <a:ea typeface="georgia"/>
                <a:cs typeface="georgia"/>
                <a:sym typeface="georgia"/>
              </a:rPr>
              <a:t>*or maybe text </a:t>
            </a:r>
          </a:p>
          <a:p>
            <a:pPr lvl="0" rtl="0">
              <a:lnSpc>
                <a:spcPct val="100000"/>
              </a:lnSpc>
              <a:spcBef>
                <a:spcPts val="0"/>
              </a:spcBef>
              <a:buNone/>
            </a:pPr>
            <a:r>
              <a:rPr lang="en" sz="9600" b="1">
                <a:solidFill>
                  <a:srgbClr val="FFFFFF"/>
                </a:solidFill>
                <a:latin typeface="georgia"/>
                <a:ea typeface="georgia"/>
                <a:cs typeface="georgia"/>
                <a:sym typeface="georgia"/>
              </a:rPr>
              <a:t> </a:t>
            </a:r>
          </a:p>
        </p:txBody>
      </p:sp>
    </p:spTree>
  </p:cSld>
  <p:clrMapOvr>
    <a:masterClrMapping/>
  </p:clrMapOvr>
  <p:transition spd="slow">
    <p:cu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pic>
        <p:nvPicPr>
          <p:cNvPr id="413" name="Shape 413"/>
          <p:cNvPicPr preferRelativeResize="0"/>
          <p:nvPr/>
        </p:nvPicPr>
        <p:blipFill>
          <a:blip r:embed="rId3">
            <a:alphaModFix/>
          </a:blip>
          <a:stretch>
            <a:fillRect/>
          </a:stretch>
        </p:blipFill>
        <p:spPr>
          <a:xfrm>
            <a:off x="6222375" y="3935272"/>
            <a:ext cx="2836754" cy="2810543"/>
          </a:xfrm>
          <a:prstGeom prst="rect">
            <a:avLst/>
          </a:prstGeom>
          <a:noFill/>
          <a:ln>
            <a:noFill/>
          </a:ln>
        </p:spPr>
      </p:pic>
      <p:sp>
        <p:nvSpPr>
          <p:cNvPr id="414" name="Shape 414"/>
          <p:cNvSpPr txBox="1"/>
          <p:nvPr/>
        </p:nvSpPr>
        <p:spPr>
          <a:xfrm>
            <a:off x="393600" y="943162"/>
            <a:ext cx="8750400" cy="3398399"/>
          </a:xfrm>
          <a:prstGeom prst="rect">
            <a:avLst/>
          </a:prstGeom>
          <a:noFill/>
          <a:ln>
            <a:noFill/>
          </a:ln>
        </p:spPr>
        <p:txBody>
          <a:bodyPr lIns="38100" tIns="38100" rIns="38100" bIns="38100" anchor="t" anchorCtr="0">
            <a:noAutofit/>
          </a:bodyPr>
          <a:lstStyle/>
          <a:p>
            <a:pPr lvl="0" rtl="0">
              <a:lnSpc>
                <a:spcPct val="100000"/>
              </a:lnSpc>
              <a:spcBef>
                <a:spcPts val="0"/>
              </a:spcBef>
              <a:buNone/>
            </a:pPr>
            <a:r>
              <a:rPr lang="en" sz="7200" b="1">
                <a:solidFill>
                  <a:srgbClr val="FFFFFF"/>
                </a:solidFill>
                <a:latin typeface="georgia"/>
                <a:ea typeface="georgia"/>
                <a:cs typeface="georgia"/>
                <a:sym typeface="georgia"/>
              </a:rPr>
              <a:t>9. Post at 8pm midweek or</a:t>
            </a:r>
          </a:p>
          <a:p>
            <a:pPr lvl="0" rtl="0">
              <a:lnSpc>
                <a:spcPct val="100000"/>
              </a:lnSpc>
              <a:spcBef>
                <a:spcPts val="0"/>
              </a:spcBef>
              <a:buNone/>
            </a:pPr>
            <a:r>
              <a:rPr lang="en" sz="7200" b="1">
                <a:solidFill>
                  <a:srgbClr val="FFFFFF"/>
                </a:solidFill>
                <a:latin typeface="georgia"/>
                <a:ea typeface="georgia"/>
                <a:cs typeface="georgia"/>
                <a:sym typeface="georgia"/>
              </a:rPr>
              <a:t> at weekends*</a:t>
            </a:r>
          </a:p>
          <a:p>
            <a:pPr lvl="0" rtl="0">
              <a:lnSpc>
                <a:spcPct val="100000"/>
              </a:lnSpc>
              <a:spcBef>
                <a:spcPts val="0"/>
              </a:spcBef>
              <a:buNone/>
            </a:pPr>
            <a:endParaRPr sz="1800" b="1">
              <a:solidFill>
                <a:srgbClr val="FFFFFF"/>
              </a:solidFill>
              <a:latin typeface="georgia"/>
              <a:ea typeface="georgia"/>
              <a:cs typeface="georgia"/>
              <a:sym typeface="georgia"/>
            </a:endParaRPr>
          </a:p>
          <a:p>
            <a:pPr lvl="0" rtl="0">
              <a:lnSpc>
                <a:spcPct val="100000"/>
              </a:lnSpc>
              <a:spcBef>
                <a:spcPts val="0"/>
              </a:spcBef>
              <a:buNone/>
            </a:pPr>
            <a:endParaRPr sz="1800" b="1">
              <a:solidFill>
                <a:srgbClr val="FFFFFF"/>
              </a:solidFill>
              <a:latin typeface="georgia"/>
              <a:ea typeface="georgia"/>
              <a:cs typeface="georgia"/>
              <a:sym typeface="georgia"/>
            </a:endParaRPr>
          </a:p>
          <a:p>
            <a:pPr lvl="0" rtl="0">
              <a:lnSpc>
                <a:spcPct val="100000"/>
              </a:lnSpc>
              <a:spcBef>
                <a:spcPts val="0"/>
              </a:spcBef>
              <a:buNone/>
            </a:pPr>
            <a:endParaRPr sz="1800" b="1">
              <a:solidFill>
                <a:srgbClr val="FFFFFF"/>
              </a:solidFill>
              <a:latin typeface="georgia"/>
              <a:ea typeface="georgia"/>
              <a:cs typeface="georgia"/>
              <a:sym typeface="georgia"/>
            </a:endParaRPr>
          </a:p>
          <a:p>
            <a:pPr lvl="0" rtl="0">
              <a:lnSpc>
                <a:spcPct val="100000"/>
              </a:lnSpc>
              <a:spcBef>
                <a:spcPts val="0"/>
              </a:spcBef>
              <a:buNone/>
            </a:pPr>
            <a:endParaRPr sz="1800" b="1">
              <a:solidFill>
                <a:srgbClr val="FFFFFF"/>
              </a:solidFill>
              <a:latin typeface="georgia"/>
              <a:ea typeface="georgia"/>
              <a:cs typeface="georgia"/>
              <a:sym typeface="georgia"/>
            </a:endParaRPr>
          </a:p>
          <a:p>
            <a:pPr lvl="0" rtl="0">
              <a:lnSpc>
                <a:spcPct val="100000"/>
              </a:lnSpc>
              <a:spcBef>
                <a:spcPts val="0"/>
              </a:spcBef>
              <a:buNone/>
            </a:pPr>
            <a:endParaRPr sz="1800" b="1">
              <a:solidFill>
                <a:srgbClr val="FFFFFF"/>
              </a:solidFill>
              <a:latin typeface="georgia"/>
              <a:ea typeface="georgia"/>
              <a:cs typeface="georgia"/>
              <a:sym typeface="georgia"/>
            </a:endParaRPr>
          </a:p>
          <a:p>
            <a:pPr lvl="0" rtl="0">
              <a:lnSpc>
                <a:spcPct val="100000"/>
              </a:lnSpc>
              <a:spcBef>
                <a:spcPts val="0"/>
              </a:spcBef>
              <a:buNone/>
            </a:pPr>
            <a:endParaRPr sz="1800" b="1">
              <a:solidFill>
                <a:srgbClr val="FFFFFF"/>
              </a:solidFill>
              <a:latin typeface="georgia"/>
              <a:ea typeface="georgia"/>
              <a:cs typeface="georgia"/>
              <a:sym typeface="georgia"/>
            </a:endParaRPr>
          </a:p>
          <a:p>
            <a:pPr lvl="0" rtl="0">
              <a:lnSpc>
                <a:spcPct val="100000"/>
              </a:lnSpc>
              <a:spcBef>
                <a:spcPts val="0"/>
              </a:spcBef>
              <a:buNone/>
            </a:pPr>
            <a:endParaRPr sz="1800" b="1">
              <a:solidFill>
                <a:srgbClr val="FFFFFF"/>
              </a:solidFill>
              <a:latin typeface="georgia"/>
              <a:ea typeface="georgia"/>
              <a:cs typeface="georgia"/>
              <a:sym typeface="georgia"/>
            </a:endParaRPr>
          </a:p>
          <a:p>
            <a:pPr lvl="0" rtl="0">
              <a:lnSpc>
                <a:spcPct val="100000"/>
              </a:lnSpc>
              <a:spcBef>
                <a:spcPts val="0"/>
              </a:spcBef>
              <a:buNone/>
            </a:pPr>
            <a:r>
              <a:rPr lang="en" sz="1800" b="1">
                <a:solidFill>
                  <a:srgbClr val="FFFFFF"/>
                </a:solidFill>
                <a:latin typeface="georgia"/>
                <a:ea typeface="georgia"/>
                <a:cs typeface="georgia"/>
                <a:sym typeface="georgia"/>
              </a:rPr>
              <a:t>*or 3.48pm on a Tuesday </a:t>
            </a:r>
          </a:p>
          <a:p>
            <a:pPr lvl="0" rtl="0">
              <a:lnSpc>
                <a:spcPct val="100000"/>
              </a:lnSpc>
              <a:spcBef>
                <a:spcPts val="0"/>
              </a:spcBef>
              <a:buNone/>
            </a:pPr>
            <a:r>
              <a:rPr lang="en" sz="9600" b="1">
                <a:solidFill>
                  <a:srgbClr val="FFFFFF"/>
                </a:solidFill>
                <a:latin typeface="georgia"/>
                <a:ea typeface="georgia"/>
                <a:cs typeface="georgia"/>
                <a:sym typeface="georgia"/>
              </a:rPr>
              <a:t> </a:t>
            </a:r>
          </a:p>
        </p:txBody>
      </p:sp>
    </p:spTree>
  </p:cSld>
  <p:clrMapOvr>
    <a:masterClrMapping/>
  </p:clrMapOvr>
  <p:transition spd="slow">
    <p:cu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pic>
        <p:nvPicPr>
          <p:cNvPr id="419" name="Shape 419"/>
          <p:cNvPicPr preferRelativeResize="0"/>
          <p:nvPr/>
        </p:nvPicPr>
        <p:blipFill>
          <a:blip r:embed="rId3">
            <a:alphaModFix/>
          </a:blip>
          <a:stretch>
            <a:fillRect/>
          </a:stretch>
        </p:blipFill>
        <p:spPr>
          <a:xfrm>
            <a:off x="6222375" y="3935272"/>
            <a:ext cx="2836754" cy="2810543"/>
          </a:xfrm>
          <a:prstGeom prst="rect">
            <a:avLst/>
          </a:prstGeom>
          <a:noFill/>
          <a:ln>
            <a:noFill/>
          </a:ln>
        </p:spPr>
      </p:pic>
      <p:sp>
        <p:nvSpPr>
          <p:cNvPr id="420" name="Shape 420"/>
          <p:cNvSpPr txBox="1"/>
          <p:nvPr/>
        </p:nvSpPr>
        <p:spPr>
          <a:xfrm>
            <a:off x="393600" y="943162"/>
            <a:ext cx="8750400" cy="3398399"/>
          </a:xfrm>
          <a:prstGeom prst="rect">
            <a:avLst/>
          </a:prstGeom>
          <a:noFill/>
          <a:ln>
            <a:noFill/>
          </a:ln>
        </p:spPr>
        <p:txBody>
          <a:bodyPr lIns="38100" tIns="38100" rIns="38100" bIns="38100" anchor="t" anchorCtr="0">
            <a:noAutofit/>
          </a:bodyPr>
          <a:lstStyle/>
          <a:p>
            <a:pPr lvl="0" rtl="0">
              <a:spcBef>
                <a:spcPts val="0"/>
              </a:spcBef>
              <a:buNone/>
            </a:pPr>
            <a:r>
              <a:rPr lang="en" sz="7200" b="1">
                <a:solidFill>
                  <a:srgbClr val="FFFFFF"/>
                </a:solidFill>
                <a:latin typeface="georgia"/>
                <a:ea typeface="georgia"/>
                <a:cs typeface="georgia"/>
                <a:sym typeface="georgia"/>
              </a:rPr>
              <a:t>10. Ask closed questions</a:t>
            </a:r>
          </a:p>
          <a:p>
            <a:pPr lvl="0" rtl="0">
              <a:lnSpc>
                <a:spcPct val="100000"/>
              </a:lnSpc>
              <a:spcBef>
                <a:spcPts val="0"/>
              </a:spcBef>
              <a:buNone/>
            </a:pPr>
            <a:endParaRPr sz="1800" b="1">
              <a:solidFill>
                <a:srgbClr val="FFFFFF"/>
              </a:solidFill>
              <a:latin typeface="georgia"/>
              <a:ea typeface="georgia"/>
              <a:cs typeface="georgia"/>
              <a:sym typeface="georgia"/>
            </a:endParaRPr>
          </a:p>
          <a:p>
            <a:pPr lvl="0" rtl="0">
              <a:lnSpc>
                <a:spcPct val="100000"/>
              </a:lnSpc>
              <a:spcBef>
                <a:spcPts val="0"/>
              </a:spcBef>
              <a:buNone/>
            </a:pPr>
            <a:endParaRPr sz="1800" b="1">
              <a:solidFill>
                <a:srgbClr val="FFFFFF"/>
              </a:solidFill>
              <a:latin typeface="georgia"/>
              <a:ea typeface="georgia"/>
              <a:cs typeface="georgia"/>
              <a:sym typeface="georgia"/>
            </a:endParaRPr>
          </a:p>
          <a:p>
            <a:pPr lvl="0" rtl="0">
              <a:lnSpc>
                <a:spcPct val="100000"/>
              </a:lnSpc>
              <a:spcBef>
                <a:spcPts val="0"/>
              </a:spcBef>
              <a:buNone/>
            </a:pPr>
            <a:r>
              <a:rPr lang="en" sz="9600" b="1">
                <a:solidFill>
                  <a:srgbClr val="FFFFFF"/>
                </a:solidFill>
                <a:latin typeface="georgia"/>
                <a:ea typeface="georgia"/>
                <a:cs typeface="georgia"/>
                <a:sym typeface="georgia"/>
              </a:rPr>
              <a:t> </a:t>
            </a:r>
          </a:p>
        </p:txBody>
      </p:sp>
    </p:spTree>
  </p:cSld>
  <p:clrMapOvr>
    <a:masterClrMapping/>
  </p:clrMapOvr>
  <p:transition spd="slow">
    <p:cu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pic>
        <p:nvPicPr>
          <p:cNvPr id="425" name="Shape 425"/>
          <p:cNvPicPr preferRelativeResize="0"/>
          <p:nvPr/>
        </p:nvPicPr>
        <p:blipFill>
          <a:blip r:embed="rId3">
            <a:alphaModFix/>
          </a:blip>
          <a:stretch>
            <a:fillRect/>
          </a:stretch>
        </p:blipFill>
        <p:spPr>
          <a:xfrm>
            <a:off x="6222375" y="3935272"/>
            <a:ext cx="2836754" cy="2810543"/>
          </a:xfrm>
          <a:prstGeom prst="rect">
            <a:avLst/>
          </a:prstGeom>
          <a:noFill/>
          <a:ln>
            <a:noFill/>
          </a:ln>
        </p:spPr>
      </p:pic>
      <p:sp>
        <p:nvSpPr>
          <p:cNvPr id="426" name="Shape 426"/>
          <p:cNvSpPr txBox="1"/>
          <p:nvPr/>
        </p:nvSpPr>
        <p:spPr>
          <a:xfrm>
            <a:off x="393600" y="943162"/>
            <a:ext cx="8750400" cy="3398399"/>
          </a:xfrm>
          <a:prstGeom prst="rect">
            <a:avLst/>
          </a:prstGeom>
          <a:noFill/>
          <a:ln>
            <a:noFill/>
          </a:ln>
        </p:spPr>
        <p:txBody>
          <a:bodyPr lIns="38100" tIns="38100" rIns="38100" bIns="38100" anchor="t" anchorCtr="0">
            <a:noAutofit/>
          </a:bodyPr>
          <a:lstStyle/>
          <a:p>
            <a:pPr lvl="0" rtl="0">
              <a:spcBef>
                <a:spcPts val="0"/>
              </a:spcBef>
              <a:buNone/>
            </a:pPr>
            <a:r>
              <a:rPr lang="en" sz="9600" b="1">
                <a:solidFill>
                  <a:srgbClr val="FFFFFF"/>
                </a:solidFill>
                <a:latin typeface="georgia"/>
                <a:ea typeface="georgia"/>
                <a:cs typeface="georgia"/>
                <a:sym typeface="georgia"/>
              </a:rPr>
              <a:t>11. Don't broadcast</a:t>
            </a:r>
          </a:p>
          <a:p>
            <a:pPr lvl="0" rtl="0">
              <a:lnSpc>
                <a:spcPct val="100000"/>
              </a:lnSpc>
              <a:spcBef>
                <a:spcPts val="0"/>
              </a:spcBef>
              <a:buNone/>
            </a:pPr>
            <a:endParaRPr sz="1800" b="1">
              <a:solidFill>
                <a:srgbClr val="FFFFFF"/>
              </a:solidFill>
              <a:latin typeface="georgia"/>
              <a:ea typeface="georgia"/>
              <a:cs typeface="georgia"/>
              <a:sym typeface="georgia"/>
            </a:endParaRPr>
          </a:p>
          <a:p>
            <a:pPr lvl="0" rtl="0">
              <a:lnSpc>
                <a:spcPct val="100000"/>
              </a:lnSpc>
              <a:spcBef>
                <a:spcPts val="0"/>
              </a:spcBef>
              <a:buNone/>
            </a:pPr>
            <a:endParaRPr sz="1800" b="1">
              <a:solidFill>
                <a:srgbClr val="FFFFFF"/>
              </a:solidFill>
              <a:latin typeface="georgia"/>
              <a:ea typeface="georgia"/>
              <a:cs typeface="georgia"/>
              <a:sym typeface="georgia"/>
            </a:endParaRPr>
          </a:p>
          <a:p>
            <a:pPr lvl="0" rtl="0">
              <a:lnSpc>
                <a:spcPct val="100000"/>
              </a:lnSpc>
              <a:spcBef>
                <a:spcPts val="0"/>
              </a:spcBef>
              <a:buNone/>
            </a:pPr>
            <a:r>
              <a:rPr lang="en" sz="9600" b="1">
                <a:solidFill>
                  <a:srgbClr val="FFFFFF"/>
                </a:solidFill>
                <a:latin typeface="georgia"/>
                <a:ea typeface="georgia"/>
                <a:cs typeface="georgia"/>
                <a:sym typeface="georgia"/>
              </a:rPr>
              <a:t> </a:t>
            </a:r>
          </a:p>
        </p:txBody>
      </p:sp>
    </p:spTree>
  </p:cSld>
  <p:clrMapOvr>
    <a:masterClrMapping/>
  </p:clrMapOvr>
  <p:transition spd="slow">
    <p:cu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pic>
        <p:nvPicPr>
          <p:cNvPr id="431" name="Shape 431"/>
          <p:cNvPicPr preferRelativeResize="0"/>
          <p:nvPr/>
        </p:nvPicPr>
        <p:blipFill>
          <a:blip r:embed="rId3">
            <a:alphaModFix/>
          </a:blip>
          <a:stretch>
            <a:fillRect/>
          </a:stretch>
        </p:blipFill>
        <p:spPr>
          <a:xfrm>
            <a:off x="6321577" y="2839544"/>
            <a:ext cx="2836754" cy="2810543"/>
          </a:xfrm>
          <a:prstGeom prst="rect">
            <a:avLst/>
          </a:prstGeom>
          <a:noFill/>
          <a:ln>
            <a:noFill/>
          </a:ln>
        </p:spPr>
      </p:pic>
      <p:sp>
        <p:nvSpPr>
          <p:cNvPr id="432" name="Shape 432"/>
          <p:cNvSpPr txBox="1"/>
          <p:nvPr/>
        </p:nvSpPr>
        <p:spPr>
          <a:xfrm>
            <a:off x="99270" y="142132"/>
            <a:ext cx="8875499" cy="6584700"/>
          </a:xfrm>
          <a:prstGeom prst="rect">
            <a:avLst/>
          </a:prstGeom>
          <a:noFill/>
          <a:ln>
            <a:noFill/>
          </a:ln>
        </p:spPr>
        <p:txBody>
          <a:bodyPr lIns="38100" tIns="38100" rIns="38100" bIns="38100" anchor="t" anchorCtr="0">
            <a:noAutofit/>
          </a:bodyPr>
          <a:lstStyle/>
          <a:p>
            <a:pPr lvl="0" rtl="0">
              <a:lnSpc>
                <a:spcPct val="100000"/>
              </a:lnSpc>
              <a:spcBef>
                <a:spcPts val="0"/>
              </a:spcBef>
              <a:buNone/>
            </a:pPr>
            <a:r>
              <a:rPr lang="en" sz="2666" b="1">
                <a:solidFill>
                  <a:srgbClr val="FFFFFF"/>
                </a:solidFill>
                <a:latin typeface="georgia"/>
                <a:ea typeface="georgia"/>
                <a:cs typeface="georgia"/>
                <a:sym typeface="georgia"/>
              </a:rPr>
              <a:t>Pick one of the Facebook pages from the list below and discuss what works well and what doesn't...</a:t>
            </a:r>
          </a:p>
          <a:p>
            <a:pPr lvl="0" rtl="0">
              <a:lnSpc>
                <a:spcPct val="100000"/>
              </a:lnSpc>
              <a:spcBef>
                <a:spcPts val="0"/>
              </a:spcBef>
              <a:buNone/>
            </a:pPr>
            <a:endParaRPr sz="2400">
              <a:solidFill>
                <a:srgbClr val="FFFFFF"/>
              </a:solidFill>
              <a:latin typeface="georgia"/>
              <a:ea typeface="georgia"/>
              <a:cs typeface="georgia"/>
              <a:sym typeface="georgia"/>
            </a:endParaRPr>
          </a:p>
          <a:p>
            <a:pPr lvl="0" rtl="0">
              <a:lnSpc>
                <a:spcPct val="100000"/>
              </a:lnSpc>
              <a:spcBef>
                <a:spcPts val="0"/>
              </a:spcBef>
              <a:buNone/>
            </a:pPr>
            <a:r>
              <a:rPr lang="en" sz="2400">
                <a:solidFill>
                  <a:srgbClr val="FFFFFF"/>
                </a:solidFill>
                <a:latin typeface="georgia"/>
                <a:ea typeface="georgia"/>
                <a:cs typeface="georgia"/>
                <a:sym typeface="georgia"/>
              </a:rPr>
              <a:t>facebook.com/relationshipsscotland</a:t>
            </a:r>
          </a:p>
          <a:p>
            <a:pPr lvl="0" rtl="0">
              <a:lnSpc>
                <a:spcPct val="100000"/>
              </a:lnSpc>
              <a:spcBef>
                <a:spcPts val="0"/>
              </a:spcBef>
              <a:buNone/>
            </a:pPr>
            <a:r>
              <a:rPr lang="en" sz="2400">
                <a:solidFill>
                  <a:srgbClr val="FFFFFF"/>
                </a:solidFill>
                <a:latin typeface="georgia"/>
                <a:ea typeface="georgia"/>
                <a:cs typeface="georgia"/>
                <a:sym typeface="georgia"/>
              </a:rPr>
              <a:t>facebook.com/officialDAFC</a:t>
            </a:r>
          </a:p>
          <a:p>
            <a:pPr rtl="0">
              <a:lnSpc>
                <a:spcPct val="100000"/>
              </a:lnSpc>
              <a:spcBef>
                <a:spcPts val="0"/>
              </a:spcBef>
              <a:buNone/>
            </a:pPr>
            <a:r>
              <a:rPr lang="en" sz="2400">
                <a:solidFill>
                  <a:srgbClr val="FFFFFF"/>
                </a:solidFill>
                <a:latin typeface="georgia"/>
                <a:ea typeface="georgia"/>
                <a:cs typeface="georgia"/>
                <a:sym typeface="georgia"/>
              </a:rPr>
              <a:t>facebook.com/georgehtakei</a:t>
            </a:r>
          </a:p>
          <a:p>
            <a:pPr lvl="0" rtl="0">
              <a:lnSpc>
                <a:spcPct val="100000"/>
              </a:lnSpc>
              <a:spcBef>
                <a:spcPts val="0"/>
              </a:spcBef>
              <a:buNone/>
            </a:pPr>
            <a:r>
              <a:rPr lang="en" sz="2400">
                <a:solidFill>
                  <a:srgbClr val="FFFFFF"/>
                </a:solidFill>
                <a:latin typeface="georgia"/>
                <a:ea typeface="georgia"/>
                <a:cs typeface="georgia"/>
                <a:sym typeface="georgia"/>
              </a:rPr>
              <a:t>facebook.com/universityofaberdeen</a:t>
            </a:r>
          </a:p>
          <a:p>
            <a:pPr lvl="0" rtl="0">
              <a:lnSpc>
                <a:spcPct val="100000"/>
              </a:lnSpc>
              <a:spcBef>
                <a:spcPts val="0"/>
              </a:spcBef>
              <a:buNone/>
            </a:pPr>
            <a:r>
              <a:rPr lang="en" sz="2400">
                <a:solidFill>
                  <a:srgbClr val="FFFFFF"/>
                </a:solidFill>
                <a:latin typeface="georgia"/>
                <a:ea typeface="georgia"/>
                <a:cs typeface="georgia"/>
                <a:sym typeface="georgia"/>
              </a:rPr>
              <a:t>facebook.com/dogstrust</a:t>
            </a:r>
          </a:p>
          <a:p>
            <a:pPr lvl="0" rtl="0">
              <a:lnSpc>
                <a:spcPct val="100000"/>
              </a:lnSpc>
              <a:spcBef>
                <a:spcPts val="0"/>
              </a:spcBef>
              <a:buNone/>
            </a:pPr>
            <a:r>
              <a:rPr lang="en" sz="2400">
                <a:solidFill>
                  <a:srgbClr val="FFFFFF"/>
                </a:solidFill>
                <a:latin typeface="georgia"/>
                <a:ea typeface="georgia"/>
                <a:cs typeface="georgia"/>
                <a:sym typeface="georgia"/>
              </a:rPr>
              <a:t>facebook.com/disabledaccessglasgow</a:t>
            </a:r>
          </a:p>
          <a:p>
            <a:pPr lvl="0" rtl="0">
              <a:lnSpc>
                <a:spcPct val="100000"/>
              </a:lnSpc>
              <a:spcBef>
                <a:spcPts val="0"/>
              </a:spcBef>
              <a:buNone/>
            </a:pPr>
            <a:endParaRPr sz="2400">
              <a:solidFill>
                <a:srgbClr val="FFFFFF"/>
              </a:solidFill>
              <a:latin typeface="georgia"/>
              <a:ea typeface="georgia"/>
              <a:cs typeface="georgia"/>
              <a:sym typeface="georgia"/>
            </a:endParaRPr>
          </a:p>
          <a:p>
            <a:pPr lvl="0" rtl="0">
              <a:lnSpc>
                <a:spcPct val="100000"/>
              </a:lnSpc>
              <a:spcBef>
                <a:spcPts val="0"/>
              </a:spcBef>
              <a:buNone/>
            </a:pPr>
            <a:r>
              <a:rPr lang="en" sz="2400" b="1">
                <a:solidFill>
                  <a:srgbClr val="FFFFFF"/>
                </a:solidFill>
                <a:latin typeface="georgia"/>
                <a:ea typeface="georgia"/>
                <a:cs typeface="georgia"/>
                <a:sym typeface="georgia"/>
              </a:rPr>
              <a:t>What are the lessons learned from these pages? </a:t>
            </a:r>
          </a:p>
          <a:p>
            <a:pPr lvl="0" rtl="0">
              <a:lnSpc>
                <a:spcPct val="100000"/>
              </a:lnSpc>
              <a:spcBef>
                <a:spcPts val="0"/>
              </a:spcBef>
              <a:buNone/>
            </a:pPr>
            <a:r>
              <a:rPr lang="en" sz="2400" b="1">
                <a:solidFill>
                  <a:srgbClr val="FFFFFF"/>
                </a:solidFill>
                <a:latin typeface="georgia"/>
                <a:ea typeface="georgia"/>
                <a:cs typeface="georgia"/>
                <a:sym typeface="georgia"/>
              </a:rPr>
              <a:t>How are they engaging their audience?</a:t>
            </a:r>
          </a:p>
          <a:p>
            <a:pPr lvl="0" rtl="0">
              <a:lnSpc>
                <a:spcPct val="100000"/>
              </a:lnSpc>
              <a:spcBef>
                <a:spcPts val="0"/>
              </a:spcBef>
              <a:buNone/>
            </a:pPr>
            <a:endParaRPr sz="2400">
              <a:solidFill>
                <a:srgbClr val="FFFFFF"/>
              </a:solidFill>
              <a:latin typeface="georgia"/>
              <a:ea typeface="georgia"/>
              <a:cs typeface="georgia"/>
              <a:sym typeface="georgia"/>
            </a:endParaRPr>
          </a:p>
          <a:p>
            <a:pPr lvl="0" rtl="0">
              <a:lnSpc>
                <a:spcPct val="100000"/>
              </a:lnSpc>
              <a:spcBef>
                <a:spcPts val="0"/>
              </a:spcBef>
              <a:buNone/>
            </a:pPr>
            <a:endParaRPr sz="2400">
              <a:solidFill>
                <a:srgbClr val="FFFFFF"/>
              </a:solidFill>
              <a:latin typeface="georgia"/>
              <a:ea typeface="georgia"/>
              <a:cs typeface="georgia"/>
              <a:sym typeface="georgia"/>
            </a:endParaRPr>
          </a:p>
        </p:txBody>
      </p:sp>
    </p:spTree>
  </p:cSld>
  <p:clrMapOvr>
    <a:masterClrMapping/>
  </p:clrMapOvr>
  <p:transition spd="slow">
    <p:cu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Shape 437">
            <a:hlinkClick r:id="rId3"/>
          </p:cNvPr>
          <p:cNvSpPr/>
          <p:nvPr/>
        </p:nvSpPr>
        <p:spPr>
          <a:xfrm>
            <a:off x="113759" y="84262"/>
            <a:ext cx="8938215" cy="6703649"/>
          </a:xfrm>
          <a:prstGeom prst="rect">
            <a:avLst/>
          </a:prstGeom>
          <a:blipFill>
            <a:blip r:embed="rId4">
              <a:alphaModFix/>
            </a:blip>
            <a:stretch>
              <a:fillRect/>
            </a:stretch>
          </a:blipFill>
          <a:ln>
            <a:noFill/>
          </a:ln>
        </p:spPr>
      </p:sp>
    </p:spTree>
  </p:cSld>
  <p:clrMapOvr>
    <a:masterClrMapping/>
  </p:clrMapOvr>
  <p:transition spd="slow">
    <p:cu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pic>
        <p:nvPicPr>
          <p:cNvPr id="442" name="Shape 442"/>
          <p:cNvPicPr preferRelativeResize="0"/>
          <p:nvPr/>
        </p:nvPicPr>
        <p:blipFill>
          <a:blip r:embed="rId3">
            <a:alphaModFix/>
          </a:blip>
          <a:stretch>
            <a:fillRect/>
          </a:stretch>
        </p:blipFill>
        <p:spPr>
          <a:xfrm>
            <a:off x="4782552" y="3347184"/>
            <a:ext cx="5715000" cy="4000477"/>
          </a:xfrm>
          <a:prstGeom prst="rect">
            <a:avLst/>
          </a:prstGeom>
          <a:noFill/>
          <a:ln>
            <a:noFill/>
          </a:ln>
        </p:spPr>
      </p:pic>
      <p:sp>
        <p:nvSpPr>
          <p:cNvPr id="443" name="Shape 443"/>
          <p:cNvSpPr txBox="1"/>
          <p:nvPr/>
        </p:nvSpPr>
        <p:spPr>
          <a:xfrm>
            <a:off x="459472" y="370305"/>
            <a:ext cx="6669299" cy="5964300"/>
          </a:xfrm>
          <a:prstGeom prst="rect">
            <a:avLst/>
          </a:prstGeom>
          <a:noFill/>
          <a:ln>
            <a:noFill/>
          </a:ln>
        </p:spPr>
        <p:txBody>
          <a:bodyPr lIns="38100" tIns="38100" rIns="38100" bIns="38100" anchor="t" anchorCtr="0">
            <a:noAutofit/>
          </a:bodyPr>
          <a:lstStyle/>
          <a:p>
            <a:pPr lvl="0" rtl="0">
              <a:spcBef>
                <a:spcPts val="0"/>
              </a:spcBef>
              <a:buClr>
                <a:schemeClr val="dk1"/>
              </a:buClr>
              <a:buSzPct val="45833"/>
              <a:buFont typeface="Arial"/>
              <a:buNone/>
            </a:pPr>
            <a:r>
              <a:rPr lang="en" sz="2400" b="1">
                <a:solidFill>
                  <a:schemeClr val="lt1"/>
                </a:solidFill>
                <a:latin typeface="georgia"/>
                <a:ea typeface="georgia"/>
                <a:cs typeface="georgia"/>
                <a:sym typeface="georgia"/>
              </a:rPr>
              <a:t>Twitter</a:t>
            </a:r>
          </a:p>
          <a:p>
            <a:pPr lvl="0" rtl="0">
              <a:spcBef>
                <a:spcPts val="0"/>
              </a:spcBef>
              <a:buClr>
                <a:schemeClr val="dk1"/>
              </a:buClr>
              <a:buFont typeface="Arial"/>
              <a:buNone/>
            </a:pPr>
            <a:endParaRPr sz="2400">
              <a:solidFill>
                <a:schemeClr val="lt1"/>
              </a:solidFill>
              <a:latin typeface="georgia"/>
              <a:ea typeface="georgia"/>
              <a:cs typeface="georgia"/>
              <a:sym typeface="georgia"/>
            </a:endParaRPr>
          </a:p>
          <a:p>
            <a:pPr lvl="0" rtl="0">
              <a:spcBef>
                <a:spcPts val="0"/>
              </a:spcBef>
              <a:buClr>
                <a:schemeClr val="dk1"/>
              </a:buClr>
              <a:buSzPct val="45833"/>
              <a:buFont typeface="Arial"/>
              <a:buNone/>
            </a:pPr>
            <a:r>
              <a:rPr lang="en" sz="2400">
                <a:solidFill>
                  <a:schemeClr val="lt1"/>
                </a:solidFill>
                <a:latin typeface="georgia"/>
                <a:ea typeface="georgia"/>
                <a:cs typeface="georgia"/>
                <a:sym typeface="georgia"/>
              </a:rPr>
              <a:t>- Levels the playing field. Allowing you to directly connect with key influencers, including journalists, bloggers, community activists and politicians.</a:t>
            </a:r>
          </a:p>
          <a:p>
            <a:pPr lvl="0" rtl="0">
              <a:spcBef>
                <a:spcPts val="0"/>
              </a:spcBef>
              <a:buClr>
                <a:schemeClr val="dk1"/>
              </a:buClr>
              <a:buFont typeface="Arial"/>
              <a:buNone/>
            </a:pPr>
            <a:endParaRPr sz="2400">
              <a:solidFill>
                <a:schemeClr val="lt1"/>
              </a:solidFill>
              <a:latin typeface="georgia"/>
              <a:ea typeface="georgia"/>
              <a:cs typeface="georgia"/>
              <a:sym typeface="georgia"/>
            </a:endParaRPr>
          </a:p>
          <a:p>
            <a:pPr lvl="0" rtl="0">
              <a:spcBef>
                <a:spcPts val="0"/>
              </a:spcBef>
              <a:buClr>
                <a:schemeClr val="dk1"/>
              </a:buClr>
              <a:buSzPct val="45833"/>
              <a:buFont typeface="Arial"/>
              <a:buNone/>
            </a:pPr>
            <a:r>
              <a:rPr lang="en" sz="2400">
                <a:solidFill>
                  <a:schemeClr val="lt1"/>
                </a:solidFill>
                <a:latin typeface="georgia"/>
                <a:ea typeface="georgia"/>
                <a:cs typeface="georgia"/>
                <a:sym typeface="georgia"/>
              </a:rPr>
              <a:t>- Enables you to build and maintain partnerships with others working to a common aim.</a:t>
            </a:r>
          </a:p>
          <a:p>
            <a:pPr lvl="0" rtl="0">
              <a:spcBef>
                <a:spcPts val="0"/>
              </a:spcBef>
              <a:buClr>
                <a:schemeClr val="dk1"/>
              </a:buClr>
              <a:buFont typeface="Arial"/>
              <a:buNone/>
            </a:pPr>
            <a:endParaRPr sz="2400">
              <a:solidFill>
                <a:schemeClr val="lt1"/>
              </a:solidFill>
              <a:latin typeface="georgia"/>
              <a:ea typeface="georgia"/>
              <a:cs typeface="georgia"/>
              <a:sym typeface="georgia"/>
            </a:endParaRPr>
          </a:p>
          <a:p>
            <a:pPr lvl="0" rtl="0">
              <a:spcBef>
                <a:spcPts val="0"/>
              </a:spcBef>
              <a:buClr>
                <a:schemeClr val="dk1"/>
              </a:buClr>
              <a:buSzPct val="45833"/>
              <a:buFont typeface="Arial"/>
              <a:buNone/>
            </a:pPr>
            <a:r>
              <a:rPr lang="en" sz="2400">
                <a:solidFill>
                  <a:schemeClr val="lt1"/>
                </a:solidFill>
                <a:latin typeface="georgia"/>
                <a:ea typeface="georgia"/>
                <a:cs typeface="georgia"/>
                <a:sym typeface="georgia"/>
              </a:rPr>
              <a:t>- Highly effective CPD tool.</a:t>
            </a:r>
          </a:p>
          <a:p>
            <a:pPr lvl="0" rtl="0">
              <a:spcBef>
                <a:spcPts val="0"/>
              </a:spcBef>
              <a:buClr>
                <a:schemeClr val="dk1"/>
              </a:buClr>
              <a:buFont typeface="Arial"/>
              <a:buNone/>
            </a:pPr>
            <a:endParaRPr sz="2400">
              <a:solidFill>
                <a:schemeClr val="lt1"/>
              </a:solidFill>
              <a:latin typeface="georgia"/>
              <a:ea typeface="georgia"/>
              <a:cs typeface="georgia"/>
              <a:sym typeface="georgia"/>
            </a:endParaRPr>
          </a:p>
          <a:p>
            <a:pPr lvl="0" rtl="0">
              <a:spcBef>
                <a:spcPts val="0"/>
              </a:spcBef>
              <a:buClr>
                <a:schemeClr val="dk1"/>
              </a:buClr>
              <a:buSzPct val="45833"/>
              <a:buFont typeface="Arial"/>
              <a:buNone/>
            </a:pPr>
            <a:r>
              <a:rPr lang="en" sz="2400">
                <a:solidFill>
                  <a:schemeClr val="lt1"/>
                </a:solidFill>
                <a:latin typeface="georgia"/>
                <a:ea typeface="georgia"/>
                <a:cs typeface="georgia"/>
                <a:sym typeface="georgia"/>
              </a:rPr>
              <a:t>- An incredible real-time listening channel.</a:t>
            </a:r>
          </a:p>
          <a:p>
            <a:pPr lvl="0" rtl="0">
              <a:spcBef>
                <a:spcPts val="0"/>
              </a:spcBef>
              <a:buClr>
                <a:schemeClr val="dk1"/>
              </a:buClr>
              <a:buFont typeface="Arial"/>
              <a:buNone/>
            </a:pPr>
            <a:endParaRPr sz="2400">
              <a:solidFill>
                <a:schemeClr val="lt1"/>
              </a:solidFill>
              <a:latin typeface="georgia"/>
              <a:ea typeface="georgia"/>
              <a:cs typeface="georgia"/>
              <a:sym typeface="georgia"/>
            </a:endParaRPr>
          </a:p>
          <a:p>
            <a:pPr lvl="0" rtl="0">
              <a:spcBef>
                <a:spcPts val="0"/>
              </a:spcBef>
              <a:buClr>
                <a:schemeClr val="dk1"/>
              </a:buClr>
              <a:buSzPct val="45833"/>
              <a:buFont typeface="Arial"/>
              <a:buNone/>
            </a:pPr>
            <a:r>
              <a:rPr lang="en" sz="2400">
                <a:solidFill>
                  <a:schemeClr val="lt1"/>
                </a:solidFill>
                <a:latin typeface="georgia"/>
                <a:ea typeface="georgia"/>
                <a:cs typeface="georgia"/>
                <a:sym typeface="georgia"/>
              </a:rPr>
              <a:t>- Simple but incredibly powerful campaigning tool.</a:t>
            </a:r>
          </a:p>
          <a:p>
            <a:pPr lvl="0" rtl="0">
              <a:spcBef>
                <a:spcPts val="0"/>
              </a:spcBef>
              <a:buClr>
                <a:schemeClr val="dk1"/>
              </a:buClr>
              <a:buFont typeface="Arial"/>
              <a:buNone/>
            </a:pPr>
            <a:endParaRPr sz="2400">
              <a:solidFill>
                <a:schemeClr val="lt1"/>
              </a:solidFill>
              <a:latin typeface="georgia"/>
              <a:ea typeface="georgia"/>
              <a:cs typeface="georgia"/>
              <a:sym typeface="georgia"/>
            </a:endParaRPr>
          </a:p>
          <a:p>
            <a:pPr lvl="0" rtl="0">
              <a:spcBef>
                <a:spcPts val="0"/>
              </a:spcBef>
              <a:buClr>
                <a:schemeClr val="dk1"/>
              </a:buClr>
              <a:buFont typeface="Arial"/>
              <a:buNone/>
            </a:pPr>
            <a:endParaRPr sz="2400">
              <a:solidFill>
                <a:schemeClr val="lt1"/>
              </a:solidFill>
              <a:latin typeface="georgia"/>
              <a:ea typeface="georgia"/>
              <a:cs typeface="georgia"/>
              <a:sym typeface="georgia"/>
            </a:endParaRPr>
          </a:p>
          <a:p>
            <a:pPr lvl="0" rtl="0">
              <a:lnSpc>
                <a:spcPct val="100000"/>
              </a:lnSpc>
              <a:spcBef>
                <a:spcPts val="0"/>
              </a:spcBef>
              <a:buNone/>
            </a:pPr>
            <a:endParaRPr sz="2933" b="1">
              <a:solidFill>
                <a:srgbClr val="FFFFFF"/>
              </a:solidFill>
              <a:latin typeface="georgia"/>
              <a:ea typeface="georgia"/>
              <a:cs typeface="georgia"/>
              <a:sym typeface="georgia"/>
            </a:endParaRPr>
          </a:p>
        </p:txBody>
      </p:sp>
    </p:spTree>
  </p:cSld>
  <p:clrMapOvr>
    <a:masterClrMapping/>
  </p:clrMapOvr>
  <p:transition spd="slow">
    <p:cu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448" name="Shape 448"/>
          <p:cNvPicPr preferRelativeResize="0"/>
          <p:nvPr/>
        </p:nvPicPr>
        <p:blipFill>
          <a:blip r:embed="rId3">
            <a:alphaModFix/>
          </a:blip>
          <a:stretch>
            <a:fillRect/>
          </a:stretch>
        </p:blipFill>
        <p:spPr>
          <a:xfrm>
            <a:off x="4782552" y="3347184"/>
            <a:ext cx="5715000" cy="4000477"/>
          </a:xfrm>
          <a:prstGeom prst="rect">
            <a:avLst/>
          </a:prstGeom>
          <a:noFill/>
          <a:ln>
            <a:noFill/>
          </a:ln>
        </p:spPr>
      </p:pic>
      <p:sp>
        <p:nvSpPr>
          <p:cNvPr id="449" name="Shape 449"/>
          <p:cNvSpPr txBox="1"/>
          <p:nvPr/>
        </p:nvSpPr>
        <p:spPr>
          <a:xfrm>
            <a:off x="459472" y="370305"/>
            <a:ext cx="6669299" cy="5964300"/>
          </a:xfrm>
          <a:prstGeom prst="rect">
            <a:avLst/>
          </a:prstGeom>
          <a:noFill/>
          <a:ln>
            <a:noFill/>
          </a:ln>
        </p:spPr>
        <p:txBody>
          <a:bodyPr lIns="38100" tIns="38100" rIns="38100" bIns="38100" anchor="t" anchorCtr="0">
            <a:noAutofit/>
          </a:bodyPr>
          <a:lstStyle/>
          <a:p>
            <a:pPr lvl="0" rtl="0">
              <a:lnSpc>
                <a:spcPct val="100000"/>
              </a:lnSpc>
              <a:spcBef>
                <a:spcPts val="0"/>
              </a:spcBef>
              <a:buNone/>
            </a:pPr>
            <a:r>
              <a:rPr lang="en" sz="2933" b="1">
                <a:solidFill>
                  <a:srgbClr val="FFFFFF"/>
                </a:solidFill>
                <a:latin typeface="georgia"/>
                <a:ea typeface="georgia"/>
                <a:cs typeface="georgia"/>
                <a:sym typeface="georgia"/>
              </a:rPr>
              <a:t/>
            </a:r>
            <a:br>
              <a:rPr lang="en" sz="2933" b="1">
                <a:solidFill>
                  <a:srgbClr val="FFFFFF"/>
                </a:solidFill>
                <a:latin typeface="georgia"/>
                <a:ea typeface="georgia"/>
                <a:cs typeface="georgia"/>
                <a:sym typeface="georgia"/>
              </a:rPr>
            </a:br>
            <a:r>
              <a:rPr lang="en" sz="2933" b="1">
                <a:solidFill>
                  <a:srgbClr val="FFFFFF"/>
                </a:solidFill>
                <a:latin typeface="georgia"/>
                <a:ea typeface="georgia"/>
                <a:cs typeface="georgia"/>
                <a:sym typeface="georgia"/>
              </a:rPr>
              <a:t>“Aside from my team of health professionals, I can honestly say that Twitter has been the most important thing in my recovery so far...” </a:t>
            </a:r>
          </a:p>
          <a:p>
            <a:pPr lvl="0" rtl="0">
              <a:lnSpc>
                <a:spcPct val="100000"/>
              </a:lnSpc>
              <a:spcBef>
                <a:spcPts val="0"/>
              </a:spcBef>
              <a:buNone/>
            </a:pPr>
            <a:endParaRPr sz="2933" b="1">
              <a:solidFill>
                <a:srgbClr val="FFFFFF"/>
              </a:solidFill>
              <a:latin typeface="georgia"/>
              <a:ea typeface="georgia"/>
              <a:cs typeface="georgia"/>
              <a:sym typeface="georgia"/>
            </a:endParaRPr>
          </a:p>
          <a:p>
            <a:pPr lvl="0" rtl="0">
              <a:lnSpc>
                <a:spcPct val="100000"/>
              </a:lnSpc>
              <a:spcBef>
                <a:spcPts val="0"/>
              </a:spcBef>
              <a:buNone/>
            </a:pPr>
            <a:r>
              <a:rPr lang="en" sz="2933" b="1">
                <a:solidFill>
                  <a:srgbClr val="FFFFFF"/>
                </a:solidFill>
                <a:latin typeface="georgia"/>
                <a:ea typeface="georgia"/>
                <a:cs typeface="georgia"/>
                <a:sym typeface="georgia"/>
              </a:rPr>
              <a:t>“It’s named on my safety plan as ‘someone I can contact in a crisis’ and I know I can.”</a:t>
            </a:r>
          </a:p>
          <a:p>
            <a:pPr lvl="0" rtl="0">
              <a:lnSpc>
                <a:spcPct val="100000"/>
              </a:lnSpc>
              <a:spcBef>
                <a:spcPts val="0"/>
              </a:spcBef>
              <a:buNone/>
            </a:pPr>
            <a:endParaRPr sz="2933" b="1">
              <a:solidFill>
                <a:srgbClr val="FFFFFF"/>
              </a:solidFill>
              <a:latin typeface="georgia"/>
              <a:ea typeface="georgia"/>
              <a:cs typeface="georgia"/>
              <a:sym typeface="georgia"/>
            </a:endParaRPr>
          </a:p>
          <a:p>
            <a:pPr lvl="0" rtl="0">
              <a:lnSpc>
                <a:spcPct val="100000"/>
              </a:lnSpc>
              <a:spcBef>
                <a:spcPts val="0"/>
              </a:spcBef>
              <a:buNone/>
            </a:pPr>
            <a:r>
              <a:rPr lang="en" sz="2933" b="1">
                <a:solidFill>
                  <a:srgbClr val="FFFFFF"/>
                </a:solidFill>
                <a:latin typeface="georgia"/>
                <a:ea typeface="georgia"/>
                <a:cs typeface="georgia"/>
                <a:sym typeface="georgia"/>
              </a:rPr>
              <a:t>Zoe Smith, a keen blogger and Tweeter, speaking to Scottish Recovery Network.</a:t>
            </a:r>
          </a:p>
          <a:p>
            <a:pPr lvl="0" rtl="0">
              <a:lnSpc>
                <a:spcPct val="100000"/>
              </a:lnSpc>
              <a:spcBef>
                <a:spcPts val="0"/>
              </a:spcBef>
              <a:buNone/>
            </a:pPr>
            <a:endParaRPr sz="2933" b="1">
              <a:solidFill>
                <a:srgbClr val="FFFFFF"/>
              </a:solidFill>
              <a:latin typeface="georgia"/>
              <a:ea typeface="georgia"/>
              <a:cs typeface="georgia"/>
              <a:sym typeface="georgia"/>
            </a:endParaRPr>
          </a:p>
          <a:p>
            <a:pPr lvl="0" rtl="0">
              <a:lnSpc>
                <a:spcPct val="100000"/>
              </a:lnSpc>
              <a:spcBef>
                <a:spcPts val="0"/>
              </a:spcBef>
              <a:buNone/>
            </a:pPr>
            <a:endParaRPr sz="2933" b="1">
              <a:solidFill>
                <a:srgbClr val="FFFFFF"/>
              </a:solidFill>
              <a:latin typeface="georgia"/>
              <a:ea typeface="georgia"/>
              <a:cs typeface="georgia"/>
              <a:sym typeface="georgia"/>
            </a:endParaRPr>
          </a:p>
          <a:p>
            <a:pPr lvl="0" rtl="0">
              <a:lnSpc>
                <a:spcPct val="100000"/>
              </a:lnSpc>
              <a:spcBef>
                <a:spcPts val="0"/>
              </a:spcBef>
              <a:buNone/>
            </a:pPr>
            <a:endParaRPr sz="2933" b="1">
              <a:solidFill>
                <a:srgbClr val="FFFFFF"/>
              </a:solidFill>
              <a:latin typeface="georgia"/>
              <a:ea typeface="georgia"/>
              <a:cs typeface="georgia"/>
              <a:sym typeface="georgia"/>
            </a:endParaRPr>
          </a:p>
          <a:p>
            <a:pPr lvl="0" rtl="0">
              <a:lnSpc>
                <a:spcPct val="100000"/>
              </a:lnSpc>
              <a:spcBef>
                <a:spcPts val="0"/>
              </a:spcBef>
              <a:buNone/>
            </a:pPr>
            <a:endParaRPr sz="2933" b="1">
              <a:solidFill>
                <a:srgbClr val="FFFFFF"/>
              </a:solidFill>
              <a:latin typeface="georgia"/>
              <a:ea typeface="georgia"/>
              <a:cs typeface="georgia"/>
              <a:sym typeface="georgia"/>
            </a:endParaRPr>
          </a:p>
          <a:p>
            <a:pPr lvl="0" rtl="0">
              <a:lnSpc>
                <a:spcPct val="100000"/>
              </a:lnSpc>
              <a:spcBef>
                <a:spcPts val="0"/>
              </a:spcBef>
              <a:buNone/>
            </a:pPr>
            <a:endParaRPr sz="2424">
              <a:solidFill>
                <a:srgbClr val="FFFFFF"/>
              </a:solidFill>
              <a:latin typeface="georgia"/>
              <a:ea typeface="georgia"/>
              <a:cs typeface="georgia"/>
              <a:sym typeface="georgia"/>
            </a:endParaRPr>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Shape 77"/>
          <p:cNvPicPr preferRelativeResize="0"/>
          <p:nvPr/>
        </p:nvPicPr>
        <p:blipFill>
          <a:blip r:embed="rId3">
            <a:alphaModFix/>
          </a:blip>
          <a:stretch>
            <a:fillRect/>
          </a:stretch>
        </p:blipFill>
        <p:spPr>
          <a:xfrm>
            <a:off x="-10732" y="0"/>
            <a:ext cx="9165464" cy="6908265"/>
          </a:xfrm>
          <a:prstGeom prst="rect">
            <a:avLst/>
          </a:prstGeom>
          <a:noFill/>
          <a:ln>
            <a:noFill/>
          </a:ln>
        </p:spPr>
      </p:pic>
      <p:sp>
        <p:nvSpPr>
          <p:cNvPr id="78" name="Shape 78"/>
          <p:cNvSpPr txBox="1"/>
          <p:nvPr/>
        </p:nvSpPr>
        <p:spPr>
          <a:xfrm>
            <a:off x="185152" y="5125185"/>
            <a:ext cx="4469782" cy="792629"/>
          </a:xfrm>
          <a:prstGeom prst="rect">
            <a:avLst/>
          </a:prstGeom>
          <a:noFill/>
          <a:ln>
            <a:noFill/>
          </a:ln>
        </p:spPr>
        <p:txBody>
          <a:bodyPr lIns="38100" tIns="38100" rIns="38100" bIns="38100" anchor="t" anchorCtr="0">
            <a:noAutofit/>
          </a:bodyPr>
          <a:lstStyle/>
          <a:p>
            <a:pPr rtl="0">
              <a:lnSpc>
                <a:spcPct val="100000"/>
              </a:lnSpc>
              <a:spcBef>
                <a:spcPts val="0"/>
              </a:spcBef>
              <a:buNone/>
            </a:pPr>
            <a:r>
              <a:rPr lang="en" sz="5333">
                <a:solidFill>
                  <a:srgbClr val="FFFFFF"/>
                </a:solidFill>
                <a:latin typeface="georgia"/>
                <a:ea typeface="georgia"/>
                <a:cs typeface="georgia"/>
                <a:sym typeface="georgia"/>
              </a:rPr>
              <a:t>Social what?</a:t>
            </a:r>
          </a:p>
        </p:txBody>
      </p:sp>
    </p:spTree>
  </p:cSld>
  <p:clrMapOvr>
    <a:masterClrMapping/>
  </p:clrMapOvr>
  <p:transition spd="slow">
    <p:cut/>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pic>
        <p:nvPicPr>
          <p:cNvPr id="454" name="Shape 454"/>
          <p:cNvPicPr preferRelativeResize="0"/>
          <p:nvPr/>
        </p:nvPicPr>
        <p:blipFill>
          <a:blip r:embed="rId3">
            <a:alphaModFix/>
          </a:blip>
          <a:stretch>
            <a:fillRect/>
          </a:stretch>
        </p:blipFill>
        <p:spPr>
          <a:xfrm>
            <a:off x="4782552" y="3347184"/>
            <a:ext cx="5715000" cy="4000477"/>
          </a:xfrm>
          <a:prstGeom prst="rect">
            <a:avLst/>
          </a:prstGeom>
          <a:noFill/>
          <a:ln>
            <a:noFill/>
          </a:ln>
        </p:spPr>
      </p:pic>
      <p:sp>
        <p:nvSpPr>
          <p:cNvPr id="455" name="Shape 455"/>
          <p:cNvSpPr txBox="1"/>
          <p:nvPr/>
        </p:nvSpPr>
        <p:spPr>
          <a:xfrm>
            <a:off x="459472" y="219492"/>
            <a:ext cx="8542500" cy="6115199"/>
          </a:xfrm>
          <a:prstGeom prst="rect">
            <a:avLst/>
          </a:prstGeom>
          <a:noFill/>
          <a:ln>
            <a:noFill/>
          </a:ln>
        </p:spPr>
        <p:txBody>
          <a:bodyPr lIns="38100" tIns="38100" rIns="38100" bIns="38100" anchor="t" anchorCtr="0">
            <a:noAutofit/>
          </a:bodyPr>
          <a:lstStyle/>
          <a:p>
            <a:pPr lvl="0" rtl="0">
              <a:lnSpc>
                <a:spcPct val="100000"/>
              </a:lnSpc>
              <a:spcBef>
                <a:spcPts val="0"/>
              </a:spcBef>
              <a:buNone/>
            </a:pPr>
            <a:r>
              <a:rPr lang="en" sz="2400">
                <a:solidFill>
                  <a:srgbClr val="FFFFFF"/>
                </a:solidFill>
                <a:latin typeface="georgia"/>
                <a:ea typeface="georgia"/>
                <a:cs typeface="georgia"/>
                <a:sym typeface="georgia"/>
              </a:rPr>
              <a:t>"From an operational perspective we have ditched automated tweets, broadcasting and self-congratulation. We have realised the importance of getting our extended network online and focus on building capacity...</a:t>
            </a:r>
          </a:p>
          <a:p>
            <a:pPr lvl="0" rtl="0">
              <a:lnSpc>
                <a:spcPct val="100000"/>
              </a:lnSpc>
              <a:spcBef>
                <a:spcPts val="0"/>
              </a:spcBef>
              <a:buNone/>
            </a:pPr>
            <a:endParaRPr sz="2400">
              <a:solidFill>
                <a:srgbClr val="FFFFFF"/>
              </a:solidFill>
              <a:latin typeface="georgia"/>
              <a:ea typeface="georgia"/>
              <a:cs typeface="georgia"/>
              <a:sym typeface="georgia"/>
            </a:endParaRPr>
          </a:p>
          <a:p>
            <a:pPr lvl="0" rtl="0">
              <a:lnSpc>
                <a:spcPct val="100000"/>
              </a:lnSpc>
              <a:spcBef>
                <a:spcPts val="0"/>
              </a:spcBef>
              <a:buNone/>
            </a:pPr>
            <a:r>
              <a:rPr lang="en" sz="2400">
                <a:solidFill>
                  <a:srgbClr val="FFFFFF"/>
                </a:solidFill>
                <a:latin typeface="georgia"/>
                <a:ea typeface="georgia"/>
                <a:cs typeface="georgia"/>
                <a:sym typeface="georgia"/>
              </a:rPr>
              <a:t>The longer-term vision is to enable practitioners to support people's recovery journeys in both their offline and online lives. And our hope is that as we continue our journey of using social media, our stakeholders will play a significant role in collaborating with us."</a:t>
            </a:r>
          </a:p>
          <a:p>
            <a:pPr lvl="0" rtl="0">
              <a:lnSpc>
                <a:spcPct val="100000"/>
              </a:lnSpc>
              <a:spcBef>
                <a:spcPts val="0"/>
              </a:spcBef>
              <a:buNone/>
            </a:pPr>
            <a:endParaRPr sz="2400">
              <a:solidFill>
                <a:srgbClr val="FFFFFF"/>
              </a:solidFill>
              <a:latin typeface="georgia"/>
              <a:ea typeface="georgia"/>
              <a:cs typeface="georgia"/>
              <a:sym typeface="georgia"/>
            </a:endParaRPr>
          </a:p>
          <a:p>
            <a:pPr lvl="0" rtl="0">
              <a:lnSpc>
                <a:spcPct val="100000"/>
              </a:lnSpc>
              <a:spcBef>
                <a:spcPts val="0"/>
              </a:spcBef>
              <a:buNone/>
            </a:pPr>
            <a:r>
              <a:rPr lang="en" sz="2400">
                <a:solidFill>
                  <a:srgbClr val="FFFFFF"/>
                </a:solidFill>
                <a:latin typeface="georgia"/>
                <a:ea typeface="georgia"/>
                <a:cs typeface="georgia"/>
                <a:sym typeface="georgia"/>
              </a:rPr>
              <a:t>Victoria Betton, Deputy Director, Leeds &amp; York Partnership NHS Foundation Trust</a:t>
            </a:r>
          </a:p>
          <a:p>
            <a:pPr lvl="0" rtl="0">
              <a:lnSpc>
                <a:spcPct val="100000"/>
              </a:lnSpc>
              <a:spcBef>
                <a:spcPts val="0"/>
              </a:spcBef>
              <a:buNone/>
            </a:pPr>
            <a:endParaRPr sz="2400">
              <a:solidFill>
                <a:srgbClr val="FFFFFF"/>
              </a:solidFill>
              <a:latin typeface="georgia"/>
              <a:ea typeface="georgia"/>
              <a:cs typeface="georgia"/>
              <a:sym typeface="georgia"/>
            </a:endParaRPr>
          </a:p>
          <a:p>
            <a:pPr lvl="0" rtl="0">
              <a:lnSpc>
                <a:spcPct val="100000"/>
              </a:lnSpc>
              <a:spcBef>
                <a:spcPts val="0"/>
              </a:spcBef>
              <a:buNone/>
            </a:pPr>
            <a:endParaRPr sz="2400">
              <a:solidFill>
                <a:srgbClr val="FFFFFF"/>
              </a:solidFill>
              <a:latin typeface="georgia"/>
              <a:ea typeface="georgia"/>
              <a:cs typeface="georgia"/>
              <a:sym typeface="georgia"/>
            </a:endParaRPr>
          </a:p>
        </p:txBody>
      </p:sp>
    </p:spTree>
  </p:cSld>
  <p:clrMapOvr>
    <a:masterClrMapping/>
  </p:clrMapOvr>
  <p:transition spd="slow">
    <p:cu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Shape 460"/>
          <p:cNvSpPr txBox="1"/>
          <p:nvPr/>
        </p:nvSpPr>
        <p:spPr>
          <a:xfrm>
            <a:off x="0" y="0"/>
            <a:ext cx="3856200" cy="1835099"/>
          </a:xfrm>
          <a:prstGeom prst="rect">
            <a:avLst/>
          </a:prstGeom>
          <a:noFill/>
          <a:ln>
            <a:noFill/>
          </a:ln>
        </p:spPr>
        <p:txBody>
          <a:bodyPr lIns="91425" tIns="91425" rIns="91425" bIns="91425" anchor="ctr" anchorCtr="0">
            <a:noAutofit/>
          </a:bodyPr>
          <a:lstStyle/>
          <a:p>
            <a:pPr lvl="0" rtl="0">
              <a:spcBef>
                <a:spcPts val="0"/>
              </a:spcBef>
              <a:buNone/>
            </a:pPr>
            <a:r>
              <a:rPr lang="en" sz="2666">
                <a:solidFill>
                  <a:srgbClr val="FFFFFF"/>
                </a:solidFill>
                <a:latin typeface="georgia"/>
                <a:ea typeface="georgia"/>
                <a:cs typeface="georgia"/>
                <a:sym typeface="georgia"/>
              </a:rPr>
              <a:t> Solihull Police</a:t>
            </a:r>
            <a:r>
              <a:rPr lang="en" sz="2933" b="1">
                <a:solidFill>
                  <a:srgbClr val="FFFFFF"/>
                </a:solidFill>
                <a:latin typeface="georgia"/>
                <a:ea typeface="georgia"/>
                <a:cs typeface="georgia"/>
                <a:sym typeface="georgia"/>
              </a:rPr>
              <a:t/>
            </a:r>
            <a:br>
              <a:rPr lang="en" sz="2933" b="1">
                <a:solidFill>
                  <a:srgbClr val="FFFFFF"/>
                </a:solidFill>
                <a:latin typeface="georgia"/>
                <a:ea typeface="georgia"/>
                <a:cs typeface="georgia"/>
                <a:sym typeface="georgia"/>
              </a:rPr>
            </a:br>
            <a:endParaRPr lang="en" sz="2933" b="1">
              <a:solidFill>
                <a:srgbClr val="FFFFFF"/>
              </a:solidFill>
              <a:latin typeface="georgia"/>
              <a:ea typeface="georgia"/>
              <a:cs typeface="georgia"/>
              <a:sym typeface="georgia"/>
            </a:endParaRPr>
          </a:p>
        </p:txBody>
      </p:sp>
      <p:pic>
        <p:nvPicPr>
          <p:cNvPr id="461" name="Shape 461"/>
          <p:cNvPicPr preferRelativeResize="0"/>
          <p:nvPr/>
        </p:nvPicPr>
        <p:blipFill>
          <a:blip r:embed="rId3">
            <a:alphaModFix/>
          </a:blip>
          <a:stretch>
            <a:fillRect/>
          </a:stretch>
        </p:blipFill>
        <p:spPr>
          <a:xfrm>
            <a:off x="1014412" y="1119187"/>
            <a:ext cx="7115175" cy="4619625"/>
          </a:xfrm>
          <a:prstGeom prst="rect">
            <a:avLst/>
          </a:prstGeom>
          <a:noFill/>
          <a:ln>
            <a:noFill/>
          </a:ln>
        </p:spPr>
      </p:pic>
      <p:sp>
        <p:nvSpPr>
          <p:cNvPr id="462" name="Shape 462"/>
          <p:cNvSpPr txBox="1"/>
          <p:nvPr/>
        </p:nvSpPr>
        <p:spPr>
          <a:xfrm>
            <a:off x="3975166" y="5738812"/>
            <a:ext cx="4946700" cy="888000"/>
          </a:xfrm>
          <a:prstGeom prst="rect">
            <a:avLst/>
          </a:prstGeom>
          <a:noFill/>
          <a:ln>
            <a:noFill/>
          </a:ln>
        </p:spPr>
        <p:txBody>
          <a:bodyPr lIns="91425" tIns="91425" rIns="91425" bIns="91425" anchor="ctr" anchorCtr="0">
            <a:noAutofit/>
          </a:bodyPr>
          <a:lstStyle/>
          <a:p>
            <a:pPr lvl="0" rtl="0">
              <a:spcBef>
                <a:spcPts val="0"/>
              </a:spcBef>
              <a:buNone/>
            </a:pPr>
            <a:r>
              <a:rPr lang="en" sz="1000" u="sng">
                <a:solidFill>
                  <a:schemeClr val="hlink"/>
                </a:solidFill>
                <a:latin typeface="Georgia"/>
                <a:ea typeface="Georgia"/>
                <a:cs typeface="Georgia"/>
                <a:sym typeface="Georgia"/>
                <a:hlinkClick r:id="rId4"/>
              </a:rPr>
              <a:t>http://www.guardian.co.uk/uk/2012/dec/11/huge-amount-of-cannabis-twitter</a:t>
            </a:r>
          </a:p>
        </p:txBody>
      </p:sp>
    </p:spTree>
  </p:cSld>
  <p:clrMapOvr>
    <a:masterClrMapping/>
  </p:clrMapOvr>
  <p:transition spd="slow">
    <p:cut/>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pic>
        <p:nvPicPr>
          <p:cNvPr id="467" name="Shape 467"/>
          <p:cNvPicPr preferRelativeResize="0"/>
          <p:nvPr/>
        </p:nvPicPr>
        <p:blipFill>
          <a:blip r:embed="rId3">
            <a:alphaModFix/>
          </a:blip>
          <a:stretch>
            <a:fillRect/>
          </a:stretch>
        </p:blipFill>
        <p:spPr>
          <a:xfrm>
            <a:off x="264093" y="1650465"/>
            <a:ext cx="8615811" cy="4824921"/>
          </a:xfrm>
          <a:prstGeom prst="rect">
            <a:avLst/>
          </a:prstGeom>
          <a:noFill/>
          <a:ln>
            <a:noFill/>
          </a:ln>
        </p:spPr>
      </p:pic>
      <p:pic>
        <p:nvPicPr>
          <p:cNvPr id="468" name="Shape 468"/>
          <p:cNvPicPr preferRelativeResize="0"/>
          <p:nvPr/>
        </p:nvPicPr>
        <p:blipFill>
          <a:blip r:embed="rId4">
            <a:alphaModFix/>
          </a:blip>
          <a:stretch>
            <a:fillRect/>
          </a:stretch>
        </p:blipFill>
        <p:spPr>
          <a:xfrm>
            <a:off x="1320165" y="95984"/>
            <a:ext cx="6503670" cy="1280137"/>
          </a:xfrm>
          <a:prstGeom prst="rect">
            <a:avLst/>
          </a:prstGeom>
          <a:noFill/>
          <a:ln>
            <a:noFill/>
          </a:ln>
        </p:spPr>
      </p:pic>
      <p:sp>
        <p:nvSpPr>
          <p:cNvPr id="469" name="Shape 469"/>
          <p:cNvSpPr txBox="1"/>
          <p:nvPr/>
        </p:nvSpPr>
        <p:spPr>
          <a:xfrm>
            <a:off x="129800" y="542744"/>
            <a:ext cx="2752200" cy="1631399"/>
          </a:xfrm>
          <a:prstGeom prst="rect">
            <a:avLst/>
          </a:prstGeom>
          <a:noFill/>
          <a:ln>
            <a:noFill/>
          </a:ln>
        </p:spPr>
        <p:txBody>
          <a:bodyPr lIns="91425" tIns="91425" rIns="91425" bIns="91425" anchor="ctr" anchorCtr="0">
            <a:noAutofit/>
          </a:bodyPr>
          <a:lstStyle/>
          <a:p>
            <a:pPr lvl="0" rtl="0">
              <a:spcBef>
                <a:spcPts val="0"/>
              </a:spcBef>
              <a:buNone/>
            </a:pPr>
            <a:r>
              <a:rPr lang="en" sz="2666">
                <a:solidFill>
                  <a:srgbClr val="FFFFFF"/>
                </a:solidFill>
                <a:latin typeface="georgia"/>
                <a:ea typeface="georgia"/>
                <a:cs typeface="georgia"/>
                <a:sym typeface="georgia"/>
              </a:rPr>
              <a:t>#CreativeSay</a:t>
            </a:r>
          </a:p>
        </p:txBody>
      </p:sp>
      <p:sp>
        <p:nvSpPr>
          <p:cNvPr id="470" name="Shape 470"/>
          <p:cNvSpPr txBox="1"/>
          <p:nvPr/>
        </p:nvSpPr>
        <p:spPr>
          <a:xfrm>
            <a:off x="6800455" y="6010275"/>
            <a:ext cx="2174700" cy="666300"/>
          </a:xfrm>
          <a:prstGeom prst="rect">
            <a:avLst/>
          </a:prstGeom>
          <a:noFill/>
          <a:ln>
            <a:noFill/>
          </a:ln>
        </p:spPr>
        <p:txBody>
          <a:bodyPr lIns="91425" tIns="91425" rIns="91425" bIns="91425" anchor="ctr" anchorCtr="0">
            <a:noAutofit/>
          </a:bodyPr>
          <a:lstStyle/>
          <a:p>
            <a:pPr lvl="0" rtl="0">
              <a:spcBef>
                <a:spcPts val="0"/>
              </a:spcBef>
              <a:buNone/>
            </a:pPr>
            <a:r>
              <a:rPr lang="en" sz="1000" u="sng">
                <a:solidFill>
                  <a:schemeClr val="hlink"/>
                </a:solidFill>
                <a:latin typeface="Georgia"/>
                <a:ea typeface="Georgia"/>
                <a:cs typeface="Georgia"/>
                <a:sym typeface="Georgia"/>
                <a:hlinkClick r:id="rId5"/>
              </a:rPr>
              <a:t>http://creativesay.tumblr.com/</a:t>
            </a:r>
          </a:p>
        </p:txBody>
      </p:sp>
    </p:spTree>
  </p:cSld>
  <p:clrMapOvr>
    <a:masterClrMapping/>
  </p:clrMapOvr>
  <p:transition spd="slow">
    <p:cu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Shape 475"/>
          <p:cNvSpPr txBox="1"/>
          <p:nvPr/>
        </p:nvSpPr>
        <p:spPr>
          <a:xfrm>
            <a:off x="81600" y="128800"/>
            <a:ext cx="4262699" cy="1666799"/>
          </a:xfrm>
          <a:prstGeom prst="rect">
            <a:avLst/>
          </a:prstGeom>
          <a:noFill/>
          <a:ln>
            <a:noFill/>
          </a:ln>
        </p:spPr>
        <p:txBody>
          <a:bodyPr lIns="91425" tIns="91425" rIns="91425" bIns="91425" anchor="ctr" anchorCtr="0">
            <a:noAutofit/>
          </a:bodyPr>
          <a:lstStyle/>
          <a:p>
            <a:pPr lvl="0" rtl="0">
              <a:spcBef>
                <a:spcPts val="0"/>
              </a:spcBef>
              <a:buNone/>
            </a:pPr>
            <a:r>
              <a:rPr lang="en" sz="2666">
                <a:solidFill>
                  <a:srgbClr val="FFFFFF"/>
                </a:solidFill>
                <a:latin typeface="georgia"/>
                <a:ea typeface="georgia"/>
                <a:cs typeface="georgia"/>
                <a:sym typeface="georgia"/>
              </a:rPr>
              <a:t>#SocialMediaSanta</a:t>
            </a:r>
          </a:p>
        </p:txBody>
      </p:sp>
      <p:pic>
        <p:nvPicPr>
          <p:cNvPr id="476" name="Shape 476"/>
          <p:cNvPicPr preferRelativeResize="0"/>
          <p:nvPr/>
        </p:nvPicPr>
        <p:blipFill>
          <a:blip r:embed="rId3">
            <a:alphaModFix/>
          </a:blip>
          <a:stretch>
            <a:fillRect/>
          </a:stretch>
        </p:blipFill>
        <p:spPr>
          <a:xfrm>
            <a:off x="995362" y="1795462"/>
            <a:ext cx="7153275" cy="3267075"/>
          </a:xfrm>
          <a:prstGeom prst="rect">
            <a:avLst/>
          </a:prstGeom>
          <a:noFill/>
          <a:ln>
            <a:noFill/>
          </a:ln>
        </p:spPr>
      </p:pic>
      <p:sp>
        <p:nvSpPr>
          <p:cNvPr id="477" name="Shape 477"/>
          <p:cNvSpPr txBox="1"/>
          <p:nvPr/>
        </p:nvSpPr>
        <p:spPr>
          <a:xfrm>
            <a:off x="4175791" y="6016401"/>
            <a:ext cx="4639799" cy="628199"/>
          </a:xfrm>
          <a:prstGeom prst="rect">
            <a:avLst/>
          </a:prstGeom>
          <a:noFill/>
          <a:ln>
            <a:noFill/>
          </a:ln>
        </p:spPr>
        <p:txBody>
          <a:bodyPr lIns="91425" tIns="91425" rIns="91425" bIns="91425" anchor="ctr" anchorCtr="0">
            <a:noAutofit/>
          </a:bodyPr>
          <a:lstStyle/>
          <a:p>
            <a:pPr lvl="0" rtl="0">
              <a:spcBef>
                <a:spcPts val="0"/>
              </a:spcBef>
              <a:buNone/>
            </a:pPr>
            <a:r>
              <a:rPr lang="en" sz="1000" u="sng">
                <a:solidFill>
                  <a:schemeClr val="hlink"/>
                </a:solidFill>
                <a:latin typeface="Georgia"/>
                <a:ea typeface="Georgia"/>
                <a:cs typeface="Georgia"/>
                <a:sym typeface="Georgia"/>
                <a:hlinkClick r:id="rId4"/>
              </a:rPr>
              <a:t>http://www.rossmcculloch.com/oi-twitter-lets-all-be-a-socialmediasanta</a:t>
            </a:r>
          </a:p>
        </p:txBody>
      </p:sp>
    </p:spTree>
  </p:cSld>
  <p:clrMapOvr>
    <a:masterClrMapping/>
  </p:clrMapOvr>
  <p:transition spd="slow">
    <p:cut/>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Shape 482"/>
          <p:cNvSpPr txBox="1"/>
          <p:nvPr/>
        </p:nvSpPr>
        <p:spPr>
          <a:xfrm>
            <a:off x="0" y="0"/>
            <a:ext cx="4988999" cy="2790599"/>
          </a:xfrm>
          <a:prstGeom prst="rect">
            <a:avLst/>
          </a:prstGeom>
          <a:noFill/>
          <a:ln>
            <a:noFill/>
          </a:ln>
        </p:spPr>
        <p:txBody>
          <a:bodyPr lIns="91425" tIns="91425" rIns="91425" bIns="91425" anchor="ctr" anchorCtr="0">
            <a:noAutofit/>
          </a:bodyPr>
          <a:lstStyle/>
          <a:p>
            <a:pPr lvl="0" rtl="0">
              <a:spcBef>
                <a:spcPts val="0"/>
              </a:spcBef>
              <a:buNone/>
            </a:pPr>
            <a:r>
              <a:rPr lang="en" sz="2666">
                <a:solidFill>
                  <a:srgbClr val="FFFFFF"/>
                </a:solidFill>
                <a:latin typeface="georgia"/>
                <a:ea typeface="georgia"/>
                <a:cs typeface="georgia"/>
                <a:sym typeface="georgia"/>
              </a:rPr>
              <a:t>#MinisterMondays</a:t>
            </a:r>
          </a:p>
        </p:txBody>
      </p:sp>
      <p:pic>
        <p:nvPicPr>
          <p:cNvPr id="483" name="Shape 483"/>
          <p:cNvPicPr preferRelativeResize="0"/>
          <p:nvPr/>
        </p:nvPicPr>
        <p:blipFill>
          <a:blip r:embed="rId3">
            <a:alphaModFix/>
          </a:blip>
          <a:stretch>
            <a:fillRect/>
          </a:stretch>
        </p:blipFill>
        <p:spPr>
          <a:xfrm>
            <a:off x="1662112" y="1847850"/>
            <a:ext cx="5819775" cy="3162300"/>
          </a:xfrm>
          <a:prstGeom prst="rect">
            <a:avLst/>
          </a:prstGeom>
          <a:noFill/>
          <a:ln>
            <a:noFill/>
          </a:ln>
        </p:spPr>
      </p:pic>
      <p:sp>
        <p:nvSpPr>
          <p:cNvPr id="484" name="Shape 484"/>
          <p:cNvSpPr txBox="1"/>
          <p:nvPr/>
        </p:nvSpPr>
        <p:spPr>
          <a:xfrm>
            <a:off x="2854321" y="6452927"/>
            <a:ext cx="6055799" cy="227400"/>
          </a:xfrm>
          <a:prstGeom prst="rect">
            <a:avLst/>
          </a:prstGeom>
          <a:noFill/>
          <a:ln>
            <a:noFill/>
          </a:ln>
        </p:spPr>
        <p:txBody>
          <a:bodyPr lIns="91425" tIns="91425" rIns="91425" bIns="91425" anchor="ctr" anchorCtr="0">
            <a:noAutofit/>
          </a:bodyPr>
          <a:lstStyle/>
          <a:p>
            <a:pPr lvl="0" rtl="0">
              <a:spcBef>
                <a:spcPts val="0"/>
              </a:spcBef>
              <a:buNone/>
            </a:pPr>
            <a:r>
              <a:rPr lang="en" sz="1000" u="sng">
                <a:solidFill>
                  <a:schemeClr val="hlink"/>
                </a:solidFill>
                <a:latin typeface="Georgia"/>
                <a:ea typeface="Georgia"/>
                <a:cs typeface="Georgia"/>
                <a:sym typeface="Georgia"/>
                <a:hlinkClick r:id="rId4"/>
              </a:rPr>
              <a:t>http://www.guardian.co.uk/global-development/poverty-matters/2013/jan/04/saving-world-social-media-development-digital</a:t>
            </a:r>
          </a:p>
        </p:txBody>
      </p:sp>
    </p:spTree>
  </p:cSld>
  <p:clrMapOvr>
    <a:masterClrMapping/>
  </p:clrMapOvr>
  <p:transition spd="slow">
    <p:cu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Shape 489"/>
          <p:cNvSpPr txBox="1"/>
          <p:nvPr/>
        </p:nvSpPr>
        <p:spPr>
          <a:xfrm>
            <a:off x="3397587" y="6161207"/>
            <a:ext cx="5486399" cy="426599"/>
          </a:xfrm>
          <a:prstGeom prst="rect">
            <a:avLst/>
          </a:prstGeom>
          <a:noFill/>
          <a:ln>
            <a:noFill/>
          </a:ln>
        </p:spPr>
        <p:txBody>
          <a:bodyPr lIns="38100" tIns="38100" rIns="38100" bIns="38100" anchor="t" anchorCtr="0">
            <a:noAutofit/>
          </a:bodyPr>
          <a:lstStyle/>
          <a:p>
            <a:pPr rtl="0">
              <a:lnSpc>
                <a:spcPct val="100000"/>
              </a:lnSpc>
              <a:spcBef>
                <a:spcPts val="0"/>
              </a:spcBef>
              <a:buNone/>
            </a:pPr>
            <a:r>
              <a:rPr lang="en" sz="1000" u="sng">
                <a:solidFill>
                  <a:schemeClr val="hlink"/>
                </a:solidFill>
                <a:latin typeface="Georgia"/>
                <a:ea typeface="Georgia"/>
                <a:cs typeface="Georgia"/>
                <a:sym typeface="Georgia"/>
                <a:hlinkClick r:id="rId3"/>
              </a:rPr>
              <a:t>http://www.missingpeople.org.uk/missing-people/landing-pages/the-big-tweet</a:t>
            </a:r>
          </a:p>
        </p:txBody>
      </p:sp>
      <p:sp>
        <p:nvSpPr>
          <p:cNvPr id="490" name="Shape 490"/>
          <p:cNvSpPr txBox="1"/>
          <p:nvPr/>
        </p:nvSpPr>
        <p:spPr>
          <a:xfrm>
            <a:off x="0" y="0"/>
            <a:ext cx="3000000" cy="3000000"/>
          </a:xfrm>
          <a:prstGeom prst="rect">
            <a:avLst/>
          </a:prstGeom>
          <a:noFill/>
          <a:ln>
            <a:noFill/>
          </a:ln>
        </p:spPr>
        <p:txBody>
          <a:bodyPr lIns="91425" tIns="91425" rIns="91425" bIns="91425" anchor="ctr" anchorCtr="0">
            <a:noAutofit/>
          </a:bodyPr>
          <a:lstStyle/>
          <a:p>
            <a:pPr lvl="0" rtl="0">
              <a:spcBef>
                <a:spcPts val="0"/>
              </a:spcBef>
              <a:buNone/>
            </a:pPr>
            <a:r>
              <a:rPr lang="en" sz="2666">
                <a:solidFill>
                  <a:srgbClr val="FFFFFF"/>
                </a:solidFill>
                <a:latin typeface="georgia"/>
                <a:ea typeface="georgia"/>
                <a:cs typeface="georgia"/>
                <a:sym typeface="georgia"/>
              </a:rPr>
              <a:t>The Big Tweet</a:t>
            </a:r>
          </a:p>
        </p:txBody>
      </p:sp>
      <p:pic>
        <p:nvPicPr>
          <p:cNvPr id="491" name="Shape 491"/>
          <p:cNvPicPr preferRelativeResize="0"/>
          <p:nvPr/>
        </p:nvPicPr>
        <p:blipFill>
          <a:blip r:embed="rId4">
            <a:alphaModFix/>
          </a:blip>
          <a:stretch>
            <a:fillRect/>
          </a:stretch>
        </p:blipFill>
        <p:spPr>
          <a:xfrm>
            <a:off x="1830737" y="2112287"/>
            <a:ext cx="6025276" cy="3245112"/>
          </a:xfrm>
          <a:prstGeom prst="rect">
            <a:avLst/>
          </a:prstGeom>
          <a:noFill/>
          <a:ln>
            <a:noFill/>
          </a:ln>
        </p:spPr>
      </p:pic>
    </p:spTree>
  </p:cSld>
  <p:clrMapOvr>
    <a:masterClrMapping/>
  </p:clrMapOvr>
  <p:transition spd="slow">
    <p:cut/>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Shape 496"/>
          <p:cNvSpPr txBox="1"/>
          <p:nvPr/>
        </p:nvSpPr>
        <p:spPr>
          <a:xfrm>
            <a:off x="81600" y="128800"/>
            <a:ext cx="4262699" cy="1666799"/>
          </a:xfrm>
          <a:prstGeom prst="rect">
            <a:avLst/>
          </a:prstGeom>
          <a:noFill/>
          <a:ln>
            <a:noFill/>
          </a:ln>
        </p:spPr>
        <p:txBody>
          <a:bodyPr lIns="91425" tIns="91425" rIns="91425" bIns="91425" anchor="ctr" anchorCtr="0">
            <a:noAutofit/>
          </a:bodyPr>
          <a:lstStyle/>
          <a:p>
            <a:pPr lvl="0" rtl="0">
              <a:spcBef>
                <a:spcPts val="0"/>
              </a:spcBef>
              <a:buNone/>
            </a:pPr>
            <a:r>
              <a:rPr lang="en" sz="2666">
                <a:solidFill>
                  <a:srgbClr val="FFFFFF"/>
                </a:solidFill>
                <a:latin typeface="georgia"/>
                <a:ea typeface="georgia"/>
                <a:cs typeface="georgia"/>
                <a:sym typeface="georgia"/>
              </a:rPr>
              <a:t>#PAS12 </a:t>
            </a:r>
          </a:p>
        </p:txBody>
      </p:sp>
      <p:sp>
        <p:nvSpPr>
          <p:cNvPr id="497" name="Shape 497"/>
          <p:cNvSpPr txBox="1"/>
          <p:nvPr/>
        </p:nvSpPr>
        <p:spPr>
          <a:xfrm>
            <a:off x="6297600" y="6452960"/>
            <a:ext cx="2846400" cy="321300"/>
          </a:xfrm>
          <a:prstGeom prst="rect">
            <a:avLst/>
          </a:prstGeom>
          <a:noFill/>
          <a:ln>
            <a:noFill/>
          </a:ln>
        </p:spPr>
        <p:txBody>
          <a:bodyPr lIns="91425" tIns="91425" rIns="91425" bIns="91425" anchor="ctr" anchorCtr="0">
            <a:noAutofit/>
          </a:bodyPr>
          <a:lstStyle/>
          <a:p>
            <a:pPr lvl="0" rtl="0">
              <a:spcBef>
                <a:spcPts val="0"/>
              </a:spcBef>
              <a:buNone/>
            </a:pPr>
            <a:r>
              <a:rPr lang="en" sz="1000" u="sng">
                <a:solidFill>
                  <a:schemeClr val="hlink"/>
                </a:solidFill>
                <a:latin typeface="Georgia"/>
                <a:ea typeface="Georgia"/>
                <a:cs typeface="Georgia"/>
                <a:sym typeface="Georgia"/>
                <a:hlinkClick r:id="rId3"/>
              </a:rPr>
              <a:t>http://delicious.com/thirdsectorlab/%23pas12</a:t>
            </a:r>
          </a:p>
        </p:txBody>
      </p:sp>
      <p:pic>
        <p:nvPicPr>
          <p:cNvPr id="498" name="Shape 498"/>
          <p:cNvPicPr preferRelativeResize="0"/>
          <p:nvPr/>
        </p:nvPicPr>
        <p:blipFill>
          <a:blip r:embed="rId4">
            <a:alphaModFix/>
          </a:blip>
          <a:stretch>
            <a:fillRect/>
          </a:stretch>
        </p:blipFill>
        <p:spPr>
          <a:xfrm>
            <a:off x="1716075" y="128800"/>
            <a:ext cx="4581525" cy="6210300"/>
          </a:xfrm>
          <a:prstGeom prst="rect">
            <a:avLst/>
          </a:prstGeom>
          <a:noFill/>
          <a:ln>
            <a:noFill/>
          </a:ln>
        </p:spPr>
      </p:pic>
    </p:spTree>
  </p:cSld>
  <p:clrMapOvr>
    <a:masterClrMapping/>
  </p:clrMapOvr>
  <p:transition spd="slow">
    <p:cut/>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Shape 503"/>
          <p:cNvSpPr txBox="1"/>
          <p:nvPr/>
        </p:nvSpPr>
        <p:spPr>
          <a:xfrm>
            <a:off x="81600" y="128800"/>
            <a:ext cx="4262699" cy="1666799"/>
          </a:xfrm>
          <a:prstGeom prst="rect">
            <a:avLst/>
          </a:prstGeom>
          <a:noFill/>
          <a:ln>
            <a:noFill/>
          </a:ln>
        </p:spPr>
        <p:txBody>
          <a:bodyPr lIns="91425" tIns="91425" rIns="91425" bIns="91425" anchor="ctr" anchorCtr="0">
            <a:noAutofit/>
          </a:bodyPr>
          <a:lstStyle/>
          <a:p>
            <a:pPr lvl="0" rtl="0">
              <a:spcBef>
                <a:spcPts val="0"/>
              </a:spcBef>
              <a:buNone/>
            </a:pPr>
            <a:r>
              <a:rPr lang="en" sz="2666">
                <a:solidFill>
                  <a:srgbClr val="FFFFFF"/>
                </a:solidFill>
                <a:latin typeface="georgia"/>
                <a:ea typeface="georgia"/>
                <a:cs typeface="georgia"/>
                <a:sym typeface="georgia"/>
              </a:rPr>
              <a:t>Greenpeace</a:t>
            </a:r>
          </a:p>
        </p:txBody>
      </p:sp>
      <p:sp>
        <p:nvSpPr>
          <p:cNvPr id="504" name="Shape 504"/>
          <p:cNvSpPr txBox="1"/>
          <p:nvPr/>
        </p:nvSpPr>
        <p:spPr>
          <a:xfrm>
            <a:off x="4175791" y="6016401"/>
            <a:ext cx="4639799" cy="628199"/>
          </a:xfrm>
          <a:prstGeom prst="rect">
            <a:avLst/>
          </a:prstGeom>
          <a:noFill/>
          <a:ln>
            <a:noFill/>
          </a:ln>
        </p:spPr>
        <p:txBody>
          <a:bodyPr lIns="91425" tIns="91425" rIns="91425" bIns="91425" anchor="ctr" anchorCtr="0">
            <a:noAutofit/>
          </a:bodyPr>
          <a:lstStyle/>
          <a:p>
            <a:pPr lvl="0" rtl="0">
              <a:spcBef>
                <a:spcPts val="0"/>
              </a:spcBef>
              <a:buNone/>
            </a:pPr>
            <a:r>
              <a:rPr lang="en" sz="1000" u="sng">
                <a:solidFill>
                  <a:schemeClr val="hlink"/>
                </a:solidFill>
                <a:latin typeface="Georgia"/>
                <a:ea typeface="Georgia"/>
                <a:cs typeface="Georgia"/>
                <a:sym typeface="Georgia"/>
                <a:hlinkClick r:id="rId3"/>
              </a:rPr>
              <a:t>http://www.simply-communicate.com/case-studies/company-profile/greenpeace-embark-six-week-twitter-experiment</a:t>
            </a:r>
          </a:p>
        </p:txBody>
      </p:sp>
      <p:pic>
        <p:nvPicPr>
          <p:cNvPr id="505" name="Shape 505"/>
          <p:cNvPicPr preferRelativeResize="0"/>
          <p:nvPr/>
        </p:nvPicPr>
        <p:blipFill>
          <a:blip r:embed="rId4">
            <a:alphaModFix/>
          </a:blip>
          <a:stretch>
            <a:fillRect/>
          </a:stretch>
        </p:blipFill>
        <p:spPr>
          <a:xfrm>
            <a:off x="1685925" y="2428875"/>
            <a:ext cx="5772150" cy="2000250"/>
          </a:xfrm>
          <a:prstGeom prst="rect">
            <a:avLst/>
          </a:prstGeom>
          <a:noFill/>
          <a:ln>
            <a:noFill/>
          </a:ln>
        </p:spPr>
      </p:pic>
      <p:pic>
        <p:nvPicPr>
          <p:cNvPr id="506" name="Shape 506"/>
          <p:cNvPicPr preferRelativeResize="0"/>
          <p:nvPr/>
        </p:nvPicPr>
        <p:blipFill>
          <a:blip r:embed="rId4">
            <a:alphaModFix/>
          </a:blip>
          <a:stretch>
            <a:fillRect/>
          </a:stretch>
        </p:blipFill>
        <p:spPr>
          <a:xfrm>
            <a:off x="1043869" y="2317750"/>
            <a:ext cx="7056260" cy="2444750"/>
          </a:xfrm>
          <a:prstGeom prst="rect">
            <a:avLst/>
          </a:prstGeom>
          <a:noFill/>
          <a:ln>
            <a:noFill/>
          </a:ln>
        </p:spPr>
      </p:pic>
    </p:spTree>
  </p:cSld>
  <p:clrMapOvr>
    <a:masterClrMapping/>
  </p:clrMapOvr>
  <p:transition spd="slow">
    <p:cut/>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pic>
        <p:nvPicPr>
          <p:cNvPr id="511" name="Shape 511"/>
          <p:cNvPicPr preferRelativeResize="0"/>
          <p:nvPr/>
        </p:nvPicPr>
        <p:blipFill>
          <a:blip r:embed="rId3">
            <a:alphaModFix/>
          </a:blip>
          <a:stretch>
            <a:fillRect/>
          </a:stretch>
        </p:blipFill>
        <p:spPr>
          <a:xfrm>
            <a:off x="550912" y="4545"/>
            <a:ext cx="7230554" cy="6576547"/>
          </a:xfrm>
          <a:prstGeom prst="rect">
            <a:avLst/>
          </a:prstGeom>
          <a:noFill/>
          <a:ln>
            <a:noFill/>
          </a:ln>
        </p:spPr>
      </p:pic>
    </p:spTree>
  </p:cSld>
  <p:clrMapOvr>
    <a:masterClrMapping/>
  </p:clrMapOvr>
  <p:transition spd="slow">
    <p:cu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pic>
        <p:nvPicPr>
          <p:cNvPr id="516" name="Shape 516"/>
          <p:cNvPicPr preferRelativeResize="0"/>
          <p:nvPr/>
        </p:nvPicPr>
        <p:blipFill>
          <a:blip r:embed="rId3">
            <a:alphaModFix/>
          </a:blip>
          <a:stretch>
            <a:fillRect/>
          </a:stretch>
        </p:blipFill>
        <p:spPr>
          <a:xfrm>
            <a:off x="-296230" y="0"/>
            <a:ext cx="14778658" cy="6858000"/>
          </a:xfrm>
          <a:prstGeom prst="rect">
            <a:avLst/>
          </a:prstGeom>
          <a:noFill/>
          <a:ln>
            <a:noFill/>
          </a:ln>
        </p:spPr>
      </p:pic>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Shape 83">
            <a:hlinkClick r:id="rId3"/>
          </p:cNvPr>
          <p:cNvSpPr/>
          <p:nvPr/>
        </p:nvSpPr>
        <p:spPr>
          <a:xfrm>
            <a:off x="134482" y="59129"/>
            <a:ext cx="8875012" cy="6656265"/>
          </a:xfrm>
          <a:prstGeom prst="rect">
            <a:avLst/>
          </a:prstGeom>
          <a:blipFill>
            <a:blip r:embed="rId4">
              <a:alphaModFix/>
            </a:blip>
            <a:stretch>
              <a:fillRect/>
            </a:stretch>
          </a:blipFill>
          <a:ln>
            <a:noFill/>
          </a:ln>
        </p:spPr>
      </p:sp>
    </p:spTree>
  </p:cSld>
  <p:clrMapOvr>
    <a:masterClrMapping/>
  </p:clrMapOvr>
  <p:transition spd="slow">
    <p:cut/>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521" name="Shape 521"/>
          <p:cNvPicPr preferRelativeResize="0"/>
          <p:nvPr/>
        </p:nvPicPr>
        <p:blipFill>
          <a:blip r:embed="rId3">
            <a:alphaModFix/>
          </a:blip>
          <a:stretch>
            <a:fillRect/>
          </a:stretch>
        </p:blipFill>
        <p:spPr>
          <a:xfrm>
            <a:off x="-296230" y="0"/>
            <a:ext cx="14778658" cy="6858000"/>
          </a:xfrm>
          <a:prstGeom prst="rect">
            <a:avLst/>
          </a:prstGeom>
          <a:noFill/>
          <a:ln>
            <a:noFill/>
          </a:ln>
        </p:spPr>
      </p:pic>
    </p:spTree>
  </p:cSld>
  <p:clrMapOvr>
    <a:masterClrMapping/>
  </p:clrMapOvr>
  <p:transition spd="slow">
    <p:cut/>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pic>
        <p:nvPicPr>
          <p:cNvPr id="526" name="Shape 526"/>
          <p:cNvPicPr preferRelativeResize="0"/>
          <p:nvPr/>
        </p:nvPicPr>
        <p:blipFill>
          <a:blip r:embed="rId3">
            <a:alphaModFix/>
          </a:blip>
          <a:stretch>
            <a:fillRect/>
          </a:stretch>
        </p:blipFill>
        <p:spPr>
          <a:xfrm>
            <a:off x="-5" y="0"/>
            <a:ext cx="14778658" cy="6858000"/>
          </a:xfrm>
          <a:prstGeom prst="rect">
            <a:avLst/>
          </a:prstGeom>
          <a:noFill/>
          <a:ln>
            <a:noFill/>
          </a:ln>
        </p:spPr>
      </p:pic>
    </p:spTree>
  </p:cSld>
  <p:clrMapOvr>
    <a:masterClrMapping/>
  </p:clrMapOvr>
  <p:transition spd="slow">
    <p:cu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531" name="Shape 531"/>
          <p:cNvPicPr preferRelativeResize="0"/>
          <p:nvPr/>
        </p:nvPicPr>
        <p:blipFill>
          <a:blip r:embed="rId3">
            <a:alphaModFix/>
          </a:blip>
          <a:stretch>
            <a:fillRect/>
          </a:stretch>
        </p:blipFill>
        <p:spPr>
          <a:xfrm>
            <a:off x="-821455" y="0"/>
            <a:ext cx="14778658" cy="6858000"/>
          </a:xfrm>
          <a:prstGeom prst="rect">
            <a:avLst/>
          </a:prstGeom>
          <a:noFill/>
          <a:ln>
            <a:noFill/>
          </a:ln>
        </p:spPr>
      </p:pic>
    </p:spTree>
  </p:cSld>
  <p:clrMapOvr>
    <a:masterClrMapping/>
  </p:clrMapOvr>
  <p:transition spd="slow">
    <p:cut/>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pic>
        <p:nvPicPr>
          <p:cNvPr id="536" name="Shape 536"/>
          <p:cNvPicPr preferRelativeResize="0"/>
          <p:nvPr/>
        </p:nvPicPr>
        <p:blipFill>
          <a:blip r:embed="rId3">
            <a:alphaModFix/>
          </a:blip>
          <a:stretch>
            <a:fillRect/>
          </a:stretch>
        </p:blipFill>
        <p:spPr>
          <a:xfrm>
            <a:off x="-5634655" y="-75025"/>
            <a:ext cx="14778658" cy="6858000"/>
          </a:xfrm>
          <a:prstGeom prst="rect">
            <a:avLst/>
          </a:prstGeom>
          <a:noFill/>
          <a:ln>
            <a:noFill/>
          </a:ln>
        </p:spPr>
      </p:pic>
    </p:spTree>
  </p:cSld>
  <p:clrMapOvr>
    <a:masterClrMapping/>
  </p:clrMapOvr>
  <p:transition spd="slow">
    <p:cut/>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pic>
        <p:nvPicPr>
          <p:cNvPr id="541" name="Shape 541"/>
          <p:cNvPicPr preferRelativeResize="0"/>
          <p:nvPr/>
        </p:nvPicPr>
        <p:blipFill>
          <a:blip r:embed="rId3">
            <a:alphaModFix/>
          </a:blip>
          <a:stretch>
            <a:fillRect/>
          </a:stretch>
        </p:blipFill>
        <p:spPr>
          <a:xfrm>
            <a:off x="-262800" y="-89122"/>
            <a:ext cx="9496282" cy="6969780"/>
          </a:xfrm>
          <a:prstGeom prst="rect">
            <a:avLst/>
          </a:prstGeom>
          <a:noFill/>
          <a:ln>
            <a:noFill/>
          </a:ln>
        </p:spPr>
      </p:pic>
      <p:sp>
        <p:nvSpPr>
          <p:cNvPr id="542" name="Shape 542"/>
          <p:cNvSpPr txBox="1"/>
          <p:nvPr/>
        </p:nvSpPr>
        <p:spPr>
          <a:xfrm>
            <a:off x="914400" y="731520"/>
            <a:ext cx="6363404" cy="5316254"/>
          </a:xfrm>
          <a:prstGeom prst="rect">
            <a:avLst/>
          </a:prstGeom>
          <a:noFill/>
          <a:ln>
            <a:noFill/>
          </a:ln>
        </p:spPr>
        <p:txBody>
          <a:bodyPr lIns="38100" tIns="38100" rIns="38100" bIns="38100" anchor="t" anchorCtr="0">
            <a:noAutofit/>
          </a:bodyPr>
          <a:lstStyle/>
          <a:p>
            <a:pPr rtl="0">
              <a:lnSpc>
                <a:spcPct val="100000"/>
              </a:lnSpc>
              <a:spcBef>
                <a:spcPts val="0"/>
              </a:spcBef>
              <a:buNone/>
            </a:pPr>
            <a:r>
              <a:rPr lang="en" sz="2666">
                <a:solidFill>
                  <a:srgbClr val="000000"/>
                </a:solidFill>
                <a:latin typeface="Arial"/>
                <a:ea typeface="Arial"/>
                <a:cs typeface="Arial"/>
                <a:sym typeface="Arial"/>
              </a:rPr>
              <a:t/>
            </a:r>
            <a:br>
              <a:rPr lang="en" sz="2666">
                <a:solidFill>
                  <a:srgbClr val="000000"/>
                </a:solidFill>
                <a:latin typeface="Arial"/>
                <a:ea typeface="Arial"/>
                <a:cs typeface="Arial"/>
                <a:sym typeface="Arial"/>
              </a:rPr>
            </a:br>
            <a:r>
              <a:rPr lang="en" sz="4800" b="1">
                <a:solidFill>
                  <a:srgbClr val="FFFFFF"/>
                </a:solidFill>
                <a:latin typeface="georgia"/>
                <a:ea typeface="georgia"/>
                <a:cs typeface="georgia"/>
                <a:sym typeface="georgia"/>
              </a:rPr>
              <a:t>4 types of tweets:</a:t>
            </a:r>
          </a:p>
          <a:p>
            <a:pPr rtl="0">
              <a:lnSpc>
                <a:spcPct val="100000"/>
              </a:lnSpc>
              <a:spcBef>
                <a:spcPts val="0"/>
              </a:spcBef>
              <a:buNone/>
            </a:pPr>
            <a:endParaRPr sz="4800" b="1">
              <a:solidFill>
                <a:srgbClr val="FFFFFF"/>
              </a:solidFill>
              <a:latin typeface="georgia"/>
              <a:ea typeface="georgia"/>
              <a:cs typeface="georgia"/>
              <a:sym typeface="georgia"/>
            </a:endParaRPr>
          </a:p>
          <a:p>
            <a:pPr rtl="0">
              <a:lnSpc>
                <a:spcPct val="100000"/>
              </a:lnSpc>
              <a:spcBef>
                <a:spcPts val="0"/>
              </a:spcBef>
              <a:buNone/>
            </a:pPr>
            <a:r>
              <a:rPr lang="en" sz="4800">
                <a:solidFill>
                  <a:srgbClr val="FFFFFF"/>
                </a:solidFill>
                <a:latin typeface="georgia"/>
                <a:ea typeface="georgia"/>
                <a:cs typeface="georgia"/>
                <a:sym typeface="georgia"/>
              </a:rPr>
              <a:t>1. Update</a:t>
            </a:r>
            <a:br>
              <a:rPr lang="en" sz="4800">
                <a:solidFill>
                  <a:srgbClr val="FFFFFF"/>
                </a:solidFill>
                <a:latin typeface="georgia"/>
                <a:ea typeface="georgia"/>
                <a:cs typeface="georgia"/>
                <a:sym typeface="georgia"/>
              </a:rPr>
            </a:br>
            <a:r>
              <a:rPr lang="en" sz="4800">
                <a:solidFill>
                  <a:srgbClr val="FFFFFF"/>
                </a:solidFill>
                <a:latin typeface="georgia"/>
                <a:ea typeface="georgia"/>
                <a:cs typeface="georgia"/>
                <a:sym typeface="georgia"/>
              </a:rPr>
              <a:t>2. @reply/mention</a:t>
            </a:r>
            <a:br>
              <a:rPr lang="en" sz="4800">
                <a:solidFill>
                  <a:srgbClr val="FFFFFF"/>
                </a:solidFill>
                <a:latin typeface="georgia"/>
                <a:ea typeface="georgia"/>
                <a:cs typeface="georgia"/>
                <a:sym typeface="georgia"/>
              </a:rPr>
            </a:br>
            <a:r>
              <a:rPr lang="en" sz="4800">
                <a:solidFill>
                  <a:srgbClr val="FFFFFF"/>
                </a:solidFill>
                <a:latin typeface="georgia"/>
                <a:ea typeface="georgia"/>
                <a:cs typeface="georgia"/>
                <a:sym typeface="georgia"/>
              </a:rPr>
              <a:t>3. Retweet (RT)</a:t>
            </a:r>
            <a:br>
              <a:rPr lang="en" sz="4800">
                <a:solidFill>
                  <a:srgbClr val="FFFFFF"/>
                </a:solidFill>
                <a:latin typeface="georgia"/>
                <a:ea typeface="georgia"/>
                <a:cs typeface="georgia"/>
                <a:sym typeface="georgia"/>
              </a:rPr>
            </a:br>
            <a:r>
              <a:rPr lang="en" sz="4800">
                <a:solidFill>
                  <a:srgbClr val="FFFFFF"/>
                </a:solidFill>
                <a:latin typeface="georgia"/>
                <a:ea typeface="georgia"/>
                <a:cs typeface="georgia"/>
                <a:sym typeface="georgia"/>
              </a:rPr>
              <a:t>4. Direct Message (DM)</a:t>
            </a:r>
            <a:r>
              <a:rPr lang="en" sz="2666">
                <a:solidFill>
                  <a:srgbClr val="000000"/>
                </a:solidFill>
                <a:latin typeface="georgia"/>
                <a:ea typeface="georgia"/>
                <a:cs typeface="georgia"/>
                <a:sym typeface="georgia"/>
              </a:rPr>
              <a:t> </a:t>
            </a:r>
          </a:p>
        </p:txBody>
      </p:sp>
    </p:spTree>
  </p:cSld>
  <p:clrMapOvr>
    <a:masterClrMapping/>
  </p:clrMapOvr>
  <p:transition spd="slow">
    <p:cut/>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pic>
        <p:nvPicPr>
          <p:cNvPr id="547" name="Shape 547"/>
          <p:cNvPicPr preferRelativeResize="0"/>
          <p:nvPr/>
        </p:nvPicPr>
        <p:blipFill>
          <a:blip r:embed="rId3">
            <a:alphaModFix/>
          </a:blip>
          <a:stretch>
            <a:fillRect/>
          </a:stretch>
        </p:blipFill>
        <p:spPr>
          <a:xfrm>
            <a:off x="3307" y="5332"/>
            <a:ext cx="9163935" cy="6880747"/>
          </a:xfrm>
          <a:prstGeom prst="rect">
            <a:avLst/>
          </a:prstGeom>
          <a:noFill/>
          <a:ln>
            <a:noFill/>
          </a:ln>
        </p:spPr>
      </p:pic>
      <p:sp>
        <p:nvSpPr>
          <p:cNvPr id="548" name="Shape 548"/>
          <p:cNvSpPr txBox="1"/>
          <p:nvPr/>
        </p:nvSpPr>
        <p:spPr>
          <a:xfrm>
            <a:off x="716602" y="627380"/>
            <a:ext cx="7920599" cy="5981699"/>
          </a:xfrm>
          <a:prstGeom prst="rect">
            <a:avLst/>
          </a:prstGeom>
          <a:noFill/>
          <a:ln>
            <a:noFill/>
          </a:ln>
        </p:spPr>
        <p:txBody>
          <a:bodyPr lIns="38100" tIns="38100" rIns="38100" bIns="38100" anchor="t" anchorCtr="0">
            <a:noAutofit/>
          </a:bodyPr>
          <a:lstStyle/>
          <a:p>
            <a:pPr rtl="0">
              <a:lnSpc>
                <a:spcPct val="100000"/>
              </a:lnSpc>
              <a:spcBef>
                <a:spcPts val="0"/>
              </a:spcBef>
              <a:buNone/>
            </a:pPr>
            <a:r>
              <a:rPr lang="en" sz="2133" b="1">
                <a:solidFill>
                  <a:srgbClr val="FFFFFF"/>
                </a:solidFill>
                <a:latin typeface="georgia"/>
                <a:ea typeface="georgia"/>
                <a:cs typeface="georgia"/>
                <a:sym typeface="georgia"/>
              </a:rPr>
              <a:t>Pick one of these accounts, look at what they're tweeting about and who they're connecting with:</a:t>
            </a:r>
          </a:p>
          <a:p>
            <a:pPr rtl="0">
              <a:lnSpc>
                <a:spcPct val="100000"/>
              </a:lnSpc>
              <a:spcBef>
                <a:spcPts val="0"/>
              </a:spcBef>
              <a:buNone/>
            </a:pPr>
            <a:endParaRPr sz="2133" b="1">
              <a:solidFill>
                <a:srgbClr val="FFFFFF"/>
              </a:solidFill>
              <a:latin typeface="georgia"/>
              <a:ea typeface="georgia"/>
              <a:cs typeface="georgia"/>
              <a:sym typeface="georgia"/>
            </a:endParaRPr>
          </a:p>
          <a:p>
            <a:pPr rtl="0">
              <a:lnSpc>
                <a:spcPct val="100000"/>
              </a:lnSpc>
              <a:spcBef>
                <a:spcPts val="0"/>
              </a:spcBef>
              <a:buNone/>
            </a:pPr>
            <a:r>
              <a:rPr lang="en" sz="2133">
                <a:solidFill>
                  <a:srgbClr val="FFFFFF"/>
                </a:solidFill>
                <a:latin typeface="georgia"/>
                <a:ea typeface="georgia"/>
                <a:cs typeface="georgia"/>
                <a:sym typeface="georgia"/>
              </a:rPr>
              <a:t>@shelterscotland</a:t>
            </a:r>
          </a:p>
          <a:p>
            <a:pPr rtl="0">
              <a:lnSpc>
                <a:spcPct val="100000"/>
              </a:lnSpc>
              <a:spcBef>
                <a:spcPts val="0"/>
              </a:spcBef>
              <a:buNone/>
            </a:pPr>
            <a:r>
              <a:rPr lang="en" sz="2133">
                <a:solidFill>
                  <a:srgbClr val="FFFFFF"/>
                </a:solidFill>
                <a:latin typeface="georgia"/>
                <a:ea typeface="georgia"/>
                <a:cs typeface="georgia"/>
                <a:sym typeface="georgia"/>
              </a:rPr>
              <a:t>@thirdsectorlab</a:t>
            </a:r>
            <a:br>
              <a:rPr lang="en" sz="2133">
                <a:solidFill>
                  <a:srgbClr val="FFFFFF"/>
                </a:solidFill>
                <a:latin typeface="georgia"/>
                <a:ea typeface="georgia"/>
                <a:cs typeface="georgia"/>
                <a:sym typeface="georgia"/>
              </a:rPr>
            </a:br>
            <a:r>
              <a:rPr lang="en" sz="2133">
                <a:solidFill>
                  <a:srgbClr val="FFFFFF"/>
                </a:solidFill>
                <a:latin typeface="georgia"/>
                <a:ea typeface="georgia"/>
                <a:cs typeface="georgia"/>
                <a:sym typeface="georgia"/>
              </a:rPr>
              <a:t>@mikefifediet</a:t>
            </a:r>
            <a:br>
              <a:rPr lang="en" sz="2133">
                <a:solidFill>
                  <a:srgbClr val="FFFFFF"/>
                </a:solidFill>
                <a:latin typeface="georgia"/>
                <a:ea typeface="georgia"/>
                <a:cs typeface="georgia"/>
                <a:sym typeface="georgia"/>
              </a:rPr>
            </a:br>
            <a:r>
              <a:rPr lang="en" sz="2133">
                <a:solidFill>
                  <a:srgbClr val="FFFFFF"/>
                </a:solidFill>
                <a:latin typeface="georgia"/>
                <a:ea typeface="georgia"/>
                <a:cs typeface="georgia"/>
                <a:sym typeface="georgia"/>
              </a:rPr>
              <a:t>@aberdeenuni</a:t>
            </a:r>
          </a:p>
          <a:p>
            <a:pPr lvl="0" rtl="0">
              <a:lnSpc>
                <a:spcPct val="100000"/>
              </a:lnSpc>
              <a:spcBef>
                <a:spcPts val="0"/>
              </a:spcBef>
              <a:buNone/>
            </a:pPr>
            <a:r>
              <a:rPr lang="en" sz="2133">
                <a:solidFill>
                  <a:srgbClr val="FFFFFF"/>
                </a:solidFill>
                <a:latin typeface="georgia"/>
                <a:ea typeface="georgia"/>
                <a:cs typeface="georgia"/>
                <a:sym typeface="georgia"/>
              </a:rPr>
              <a:t>@louisemac</a:t>
            </a:r>
          </a:p>
          <a:p>
            <a:pPr lvl="0" rtl="0">
              <a:lnSpc>
                <a:spcPct val="100000"/>
              </a:lnSpc>
              <a:spcBef>
                <a:spcPts val="0"/>
              </a:spcBef>
              <a:buNone/>
            </a:pPr>
            <a:r>
              <a:rPr lang="en" sz="2133">
                <a:solidFill>
                  <a:srgbClr val="FFFFFF"/>
                </a:solidFill>
                <a:latin typeface="georgia"/>
                <a:ea typeface="georgia"/>
                <a:cs typeface="georgia"/>
                <a:sym typeface="georgia"/>
              </a:rPr>
              <a:t>@oxfamscotland</a:t>
            </a:r>
            <a:br>
              <a:rPr lang="en" sz="2133">
                <a:solidFill>
                  <a:srgbClr val="FFFFFF"/>
                </a:solidFill>
                <a:latin typeface="georgia"/>
                <a:ea typeface="georgia"/>
                <a:cs typeface="georgia"/>
                <a:sym typeface="georgia"/>
              </a:rPr>
            </a:br>
            <a:endParaRPr lang="en" sz="2133">
              <a:solidFill>
                <a:srgbClr val="FFFFFF"/>
              </a:solidFill>
              <a:latin typeface="georgia"/>
              <a:ea typeface="georgia"/>
              <a:cs typeface="georgia"/>
              <a:sym typeface="georgia"/>
            </a:endParaRPr>
          </a:p>
          <a:p>
            <a:pPr lvl="0" rtl="0">
              <a:lnSpc>
                <a:spcPct val="100000"/>
              </a:lnSpc>
              <a:spcBef>
                <a:spcPts val="0"/>
              </a:spcBef>
              <a:buNone/>
            </a:pPr>
            <a:endParaRPr sz="2133">
              <a:solidFill>
                <a:srgbClr val="FFFFFF"/>
              </a:solidFill>
              <a:latin typeface="georgia"/>
              <a:ea typeface="georgia"/>
              <a:cs typeface="georgia"/>
              <a:sym typeface="georgia"/>
            </a:endParaRPr>
          </a:p>
          <a:p>
            <a:pPr lvl="0" rtl="0">
              <a:lnSpc>
                <a:spcPct val="100000"/>
              </a:lnSpc>
              <a:spcBef>
                <a:spcPts val="0"/>
              </a:spcBef>
              <a:buNone/>
            </a:pPr>
            <a:r>
              <a:rPr lang="en" sz="2133" b="1">
                <a:solidFill>
                  <a:srgbClr val="FFFFFF"/>
                </a:solidFill>
                <a:latin typeface="georgia"/>
                <a:ea typeface="georgia"/>
                <a:cs typeface="georgia"/>
                <a:sym typeface="georgia"/>
              </a:rPr>
              <a:t>Task: </a:t>
            </a:r>
          </a:p>
          <a:p>
            <a:pPr lvl="0" rtl="0">
              <a:lnSpc>
                <a:spcPct val="100000"/>
              </a:lnSpc>
              <a:spcBef>
                <a:spcPts val="0"/>
              </a:spcBef>
              <a:buNone/>
            </a:pPr>
            <a:r>
              <a:rPr lang="en" sz="2133" b="1">
                <a:solidFill>
                  <a:srgbClr val="FFFFFF"/>
                </a:solidFill>
                <a:latin typeface="georgia"/>
                <a:ea typeface="georgia"/>
                <a:cs typeface="georgia"/>
                <a:sym typeface="georgia"/>
              </a:rPr>
              <a:t>- Retweet one of their tweets.</a:t>
            </a:r>
          </a:p>
          <a:p>
            <a:pPr lvl="0" rtl="0">
              <a:lnSpc>
                <a:spcPct val="100000"/>
              </a:lnSpc>
              <a:spcBef>
                <a:spcPts val="0"/>
              </a:spcBef>
              <a:buNone/>
            </a:pPr>
            <a:r>
              <a:rPr lang="en" sz="2133" b="1">
                <a:solidFill>
                  <a:srgbClr val="FFFFFF"/>
                </a:solidFill>
                <a:latin typeface="georgia"/>
                <a:ea typeface="georgia"/>
                <a:cs typeface="georgia"/>
                <a:sym typeface="georgia"/>
              </a:rPr>
              <a:t>- Send a tweet to one of them.</a:t>
            </a:r>
          </a:p>
          <a:p>
            <a:pPr lvl="0" rtl="0">
              <a:lnSpc>
                <a:spcPct val="100000"/>
              </a:lnSpc>
              <a:spcBef>
                <a:spcPts val="0"/>
              </a:spcBef>
              <a:buNone/>
            </a:pPr>
            <a:r>
              <a:rPr lang="en" sz="2133" b="1">
                <a:solidFill>
                  <a:srgbClr val="FFFFFF"/>
                </a:solidFill>
                <a:latin typeface="georgia"/>
                <a:ea typeface="georgia"/>
                <a:cs typeface="georgia"/>
                <a:sym typeface="georgia"/>
              </a:rPr>
              <a:t>- Follow one of them.</a:t>
            </a:r>
          </a:p>
        </p:txBody>
      </p:sp>
    </p:spTree>
  </p:cSld>
  <p:clrMapOvr>
    <a:masterClrMapping/>
  </p:clrMapOvr>
  <p:transition spd="slow">
    <p:cut/>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pic>
        <p:nvPicPr>
          <p:cNvPr id="553" name="Shape 553"/>
          <p:cNvPicPr preferRelativeResize="0"/>
          <p:nvPr/>
        </p:nvPicPr>
        <p:blipFill>
          <a:blip r:embed="rId3">
            <a:alphaModFix/>
          </a:blip>
          <a:stretch>
            <a:fillRect/>
          </a:stretch>
        </p:blipFill>
        <p:spPr>
          <a:xfrm>
            <a:off x="0" y="0"/>
            <a:ext cx="9143999" cy="6857999"/>
          </a:xfrm>
          <a:prstGeom prst="rect">
            <a:avLst/>
          </a:prstGeom>
          <a:noFill/>
          <a:ln>
            <a:noFill/>
          </a:ln>
        </p:spPr>
      </p:pic>
    </p:spTree>
  </p:cSld>
  <p:clrMapOvr>
    <a:masterClrMapping/>
  </p:clrMapOvr>
  <p:transition spd="slow">
    <p:cut/>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pic>
        <p:nvPicPr>
          <p:cNvPr id="558" name="Shape 558"/>
          <p:cNvPicPr preferRelativeResize="0"/>
          <p:nvPr/>
        </p:nvPicPr>
        <p:blipFill>
          <a:blip r:embed="rId3">
            <a:alphaModFix/>
          </a:blip>
          <a:stretch>
            <a:fillRect/>
          </a:stretch>
        </p:blipFill>
        <p:spPr>
          <a:xfrm>
            <a:off x="-261675" y="-168705"/>
            <a:ext cx="9409612" cy="7044682"/>
          </a:xfrm>
          <a:prstGeom prst="rect">
            <a:avLst/>
          </a:prstGeom>
          <a:noFill/>
          <a:ln>
            <a:noFill/>
          </a:ln>
        </p:spPr>
      </p:pic>
      <p:sp>
        <p:nvSpPr>
          <p:cNvPr id="559" name="Shape 559"/>
          <p:cNvSpPr txBox="1"/>
          <p:nvPr/>
        </p:nvSpPr>
        <p:spPr>
          <a:xfrm>
            <a:off x="0" y="461887"/>
            <a:ext cx="8894999" cy="6368099"/>
          </a:xfrm>
          <a:prstGeom prst="rect">
            <a:avLst/>
          </a:prstGeom>
          <a:noFill/>
          <a:ln>
            <a:noFill/>
          </a:ln>
        </p:spPr>
        <p:txBody>
          <a:bodyPr lIns="38100" tIns="38100" rIns="38100" bIns="38100" anchor="t" anchorCtr="0">
            <a:noAutofit/>
          </a:bodyPr>
          <a:lstStyle/>
          <a:p>
            <a:pPr rtl="0">
              <a:lnSpc>
                <a:spcPct val="100000"/>
              </a:lnSpc>
              <a:spcBef>
                <a:spcPts val="0"/>
              </a:spcBef>
              <a:buNone/>
            </a:pPr>
            <a:r>
              <a:rPr lang="en" sz="2200" b="1" i="0">
                <a:solidFill>
                  <a:srgbClr val="FFFFFF"/>
                </a:solidFill>
                <a:latin typeface="georgia"/>
                <a:ea typeface="georgia"/>
                <a:cs typeface="georgia"/>
                <a:sym typeface="georgia"/>
              </a:rPr>
              <a:t>Explore these hashtags by entering them in to the search box:</a:t>
            </a:r>
          </a:p>
          <a:p>
            <a:pPr rtl="0">
              <a:lnSpc>
                <a:spcPct val="100000"/>
              </a:lnSpc>
              <a:spcBef>
                <a:spcPts val="0"/>
              </a:spcBef>
              <a:buNone/>
            </a:pPr>
            <a:endParaRPr sz="2200" b="1" i="0">
              <a:solidFill>
                <a:srgbClr val="FFFFFF"/>
              </a:solidFill>
              <a:latin typeface="georgia"/>
              <a:ea typeface="georgia"/>
              <a:cs typeface="georgia"/>
              <a:sym typeface="georgia"/>
            </a:endParaRPr>
          </a:p>
          <a:p>
            <a:pPr lvl="0" rtl="0">
              <a:lnSpc>
                <a:spcPct val="100000"/>
              </a:lnSpc>
              <a:spcBef>
                <a:spcPts val="0"/>
              </a:spcBef>
              <a:buNone/>
            </a:pPr>
            <a:r>
              <a:rPr lang="en" sz="2200" i="0">
                <a:solidFill>
                  <a:srgbClr val="FFFFFF"/>
                </a:solidFill>
                <a:latin typeface="georgia"/>
                <a:ea typeface="georgia"/>
                <a:cs typeface="georgia"/>
                <a:sym typeface="georgia"/>
              </a:rPr>
              <a:t>#</a:t>
            </a:r>
            <a:r>
              <a:rPr lang="en" sz="2200">
                <a:solidFill>
                  <a:srgbClr val="FFFFFF"/>
                </a:solidFill>
                <a:latin typeface="georgia"/>
                <a:ea typeface="georgia"/>
                <a:cs typeface="georgia"/>
                <a:sym typeface="georgia"/>
              </a:rPr>
              <a:t>indyref - Latest thoughts on the Scottish Independence debate.</a:t>
            </a:r>
            <a:r>
              <a:rPr lang="en" sz="2200" i="0">
                <a:solidFill>
                  <a:srgbClr val="FFFFFF"/>
                </a:solidFill>
                <a:latin typeface="georgia"/>
                <a:ea typeface="georgia"/>
                <a:cs typeface="georgia"/>
                <a:sym typeface="georgia"/>
              </a:rPr>
              <a:t/>
            </a:r>
            <a:br>
              <a:rPr lang="en" sz="2200" i="0">
                <a:solidFill>
                  <a:srgbClr val="FFFFFF"/>
                </a:solidFill>
                <a:latin typeface="georgia"/>
                <a:ea typeface="georgia"/>
                <a:cs typeface="georgia"/>
                <a:sym typeface="georgia"/>
              </a:rPr>
            </a:br>
            <a:r>
              <a:rPr lang="en" sz="2200" i="0">
                <a:solidFill>
                  <a:srgbClr val="FFFFFF"/>
                </a:solidFill>
                <a:latin typeface="georgia"/>
                <a:ea typeface="georgia"/>
                <a:cs typeface="georgia"/>
                <a:sym typeface="georgia"/>
              </a:rPr>
              <a:t/>
            </a:r>
            <a:br>
              <a:rPr lang="en" sz="2200" i="0">
                <a:solidFill>
                  <a:srgbClr val="FFFFFF"/>
                </a:solidFill>
                <a:latin typeface="georgia"/>
                <a:ea typeface="georgia"/>
                <a:cs typeface="georgia"/>
                <a:sym typeface="georgia"/>
              </a:rPr>
            </a:br>
            <a:r>
              <a:rPr lang="en" sz="2200" i="0">
                <a:solidFill>
                  <a:srgbClr val="FFFFFF"/>
                </a:solidFill>
                <a:latin typeface="georgia"/>
                <a:ea typeface="georgia"/>
                <a:cs typeface="georgia"/>
                <a:sym typeface="georgia"/>
              </a:rPr>
              <a:t>#</a:t>
            </a:r>
            <a:r>
              <a:rPr lang="en" sz="2200">
                <a:solidFill>
                  <a:srgbClr val="FFFFFF"/>
                </a:solidFill>
                <a:latin typeface="georgia"/>
                <a:ea typeface="georgia"/>
                <a:cs typeface="georgia"/>
                <a:sym typeface="georgia"/>
              </a:rPr>
              <a:t>edchat - Discussing latest research and developments in the education sector.</a:t>
            </a:r>
          </a:p>
          <a:p>
            <a:pPr lvl="0" rtl="0">
              <a:lnSpc>
                <a:spcPct val="100000"/>
              </a:lnSpc>
              <a:spcBef>
                <a:spcPts val="0"/>
              </a:spcBef>
              <a:buNone/>
            </a:pPr>
            <a:endParaRPr sz="2200">
              <a:solidFill>
                <a:srgbClr val="FFFFFF"/>
              </a:solidFill>
              <a:latin typeface="georgia"/>
              <a:ea typeface="georgia"/>
              <a:cs typeface="georgia"/>
              <a:sym typeface="georgia"/>
            </a:endParaRPr>
          </a:p>
          <a:p>
            <a:pPr rtl="0">
              <a:lnSpc>
                <a:spcPct val="100000"/>
              </a:lnSpc>
              <a:spcBef>
                <a:spcPts val="0"/>
              </a:spcBef>
              <a:buNone/>
            </a:pPr>
            <a:r>
              <a:rPr lang="en" sz="2200">
                <a:solidFill>
                  <a:srgbClr val="FFFFFF"/>
                </a:solidFill>
                <a:latin typeface="georgia"/>
                <a:ea typeface="georgia"/>
                <a:cs typeface="georgia"/>
                <a:sym typeface="georgia"/>
              </a:rPr>
              <a:t>#ferguson - Events unfolding around the Feguson shooting.</a:t>
            </a:r>
          </a:p>
          <a:p>
            <a:pPr rtl="0">
              <a:lnSpc>
                <a:spcPct val="100000"/>
              </a:lnSpc>
              <a:spcBef>
                <a:spcPts val="0"/>
              </a:spcBef>
              <a:buNone/>
            </a:pPr>
            <a:endParaRPr sz="2200">
              <a:solidFill>
                <a:srgbClr val="FFFFFF"/>
              </a:solidFill>
              <a:latin typeface="georgia"/>
              <a:ea typeface="georgia"/>
              <a:cs typeface="georgia"/>
              <a:sym typeface="georgia"/>
            </a:endParaRPr>
          </a:p>
          <a:p>
            <a:pPr rtl="0">
              <a:lnSpc>
                <a:spcPct val="100000"/>
              </a:lnSpc>
              <a:spcBef>
                <a:spcPts val="0"/>
              </a:spcBef>
              <a:buNone/>
            </a:pPr>
            <a:r>
              <a:rPr lang="en" sz="2200">
                <a:solidFill>
                  <a:srgbClr val="FFFFFF"/>
                </a:solidFill>
                <a:latin typeface="georgia"/>
                <a:ea typeface="georgia"/>
                <a:cs typeface="georgia"/>
                <a:sym typeface="georgia"/>
              </a:rPr>
              <a:t>#sustainability - Global issues focusing on environmental sustainability.</a:t>
            </a:r>
          </a:p>
          <a:p>
            <a:pPr rtl="0">
              <a:lnSpc>
                <a:spcPct val="100000"/>
              </a:lnSpc>
              <a:spcBef>
                <a:spcPts val="0"/>
              </a:spcBef>
              <a:buNone/>
            </a:pPr>
            <a:endParaRPr sz="2200">
              <a:solidFill>
                <a:srgbClr val="FFFFFF"/>
              </a:solidFill>
              <a:latin typeface="georgia"/>
              <a:ea typeface="georgia"/>
              <a:cs typeface="georgia"/>
              <a:sym typeface="georgia"/>
            </a:endParaRPr>
          </a:p>
          <a:p>
            <a:pPr lvl="0" rtl="0">
              <a:lnSpc>
                <a:spcPct val="100000"/>
              </a:lnSpc>
              <a:spcBef>
                <a:spcPts val="0"/>
              </a:spcBef>
              <a:buNone/>
            </a:pPr>
            <a:r>
              <a:rPr lang="en" sz="2200">
                <a:solidFill>
                  <a:srgbClr val="FFFFFF"/>
                </a:solidFill>
                <a:latin typeface="georgia"/>
                <a:ea typeface="georgia"/>
                <a:cs typeface="georgia"/>
                <a:sym typeface="georgia"/>
              </a:rPr>
              <a:t>#B4E - ‘Business for the Environment summit’ or ‘Besties 4 Ever’?</a:t>
            </a:r>
          </a:p>
          <a:p>
            <a:pPr lvl="0" rtl="0">
              <a:lnSpc>
                <a:spcPct val="100000"/>
              </a:lnSpc>
              <a:spcBef>
                <a:spcPts val="0"/>
              </a:spcBef>
              <a:buNone/>
            </a:pPr>
            <a:endParaRPr sz="2200">
              <a:solidFill>
                <a:srgbClr val="FFFFFF"/>
              </a:solidFill>
              <a:latin typeface="georgia"/>
              <a:ea typeface="georgia"/>
              <a:cs typeface="georgia"/>
              <a:sym typeface="georgia"/>
            </a:endParaRPr>
          </a:p>
          <a:p>
            <a:pPr lvl="0" rtl="0">
              <a:lnSpc>
                <a:spcPct val="100000"/>
              </a:lnSpc>
              <a:spcBef>
                <a:spcPts val="0"/>
              </a:spcBef>
              <a:buNone/>
            </a:pPr>
            <a:r>
              <a:rPr lang="en" sz="2200" b="1">
                <a:solidFill>
                  <a:srgbClr val="FFFFFF"/>
                </a:solidFill>
                <a:latin typeface="georgia"/>
                <a:ea typeface="georgia"/>
                <a:cs typeface="georgia"/>
                <a:sym typeface="georgia"/>
              </a:rPr>
              <a:t>Task</a:t>
            </a:r>
            <a:r>
              <a:rPr lang="en" sz="2200" b="1" i="0">
                <a:solidFill>
                  <a:srgbClr val="FFFFFF"/>
                </a:solidFill>
                <a:latin typeface="georgia"/>
                <a:ea typeface="georgia"/>
                <a:cs typeface="georgia"/>
                <a:sym typeface="georgia"/>
              </a:rPr>
              <a:t>:</a:t>
            </a:r>
          </a:p>
          <a:p>
            <a:pPr lvl="0" rtl="0">
              <a:lnSpc>
                <a:spcPct val="100000"/>
              </a:lnSpc>
              <a:spcBef>
                <a:spcPts val="0"/>
              </a:spcBef>
              <a:buNone/>
            </a:pPr>
            <a:r>
              <a:rPr lang="en" sz="2200">
                <a:solidFill>
                  <a:srgbClr val="FFFFFF"/>
                </a:solidFill>
                <a:latin typeface="georgia"/>
                <a:ea typeface="georgia"/>
                <a:cs typeface="georgia"/>
                <a:sym typeface="georgia"/>
              </a:rPr>
              <a:t>- Send a tweet using one of the above hashtags, a reply or retweet is ok.</a:t>
            </a:r>
          </a:p>
          <a:p>
            <a:pPr rtl="0">
              <a:lnSpc>
                <a:spcPct val="100000"/>
              </a:lnSpc>
              <a:spcBef>
                <a:spcPts val="0"/>
              </a:spcBef>
              <a:buNone/>
            </a:pPr>
            <a:r>
              <a:rPr lang="en" sz="2200">
                <a:solidFill>
                  <a:srgbClr val="FFFFFF"/>
                </a:solidFill>
                <a:latin typeface="georgia"/>
                <a:ea typeface="georgia"/>
                <a:cs typeface="georgia"/>
                <a:sym typeface="georgia"/>
              </a:rPr>
              <a:t>- </a:t>
            </a:r>
            <a:r>
              <a:rPr lang="en" sz="2200" i="0">
                <a:solidFill>
                  <a:srgbClr val="FFFFFF"/>
                </a:solidFill>
                <a:latin typeface="georgia"/>
                <a:ea typeface="georgia"/>
                <a:cs typeface="georgia"/>
                <a:sym typeface="georgia"/>
              </a:rPr>
              <a:t>Try entering a search term relevant to your </a:t>
            </a:r>
            <a:r>
              <a:rPr lang="en" sz="2200">
                <a:solidFill>
                  <a:srgbClr val="FFFFFF"/>
                </a:solidFill>
                <a:latin typeface="georgia"/>
                <a:ea typeface="georgia"/>
                <a:cs typeface="georgia"/>
                <a:sym typeface="georgia"/>
              </a:rPr>
              <a:t>work</a:t>
            </a:r>
            <a:r>
              <a:rPr lang="en" sz="2200" i="0">
                <a:solidFill>
                  <a:srgbClr val="FFFFFF"/>
                </a:solidFill>
                <a:latin typeface="georgia"/>
                <a:ea typeface="georgia"/>
                <a:cs typeface="georgia"/>
                <a:sym typeface="georgia"/>
              </a:rPr>
              <a:t> (do a general search without using the hashtag symbol) and fine tune with 'advanced search'.</a:t>
            </a:r>
          </a:p>
        </p:txBody>
      </p:sp>
    </p:spTree>
  </p:cSld>
  <p:clrMapOvr>
    <a:masterClrMapping/>
  </p:clrMapOvr>
  <p:transition spd="slow">
    <p:cut/>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pic>
        <p:nvPicPr>
          <p:cNvPr id="564" name="Shape 564"/>
          <p:cNvPicPr preferRelativeResize="0"/>
          <p:nvPr/>
        </p:nvPicPr>
        <p:blipFill>
          <a:blip r:embed="rId3">
            <a:alphaModFix/>
          </a:blip>
          <a:stretch>
            <a:fillRect/>
          </a:stretch>
        </p:blipFill>
        <p:spPr>
          <a:xfrm>
            <a:off x="-261675" y="-168705"/>
            <a:ext cx="9409612" cy="7044682"/>
          </a:xfrm>
          <a:prstGeom prst="rect">
            <a:avLst/>
          </a:prstGeom>
          <a:noFill/>
          <a:ln>
            <a:noFill/>
          </a:ln>
        </p:spPr>
      </p:pic>
      <p:sp>
        <p:nvSpPr>
          <p:cNvPr id="565" name="Shape 565"/>
          <p:cNvSpPr txBox="1"/>
          <p:nvPr/>
        </p:nvSpPr>
        <p:spPr>
          <a:xfrm>
            <a:off x="0" y="365760"/>
            <a:ext cx="8895059" cy="5594580"/>
          </a:xfrm>
          <a:prstGeom prst="rect">
            <a:avLst/>
          </a:prstGeom>
          <a:noFill/>
          <a:ln>
            <a:noFill/>
          </a:ln>
        </p:spPr>
        <p:txBody>
          <a:bodyPr lIns="38100" tIns="38100" rIns="38100" bIns="38100" anchor="t" anchorCtr="0">
            <a:noAutofit/>
          </a:bodyPr>
          <a:lstStyle/>
          <a:p>
            <a:pPr rtl="0">
              <a:lnSpc>
                <a:spcPct val="100000"/>
              </a:lnSpc>
              <a:spcBef>
                <a:spcPts val="0"/>
              </a:spcBef>
              <a:buNone/>
            </a:pPr>
            <a:r>
              <a:rPr lang="en" sz="2400" b="1">
                <a:solidFill>
                  <a:srgbClr val="FFFFFF"/>
                </a:solidFill>
                <a:latin typeface="georgia"/>
                <a:ea typeface="georgia"/>
                <a:cs typeface="georgia"/>
                <a:sym typeface="georgia"/>
              </a:rPr>
              <a:t>Explore these twitter lists and understand how they work:</a:t>
            </a:r>
          </a:p>
          <a:p>
            <a:pPr rtl="0">
              <a:lnSpc>
                <a:spcPct val="100000"/>
              </a:lnSpc>
              <a:spcBef>
                <a:spcPts val="0"/>
              </a:spcBef>
              <a:buNone/>
            </a:pPr>
            <a:endParaRPr sz="2400">
              <a:solidFill>
                <a:srgbClr val="FFFFFF"/>
              </a:solidFill>
              <a:latin typeface="georgia"/>
              <a:ea typeface="georgia"/>
              <a:cs typeface="georgia"/>
              <a:sym typeface="georgia"/>
            </a:endParaRPr>
          </a:p>
          <a:p>
            <a:pPr lvl="0" rtl="0">
              <a:lnSpc>
                <a:spcPct val="100000"/>
              </a:lnSpc>
              <a:spcBef>
                <a:spcPts val="0"/>
              </a:spcBef>
              <a:buNone/>
            </a:pPr>
            <a:r>
              <a:rPr lang="en" sz="2400">
                <a:solidFill>
                  <a:srgbClr val="FFFFFF"/>
                </a:solidFill>
                <a:latin typeface="georgia"/>
                <a:ea typeface="georgia"/>
                <a:cs typeface="georgia"/>
                <a:sym typeface="georgia"/>
              </a:rPr>
              <a:t>- www.twitter.com/BigScotland/scottish-third-sector</a:t>
            </a:r>
          </a:p>
          <a:p>
            <a:pPr lvl="0" rtl="0">
              <a:lnSpc>
                <a:spcPct val="100000"/>
              </a:lnSpc>
              <a:spcBef>
                <a:spcPts val="0"/>
              </a:spcBef>
              <a:buNone/>
            </a:pPr>
            <a:r>
              <a:rPr lang="en" sz="2400">
                <a:solidFill>
                  <a:srgbClr val="FFFFFF"/>
                </a:solidFill>
                <a:latin typeface="georgia"/>
                <a:ea typeface="georgia"/>
                <a:cs typeface="georgia"/>
                <a:sym typeface="georgia"/>
              </a:rPr>
              <a:t>- www.twitter.com/newsdirect/msps</a:t>
            </a:r>
          </a:p>
          <a:p>
            <a:pPr lvl="0" rtl="0">
              <a:lnSpc>
                <a:spcPct val="100000"/>
              </a:lnSpc>
              <a:spcBef>
                <a:spcPts val="0"/>
              </a:spcBef>
              <a:buNone/>
            </a:pPr>
            <a:r>
              <a:rPr lang="en" sz="2400">
                <a:solidFill>
                  <a:srgbClr val="FFFFFF"/>
                </a:solidFill>
                <a:latin typeface="georgia"/>
                <a:ea typeface="georgia"/>
                <a:cs typeface="georgia"/>
                <a:sym typeface="georgia"/>
              </a:rPr>
              <a:t>- www.twitter.com/oliblom/scotland-eduction</a:t>
            </a:r>
          </a:p>
          <a:p>
            <a:pPr lvl="0" rtl="0">
              <a:lnSpc>
                <a:spcPct val="100000"/>
              </a:lnSpc>
              <a:spcBef>
                <a:spcPts val="0"/>
              </a:spcBef>
              <a:buNone/>
            </a:pPr>
            <a:r>
              <a:rPr lang="en" sz="2400">
                <a:solidFill>
                  <a:srgbClr val="FFFFFF"/>
                </a:solidFill>
                <a:latin typeface="georgia"/>
                <a:ea typeface="georgia"/>
                <a:cs typeface="georgia"/>
                <a:sym typeface="georgia"/>
              </a:rPr>
              <a:t>- www.twitter.com/craigmcgill/scottish-press</a:t>
            </a:r>
          </a:p>
          <a:p>
            <a:pPr lvl="0" rtl="0">
              <a:lnSpc>
                <a:spcPct val="100000"/>
              </a:lnSpc>
              <a:spcBef>
                <a:spcPts val="0"/>
              </a:spcBef>
              <a:buNone/>
            </a:pPr>
            <a:endParaRPr sz="2400">
              <a:solidFill>
                <a:srgbClr val="FFFFFF"/>
              </a:solidFill>
              <a:latin typeface="georgia"/>
              <a:ea typeface="georgia"/>
              <a:cs typeface="georgia"/>
              <a:sym typeface="georgia"/>
            </a:endParaRPr>
          </a:p>
          <a:p>
            <a:pPr lvl="0" rtl="0">
              <a:lnSpc>
                <a:spcPct val="100000"/>
              </a:lnSpc>
              <a:spcBef>
                <a:spcPts val="0"/>
              </a:spcBef>
              <a:buNone/>
            </a:pPr>
            <a:r>
              <a:rPr lang="en" sz="2400" b="1">
                <a:solidFill>
                  <a:srgbClr val="FFFFFF"/>
                </a:solidFill>
                <a:latin typeface="georgia"/>
                <a:ea typeface="georgia"/>
                <a:cs typeface="georgia"/>
                <a:sym typeface="georgia"/>
              </a:rPr>
              <a:t>Task:</a:t>
            </a:r>
          </a:p>
          <a:p>
            <a:pPr lvl="0" rtl="0">
              <a:lnSpc>
                <a:spcPct val="100000"/>
              </a:lnSpc>
              <a:spcBef>
                <a:spcPts val="0"/>
              </a:spcBef>
              <a:buNone/>
            </a:pPr>
            <a:r>
              <a:rPr lang="en" sz="2400">
                <a:solidFill>
                  <a:srgbClr val="FFFFFF"/>
                </a:solidFill>
                <a:latin typeface="georgia"/>
                <a:ea typeface="georgia"/>
                <a:cs typeface="georgia"/>
                <a:sym typeface="georgia"/>
              </a:rPr>
              <a:t>- Find lists a twitter user is subscribed to or a member of by clicking 'lists' on the left hand side of their profile.</a:t>
            </a:r>
          </a:p>
          <a:p>
            <a:pPr lvl="0" rtl="0">
              <a:lnSpc>
                <a:spcPct val="100000"/>
              </a:lnSpc>
              <a:spcBef>
                <a:spcPts val="0"/>
              </a:spcBef>
              <a:buNone/>
            </a:pPr>
            <a:r>
              <a:rPr lang="en" sz="2400">
                <a:solidFill>
                  <a:srgbClr val="FFFFFF"/>
                </a:solidFill>
                <a:latin typeface="georgia"/>
                <a:ea typeface="georgia"/>
                <a:cs typeface="georgia"/>
                <a:sym typeface="georgia"/>
              </a:rPr>
              <a:t>- Find and subscribe to at least one twitter list relevant to your work.</a:t>
            </a:r>
          </a:p>
          <a:p>
            <a:pPr lvl="0" rtl="0">
              <a:lnSpc>
                <a:spcPct val="100000"/>
              </a:lnSpc>
              <a:spcBef>
                <a:spcPts val="0"/>
              </a:spcBef>
              <a:buNone/>
            </a:pPr>
            <a:r>
              <a:rPr lang="en" sz="2400">
                <a:solidFill>
                  <a:srgbClr val="FFFFFF"/>
                </a:solidFill>
                <a:latin typeface="georgia"/>
                <a:ea typeface="georgia"/>
                <a:cs typeface="georgia"/>
                <a:sym typeface="georgia"/>
              </a:rPr>
              <a:t>- Follow 5 new accounts from a twitter list.</a:t>
            </a:r>
          </a:p>
        </p:txBody>
      </p:sp>
    </p:spTree>
  </p:cSld>
  <p:clrMapOvr>
    <a:masterClrMapping/>
  </p:clrMapOvr>
  <p:transition spd="slow">
    <p:cut/>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pic>
        <p:nvPicPr>
          <p:cNvPr id="570" name="Shape 570"/>
          <p:cNvPicPr preferRelativeResize="0"/>
          <p:nvPr/>
        </p:nvPicPr>
        <p:blipFill>
          <a:blip r:embed="rId3">
            <a:alphaModFix/>
          </a:blip>
          <a:stretch>
            <a:fillRect/>
          </a:stretch>
        </p:blipFill>
        <p:spPr>
          <a:xfrm>
            <a:off x="-262800" y="-89122"/>
            <a:ext cx="9496282" cy="6969780"/>
          </a:xfrm>
          <a:prstGeom prst="rect">
            <a:avLst/>
          </a:prstGeom>
          <a:noFill/>
          <a:ln>
            <a:noFill/>
          </a:ln>
        </p:spPr>
      </p:pic>
      <p:sp>
        <p:nvSpPr>
          <p:cNvPr id="571" name="Shape 571"/>
          <p:cNvSpPr txBox="1"/>
          <p:nvPr/>
        </p:nvSpPr>
        <p:spPr>
          <a:xfrm>
            <a:off x="457200" y="182880"/>
            <a:ext cx="8541599" cy="7168800"/>
          </a:xfrm>
          <a:prstGeom prst="rect">
            <a:avLst/>
          </a:prstGeom>
          <a:noFill/>
          <a:ln>
            <a:noFill/>
          </a:ln>
        </p:spPr>
        <p:txBody>
          <a:bodyPr lIns="38100" tIns="38100" rIns="38100" bIns="38100" anchor="t" anchorCtr="0">
            <a:noAutofit/>
          </a:bodyPr>
          <a:lstStyle/>
          <a:p>
            <a:pPr lvl="0" rtl="0">
              <a:spcBef>
                <a:spcPts val="0"/>
              </a:spcBef>
              <a:buClr>
                <a:schemeClr val="dk1"/>
              </a:buClr>
              <a:buSzPct val="57894"/>
              <a:buFont typeface="Arial"/>
              <a:buNone/>
            </a:pPr>
            <a:r>
              <a:rPr lang="en" sz="1866">
                <a:solidFill>
                  <a:schemeClr val="lt1"/>
                </a:solidFill>
                <a:latin typeface="georgia"/>
                <a:ea typeface="georgia"/>
                <a:cs typeface="georgia"/>
                <a:sym typeface="georgia"/>
              </a:rPr>
              <a:t/>
            </a:r>
            <a:br>
              <a:rPr lang="en" sz="1866">
                <a:solidFill>
                  <a:schemeClr val="lt1"/>
                </a:solidFill>
                <a:latin typeface="georgia"/>
                <a:ea typeface="georgia"/>
                <a:cs typeface="georgia"/>
                <a:sym typeface="georgia"/>
              </a:rPr>
            </a:br>
            <a:r>
              <a:rPr lang="en" sz="2600" b="1">
                <a:solidFill>
                  <a:schemeClr val="lt1"/>
                </a:solidFill>
                <a:latin typeface="georgia"/>
                <a:ea typeface="georgia"/>
                <a:cs typeface="georgia"/>
                <a:sym typeface="georgia"/>
              </a:rPr>
              <a:t>Send each of these types of tweets right now:</a:t>
            </a:r>
          </a:p>
          <a:p>
            <a:pPr lvl="0" rtl="0">
              <a:spcBef>
                <a:spcPts val="0"/>
              </a:spcBef>
              <a:buClr>
                <a:schemeClr val="dk1"/>
              </a:buClr>
              <a:buSzPct val="42307"/>
              <a:buFont typeface="Arial"/>
              <a:buNone/>
            </a:pPr>
            <a:r>
              <a:rPr lang="en" sz="2600">
                <a:solidFill>
                  <a:schemeClr val="lt1"/>
                </a:solidFill>
                <a:latin typeface="georgia"/>
                <a:ea typeface="georgia"/>
                <a:cs typeface="georgia"/>
                <a:sym typeface="georgia"/>
              </a:rPr>
              <a:t/>
            </a:r>
            <a:br>
              <a:rPr lang="en" sz="2600">
                <a:solidFill>
                  <a:schemeClr val="lt1"/>
                </a:solidFill>
                <a:latin typeface="georgia"/>
                <a:ea typeface="georgia"/>
                <a:cs typeface="georgia"/>
                <a:sym typeface="georgia"/>
              </a:rPr>
            </a:br>
            <a:r>
              <a:rPr lang="en" sz="2600">
                <a:solidFill>
                  <a:schemeClr val="lt1"/>
                </a:solidFill>
                <a:latin typeface="georgia"/>
                <a:ea typeface="georgia"/>
                <a:cs typeface="georgia"/>
                <a:sym typeface="georgia"/>
              </a:rPr>
              <a:t>1. Post a tweet about today's event using #edchat. If you have a camera phone take photo of this workshop and tweet it using the hashtag.</a:t>
            </a:r>
          </a:p>
          <a:p>
            <a:pPr lvl="0" rtl="0">
              <a:spcBef>
                <a:spcPts val="0"/>
              </a:spcBef>
              <a:buClr>
                <a:schemeClr val="dk1"/>
              </a:buClr>
              <a:buFont typeface="Arial"/>
              <a:buNone/>
            </a:pPr>
            <a:endParaRPr sz="2600">
              <a:solidFill>
                <a:schemeClr val="lt1"/>
              </a:solidFill>
              <a:latin typeface="georgia"/>
              <a:ea typeface="georgia"/>
              <a:cs typeface="georgia"/>
              <a:sym typeface="georgia"/>
            </a:endParaRPr>
          </a:p>
          <a:p>
            <a:pPr lvl="0" rtl="0">
              <a:spcBef>
                <a:spcPts val="0"/>
              </a:spcBef>
              <a:buClr>
                <a:schemeClr val="dk1"/>
              </a:buClr>
              <a:buSzPct val="42307"/>
              <a:buFont typeface="Arial"/>
              <a:buNone/>
            </a:pPr>
            <a:r>
              <a:rPr lang="en" sz="2600">
                <a:solidFill>
                  <a:schemeClr val="lt1"/>
                </a:solidFill>
                <a:latin typeface="georgia"/>
                <a:ea typeface="georgia"/>
                <a:cs typeface="georgia"/>
                <a:sym typeface="georgia"/>
              </a:rPr>
              <a:t>2. Share an interesting link. This could be a useful video, a piece of research, a useful website, a blog post, a news article, etc.</a:t>
            </a:r>
          </a:p>
          <a:p>
            <a:pPr lvl="0" rtl="0">
              <a:spcBef>
                <a:spcPts val="0"/>
              </a:spcBef>
              <a:buClr>
                <a:schemeClr val="dk1"/>
              </a:buClr>
              <a:buFont typeface="Arial"/>
              <a:buNone/>
            </a:pPr>
            <a:endParaRPr sz="2600">
              <a:solidFill>
                <a:schemeClr val="lt1"/>
              </a:solidFill>
              <a:latin typeface="georgia"/>
              <a:ea typeface="georgia"/>
              <a:cs typeface="georgia"/>
              <a:sym typeface="georgia"/>
            </a:endParaRPr>
          </a:p>
          <a:p>
            <a:pPr lvl="0" rtl="0">
              <a:spcBef>
                <a:spcPts val="0"/>
              </a:spcBef>
              <a:buClr>
                <a:schemeClr val="dk1"/>
              </a:buClr>
              <a:buSzPct val="42307"/>
              <a:buFont typeface="Arial"/>
              <a:buNone/>
            </a:pPr>
            <a:r>
              <a:rPr lang="en" sz="2600">
                <a:solidFill>
                  <a:schemeClr val="lt1"/>
                </a:solidFill>
                <a:latin typeface="georgia"/>
                <a:ea typeface="georgia"/>
                <a:cs typeface="georgia"/>
                <a:sym typeface="georgia"/>
              </a:rPr>
              <a:t>3. Tweet someone else in the room to say hello.</a:t>
            </a:r>
            <a:r>
              <a:rPr lang="en" sz="2133">
                <a:solidFill>
                  <a:schemeClr val="lt1"/>
                </a:solidFill>
                <a:latin typeface="georgia"/>
                <a:ea typeface="georgia"/>
                <a:cs typeface="georgia"/>
                <a:sym typeface="georgia"/>
              </a:rPr>
              <a:t/>
            </a:r>
            <a:br>
              <a:rPr lang="en" sz="2133">
                <a:solidFill>
                  <a:schemeClr val="lt1"/>
                </a:solidFill>
                <a:latin typeface="georgia"/>
                <a:ea typeface="georgia"/>
                <a:cs typeface="georgia"/>
                <a:sym typeface="georgia"/>
              </a:rPr>
            </a:br>
            <a:endParaRPr lang="en" sz="2133">
              <a:solidFill>
                <a:schemeClr val="lt1"/>
              </a:solidFill>
              <a:latin typeface="georgia"/>
              <a:ea typeface="georgia"/>
              <a:cs typeface="georgia"/>
              <a:sym typeface="georgia"/>
            </a:endParaRPr>
          </a:p>
          <a:p>
            <a:pPr lvl="0" rtl="0">
              <a:spcBef>
                <a:spcPts val="0"/>
              </a:spcBef>
              <a:buClr>
                <a:schemeClr val="dk1"/>
              </a:buClr>
              <a:buFont typeface="Arial"/>
              <a:buNone/>
            </a:pPr>
            <a:endParaRPr sz="2133">
              <a:solidFill>
                <a:schemeClr val="lt1"/>
              </a:solidFill>
              <a:latin typeface="georgia"/>
              <a:ea typeface="georgia"/>
              <a:cs typeface="georgia"/>
              <a:sym typeface="georgia"/>
            </a:endParaRPr>
          </a:p>
          <a:p>
            <a:pPr lvl="0" rtl="0">
              <a:spcBef>
                <a:spcPts val="0"/>
              </a:spcBef>
              <a:buClr>
                <a:schemeClr val="dk1"/>
              </a:buClr>
              <a:buFont typeface="Arial"/>
              <a:buNone/>
            </a:pPr>
            <a:endParaRPr sz="2133" b="1">
              <a:solidFill>
                <a:schemeClr val="lt1"/>
              </a:solidFill>
              <a:latin typeface="georgia"/>
              <a:ea typeface="georgia"/>
              <a:cs typeface="georgia"/>
              <a:sym typeface="georgia"/>
            </a:endParaRPr>
          </a:p>
          <a:p>
            <a:pPr lvl="0" rtl="0">
              <a:lnSpc>
                <a:spcPct val="100000"/>
              </a:lnSpc>
              <a:spcBef>
                <a:spcPts val="0"/>
              </a:spcBef>
              <a:buNone/>
            </a:pPr>
            <a:endParaRPr sz="1866">
              <a:solidFill>
                <a:srgbClr val="FFFFFF"/>
              </a:solidFill>
              <a:latin typeface="georgia"/>
              <a:ea typeface="georgia"/>
              <a:cs typeface="georgia"/>
              <a:sym typeface="georgia"/>
            </a:endParaRP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Shape 88"/>
          <p:cNvPicPr preferRelativeResize="0"/>
          <p:nvPr/>
        </p:nvPicPr>
        <p:blipFill>
          <a:blip r:embed="rId3">
            <a:alphaModFix/>
          </a:blip>
          <a:stretch>
            <a:fillRect/>
          </a:stretch>
        </p:blipFill>
        <p:spPr>
          <a:xfrm>
            <a:off x="-2643874" y="0"/>
            <a:ext cx="14431746" cy="6857999"/>
          </a:xfrm>
          <a:prstGeom prst="rect">
            <a:avLst/>
          </a:prstGeom>
          <a:noFill/>
          <a:ln>
            <a:noFill/>
          </a:ln>
        </p:spPr>
      </p:pic>
    </p:spTree>
  </p:cSld>
  <p:clrMapOvr>
    <a:masterClrMapping/>
  </p:clrMapOvr>
  <p:transition spd="slow">
    <p:cut/>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pic>
        <p:nvPicPr>
          <p:cNvPr id="576" name="Shape 576"/>
          <p:cNvPicPr preferRelativeResize="0"/>
          <p:nvPr/>
        </p:nvPicPr>
        <p:blipFill>
          <a:blip r:embed="rId3">
            <a:alphaModFix/>
          </a:blip>
          <a:stretch>
            <a:fillRect/>
          </a:stretch>
        </p:blipFill>
        <p:spPr>
          <a:xfrm>
            <a:off x="-262800" y="-89122"/>
            <a:ext cx="9496282" cy="6969780"/>
          </a:xfrm>
          <a:prstGeom prst="rect">
            <a:avLst/>
          </a:prstGeom>
          <a:noFill/>
          <a:ln>
            <a:noFill/>
          </a:ln>
        </p:spPr>
      </p:pic>
      <p:sp>
        <p:nvSpPr>
          <p:cNvPr id="577" name="Shape 577"/>
          <p:cNvSpPr txBox="1"/>
          <p:nvPr/>
        </p:nvSpPr>
        <p:spPr>
          <a:xfrm>
            <a:off x="457200" y="182880"/>
            <a:ext cx="8541607" cy="6089332"/>
          </a:xfrm>
          <a:prstGeom prst="rect">
            <a:avLst/>
          </a:prstGeom>
          <a:noFill/>
          <a:ln>
            <a:noFill/>
          </a:ln>
        </p:spPr>
        <p:txBody>
          <a:bodyPr lIns="38100" tIns="38100" rIns="38100" bIns="38100" anchor="t" anchorCtr="0">
            <a:noAutofit/>
          </a:bodyPr>
          <a:lstStyle/>
          <a:p>
            <a:pPr rtl="0">
              <a:lnSpc>
                <a:spcPct val="100000"/>
              </a:lnSpc>
              <a:spcBef>
                <a:spcPts val="0"/>
              </a:spcBef>
              <a:buNone/>
            </a:pPr>
            <a:r>
              <a:rPr lang="en" sz="1866">
                <a:solidFill>
                  <a:srgbClr val="FFFFFF"/>
                </a:solidFill>
                <a:latin typeface="georgia"/>
                <a:ea typeface="georgia"/>
                <a:cs typeface="georgia"/>
                <a:sym typeface="georgia"/>
              </a:rPr>
              <a:t/>
            </a:r>
            <a:br>
              <a:rPr lang="en" sz="1866">
                <a:solidFill>
                  <a:srgbClr val="FFFFFF"/>
                </a:solidFill>
                <a:latin typeface="georgia"/>
                <a:ea typeface="georgia"/>
                <a:cs typeface="georgia"/>
                <a:sym typeface="georgia"/>
              </a:rPr>
            </a:br>
            <a:r>
              <a:rPr lang="en" sz="2133" b="1">
                <a:solidFill>
                  <a:srgbClr val="FFFFFF"/>
                </a:solidFill>
                <a:latin typeface="georgia"/>
                <a:ea typeface="georgia"/>
                <a:cs typeface="georgia"/>
                <a:sym typeface="georgia"/>
              </a:rPr>
              <a:t>25 minutes a day cheat sheet:</a:t>
            </a:r>
          </a:p>
          <a:p>
            <a:pPr rtl="0">
              <a:lnSpc>
                <a:spcPct val="100000"/>
              </a:lnSpc>
              <a:spcBef>
                <a:spcPts val="0"/>
              </a:spcBef>
              <a:buNone/>
            </a:pPr>
            <a:r>
              <a:rPr lang="en" sz="2133">
                <a:solidFill>
                  <a:srgbClr val="FFFFFF"/>
                </a:solidFill>
                <a:latin typeface="georgia"/>
                <a:ea typeface="georgia"/>
                <a:cs typeface="georgia"/>
                <a:sym typeface="georgia"/>
              </a:rPr>
              <a:t/>
            </a:r>
            <a:br>
              <a:rPr lang="en" sz="2133">
                <a:solidFill>
                  <a:srgbClr val="FFFFFF"/>
                </a:solidFill>
                <a:latin typeface="georgia"/>
                <a:ea typeface="georgia"/>
                <a:cs typeface="georgia"/>
                <a:sym typeface="georgia"/>
              </a:rPr>
            </a:br>
            <a:r>
              <a:rPr lang="en" sz="2133">
                <a:solidFill>
                  <a:srgbClr val="FFFFFF"/>
                </a:solidFill>
                <a:latin typeface="georgia"/>
                <a:ea typeface="georgia"/>
                <a:cs typeface="georgia"/>
                <a:sym typeface="georgia"/>
              </a:rPr>
              <a:t>1. Post three tweets as you go about your day and ask others how their day is going.</a:t>
            </a:r>
            <a:br>
              <a:rPr lang="en" sz="2133">
                <a:solidFill>
                  <a:srgbClr val="FFFFFF"/>
                </a:solidFill>
                <a:latin typeface="georgia"/>
                <a:ea typeface="georgia"/>
                <a:cs typeface="georgia"/>
                <a:sym typeface="georgia"/>
              </a:rPr>
            </a:br>
            <a:r>
              <a:rPr lang="en" sz="2133">
                <a:solidFill>
                  <a:srgbClr val="FFFFFF"/>
                </a:solidFill>
                <a:latin typeface="georgia"/>
                <a:ea typeface="georgia"/>
                <a:cs typeface="georgia"/>
                <a:sym typeface="georgia"/>
              </a:rPr>
              <a:t>2. Share four interesting links. This could be a useful video, a piece of research, a useful website, a blog post, a news article, etc.</a:t>
            </a:r>
            <a:br>
              <a:rPr lang="en" sz="2133">
                <a:solidFill>
                  <a:srgbClr val="FFFFFF"/>
                </a:solidFill>
                <a:latin typeface="georgia"/>
                <a:ea typeface="georgia"/>
                <a:cs typeface="georgia"/>
                <a:sym typeface="georgia"/>
              </a:rPr>
            </a:br>
            <a:r>
              <a:rPr lang="en" sz="2133">
                <a:solidFill>
                  <a:srgbClr val="FFFFFF"/>
                </a:solidFill>
                <a:latin typeface="georgia"/>
                <a:ea typeface="georgia"/>
                <a:cs typeface="georgia"/>
                <a:sym typeface="georgia"/>
              </a:rPr>
              <a:t>3. Post two tweets about your particular area of expertise. What may seem like self-promotion can often be helpful content to others.</a:t>
            </a:r>
            <a:br>
              <a:rPr lang="en" sz="2133">
                <a:solidFill>
                  <a:srgbClr val="FFFFFF"/>
                </a:solidFill>
                <a:latin typeface="georgia"/>
                <a:ea typeface="georgia"/>
                <a:cs typeface="georgia"/>
                <a:sym typeface="georgia"/>
              </a:rPr>
            </a:br>
            <a:r>
              <a:rPr lang="en" sz="2133">
                <a:solidFill>
                  <a:srgbClr val="FFFFFF"/>
                </a:solidFill>
                <a:latin typeface="georgia"/>
                <a:ea typeface="georgia"/>
                <a:cs typeface="georgia"/>
                <a:sym typeface="georgia"/>
              </a:rPr>
              <a:t>4. Reply to any @ tweets you’ve received that day.</a:t>
            </a:r>
            <a:br>
              <a:rPr lang="en" sz="2133">
                <a:solidFill>
                  <a:srgbClr val="FFFFFF"/>
                </a:solidFill>
                <a:latin typeface="georgia"/>
                <a:ea typeface="georgia"/>
                <a:cs typeface="georgia"/>
                <a:sym typeface="georgia"/>
              </a:rPr>
            </a:br>
            <a:r>
              <a:rPr lang="en" sz="2133">
                <a:solidFill>
                  <a:srgbClr val="FFFFFF"/>
                </a:solidFill>
                <a:latin typeface="georgia"/>
                <a:ea typeface="georgia"/>
                <a:cs typeface="georgia"/>
                <a:sym typeface="georgia"/>
              </a:rPr>
              <a:t>5. Retweet four useful, interesting or funny tweets you’ve stumbled across today.</a:t>
            </a:r>
            <a:br>
              <a:rPr lang="en" sz="2133">
                <a:solidFill>
                  <a:srgbClr val="FFFFFF"/>
                </a:solidFill>
                <a:latin typeface="georgia"/>
                <a:ea typeface="georgia"/>
                <a:cs typeface="georgia"/>
                <a:sym typeface="georgia"/>
              </a:rPr>
            </a:br>
            <a:r>
              <a:rPr lang="en" sz="2133">
                <a:solidFill>
                  <a:srgbClr val="FFFFFF"/>
                </a:solidFill>
                <a:latin typeface="georgia"/>
                <a:ea typeface="georgia"/>
                <a:cs typeface="georgia"/>
                <a:sym typeface="georgia"/>
              </a:rPr>
              <a:t>6. Search for and answer direct questions relevant to your sector.</a:t>
            </a:r>
            <a:br>
              <a:rPr lang="en" sz="2133">
                <a:solidFill>
                  <a:srgbClr val="FFFFFF"/>
                </a:solidFill>
                <a:latin typeface="georgia"/>
                <a:ea typeface="georgia"/>
                <a:cs typeface="georgia"/>
                <a:sym typeface="georgia"/>
              </a:rPr>
            </a:br>
            <a:r>
              <a:rPr lang="en" sz="2133">
                <a:solidFill>
                  <a:srgbClr val="FFFFFF"/>
                </a:solidFill>
                <a:latin typeface="georgia"/>
                <a:ea typeface="georgia"/>
                <a:cs typeface="georgia"/>
                <a:sym typeface="georgia"/>
              </a:rPr>
              <a:t>7. Recommend three Twitter accounts for your followers to follow.</a:t>
            </a:r>
            <a:br>
              <a:rPr lang="en" sz="2133">
                <a:solidFill>
                  <a:srgbClr val="FFFFFF"/>
                </a:solidFill>
                <a:latin typeface="georgia"/>
                <a:ea typeface="georgia"/>
                <a:cs typeface="georgia"/>
                <a:sym typeface="georgia"/>
              </a:rPr>
            </a:br>
            <a:r>
              <a:rPr lang="en" sz="2133">
                <a:solidFill>
                  <a:srgbClr val="FFFFFF"/>
                </a:solidFill>
                <a:latin typeface="georgia"/>
                <a:ea typeface="georgia"/>
                <a:cs typeface="georgia"/>
                <a:sym typeface="georgia"/>
              </a:rPr>
              <a:t>8. Follow ten relevant Twitter accounts.</a:t>
            </a:r>
            <a:br>
              <a:rPr lang="en" sz="2133">
                <a:solidFill>
                  <a:srgbClr val="FFFFFF"/>
                </a:solidFill>
                <a:latin typeface="georgia"/>
                <a:ea typeface="georgia"/>
                <a:cs typeface="georgia"/>
                <a:sym typeface="georgia"/>
              </a:rPr>
            </a:br>
            <a:r>
              <a:rPr lang="en" sz="2133">
                <a:solidFill>
                  <a:srgbClr val="FFFFFF"/>
                </a:solidFill>
                <a:latin typeface="georgia"/>
                <a:ea typeface="georgia"/>
                <a:cs typeface="georgia"/>
                <a:sym typeface="georgia"/>
              </a:rPr>
              <a:t>9. Search for and join in on conversations relevant to your sector. Use hashtags where possible.</a:t>
            </a:r>
            <a:br>
              <a:rPr lang="en" sz="2133">
                <a:solidFill>
                  <a:srgbClr val="FFFFFF"/>
                </a:solidFill>
                <a:latin typeface="georgia"/>
                <a:ea typeface="georgia"/>
                <a:cs typeface="georgia"/>
                <a:sym typeface="georgia"/>
              </a:rPr>
            </a:br>
            <a:r>
              <a:rPr lang="en" sz="2133">
                <a:solidFill>
                  <a:srgbClr val="FFFFFF"/>
                </a:solidFill>
                <a:latin typeface="georgia"/>
                <a:ea typeface="georgia"/>
                <a:cs typeface="georgia"/>
                <a:sym typeface="georgia"/>
              </a:rPr>
              <a:t>10. Reply to DMs.</a:t>
            </a:r>
          </a:p>
          <a:p>
            <a:pPr rtl="0">
              <a:lnSpc>
                <a:spcPct val="100000"/>
              </a:lnSpc>
              <a:spcBef>
                <a:spcPts val="0"/>
              </a:spcBef>
              <a:buNone/>
            </a:pPr>
            <a:endParaRPr sz="2133">
              <a:solidFill>
                <a:srgbClr val="FFFFFF"/>
              </a:solidFill>
              <a:latin typeface="georgia"/>
              <a:ea typeface="georgia"/>
              <a:cs typeface="georgia"/>
              <a:sym typeface="georgia"/>
            </a:endParaRPr>
          </a:p>
          <a:p>
            <a:pPr rtl="0">
              <a:lnSpc>
                <a:spcPct val="100000"/>
              </a:lnSpc>
              <a:spcBef>
                <a:spcPts val="0"/>
              </a:spcBef>
              <a:buNone/>
            </a:pPr>
            <a:endParaRPr sz="2133" b="1">
              <a:solidFill>
                <a:srgbClr val="FFFFFF"/>
              </a:solidFill>
              <a:latin typeface="georgia"/>
              <a:ea typeface="georgia"/>
              <a:cs typeface="georgia"/>
              <a:sym typeface="georgia"/>
            </a:endParaRPr>
          </a:p>
        </p:txBody>
      </p:sp>
    </p:spTree>
  </p:cSld>
  <p:clrMapOvr>
    <a:masterClrMapping/>
  </p:clrMapOvr>
  <p:transition spd="slow">
    <p:cut/>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pic>
        <p:nvPicPr>
          <p:cNvPr id="582" name="Shape 582"/>
          <p:cNvPicPr preferRelativeResize="0"/>
          <p:nvPr/>
        </p:nvPicPr>
        <p:blipFill>
          <a:blip r:embed="rId3">
            <a:alphaModFix/>
          </a:blip>
          <a:stretch>
            <a:fillRect/>
          </a:stretch>
        </p:blipFill>
        <p:spPr>
          <a:xfrm>
            <a:off x="-84082" y="-266939"/>
            <a:ext cx="9256882" cy="8019314"/>
          </a:xfrm>
          <a:prstGeom prst="rect">
            <a:avLst/>
          </a:prstGeom>
          <a:noFill/>
          <a:ln>
            <a:noFill/>
          </a:ln>
        </p:spPr>
      </p:pic>
      <p:sp>
        <p:nvSpPr>
          <p:cNvPr id="583" name="Shape 583"/>
          <p:cNvSpPr txBox="1"/>
          <p:nvPr/>
        </p:nvSpPr>
        <p:spPr>
          <a:xfrm>
            <a:off x="377125" y="-160175"/>
            <a:ext cx="8555999" cy="7275599"/>
          </a:xfrm>
          <a:prstGeom prst="rect">
            <a:avLst/>
          </a:prstGeom>
          <a:noFill/>
          <a:ln>
            <a:noFill/>
          </a:ln>
        </p:spPr>
        <p:txBody>
          <a:bodyPr lIns="38100" tIns="38100" rIns="38100" bIns="38100" anchor="t" anchorCtr="0">
            <a:noAutofit/>
          </a:bodyPr>
          <a:lstStyle/>
          <a:p>
            <a:pPr rtl="0">
              <a:lnSpc>
                <a:spcPct val="100000"/>
              </a:lnSpc>
              <a:spcBef>
                <a:spcPts val="0"/>
              </a:spcBef>
              <a:buNone/>
            </a:pPr>
            <a:r>
              <a:rPr lang="en" sz="2000" b="1">
                <a:solidFill>
                  <a:srgbClr val="FFFFFF"/>
                </a:solidFill>
                <a:latin typeface="georgia"/>
                <a:ea typeface="georgia"/>
                <a:cs typeface="georgia"/>
                <a:sym typeface="georgia"/>
              </a:rPr>
              <a:t>Twitter best practice</a:t>
            </a:r>
          </a:p>
          <a:p>
            <a:pPr rtl="0">
              <a:lnSpc>
                <a:spcPct val="100000"/>
              </a:lnSpc>
              <a:spcBef>
                <a:spcPts val="0"/>
              </a:spcBef>
              <a:buNone/>
            </a:pPr>
            <a:endParaRPr sz="2000" b="1">
              <a:solidFill>
                <a:srgbClr val="FFFFFF"/>
              </a:solidFill>
              <a:latin typeface="georgia"/>
              <a:ea typeface="georgia"/>
              <a:cs typeface="georgia"/>
              <a:sym typeface="georgia"/>
            </a:endParaRPr>
          </a:p>
          <a:p>
            <a:pPr rtl="0">
              <a:lnSpc>
                <a:spcPct val="100000"/>
              </a:lnSpc>
              <a:spcBef>
                <a:spcPts val="0"/>
              </a:spcBef>
              <a:buNone/>
            </a:pPr>
            <a:r>
              <a:rPr lang="en" sz="2000">
                <a:solidFill>
                  <a:srgbClr val="FFFFFF"/>
                </a:solidFill>
                <a:latin typeface="georgia"/>
                <a:ea typeface="georgia"/>
                <a:cs typeface="georgia"/>
                <a:sym typeface="georgia"/>
              </a:rPr>
              <a:t>1. Find your Twitter voice  </a:t>
            </a:r>
          </a:p>
          <a:p>
            <a:pPr rtl="0">
              <a:lnSpc>
                <a:spcPct val="100000"/>
              </a:lnSpc>
              <a:spcBef>
                <a:spcPts val="0"/>
              </a:spcBef>
              <a:buNone/>
            </a:pPr>
            <a:endParaRPr sz="2000">
              <a:solidFill>
                <a:srgbClr val="FFFFFF"/>
              </a:solidFill>
              <a:latin typeface="georgia"/>
              <a:ea typeface="georgia"/>
              <a:cs typeface="georgia"/>
              <a:sym typeface="georgia"/>
            </a:endParaRPr>
          </a:p>
          <a:p>
            <a:pPr rtl="0">
              <a:lnSpc>
                <a:spcPct val="100000"/>
              </a:lnSpc>
              <a:spcBef>
                <a:spcPts val="0"/>
              </a:spcBef>
              <a:buNone/>
            </a:pPr>
            <a:r>
              <a:rPr lang="en" sz="2000">
                <a:solidFill>
                  <a:srgbClr val="FFFFFF"/>
                </a:solidFill>
                <a:latin typeface="georgia"/>
                <a:ea typeface="georgia"/>
                <a:cs typeface="georgia"/>
                <a:sym typeface="georgia"/>
              </a:rPr>
              <a:t>2. Track your links</a:t>
            </a:r>
          </a:p>
          <a:p>
            <a:pPr rtl="0">
              <a:lnSpc>
                <a:spcPct val="100000"/>
              </a:lnSpc>
              <a:spcBef>
                <a:spcPts val="0"/>
              </a:spcBef>
              <a:buNone/>
            </a:pPr>
            <a:endParaRPr sz="2000">
              <a:solidFill>
                <a:srgbClr val="FFFFFF"/>
              </a:solidFill>
              <a:latin typeface="georgia"/>
              <a:ea typeface="georgia"/>
              <a:cs typeface="georgia"/>
              <a:sym typeface="georgia"/>
            </a:endParaRPr>
          </a:p>
          <a:p>
            <a:pPr rtl="0">
              <a:lnSpc>
                <a:spcPct val="100000"/>
              </a:lnSpc>
              <a:spcBef>
                <a:spcPts val="0"/>
              </a:spcBef>
              <a:buNone/>
            </a:pPr>
            <a:r>
              <a:rPr lang="en" sz="2000">
                <a:solidFill>
                  <a:srgbClr val="FFFFFF"/>
                </a:solidFill>
                <a:latin typeface="georgia"/>
                <a:ea typeface="georgia"/>
                <a:cs typeface="georgia"/>
                <a:sym typeface="georgia"/>
              </a:rPr>
              <a:t>3. Don’t Tweet only your own content</a:t>
            </a:r>
          </a:p>
          <a:p>
            <a:pPr rtl="0">
              <a:lnSpc>
                <a:spcPct val="100000"/>
              </a:lnSpc>
              <a:spcBef>
                <a:spcPts val="0"/>
              </a:spcBef>
              <a:buNone/>
            </a:pPr>
            <a:endParaRPr sz="2000">
              <a:solidFill>
                <a:srgbClr val="FFFFFF"/>
              </a:solidFill>
              <a:latin typeface="georgia"/>
              <a:ea typeface="georgia"/>
              <a:cs typeface="georgia"/>
              <a:sym typeface="georgia"/>
            </a:endParaRPr>
          </a:p>
          <a:p>
            <a:pPr rtl="0">
              <a:lnSpc>
                <a:spcPct val="100000"/>
              </a:lnSpc>
              <a:spcBef>
                <a:spcPts val="0"/>
              </a:spcBef>
              <a:buNone/>
            </a:pPr>
            <a:r>
              <a:rPr lang="en" sz="2000">
                <a:solidFill>
                  <a:srgbClr val="FFFFFF"/>
                </a:solidFill>
                <a:latin typeface="georgia"/>
                <a:ea typeface="georgia"/>
                <a:cs typeface="georgia"/>
                <a:sym typeface="georgia"/>
              </a:rPr>
              <a:t>4. Plan who's going to be tweeting and when</a:t>
            </a:r>
          </a:p>
          <a:p>
            <a:pPr rtl="0">
              <a:lnSpc>
                <a:spcPct val="100000"/>
              </a:lnSpc>
              <a:spcBef>
                <a:spcPts val="0"/>
              </a:spcBef>
              <a:buNone/>
            </a:pPr>
            <a:endParaRPr sz="2000">
              <a:solidFill>
                <a:srgbClr val="FFFFFF"/>
              </a:solidFill>
              <a:latin typeface="georgia"/>
              <a:ea typeface="georgia"/>
              <a:cs typeface="georgia"/>
              <a:sym typeface="georgia"/>
            </a:endParaRPr>
          </a:p>
          <a:p>
            <a:pPr rtl="0">
              <a:lnSpc>
                <a:spcPct val="100000"/>
              </a:lnSpc>
              <a:spcBef>
                <a:spcPts val="0"/>
              </a:spcBef>
              <a:buNone/>
            </a:pPr>
            <a:r>
              <a:rPr lang="en" sz="2000">
                <a:solidFill>
                  <a:srgbClr val="FFFFFF"/>
                </a:solidFill>
                <a:latin typeface="georgia"/>
                <a:ea typeface="georgia"/>
                <a:cs typeface="georgia"/>
                <a:sym typeface="georgia"/>
              </a:rPr>
              <a:t>5. Follow often and follow on a 1:1 ratio</a:t>
            </a:r>
          </a:p>
          <a:p>
            <a:pPr rtl="0">
              <a:lnSpc>
                <a:spcPct val="100000"/>
              </a:lnSpc>
              <a:spcBef>
                <a:spcPts val="0"/>
              </a:spcBef>
              <a:buNone/>
            </a:pPr>
            <a:endParaRPr sz="2000">
              <a:solidFill>
                <a:srgbClr val="FFFFFF"/>
              </a:solidFill>
              <a:latin typeface="georgia"/>
              <a:ea typeface="georgia"/>
              <a:cs typeface="georgia"/>
              <a:sym typeface="georgia"/>
            </a:endParaRPr>
          </a:p>
          <a:p>
            <a:pPr rtl="0">
              <a:lnSpc>
                <a:spcPct val="100000"/>
              </a:lnSpc>
              <a:spcBef>
                <a:spcPts val="0"/>
              </a:spcBef>
              <a:buNone/>
            </a:pPr>
            <a:r>
              <a:rPr lang="en" sz="2000">
                <a:solidFill>
                  <a:srgbClr val="FFFFFF"/>
                </a:solidFill>
                <a:latin typeface="georgia"/>
                <a:ea typeface="georgia"/>
                <a:cs typeface="georgia"/>
                <a:sym typeface="georgia"/>
              </a:rPr>
              <a:t>6. Create ‘lists’ to organise the chaos </a:t>
            </a:r>
          </a:p>
          <a:p>
            <a:pPr rtl="0">
              <a:lnSpc>
                <a:spcPct val="100000"/>
              </a:lnSpc>
              <a:spcBef>
                <a:spcPts val="0"/>
              </a:spcBef>
              <a:buNone/>
            </a:pPr>
            <a:endParaRPr sz="2000">
              <a:solidFill>
                <a:srgbClr val="FFFFFF"/>
              </a:solidFill>
              <a:latin typeface="georgia"/>
              <a:ea typeface="georgia"/>
              <a:cs typeface="georgia"/>
              <a:sym typeface="georgia"/>
            </a:endParaRPr>
          </a:p>
          <a:p>
            <a:pPr rtl="0">
              <a:lnSpc>
                <a:spcPct val="100000"/>
              </a:lnSpc>
              <a:spcBef>
                <a:spcPts val="0"/>
              </a:spcBef>
              <a:buNone/>
            </a:pPr>
            <a:r>
              <a:rPr lang="en" sz="2000">
                <a:solidFill>
                  <a:srgbClr val="FFFFFF"/>
                </a:solidFill>
                <a:latin typeface="georgia"/>
                <a:ea typeface="georgia"/>
                <a:cs typeface="georgia"/>
                <a:sym typeface="georgia"/>
              </a:rPr>
              <a:t>7. Use #hashtags well </a:t>
            </a:r>
          </a:p>
          <a:p>
            <a:pPr rtl="0">
              <a:lnSpc>
                <a:spcPct val="100000"/>
              </a:lnSpc>
              <a:spcBef>
                <a:spcPts val="0"/>
              </a:spcBef>
              <a:buNone/>
            </a:pPr>
            <a:endParaRPr sz="2000">
              <a:solidFill>
                <a:srgbClr val="FFFFFF"/>
              </a:solidFill>
              <a:latin typeface="georgia"/>
              <a:ea typeface="georgia"/>
              <a:cs typeface="georgia"/>
              <a:sym typeface="georgia"/>
            </a:endParaRPr>
          </a:p>
          <a:p>
            <a:pPr rtl="0">
              <a:lnSpc>
                <a:spcPct val="100000"/>
              </a:lnSpc>
              <a:spcBef>
                <a:spcPts val="0"/>
              </a:spcBef>
              <a:buNone/>
            </a:pPr>
            <a:r>
              <a:rPr lang="en" sz="2000">
                <a:solidFill>
                  <a:srgbClr val="FFFFFF"/>
                </a:solidFill>
                <a:latin typeface="georgia"/>
                <a:ea typeface="georgia"/>
                <a:cs typeface="georgia"/>
                <a:sym typeface="georgia"/>
              </a:rPr>
              <a:t>8. Tweet four to six times a day </a:t>
            </a:r>
          </a:p>
          <a:p>
            <a:pPr rtl="0">
              <a:lnSpc>
                <a:spcPct val="100000"/>
              </a:lnSpc>
              <a:spcBef>
                <a:spcPts val="0"/>
              </a:spcBef>
              <a:buNone/>
            </a:pPr>
            <a:endParaRPr sz="2000">
              <a:solidFill>
                <a:srgbClr val="FFFFFF"/>
              </a:solidFill>
              <a:latin typeface="georgia"/>
              <a:ea typeface="georgia"/>
              <a:cs typeface="georgia"/>
              <a:sym typeface="georgia"/>
            </a:endParaRPr>
          </a:p>
          <a:p>
            <a:pPr rtl="0">
              <a:lnSpc>
                <a:spcPct val="100000"/>
              </a:lnSpc>
              <a:spcBef>
                <a:spcPts val="0"/>
              </a:spcBef>
              <a:buNone/>
            </a:pPr>
            <a:r>
              <a:rPr lang="en" sz="2000">
                <a:solidFill>
                  <a:srgbClr val="FFFFFF"/>
                </a:solidFill>
                <a:latin typeface="georgia"/>
                <a:ea typeface="georgia"/>
                <a:cs typeface="georgia"/>
                <a:sym typeface="georgia"/>
              </a:rPr>
              <a:t>9. Use Twitter to build your e-newsletter list, Facebook Likes, YouTube views...</a:t>
            </a:r>
          </a:p>
          <a:p>
            <a:pPr rtl="0">
              <a:lnSpc>
                <a:spcPct val="100000"/>
              </a:lnSpc>
              <a:spcBef>
                <a:spcPts val="0"/>
              </a:spcBef>
              <a:buNone/>
            </a:pPr>
            <a:endParaRPr sz="2000">
              <a:solidFill>
                <a:srgbClr val="FFFFFF"/>
              </a:solidFill>
              <a:latin typeface="georgia"/>
              <a:ea typeface="georgia"/>
              <a:cs typeface="georgia"/>
              <a:sym typeface="georgia"/>
            </a:endParaRPr>
          </a:p>
          <a:p>
            <a:pPr rtl="0">
              <a:lnSpc>
                <a:spcPct val="100000"/>
              </a:lnSpc>
              <a:spcBef>
                <a:spcPts val="0"/>
              </a:spcBef>
              <a:buNone/>
            </a:pPr>
            <a:r>
              <a:rPr lang="en" sz="2000">
                <a:solidFill>
                  <a:srgbClr val="FFFFFF"/>
                </a:solidFill>
                <a:latin typeface="georgia"/>
                <a:ea typeface="georgia"/>
                <a:cs typeface="georgia"/>
                <a:sym typeface="georgia"/>
              </a:rPr>
              <a:t>10. Use third party tools to make your life easier</a:t>
            </a:r>
          </a:p>
          <a:p>
            <a:pPr rtl="0">
              <a:lnSpc>
                <a:spcPct val="100000"/>
              </a:lnSpc>
              <a:spcBef>
                <a:spcPts val="0"/>
              </a:spcBef>
              <a:buNone/>
            </a:pPr>
            <a:endParaRPr sz="2000">
              <a:solidFill>
                <a:srgbClr val="000000"/>
              </a:solidFill>
              <a:latin typeface="Arial"/>
              <a:ea typeface="Arial"/>
              <a:cs typeface="Arial"/>
              <a:sym typeface="Arial"/>
            </a:endParaRPr>
          </a:p>
        </p:txBody>
      </p:sp>
    </p:spTree>
  </p:cSld>
  <p:clrMapOvr>
    <a:masterClrMapping/>
  </p:clrMapOvr>
  <p:transition spd="slow">
    <p:cut/>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pic>
        <p:nvPicPr>
          <p:cNvPr id="588" name="Shape 588"/>
          <p:cNvPicPr preferRelativeResize="0"/>
          <p:nvPr/>
        </p:nvPicPr>
        <p:blipFill>
          <a:blip r:embed="rId3">
            <a:alphaModFix/>
          </a:blip>
          <a:stretch>
            <a:fillRect/>
          </a:stretch>
        </p:blipFill>
        <p:spPr>
          <a:xfrm>
            <a:off x="0" y="-91440"/>
            <a:ext cx="9280462" cy="7003641"/>
          </a:xfrm>
          <a:prstGeom prst="rect">
            <a:avLst/>
          </a:prstGeom>
          <a:noFill/>
          <a:ln>
            <a:noFill/>
          </a:ln>
        </p:spPr>
      </p:pic>
      <p:sp>
        <p:nvSpPr>
          <p:cNvPr id="589" name="Shape 589"/>
          <p:cNvSpPr txBox="1"/>
          <p:nvPr/>
        </p:nvSpPr>
        <p:spPr>
          <a:xfrm>
            <a:off x="323877" y="251502"/>
            <a:ext cx="9026099" cy="19133099"/>
          </a:xfrm>
          <a:prstGeom prst="rect">
            <a:avLst/>
          </a:prstGeom>
          <a:noFill/>
          <a:ln>
            <a:noFill/>
          </a:ln>
        </p:spPr>
        <p:txBody>
          <a:bodyPr lIns="38100" tIns="38100" rIns="38100" bIns="38100" anchor="t" anchorCtr="0">
            <a:noAutofit/>
          </a:bodyPr>
          <a:lstStyle/>
          <a:p>
            <a:pPr lvl="0" rtl="0">
              <a:lnSpc>
                <a:spcPct val="100000"/>
              </a:lnSpc>
              <a:spcBef>
                <a:spcPts val="0"/>
              </a:spcBef>
              <a:buNone/>
            </a:pPr>
            <a:r>
              <a:rPr lang="en" sz="1800" b="1">
                <a:solidFill>
                  <a:srgbClr val="FFFFFF"/>
                </a:solidFill>
                <a:latin typeface="georgia"/>
                <a:ea typeface="georgia"/>
                <a:cs typeface="georgia"/>
                <a:sym typeface="georgia"/>
              </a:rPr>
              <a:t>Experiment with additional tools...</a:t>
            </a:r>
            <a:br>
              <a:rPr lang="en" sz="1800" b="1">
                <a:solidFill>
                  <a:srgbClr val="FFFFFF"/>
                </a:solidFill>
                <a:latin typeface="georgia"/>
                <a:ea typeface="georgia"/>
                <a:cs typeface="georgia"/>
                <a:sym typeface="georgia"/>
              </a:rPr>
            </a:br>
            <a:r>
              <a:rPr lang="en" sz="1800" b="1">
                <a:solidFill>
                  <a:srgbClr val="FFFFFF"/>
                </a:solidFill>
                <a:latin typeface="georgia"/>
                <a:ea typeface="georgia"/>
                <a:cs typeface="georgia"/>
                <a:sym typeface="georgia"/>
              </a:rPr>
              <a:t/>
            </a:r>
            <a:br>
              <a:rPr lang="en" sz="1800" b="1">
                <a:solidFill>
                  <a:srgbClr val="FFFFFF"/>
                </a:solidFill>
                <a:latin typeface="georgia"/>
                <a:ea typeface="georgia"/>
                <a:cs typeface="georgia"/>
                <a:sym typeface="georgia"/>
              </a:rPr>
            </a:br>
            <a:r>
              <a:rPr lang="en" sz="1800" b="0">
                <a:solidFill>
                  <a:srgbClr val="FFFFFF"/>
                </a:solidFill>
                <a:latin typeface="georgia"/>
                <a:ea typeface="georgia"/>
                <a:cs typeface="georgia"/>
                <a:sym typeface="georgia"/>
              </a:rPr>
              <a:t>- Hootsuite.com (Management, monitoring and measurement).</a:t>
            </a:r>
          </a:p>
          <a:p>
            <a:pPr lvl="0" rtl="0">
              <a:lnSpc>
                <a:spcPct val="100000"/>
              </a:lnSpc>
              <a:spcBef>
                <a:spcPts val="0"/>
              </a:spcBef>
              <a:buNone/>
            </a:pPr>
            <a:endParaRPr sz="1800" b="0">
              <a:solidFill>
                <a:srgbClr val="FFFFFF"/>
              </a:solidFill>
              <a:latin typeface="georgia"/>
              <a:ea typeface="georgia"/>
              <a:cs typeface="georgia"/>
              <a:sym typeface="georgia"/>
            </a:endParaRPr>
          </a:p>
          <a:p>
            <a:pPr lvl="0" rtl="0">
              <a:lnSpc>
                <a:spcPct val="100000"/>
              </a:lnSpc>
              <a:spcBef>
                <a:spcPts val="0"/>
              </a:spcBef>
              <a:buNone/>
            </a:pPr>
            <a:r>
              <a:rPr lang="en" sz="1800" b="0">
                <a:solidFill>
                  <a:srgbClr val="FFFFFF"/>
                </a:solidFill>
                <a:latin typeface="georgia"/>
                <a:ea typeface="georgia"/>
                <a:cs typeface="georgia"/>
                <a:sym typeface="georgia"/>
              </a:rPr>
              <a:t>- Bufferapp.com (Schedule and share tweets intelligently).</a:t>
            </a:r>
          </a:p>
          <a:p>
            <a:pPr lvl="0" rtl="0">
              <a:lnSpc>
                <a:spcPct val="100000"/>
              </a:lnSpc>
              <a:spcBef>
                <a:spcPts val="0"/>
              </a:spcBef>
              <a:buNone/>
            </a:pPr>
            <a:endParaRPr sz="1800" b="0">
              <a:solidFill>
                <a:srgbClr val="FFFFFF"/>
              </a:solidFill>
              <a:latin typeface="georgia"/>
              <a:ea typeface="georgia"/>
              <a:cs typeface="georgia"/>
              <a:sym typeface="georgia"/>
            </a:endParaRPr>
          </a:p>
          <a:p>
            <a:pPr lvl="0" rtl="0">
              <a:lnSpc>
                <a:spcPct val="100000"/>
              </a:lnSpc>
              <a:spcBef>
                <a:spcPts val="0"/>
              </a:spcBef>
              <a:buNone/>
            </a:pPr>
            <a:r>
              <a:rPr lang="en" sz="1800" b="0">
                <a:solidFill>
                  <a:srgbClr val="FFFFFF"/>
                </a:solidFill>
                <a:latin typeface="georgia"/>
                <a:ea typeface="georgia"/>
                <a:cs typeface="georgia"/>
                <a:sym typeface="georgia"/>
              </a:rPr>
              <a:t>- Listorious.com (Find key people and lists to follow).</a:t>
            </a:r>
          </a:p>
          <a:p>
            <a:pPr lvl="0" rtl="0">
              <a:lnSpc>
                <a:spcPct val="100000"/>
              </a:lnSpc>
              <a:spcBef>
                <a:spcPts val="0"/>
              </a:spcBef>
              <a:buNone/>
            </a:pPr>
            <a:endParaRPr sz="1800" b="0">
              <a:solidFill>
                <a:srgbClr val="FFFFFF"/>
              </a:solidFill>
              <a:latin typeface="georgia"/>
              <a:ea typeface="georgia"/>
              <a:cs typeface="georgia"/>
              <a:sym typeface="georgia"/>
            </a:endParaRPr>
          </a:p>
          <a:p>
            <a:pPr lvl="0" rtl="0">
              <a:lnSpc>
                <a:spcPct val="100000"/>
              </a:lnSpc>
              <a:spcBef>
                <a:spcPts val="0"/>
              </a:spcBef>
              <a:buNone/>
            </a:pPr>
            <a:r>
              <a:rPr lang="en" sz="1800" b="0">
                <a:solidFill>
                  <a:srgbClr val="FFFFFF"/>
                </a:solidFill>
                <a:latin typeface="georgia"/>
                <a:ea typeface="georgia"/>
                <a:cs typeface="georgia"/>
                <a:sym typeface="georgia"/>
              </a:rPr>
              <a:t>- Tweepi.com (Powerful follow/unfollow tool).</a:t>
            </a:r>
          </a:p>
          <a:p>
            <a:pPr lvl="0" rtl="0">
              <a:lnSpc>
                <a:spcPct val="100000"/>
              </a:lnSpc>
              <a:spcBef>
                <a:spcPts val="0"/>
              </a:spcBef>
              <a:buNone/>
            </a:pPr>
            <a:endParaRPr sz="1800" b="0">
              <a:solidFill>
                <a:srgbClr val="FFFFFF"/>
              </a:solidFill>
              <a:latin typeface="georgia"/>
              <a:ea typeface="georgia"/>
              <a:cs typeface="georgia"/>
              <a:sym typeface="georgia"/>
            </a:endParaRPr>
          </a:p>
          <a:p>
            <a:pPr lvl="0" rtl="0">
              <a:lnSpc>
                <a:spcPct val="100000"/>
              </a:lnSpc>
              <a:spcBef>
                <a:spcPts val="0"/>
              </a:spcBef>
              <a:buNone/>
            </a:pPr>
            <a:r>
              <a:rPr lang="en" sz="1800" b="0">
                <a:solidFill>
                  <a:srgbClr val="FFFFFF"/>
                </a:solidFill>
                <a:latin typeface="georgia"/>
                <a:ea typeface="georgia"/>
                <a:cs typeface="georgia"/>
                <a:sym typeface="georgia"/>
              </a:rPr>
              <a:t>- Manageflitter.com (Unfollow people who have unfollowed you).</a:t>
            </a:r>
          </a:p>
          <a:p>
            <a:pPr lvl="0" rtl="0">
              <a:lnSpc>
                <a:spcPct val="100000"/>
              </a:lnSpc>
              <a:spcBef>
                <a:spcPts val="0"/>
              </a:spcBef>
              <a:buNone/>
            </a:pPr>
            <a:endParaRPr sz="1800" b="0">
              <a:solidFill>
                <a:srgbClr val="FFFFFF"/>
              </a:solidFill>
              <a:latin typeface="georgia"/>
              <a:ea typeface="georgia"/>
              <a:cs typeface="georgia"/>
              <a:sym typeface="georgia"/>
            </a:endParaRPr>
          </a:p>
          <a:p>
            <a:pPr lvl="0" rtl="0">
              <a:lnSpc>
                <a:spcPct val="100000"/>
              </a:lnSpc>
              <a:spcBef>
                <a:spcPts val="0"/>
              </a:spcBef>
              <a:buNone/>
            </a:pPr>
            <a:r>
              <a:rPr lang="en" sz="1800" b="0">
                <a:solidFill>
                  <a:srgbClr val="FFFFFF"/>
                </a:solidFill>
                <a:latin typeface="georgia"/>
                <a:ea typeface="georgia"/>
                <a:cs typeface="georgia"/>
                <a:sym typeface="georgia"/>
              </a:rPr>
              <a:t>- Rowfeeder.com (Measurement tool - great for events &amp; campaigns).</a:t>
            </a:r>
          </a:p>
          <a:p>
            <a:pPr lvl="0" rtl="0">
              <a:lnSpc>
                <a:spcPct val="100000"/>
              </a:lnSpc>
              <a:spcBef>
                <a:spcPts val="0"/>
              </a:spcBef>
              <a:buNone/>
            </a:pPr>
            <a:endParaRPr sz="1800" b="0">
              <a:solidFill>
                <a:srgbClr val="FFFFFF"/>
              </a:solidFill>
              <a:latin typeface="georgia"/>
              <a:ea typeface="georgia"/>
              <a:cs typeface="georgia"/>
              <a:sym typeface="georgia"/>
            </a:endParaRPr>
          </a:p>
          <a:p>
            <a:pPr lvl="0" rtl="0">
              <a:lnSpc>
                <a:spcPct val="100000"/>
              </a:lnSpc>
              <a:spcBef>
                <a:spcPts val="0"/>
              </a:spcBef>
              <a:buNone/>
            </a:pPr>
            <a:r>
              <a:rPr lang="en" sz="1800" b="0">
                <a:solidFill>
                  <a:srgbClr val="FFFFFF"/>
                </a:solidFill>
                <a:latin typeface="georgia"/>
                <a:ea typeface="georgia"/>
                <a:cs typeface="georgia"/>
                <a:sym typeface="georgia"/>
              </a:rPr>
              <a:t>- Tweetreach.com (Measurement tool).</a:t>
            </a:r>
          </a:p>
          <a:p>
            <a:pPr lvl="0" rtl="0">
              <a:lnSpc>
                <a:spcPct val="100000"/>
              </a:lnSpc>
              <a:spcBef>
                <a:spcPts val="0"/>
              </a:spcBef>
              <a:buNone/>
            </a:pPr>
            <a:endParaRPr sz="1800" b="0">
              <a:solidFill>
                <a:srgbClr val="FFFFFF"/>
              </a:solidFill>
              <a:latin typeface="georgia"/>
              <a:ea typeface="georgia"/>
              <a:cs typeface="georgia"/>
              <a:sym typeface="georgia"/>
            </a:endParaRPr>
          </a:p>
          <a:p>
            <a:pPr lvl="0" rtl="0">
              <a:lnSpc>
                <a:spcPct val="100000"/>
              </a:lnSpc>
              <a:spcBef>
                <a:spcPts val="0"/>
              </a:spcBef>
              <a:buNone/>
            </a:pPr>
            <a:r>
              <a:rPr lang="en" sz="1800" b="0">
                <a:solidFill>
                  <a:srgbClr val="FFFFFF"/>
                </a:solidFill>
                <a:latin typeface="georgia"/>
                <a:ea typeface="georgia"/>
                <a:cs typeface="georgia"/>
                <a:sym typeface="georgia"/>
              </a:rPr>
              <a:t>- Archivist.visitmix.com (Measurement tool).</a:t>
            </a:r>
          </a:p>
          <a:p>
            <a:pPr lvl="0" rtl="0">
              <a:lnSpc>
                <a:spcPct val="100000"/>
              </a:lnSpc>
              <a:spcBef>
                <a:spcPts val="0"/>
              </a:spcBef>
              <a:buNone/>
            </a:pPr>
            <a:endParaRPr sz="1800" b="0">
              <a:solidFill>
                <a:srgbClr val="FFFFFF"/>
              </a:solidFill>
              <a:latin typeface="georgia"/>
              <a:ea typeface="georgia"/>
              <a:cs typeface="georgia"/>
              <a:sym typeface="georgia"/>
            </a:endParaRPr>
          </a:p>
          <a:p>
            <a:pPr lvl="0" rtl="0">
              <a:lnSpc>
                <a:spcPct val="100000"/>
              </a:lnSpc>
              <a:spcBef>
                <a:spcPts val="0"/>
              </a:spcBef>
              <a:buNone/>
            </a:pPr>
            <a:r>
              <a:rPr lang="en" sz="1800" b="0">
                <a:solidFill>
                  <a:srgbClr val="FFFFFF"/>
                </a:solidFill>
                <a:latin typeface="georgia"/>
                <a:ea typeface="georgia"/>
                <a:cs typeface="georgia"/>
                <a:sym typeface="georgia"/>
              </a:rPr>
              <a:t>- Tweettronics.com (Measurement tool).</a:t>
            </a:r>
          </a:p>
          <a:p>
            <a:pPr lvl="0" rtl="0">
              <a:lnSpc>
                <a:spcPct val="100000"/>
              </a:lnSpc>
              <a:spcBef>
                <a:spcPts val="0"/>
              </a:spcBef>
              <a:buNone/>
            </a:pPr>
            <a:endParaRPr sz="1800">
              <a:solidFill>
                <a:srgbClr val="FFFFFF"/>
              </a:solidFill>
              <a:latin typeface="georgia"/>
              <a:ea typeface="georgia"/>
              <a:cs typeface="georgia"/>
              <a:sym typeface="georgia"/>
            </a:endParaRPr>
          </a:p>
          <a:p>
            <a:pPr lvl="0" rtl="0">
              <a:lnSpc>
                <a:spcPct val="100000"/>
              </a:lnSpc>
              <a:spcBef>
                <a:spcPts val="0"/>
              </a:spcBef>
              <a:buNone/>
            </a:pPr>
            <a:r>
              <a:rPr lang="en" sz="1800">
                <a:solidFill>
                  <a:srgbClr val="FFFFFF"/>
                </a:solidFill>
                <a:latin typeface="georgia"/>
                <a:ea typeface="georgia"/>
                <a:cs typeface="georgia"/>
                <a:sym typeface="georgia"/>
              </a:rPr>
              <a:t>- Grouptweet.com (Multiple contributors to a single Twitter account).</a:t>
            </a:r>
          </a:p>
          <a:p>
            <a:pPr lvl="0" rtl="0">
              <a:lnSpc>
                <a:spcPct val="100000"/>
              </a:lnSpc>
              <a:spcBef>
                <a:spcPts val="0"/>
              </a:spcBef>
              <a:buNone/>
            </a:pPr>
            <a:endParaRPr sz="1800" b="0">
              <a:solidFill>
                <a:srgbClr val="FFFFFF"/>
              </a:solidFill>
              <a:latin typeface="georgia"/>
              <a:ea typeface="georgia"/>
              <a:cs typeface="georgia"/>
              <a:sym typeface="georgia"/>
            </a:endParaRPr>
          </a:p>
          <a:p>
            <a:pPr lvl="0" rtl="0">
              <a:lnSpc>
                <a:spcPct val="100000"/>
              </a:lnSpc>
              <a:spcBef>
                <a:spcPts val="0"/>
              </a:spcBef>
              <a:buNone/>
            </a:pPr>
            <a:endParaRPr sz="2400" b="0">
              <a:solidFill>
                <a:srgbClr val="FFFFFF"/>
              </a:solidFill>
              <a:latin typeface="georgia"/>
              <a:ea typeface="georgia"/>
              <a:cs typeface="georgia"/>
              <a:sym typeface="georgia"/>
            </a:endParaRPr>
          </a:p>
        </p:txBody>
      </p:sp>
    </p:spTree>
  </p:cSld>
  <p:clrMapOvr>
    <a:masterClrMapping/>
  </p:clrMapOvr>
  <p:transition spd="slow">
    <p:cut/>
  </p:transition>
</p:sld>
</file>

<file path=ppt/slides/slide9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93"/>
        <p:cNvGrpSpPr/>
        <p:nvPr/>
      </p:nvGrpSpPr>
      <p:grpSpPr>
        <a:xfrm>
          <a:off x="0" y="0"/>
          <a:ext cx="0" cy="0"/>
          <a:chOff x="0" y="0"/>
          <a:chExt cx="0" cy="0"/>
        </a:xfrm>
      </p:grpSpPr>
      <p:sp>
        <p:nvSpPr>
          <p:cNvPr id="594" name="Shape 594"/>
          <p:cNvSpPr txBox="1"/>
          <p:nvPr/>
        </p:nvSpPr>
        <p:spPr>
          <a:xfrm>
            <a:off x="102847" y="89032"/>
            <a:ext cx="8982599" cy="6740999"/>
          </a:xfrm>
          <a:prstGeom prst="rect">
            <a:avLst/>
          </a:prstGeom>
          <a:noFill/>
          <a:ln>
            <a:noFill/>
          </a:ln>
        </p:spPr>
        <p:txBody>
          <a:bodyPr lIns="38100" tIns="38100" rIns="38100" bIns="38100" anchor="t" anchorCtr="0">
            <a:noAutofit/>
          </a:bodyPr>
          <a:lstStyle/>
          <a:p>
            <a:pPr lvl="0" rtl="0">
              <a:lnSpc>
                <a:spcPct val="100000"/>
              </a:lnSpc>
              <a:spcBef>
                <a:spcPts val="0"/>
              </a:spcBef>
              <a:buNone/>
            </a:pPr>
            <a:r>
              <a:rPr lang="en" sz="3600">
                <a:solidFill>
                  <a:srgbClr val="FFFFFF"/>
                </a:solidFill>
                <a:latin typeface="georgia"/>
                <a:ea typeface="georgia"/>
                <a:cs typeface="georgia"/>
                <a:sym typeface="georgia"/>
              </a:rPr>
              <a:t>How can social media support each step?</a:t>
            </a:r>
            <a:br>
              <a:rPr lang="en" sz="3600">
                <a:solidFill>
                  <a:srgbClr val="FFFFFF"/>
                </a:solidFill>
                <a:latin typeface="georgia"/>
                <a:ea typeface="georgia"/>
                <a:cs typeface="georgia"/>
                <a:sym typeface="georgia"/>
              </a:rPr>
            </a:br>
            <a:r>
              <a:rPr lang="en" sz="3600">
                <a:solidFill>
                  <a:srgbClr val="FFFFFF"/>
                </a:solidFill>
                <a:latin typeface="georgia"/>
                <a:ea typeface="georgia"/>
                <a:cs typeface="georgia"/>
                <a:sym typeface="georgia"/>
              </a:rPr>
              <a:t/>
            </a:r>
            <a:br>
              <a:rPr lang="en" sz="3600">
                <a:solidFill>
                  <a:srgbClr val="FFFFFF"/>
                </a:solidFill>
                <a:latin typeface="georgia"/>
                <a:ea typeface="georgia"/>
                <a:cs typeface="georgia"/>
                <a:sym typeface="georgia"/>
              </a:rPr>
            </a:br>
            <a:r>
              <a:rPr lang="en" sz="3600" b="1">
                <a:solidFill>
                  <a:srgbClr val="FFFFFF"/>
                </a:solidFill>
                <a:latin typeface="georgia"/>
                <a:ea typeface="georgia"/>
                <a:cs typeface="georgia"/>
                <a:sym typeface="georgia"/>
              </a:rPr>
              <a:t>1. Organising an event</a:t>
            </a:r>
          </a:p>
          <a:p>
            <a:pPr lvl="0" rtl="0">
              <a:lnSpc>
                <a:spcPct val="100000"/>
              </a:lnSpc>
              <a:spcBef>
                <a:spcPts val="0"/>
              </a:spcBef>
              <a:buNone/>
            </a:pPr>
            <a:r>
              <a:rPr lang="en" sz="3600">
                <a:solidFill>
                  <a:srgbClr val="FFFFFF"/>
                </a:solidFill>
                <a:latin typeface="georgia"/>
                <a:ea typeface="georgia"/>
                <a:cs typeface="georgia"/>
                <a:sym typeface="georgia"/>
              </a:rPr>
              <a:t/>
            </a:r>
            <a:br>
              <a:rPr lang="en" sz="3600">
                <a:solidFill>
                  <a:srgbClr val="FFFFFF"/>
                </a:solidFill>
                <a:latin typeface="georgia"/>
                <a:ea typeface="georgia"/>
                <a:cs typeface="georgia"/>
                <a:sym typeface="georgia"/>
              </a:rPr>
            </a:br>
            <a:r>
              <a:rPr lang="en" sz="3600" b="1">
                <a:solidFill>
                  <a:srgbClr val="FFFFFF"/>
                </a:solidFill>
                <a:latin typeface="georgia"/>
                <a:ea typeface="georgia"/>
                <a:cs typeface="georgia"/>
                <a:sym typeface="georgia"/>
              </a:rPr>
              <a:t>2. Promoting an event</a:t>
            </a:r>
          </a:p>
          <a:p>
            <a:pPr lvl="0" rtl="0">
              <a:lnSpc>
                <a:spcPct val="100000"/>
              </a:lnSpc>
              <a:spcBef>
                <a:spcPts val="0"/>
              </a:spcBef>
              <a:buNone/>
            </a:pPr>
            <a:endParaRPr sz="3600" b="1">
              <a:solidFill>
                <a:srgbClr val="FFFFFF"/>
              </a:solidFill>
              <a:latin typeface="georgia"/>
              <a:ea typeface="georgia"/>
              <a:cs typeface="georgia"/>
              <a:sym typeface="georgia"/>
            </a:endParaRPr>
          </a:p>
          <a:p>
            <a:pPr lvl="0" rtl="0">
              <a:lnSpc>
                <a:spcPct val="100000"/>
              </a:lnSpc>
              <a:spcBef>
                <a:spcPts val="0"/>
              </a:spcBef>
              <a:buNone/>
            </a:pPr>
            <a:r>
              <a:rPr lang="en" sz="3600" b="1">
                <a:solidFill>
                  <a:srgbClr val="FFFFFF"/>
                </a:solidFill>
                <a:latin typeface="georgia"/>
                <a:ea typeface="georgia"/>
                <a:cs typeface="georgia"/>
                <a:sym typeface="georgia"/>
              </a:rPr>
              <a:t>3. Enhancing the live experience</a:t>
            </a:r>
          </a:p>
          <a:p>
            <a:pPr lvl="0" rtl="0">
              <a:lnSpc>
                <a:spcPct val="100000"/>
              </a:lnSpc>
              <a:spcBef>
                <a:spcPts val="0"/>
              </a:spcBef>
              <a:buNone/>
            </a:pPr>
            <a:endParaRPr sz="3600" b="1">
              <a:solidFill>
                <a:srgbClr val="FFFFFF"/>
              </a:solidFill>
              <a:latin typeface="georgia"/>
              <a:ea typeface="georgia"/>
              <a:cs typeface="georgia"/>
              <a:sym typeface="georgia"/>
            </a:endParaRPr>
          </a:p>
          <a:p>
            <a:pPr lvl="0" rtl="0">
              <a:lnSpc>
                <a:spcPct val="100000"/>
              </a:lnSpc>
              <a:spcBef>
                <a:spcPts val="0"/>
              </a:spcBef>
              <a:buNone/>
            </a:pPr>
            <a:r>
              <a:rPr lang="en" sz="3600" b="1">
                <a:solidFill>
                  <a:srgbClr val="FFFFFF"/>
                </a:solidFill>
                <a:latin typeface="georgia"/>
                <a:ea typeface="georgia"/>
                <a:cs typeface="georgia"/>
                <a:sym typeface="georgia"/>
              </a:rPr>
              <a:t>4. Extending the conversation after the event</a:t>
            </a:r>
          </a:p>
          <a:p>
            <a:pPr lvl="0" rtl="0">
              <a:lnSpc>
                <a:spcPct val="100000"/>
              </a:lnSpc>
              <a:spcBef>
                <a:spcPts val="0"/>
              </a:spcBef>
              <a:buNone/>
            </a:pPr>
            <a:endParaRPr sz="3600" b="1">
              <a:solidFill>
                <a:srgbClr val="FFFFFF"/>
              </a:solidFill>
              <a:latin typeface="georgia"/>
              <a:ea typeface="georgia"/>
              <a:cs typeface="georgia"/>
              <a:sym typeface="georgia"/>
            </a:endParaRPr>
          </a:p>
          <a:p>
            <a:pPr lvl="0" rtl="0">
              <a:lnSpc>
                <a:spcPct val="100000"/>
              </a:lnSpc>
              <a:spcBef>
                <a:spcPts val="0"/>
              </a:spcBef>
              <a:buNone/>
            </a:pPr>
            <a:r>
              <a:rPr lang="en" sz="1800" b="1" i="1">
                <a:solidFill>
                  <a:srgbClr val="FFFFFF"/>
                </a:solidFill>
                <a:latin typeface="georgia"/>
                <a:ea typeface="georgia"/>
                <a:cs typeface="georgia"/>
                <a:sym typeface="georgia"/>
              </a:rPr>
              <a:t>A social media strategy in 20 minutes</a:t>
            </a:r>
          </a:p>
        </p:txBody>
      </p:sp>
    </p:spTree>
  </p:cSld>
  <p:clrMapOvr>
    <a:masterClrMapping/>
  </p:clrMapOvr>
  <p:transition spd="slow">
    <p:cut/>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pic>
        <p:nvPicPr>
          <p:cNvPr id="599" name="Shape 599"/>
          <p:cNvPicPr preferRelativeResize="0"/>
          <p:nvPr/>
        </p:nvPicPr>
        <p:blipFill>
          <a:blip r:embed="rId3">
            <a:alphaModFix/>
          </a:blip>
          <a:stretch>
            <a:fillRect/>
          </a:stretch>
        </p:blipFill>
        <p:spPr>
          <a:xfrm>
            <a:off x="7807" y="-719189"/>
            <a:ext cx="9310681" cy="8042872"/>
          </a:xfrm>
          <a:prstGeom prst="rect">
            <a:avLst/>
          </a:prstGeom>
          <a:noFill/>
          <a:ln>
            <a:noFill/>
          </a:ln>
        </p:spPr>
      </p:pic>
      <p:sp>
        <p:nvSpPr>
          <p:cNvPr id="600" name="Shape 600"/>
          <p:cNvSpPr txBox="1"/>
          <p:nvPr/>
        </p:nvSpPr>
        <p:spPr>
          <a:xfrm>
            <a:off x="1677325" y="921400"/>
            <a:ext cx="7769999" cy="3456900"/>
          </a:xfrm>
          <a:prstGeom prst="rect">
            <a:avLst/>
          </a:prstGeom>
          <a:noFill/>
          <a:ln>
            <a:noFill/>
          </a:ln>
        </p:spPr>
        <p:txBody>
          <a:bodyPr lIns="38100" tIns="38100" rIns="38100" bIns="38100" anchor="t" anchorCtr="0">
            <a:noAutofit/>
          </a:bodyPr>
          <a:lstStyle/>
          <a:p>
            <a:pPr lvl="0" rtl="0">
              <a:lnSpc>
                <a:spcPct val="100000"/>
              </a:lnSpc>
              <a:spcBef>
                <a:spcPts val="0"/>
              </a:spcBef>
              <a:buNone/>
            </a:pPr>
            <a:endParaRPr sz="4533">
              <a:solidFill>
                <a:srgbClr val="FFFFFF"/>
              </a:solidFill>
              <a:latin typeface="georgia"/>
              <a:ea typeface="georgia"/>
              <a:cs typeface="georgia"/>
              <a:sym typeface="georgia"/>
            </a:endParaRPr>
          </a:p>
          <a:p>
            <a:pPr lvl="0" rtl="0">
              <a:lnSpc>
                <a:spcPct val="100000"/>
              </a:lnSpc>
              <a:spcBef>
                <a:spcPts val="0"/>
              </a:spcBef>
              <a:buNone/>
            </a:pPr>
            <a:endParaRPr sz="4533">
              <a:solidFill>
                <a:srgbClr val="FFFFFF"/>
              </a:solidFill>
              <a:latin typeface="georgia"/>
              <a:ea typeface="georgia"/>
              <a:cs typeface="georgia"/>
              <a:sym typeface="georgia"/>
            </a:endParaRPr>
          </a:p>
          <a:p>
            <a:pPr lvl="0" rtl="0">
              <a:lnSpc>
                <a:spcPct val="100000"/>
              </a:lnSpc>
              <a:spcBef>
                <a:spcPts val="0"/>
              </a:spcBef>
              <a:buNone/>
            </a:pPr>
            <a:r>
              <a:rPr lang="en" sz="6000">
                <a:solidFill>
                  <a:srgbClr val="FFFFFF"/>
                </a:solidFill>
                <a:latin typeface="georgia"/>
                <a:ea typeface="georgia"/>
                <a:cs typeface="georgia"/>
                <a:sym typeface="georgia"/>
              </a:rPr>
              <a:t>What would it take to make this happen in your organisation?</a:t>
            </a:r>
          </a:p>
          <a:p>
            <a:pPr lvl="0" rtl="0">
              <a:lnSpc>
                <a:spcPct val="100000"/>
              </a:lnSpc>
              <a:spcBef>
                <a:spcPts val="0"/>
              </a:spcBef>
              <a:buNone/>
            </a:pPr>
            <a:endParaRPr sz="4533">
              <a:solidFill>
                <a:srgbClr val="FFFFFF"/>
              </a:solidFill>
              <a:latin typeface="georgia"/>
              <a:ea typeface="georgia"/>
              <a:cs typeface="georgia"/>
              <a:sym typeface="georgia"/>
            </a:endParaRPr>
          </a:p>
          <a:p>
            <a:pPr lvl="0" rtl="0">
              <a:lnSpc>
                <a:spcPct val="100000"/>
              </a:lnSpc>
              <a:spcBef>
                <a:spcPts val="0"/>
              </a:spcBef>
              <a:buNone/>
            </a:pPr>
            <a:endParaRPr sz="4533">
              <a:solidFill>
                <a:srgbClr val="FFFFFF"/>
              </a:solidFill>
              <a:latin typeface="georgia"/>
              <a:ea typeface="georgia"/>
              <a:cs typeface="georgia"/>
              <a:sym typeface="georgia"/>
            </a:endParaRPr>
          </a:p>
          <a:p>
            <a:pPr lvl="0" rtl="0">
              <a:lnSpc>
                <a:spcPct val="100000"/>
              </a:lnSpc>
              <a:spcBef>
                <a:spcPts val="0"/>
              </a:spcBef>
              <a:buNone/>
            </a:pPr>
            <a:endParaRPr sz="3733">
              <a:solidFill>
                <a:srgbClr val="FFFFFF"/>
              </a:solidFill>
              <a:latin typeface="georgia"/>
              <a:ea typeface="georgia"/>
              <a:cs typeface="georgia"/>
              <a:sym typeface="georgia"/>
            </a:endParaRPr>
          </a:p>
          <a:p>
            <a:pPr lvl="0" rtl="0">
              <a:lnSpc>
                <a:spcPct val="100000"/>
              </a:lnSpc>
              <a:spcBef>
                <a:spcPts val="0"/>
              </a:spcBef>
              <a:buNone/>
            </a:pPr>
            <a:endParaRPr sz="2666">
              <a:solidFill>
                <a:srgbClr val="000000"/>
              </a:solidFill>
              <a:latin typeface="Arial"/>
              <a:ea typeface="Arial"/>
              <a:cs typeface="Arial"/>
              <a:sym typeface="Arial"/>
            </a:endParaRPr>
          </a:p>
          <a:p>
            <a:pPr lvl="0" rtl="0">
              <a:lnSpc>
                <a:spcPct val="100000"/>
              </a:lnSpc>
              <a:spcBef>
                <a:spcPts val="0"/>
              </a:spcBef>
              <a:buNone/>
            </a:pPr>
            <a:endParaRPr sz="2666">
              <a:solidFill>
                <a:srgbClr val="000000"/>
              </a:solidFill>
              <a:latin typeface="Arial"/>
              <a:ea typeface="Arial"/>
              <a:cs typeface="Arial"/>
              <a:sym typeface="Arial"/>
            </a:endParaRPr>
          </a:p>
        </p:txBody>
      </p:sp>
    </p:spTree>
  </p:cSld>
  <p:clrMapOvr>
    <a:masterClrMapping/>
  </p:clrMapOvr>
  <p:transition spd="slow">
    <p:cut/>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pic>
        <p:nvPicPr>
          <p:cNvPr id="605" name="Shape 605"/>
          <p:cNvPicPr preferRelativeResize="0"/>
          <p:nvPr/>
        </p:nvPicPr>
        <p:blipFill>
          <a:blip r:embed="rId3">
            <a:alphaModFix/>
          </a:blip>
          <a:stretch>
            <a:fillRect/>
          </a:stretch>
        </p:blipFill>
        <p:spPr>
          <a:xfrm>
            <a:off x="2789" y="1305"/>
            <a:ext cx="9138374" cy="6912878"/>
          </a:xfrm>
          <a:prstGeom prst="rect">
            <a:avLst/>
          </a:prstGeom>
          <a:noFill/>
          <a:ln>
            <a:noFill/>
          </a:ln>
        </p:spPr>
      </p:pic>
      <p:sp>
        <p:nvSpPr>
          <p:cNvPr id="606" name="Shape 606"/>
          <p:cNvSpPr txBox="1"/>
          <p:nvPr/>
        </p:nvSpPr>
        <p:spPr>
          <a:xfrm>
            <a:off x="182940" y="3873982"/>
            <a:ext cx="5132699" cy="2732399"/>
          </a:xfrm>
          <a:prstGeom prst="rect">
            <a:avLst/>
          </a:prstGeom>
          <a:noFill/>
          <a:ln>
            <a:noFill/>
          </a:ln>
        </p:spPr>
        <p:txBody>
          <a:bodyPr lIns="38100" tIns="38100" rIns="38100" bIns="38100" anchor="t" anchorCtr="0">
            <a:noAutofit/>
          </a:bodyPr>
          <a:lstStyle/>
          <a:p>
            <a:pPr lvl="0" rtl="0">
              <a:lnSpc>
                <a:spcPct val="100000"/>
              </a:lnSpc>
              <a:spcBef>
                <a:spcPts val="0"/>
              </a:spcBef>
              <a:buNone/>
            </a:pPr>
            <a:r>
              <a:rPr lang="en" sz="2666" b="1">
                <a:solidFill>
                  <a:srgbClr val="FFFFFF"/>
                </a:solidFill>
                <a:latin typeface="georgia"/>
                <a:ea typeface="georgia"/>
                <a:cs typeface="georgia"/>
                <a:sym typeface="georgia"/>
              </a:rPr>
              <a:t>Say hello...</a:t>
            </a:r>
          </a:p>
          <a:p>
            <a:pPr lvl="0" rtl="0">
              <a:lnSpc>
                <a:spcPct val="100000"/>
              </a:lnSpc>
              <a:spcBef>
                <a:spcPts val="0"/>
              </a:spcBef>
              <a:buNone/>
            </a:pPr>
            <a:r>
              <a:rPr lang="en" sz="2666" b="0">
                <a:solidFill>
                  <a:srgbClr val="FFFFFF"/>
                </a:solidFill>
                <a:latin typeface="georgia"/>
                <a:ea typeface="georgia"/>
                <a:cs typeface="georgia"/>
                <a:sym typeface="georgia"/>
              </a:rPr>
              <a:t>ross@thirdsectorlab.co.uk</a:t>
            </a:r>
            <a:r>
              <a:rPr lang="en" sz="2666" b="0">
                <a:solidFill>
                  <a:srgbClr val="FFFFFF"/>
                </a:solidFill>
                <a:latin typeface="Arial"/>
                <a:ea typeface="Arial"/>
                <a:cs typeface="Arial"/>
                <a:sym typeface="Arial"/>
              </a:rPr>
              <a:t> </a:t>
            </a:r>
          </a:p>
          <a:p>
            <a:pPr lvl="0" rtl="0">
              <a:lnSpc>
                <a:spcPct val="100000"/>
              </a:lnSpc>
              <a:spcBef>
                <a:spcPts val="0"/>
              </a:spcBef>
              <a:buNone/>
            </a:pPr>
            <a:r>
              <a:rPr lang="en" sz="2666" b="0">
                <a:solidFill>
                  <a:srgbClr val="FFFFFF"/>
                </a:solidFill>
                <a:latin typeface="georgia"/>
                <a:ea typeface="georgia"/>
                <a:cs typeface="georgia"/>
                <a:sym typeface="georgia"/>
              </a:rPr>
              <a:t> www.twitter.com/thirdsectorlab</a:t>
            </a:r>
          </a:p>
          <a:p>
            <a:pPr lvl="0" rtl="0">
              <a:lnSpc>
                <a:spcPct val="100000"/>
              </a:lnSpc>
              <a:spcBef>
                <a:spcPts val="0"/>
              </a:spcBef>
              <a:buNone/>
            </a:pPr>
            <a:r>
              <a:rPr lang="en" sz="2666" b="0">
                <a:solidFill>
                  <a:srgbClr val="FFFFFF"/>
                </a:solidFill>
                <a:latin typeface="georgia"/>
                <a:ea typeface="georgia"/>
                <a:cs typeface="georgia"/>
                <a:sym typeface="georgia"/>
              </a:rPr>
              <a:t> www.rossmcculloch.com </a:t>
            </a:r>
          </a:p>
          <a:p>
            <a:pPr lvl="0" rtl="0">
              <a:lnSpc>
                <a:spcPct val="100000"/>
              </a:lnSpc>
              <a:spcBef>
                <a:spcPts val="0"/>
              </a:spcBef>
              <a:buNone/>
            </a:pPr>
            <a:r>
              <a:rPr lang="en" sz="2666" b="0">
                <a:solidFill>
                  <a:srgbClr val="FFFFFF"/>
                </a:solidFill>
                <a:latin typeface="georgia"/>
                <a:ea typeface="georgia"/>
                <a:cs typeface="georgia"/>
                <a:sym typeface="georgia"/>
              </a:rPr>
              <a:t>www.begoodbesocial.org.uk</a:t>
            </a:r>
          </a:p>
          <a:p>
            <a:pPr lvl="0" rtl="0">
              <a:lnSpc>
                <a:spcPct val="100000"/>
              </a:lnSpc>
              <a:spcBef>
                <a:spcPts val="0"/>
              </a:spcBef>
              <a:buNone/>
            </a:pPr>
            <a:r>
              <a:rPr lang="en" sz="2666" b="0">
                <a:solidFill>
                  <a:srgbClr val="FFFFFF"/>
                </a:solidFill>
                <a:latin typeface="georgia"/>
                <a:ea typeface="georgia"/>
                <a:cs typeface="georgia"/>
                <a:sym typeface="georgia"/>
              </a:rPr>
              <a:t>07515162686</a:t>
            </a:r>
          </a:p>
        </p:txBody>
      </p:sp>
      <p:pic>
        <p:nvPicPr>
          <p:cNvPr id="607" name="Shape 607"/>
          <p:cNvPicPr preferRelativeResize="0"/>
          <p:nvPr/>
        </p:nvPicPr>
        <p:blipFill>
          <a:blip r:embed="rId4">
            <a:alphaModFix/>
          </a:blip>
          <a:stretch>
            <a:fillRect/>
          </a:stretch>
        </p:blipFill>
        <p:spPr>
          <a:xfrm>
            <a:off x="6583679" y="4389119"/>
            <a:ext cx="2148840" cy="1931647"/>
          </a:xfrm>
          <a:prstGeom prst="rect">
            <a:avLst/>
          </a:prstGeom>
          <a:noFill/>
          <a:ln>
            <a:noFill/>
          </a:ln>
        </p:spPr>
      </p:pic>
      <p:sp>
        <p:nvSpPr>
          <p:cNvPr id="608" name="Shape 608"/>
          <p:cNvSpPr txBox="1"/>
          <p:nvPr/>
        </p:nvSpPr>
        <p:spPr>
          <a:xfrm>
            <a:off x="182940" y="198119"/>
            <a:ext cx="4640700" cy="1783199"/>
          </a:xfrm>
          <a:prstGeom prst="rect">
            <a:avLst/>
          </a:prstGeom>
          <a:noFill/>
          <a:ln>
            <a:noFill/>
          </a:ln>
        </p:spPr>
        <p:txBody>
          <a:bodyPr lIns="38100" tIns="38100" rIns="38100" bIns="38100" anchor="t" anchorCtr="0">
            <a:noAutofit/>
          </a:bodyPr>
          <a:lstStyle/>
          <a:p>
            <a:pPr lvl="0" rtl="0">
              <a:lnSpc>
                <a:spcPct val="100000"/>
              </a:lnSpc>
              <a:spcBef>
                <a:spcPts val="0"/>
              </a:spcBef>
              <a:buNone/>
            </a:pPr>
            <a:r>
              <a:rPr lang="en" sz="6000">
                <a:solidFill>
                  <a:srgbClr val="FFFFFF"/>
                </a:solidFill>
                <a:latin typeface="georgia"/>
                <a:ea typeface="georgia"/>
                <a:cs typeface="georgia"/>
                <a:sym typeface="georgia"/>
              </a:rPr>
              <a:t>Any questions?</a:t>
            </a:r>
          </a:p>
        </p:txBody>
      </p:sp>
    </p:spTree>
  </p:cSld>
  <p:clrMapOvr>
    <a:masterClrMapping/>
  </p:clrMapOvr>
  <p:transition spd="slow">
    <p:cut/>
  </p:transition>
</p:sld>
</file>

<file path=ppt/theme/theme1.xml><?xml version="1.0" encoding="utf-8"?>
<a:theme xmlns:a="http://schemas.openxmlformats.org/drawingml/2006/main" name="Custom Them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blank">
      <a:dk1>
        <a:srgbClr val="000000"/>
      </a:dk1>
      <a:lt1>
        <a:srgbClr val="FFFFFF"/>
      </a:lt1>
      <a:dk2>
        <a:srgbClr val="073763"/>
      </a:dk2>
      <a:lt2>
        <a:srgbClr val="CFE2F3"/>
      </a:lt2>
      <a:accent1>
        <a:srgbClr val="404040"/>
      </a:accent1>
      <a:accent2>
        <a:srgbClr val="808080"/>
      </a:accent2>
      <a:accent3>
        <a:srgbClr val="C0C0C0"/>
      </a:accent3>
      <a:accent4>
        <a:srgbClr val="396187"/>
      </a:accent4>
      <a:accent5>
        <a:srgbClr val="6B8CAB"/>
      </a:accent5>
      <a:accent6>
        <a:srgbClr val="9DB7CF"/>
      </a:accent6>
      <a:hlink>
        <a:srgbClr val="0000EE"/>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1486</Words>
  <Application>Microsoft Office PowerPoint</Application>
  <PresentationFormat>On-screen Show (4:3)</PresentationFormat>
  <Paragraphs>507</Paragraphs>
  <Slides>95</Slides>
  <Notes>95</Notes>
  <HiddenSlides>0</HiddenSlides>
  <MMClips>0</MMClips>
  <ScaleCrop>false</ScaleCrop>
  <HeadingPairs>
    <vt:vector size="4" baseType="variant">
      <vt:variant>
        <vt:lpstr>Theme</vt:lpstr>
      </vt:variant>
      <vt:variant>
        <vt:i4>2</vt:i4>
      </vt:variant>
      <vt:variant>
        <vt:lpstr>Slide Titles</vt:lpstr>
      </vt:variant>
      <vt:variant>
        <vt:i4>95</vt:i4>
      </vt:variant>
    </vt:vector>
  </HeadingPairs>
  <TitlesOfParts>
    <vt:vector size="97" baseType="lpstr">
      <vt:lpstr>Custom Theme</vt:lpstr>
      <vt:lpstr>Custom Theme</vt:lpstr>
      <vt:lpstr> RossMcCulloch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RossMcCulloch</dc:title>
  <dc:creator>ASTON, Emma-Louise</dc:creator>
  <cp:lastModifiedBy>ASTON, Emma-Louise</cp:lastModifiedBy>
  <cp:revision>2</cp:revision>
  <dcterms:modified xsi:type="dcterms:W3CDTF">2014-11-24T14:14:27Z</dcterms:modified>
</cp:coreProperties>
</file>