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2" r:id="rId3"/>
    <p:sldId id="275" r:id="rId4"/>
    <p:sldId id="263" r:id="rId5"/>
    <p:sldId id="265" r:id="rId6"/>
    <p:sldId id="267" r:id="rId7"/>
    <p:sldId id="269" r:id="rId8"/>
    <p:sldId id="270" r:id="rId9"/>
    <p:sldId id="264" r:id="rId10"/>
    <p:sldId id="273" r:id="rId11"/>
    <p:sldId id="274" r:id="rId12"/>
    <p:sldId id="272" r:id="rId13"/>
    <p:sldId id="271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58" r:id="rId38"/>
    <p:sldId id="276" r:id="rId39"/>
    <p:sldId id="300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352"/>
    <a:srgbClr val="7BA22F"/>
    <a:srgbClr val="5626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86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C1F96-8440-4014-BBC6-30A40243900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935778B-2B65-40B8-85B7-2920CDF48ED0}">
      <dgm:prSet phldrT="[Text]"/>
      <dgm:spPr>
        <a:solidFill>
          <a:srgbClr val="005352"/>
        </a:solidFill>
      </dgm:spPr>
      <dgm:t>
        <a:bodyPr/>
        <a:lstStyle/>
        <a:p>
          <a:r>
            <a:rPr lang="en-GB" b="1" dirty="0" smtClean="0"/>
            <a:t>Sara Kassam</a:t>
          </a:r>
          <a:endParaRPr lang="en-GB" b="1" dirty="0"/>
        </a:p>
      </dgm:t>
    </dgm:pt>
    <dgm:pt modelId="{DA32D742-5A9B-44CA-B617-44A55805E876}" type="parTrans" cxnId="{7C0B10A5-D998-4911-AA50-93E8635CA6AC}">
      <dgm:prSet/>
      <dgm:spPr/>
      <dgm:t>
        <a:bodyPr/>
        <a:lstStyle/>
        <a:p>
          <a:endParaRPr lang="en-GB"/>
        </a:p>
      </dgm:t>
    </dgm:pt>
    <dgm:pt modelId="{00A3D5B1-D3B0-4D49-92DE-C73CB1DFF7BA}" type="sibTrans" cxnId="{7C0B10A5-D998-4911-AA50-93E8635CA6AC}">
      <dgm:prSet/>
      <dgm:spPr/>
      <dgm:t>
        <a:bodyPr/>
        <a:lstStyle/>
        <a:p>
          <a:endParaRPr lang="en-GB"/>
        </a:p>
      </dgm:t>
    </dgm:pt>
    <dgm:pt modelId="{A21EAB6E-CF2F-4CB9-80CE-58A96199C677}">
      <dgm:prSet phldrT="[Text]"/>
      <dgm:spPr>
        <a:solidFill>
          <a:srgbClr val="005352"/>
        </a:solidFill>
      </dgm:spPr>
      <dgm:t>
        <a:bodyPr/>
        <a:lstStyle/>
        <a:p>
          <a:r>
            <a:rPr lang="en-GB" dirty="0" smtClean="0"/>
            <a:t>Energy &amp; Environment Manager</a:t>
          </a:r>
          <a:endParaRPr lang="en-GB" dirty="0"/>
        </a:p>
      </dgm:t>
    </dgm:pt>
    <dgm:pt modelId="{DD3EEEB7-ADF8-4EE4-BF90-E412AC47E3B1}" type="parTrans" cxnId="{3F22B982-7D16-4CB9-A752-A71EA202099A}">
      <dgm:prSet/>
      <dgm:spPr/>
      <dgm:t>
        <a:bodyPr/>
        <a:lstStyle/>
        <a:p>
          <a:endParaRPr lang="en-GB"/>
        </a:p>
      </dgm:t>
    </dgm:pt>
    <dgm:pt modelId="{14929DD0-0029-4295-80FB-7A4718F203CB}" type="sibTrans" cxnId="{3F22B982-7D16-4CB9-A752-A71EA202099A}">
      <dgm:prSet/>
      <dgm:spPr/>
      <dgm:t>
        <a:bodyPr/>
        <a:lstStyle/>
        <a:p>
          <a:endParaRPr lang="en-GB"/>
        </a:p>
      </dgm:t>
    </dgm:pt>
    <dgm:pt modelId="{A42D98FF-BBD7-49A3-8BEE-F29FDDA8DFBF}">
      <dgm:prSet phldrT="[Text]"/>
      <dgm:spPr>
        <a:solidFill>
          <a:srgbClr val="005352"/>
        </a:solidFill>
      </dgm:spPr>
      <dgm:t>
        <a:bodyPr/>
        <a:lstStyle/>
        <a:p>
          <a:r>
            <a:rPr lang="en-GB" dirty="0" smtClean="0"/>
            <a:t>University (primarily teaching)</a:t>
          </a:r>
          <a:endParaRPr lang="en-GB" dirty="0"/>
        </a:p>
      </dgm:t>
    </dgm:pt>
    <dgm:pt modelId="{EEA0B75F-3E2B-43D1-8484-F1292966D925}" type="parTrans" cxnId="{4582C979-D0AE-44E0-99F9-7A019DF9FFF0}">
      <dgm:prSet/>
      <dgm:spPr/>
      <dgm:t>
        <a:bodyPr/>
        <a:lstStyle/>
        <a:p>
          <a:endParaRPr lang="en-GB"/>
        </a:p>
      </dgm:t>
    </dgm:pt>
    <dgm:pt modelId="{4601B375-1AD8-413D-B419-69C91066984E}" type="sibTrans" cxnId="{4582C979-D0AE-44E0-99F9-7A019DF9FFF0}">
      <dgm:prSet/>
      <dgm:spPr/>
      <dgm:t>
        <a:bodyPr/>
        <a:lstStyle/>
        <a:p>
          <a:endParaRPr lang="en-GB"/>
        </a:p>
      </dgm:t>
    </dgm:pt>
    <dgm:pt modelId="{CBF49791-6907-4613-8CC5-8EF7DD409416}">
      <dgm:prSet phldrT="[Text]"/>
      <dgm:spPr>
        <a:solidFill>
          <a:srgbClr val="7BA22F"/>
        </a:solidFill>
      </dgm:spPr>
      <dgm:t>
        <a:bodyPr/>
        <a:lstStyle/>
        <a:p>
          <a:r>
            <a:rPr lang="en-GB" b="1" dirty="0" smtClean="0"/>
            <a:t>Steve </a:t>
          </a:r>
          <a:r>
            <a:rPr lang="en-GB" b="1" dirty="0" err="1" smtClean="0"/>
            <a:t>Ansdell</a:t>
          </a:r>
          <a:endParaRPr lang="en-GB" b="1" dirty="0"/>
        </a:p>
      </dgm:t>
    </dgm:pt>
    <dgm:pt modelId="{0D221E3B-410C-4274-BC22-10550498B353}" type="parTrans" cxnId="{54BA1165-C778-464C-B1B1-832D26042304}">
      <dgm:prSet/>
      <dgm:spPr/>
      <dgm:t>
        <a:bodyPr/>
        <a:lstStyle/>
        <a:p>
          <a:endParaRPr lang="en-GB"/>
        </a:p>
      </dgm:t>
    </dgm:pt>
    <dgm:pt modelId="{1C128EA5-4572-4C8B-A173-DF90DA3A0384}" type="sibTrans" cxnId="{54BA1165-C778-464C-B1B1-832D26042304}">
      <dgm:prSet/>
      <dgm:spPr/>
      <dgm:t>
        <a:bodyPr/>
        <a:lstStyle/>
        <a:p>
          <a:endParaRPr lang="en-GB"/>
        </a:p>
      </dgm:t>
    </dgm:pt>
    <dgm:pt modelId="{458557D4-1988-4E61-A7E8-ACC1311C36CC}">
      <dgm:prSet phldrT="[Text]"/>
      <dgm:spPr>
        <a:solidFill>
          <a:srgbClr val="7BA22F"/>
        </a:solidFill>
      </dgm:spPr>
      <dgm:t>
        <a:bodyPr/>
        <a:lstStyle/>
        <a:p>
          <a:r>
            <a:rPr lang="en-GB" dirty="0" smtClean="0"/>
            <a:t>Horticultural Manager</a:t>
          </a:r>
          <a:endParaRPr lang="en-GB" dirty="0"/>
        </a:p>
      </dgm:t>
    </dgm:pt>
    <dgm:pt modelId="{EC99B877-0635-4339-AC18-244F5E026365}" type="parTrans" cxnId="{8690EDAC-C6C6-4D32-BCCB-D00CE61225B6}">
      <dgm:prSet/>
      <dgm:spPr/>
      <dgm:t>
        <a:bodyPr/>
        <a:lstStyle/>
        <a:p>
          <a:endParaRPr lang="en-GB"/>
        </a:p>
      </dgm:t>
    </dgm:pt>
    <dgm:pt modelId="{2E0E50E7-6826-45E4-B7AB-7540FEB21581}" type="sibTrans" cxnId="{8690EDAC-C6C6-4D32-BCCB-D00CE61225B6}">
      <dgm:prSet/>
      <dgm:spPr/>
      <dgm:t>
        <a:bodyPr/>
        <a:lstStyle/>
        <a:p>
          <a:endParaRPr lang="en-GB"/>
        </a:p>
      </dgm:t>
    </dgm:pt>
    <dgm:pt modelId="{5E30E2E0-B8C8-42DF-B4D2-F539BBDBE9A0}">
      <dgm:prSet phldrT="[Text]"/>
      <dgm:spPr>
        <a:solidFill>
          <a:srgbClr val="005352"/>
        </a:solidFill>
      </dgm:spPr>
      <dgm:t>
        <a:bodyPr/>
        <a:lstStyle/>
        <a:p>
          <a:r>
            <a:rPr lang="en-GB" dirty="0" smtClean="0"/>
            <a:t>28,000 students and 1,500 staff</a:t>
          </a:r>
          <a:endParaRPr lang="en-GB" dirty="0"/>
        </a:p>
      </dgm:t>
    </dgm:pt>
    <dgm:pt modelId="{098DCD10-6614-4564-A5A3-599428BA2F7A}" type="parTrans" cxnId="{7CFE7DBA-EEB9-41AF-922F-B6C4EACFB93B}">
      <dgm:prSet/>
      <dgm:spPr/>
      <dgm:t>
        <a:bodyPr/>
        <a:lstStyle/>
        <a:p>
          <a:endParaRPr lang="en-GB"/>
        </a:p>
      </dgm:t>
    </dgm:pt>
    <dgm:pt modelId="{CAF2973B-D055-45D1-B627-AF690329D547}" type="sibTrans" cxnId="{7CFE7DBA-EEB9-41AF-922F-B6C4EACFB93B}">
      <dgm:prSet/>
      <dgm:spPr/>
      <dgm:t>
        <a:bodyPr/>
        <a:lstStyle/>
        <a:p>
          <a:endParaRPr lang="en-GB"/>
        </a:p>
      </dgm:t>
    </dgm:pt>
    <dgm:pt modelId="{26E2C37B-83A9-4332-9576-5779DC1A4297}">
      <dgm:prSet phldrT="[Text]"/>
      <dgm:spPr>
        <a:solidFill>
          <a:srgbClr val="005352"/>
        </a:solidFill>
      </dgm:spPr>
      <dgm:t>
        <a:bodyPr/>
        <a:lstStyle/>
        <a:p>
          <a:r>
            <a:rPr lang="en-GB" dirty="0" smtClean="0"/>
            <a:t>2 campuses, Stratford and Docklands</a:t>
          </a:r>
          <a:endParaRPr lang="en-GB" dirty="0"/>
        </a:p>
      </dgm:t>
    </dgm:pt>
    <dgm:pt modelId="{B3718A2F-5039-4934-9C99-6BE6A790B647}" type="parTrans" cxnId="{49B03FFC-760D-4DCB-9A2C-D8A69BE949AD}">
      <dgm:prSet/>
      <dgm:spPr/>
      <dgm:t>
        <a:bodyPr/>
        <a:lstStyle/>
        <a:p>
          <a:endParaRPr lang="en-GB"/>
        </a:p>
      </dgm:t>
    </dgm:pt>
    <dgm:pt modelId="{384F3870-788D-4006-A19D-DE4FF36D970E}" type="sibTrans" cxnId="{49B03FFC-760D-4DCB-9A2C-D8A69BE949AD}">
      <dgm:prSet/>
      <dgm:spPr/>
      <dgm:t>
        <a:bodyPr/>
        <a:lstStyle/>
        <a:p>
          <a:endParaRPr lang="en-GB"/>
        </a:p>
      </dgm:t>
    </dgm:pt>
    <dgm:pt modelId="{6340FFA8-7606-431F-B11A-07BFD9E0F842}">
      <dgm:prSet phldrT="[Text]"/>
      <dgm:spPr>
        <a:solidFill>
          <a:srgbClr val="7BA22F"/>
        </a:solidFill>
      </dgm:spPr>
      <dgm:t>
        <a:bodyPr/>
        <a:lstStyle/>
        <a:p>
          <a:r>
            <a:rPr lang="en-GB" dirty="0" smtClean="0"/>
            <a:t>University (primarily research)</a:t>
          </a:r>
          <a:endParaRPr lang="en-GB" dirty="0"/>
        </a:p>
      </dgm:t>
    </dgm:pt>
    <dgm:pt modelId="{8B56B1AF-62C3-4D70-815E-E567B9A8958E}" type="parTrans" cxnId="{64E8F041-DED9-4958-99E7-90FCEEC21208}">
      <dgm:prSet/>
      <dgm:spPr/>
      <dgm:t>
        <a:bodyPr/>
        <a:lstStyle/>
        <a:p>
          <a:endParaRPr lang="en-GB"/>
        </a:p>
      </dgm:t>
    </dgm:pt>
    <dgm:pt modelId="{90FAE1B5-A9C3-4371-BE9D-BFBEE7539596}" type="sibTrans" cxnId="{64E8F041-DED9-4958-99E7-90FCEEC21208}">
      <dgm:prSet/>
      <dgm:spPr/>
      <dgm:t>
        <a:bodyPr/>
        <a:lstStyle/>
        <a:p>
          <a:endParaRPr lang="en-GB"/>
        </a:p>
      </dgm:t>
    </dgm:pt>
    <dgm:pt modelId="{6CAA867F-F35B-4F55-AE70-B0942DC83F4E}">
      <dgm:prSet phldrT="[Text]"/>
      <dgm:spPr>
        <a:solidFill>
          <a:srgbClr val="7BA22F"/>
        </a:solidFill>
      </dgm:spPr>
      <dgm:t>
        <a:bodyPr/>
        <a:lstStyle/>
        <a:p>
          <a:r>
            <a:rPr lang="en-GB" dirty="0" smtClean="0"/>
            <a:t>16,046 students and 3,854 staff</a:t>
          </a:r>
          <a:endParaRPr lang="en-GB" dirty="0"/>
        </a:p>
      </dgm:t>
    </dgm:pt>
    <dgm:pt modelId="{4B1A724B-9625-426C-92C0-0915A524F689}" type="parTrans" cxnId="{8161F2AD-729A-40E9-9A41-F74B1C5A51A1}">
      <dgm:prSet/>
      <dgm:spPr/>
      <dgm:t>
        <a:bodyPr/>
        <a:lstStyle/>
        <a:p>
          <a:endParaRPr lang="en-GB"/>
        </a:p>
      </dgm:t>
    </dgm:pt>
    <dgm:pt modelId="{0000673D-6B16-47CF-A043-FD95E0D96FE8}" type="sibTrans" cxnId="{8161F2AD-729A-40E9-9A41-F74B1C5A51A1}">
      <dgm:prSet/>
      <dgm:spPr/>
      <dgm:t>
        <a:bodyPr/>
        <a:lstStyle/>
        <a:p>
          <a:endParaRPr lang="en-GB"/>
        </a:p>
      </dgm:t>
    </dgm:pt>
    <dgm:pt modelId="{4CCBE033-2158-4A89-A11B-89818D1C0148}">
      <dgm:prSet phldrT="[Text]"/>
      <dgm:spPr>
        <a:solidFill>
          <a:srgbClr val="7BA22F"/>
        </a:solidFill>
      </dgm:spPr>
      <dgm:t>
        <a:bodyPr/>
        <a:lstStyle/>
        <a:p>
          <a:r>
            <a:rPr lang="en-GB" dirty="0" smtClean="0"/>
            <a:t>2 campuses, Durham and Stockton</a:t>
          </a:r>
          <a:endParaRPr lang="en-GB" dirty="0"/>
        </a:p>
      </dgm:t>
    </dgm:pt>
    <dgm:pt modelId="{4E96E767-1981-4A58-8338-7CB48BC9AEE2}" type="parTrans" cxnId="{8B911D91-512D-4C96-848C-26FAF25E04BB}">
      <dgm:prSet/>
      <dgm:spPr/>
      <dgm:t>
        <a:bodyPr/>
        <a:lstStyle/>
        <a:p>
          <a:endParaRPr lang="en-GB"/>
        </a:p>
      </dgm:t>
    </dgm:pt>
    <dgm:pt modelId="{E1AFD161-81E4-4FF6-9910-DF2E2F2F9AF7}" type="sibTrans" cxnId="{8B911D91-512D-4C96-848C-26FAF25E04BB}">
      <dgm:prSet/>
      <dgm:spPr/>
      <dgm:t>
        <a:bodyPr/>
        <a:lstStyle/>
        <a:p>
          <a:endParaRPr lang="en-GB"/>
        </a:p>
      </dgm:t>
    </dgm:pt>
    <dgm:pt modelId="{62CC13B6-5434-4374-A398-E4327D01A140}" type="pres">
      <dgm:prSet presAssocID="{234C1F96-8440-4014-BBC6-30A4024390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2608F2-EEC6-4F35-8A26-245E2E1B20CB}" type="pres">
      <dgm:prSet presAssocID="{4935778B-2B65-40B8-85B7-2920CDF48E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A2C847-82ED-491E-A8C4-BB183B828DD4}" type="pres">
      <dgm:prSet presAssocID="{00A3D5B1-D3B0-4D49-92DE-C73CB1DFF7BA}" presName="sibTrans" presStyleCnt="0"/>
      <dgm:spPr/>
    </dgm:pt>
    <dgm:pt modelId="{1FDCDDBA-B20C-434B-B823-8B04AA9E9BC8}" type="pres">
      <dgm:prSet presAssocID="{CBF49791-6907-4613-8CC5-8EF7DD40941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E8F041-DED9-4958-99E7-90FCEEC21208}" srcId="{CBF49791-6907-4613-8CC5-8EF7DD409416}" destId="{6340FFA8-7606-431F-B11A-07BFD9E0F842}" srcOrd="1" destOrd="0" parTransId="{8B56B1AF-62C3-4D70-815E-E567B9A8958E}" sibTransId="{90FAE1B5-A9C3-4371-BE9D-BFBEE7539596}"/>
    <dgm:cxn modelId="{54BA1165-C778-464C-B1B1-832D26042304}" srcId="{234C1F96-8440-4014-BBC6-30A402439005}" destId="{CBF49791-6907-4613-8CC5-8EF7DD409416}" srcOrd="1" destOrd="0" parTransId="{0D221E3B-410C-4274-BC22-10550498B353}" sibTransId="{1C128EA5-4572-4C8B-A173-DF90DA3A0384}"/>
    <dgm:cxn modelId="{7C0B10A5-D998-4911-AA50-93E8635CA6AC}" srcId="{234C1F96-8440-4014-BBC6-30A402439005}" destId="{4935778B-2B65-40B8-85B7-2920CDF48ED0}" srcOrd="0" destOrd="0" parTransId="{DA32D742-5A9B-44CA-B617-44A55805E876}" sibTransId="{00A3D5B1-D3B0-4D49-92DE-C73CB1DFF7BA}"/>
    <dgm:cxn modelId="{655CE968-4F72-4F5B-8876-1143C1064A49}" type="presOf" srcId="{5E30E2E0-B8C8-42DF-B4D2-F539BBDBE9A0}" destId="{0B2608F2-EEC6-4F35-8A26-245E2E1B20CB}" srcOrd="0" destOrd="3" presId="urn:microsoft.com/office/officeart/2005/8/layout/hList6"/>
    <dgm:cxn modelId="{C1AA3C18-4C75-4F15-9950-A52096EAE0E1}" type="presOf" srcId="{A42D98FF-BBD7-49A3-8BEE-F29FDDA8DFBF}" destId="{0B2608F2-EEC6-4F35-8A26-245E2E1B20CB}" srcOrd="0" destOrd="2" presId="urn:microsoft.com/office/officeart/2005/8/layout/hList6"/>
    <dgm:cxn modelId="{8161F2AD-729A-40E9-9A41-F74B1C5A51A1}" srcId="{CBF49791-6907-4613-8CC5-8EF7DD409416}" destId="{6CAA867F-F35B-4F55-AE70-B0942DC83F4E}" srcOrd="2" destOrd="0" parTransId="{4B1A724B-9625-426C-92C0-0915A524F689}" sibTransId="{0000673D-6B16-47CF-A043-FD95E0D96FE8}"/>
    <dgm:cxn modelId="{467B294D-926E-4FED-BD28-E94F7113E8EF}" type="presOf" srcId="{CBF49791-6907-4613-8CC5-8EF7DD409416}" destId="{1FDCDDBA-B20C-434B-B823-8B04AA9E9BC8}" srcOrd="0" destOrd="0" presId="urn:microsoft.com/office/officeart/2005/8/layout/hList6"/>
    <dgm:cxn modelId="{49B03FFC-760D-4DCB-9A2C-D8A69BE949AD}" srcId="{4935778B-2B65-40B8-85B7-2920CDF48ED0}" destId="{26E2C37B-83A9-4332-9576-5779DC1A4297}" srcOrd="3" destOrd="0" parTransId="{B3718A2F-5039-4934-9C99-6BE6A790B647}" sibTransId="{384F3870-788D-4006-A19D-DE4FF36D970E}"/>
    <dgm:cxn modelId="{24B9E46A-AF60-46CD-A502-9A0BF9CDE7FD}" type="presOf" srcId="{4935778B-2B65-40B8-85B7-2920CDF48ED0}" destId="{0B2608F2-EEC6-4F35-8A26-245E2E1B20CB}" srcOrd="0" destOrd="0" presId="urn:microsoft.com/office/officeart/2005/8/layout/hList6"/>
    <dgm:cxn modelId="{8B911D91-512D-4C96-848C-26FAF25E04BB}" srcId="{CBF49791-6907-4613-8CC5-8EF7DD409416}" destId="{4CCBE033-2158-4A89-A11B-89818D1C0148}" srcOrd="3" destOrd="0" parTransId="{4E96E767-1981-4A58-8338-7CB48BC9AEE2}" sibTransId="{E1AFD161-81E4-4FF6-9910-DF2E2F2F9AF7}"/>
    <dgm:cxn modelId="{8690EDAC-C6C6-4D32-BCCB-D00CE61225B6}" srcId="{CBF49791-6907-4613-8CC5-8EF7DD409416}" destId="{458557D4-1988-4E61-A7E8-ACC1311C36CC}" srcOrd="0" destOrd="0" parTransId="{EC99B877-0635-4339-AC18-244F5E026365}" sibTransId="{2E0E50E7-6826-45E4-B7AB-7540FEB21581}"/>
    <dgm:cxn modelId="{1C330E75-93AB-4017-90A8-DFFC8713B07D}" type="presOf" srcId="{A21EAB6E-CF2F-4CB9-80CE-58A96199C677}" destId="{0B2608F2-EEC6-4F35-8A26-245E2E1B20CB}" srcOrd="0" destOrd="1" presId="urn:microsoft.com/office/officeart/2005/8/layout/hList6"/>
    <dgm:cxn modelId="{4D5F0BAD-08C8-4907-BB0E-FE59DA76151E}" type="presOf" srcId="{4CCBE033-2158-4A89-A11B-89818D1C0148}" destId="{1FDCDDBA-B20C-434B-B823-8B04AA9E9BC8}" srcOrd="0" destOrd="4" presId="urn:microsoft.com/office/officeart/2005/8/layout/hList6"/>
    <dgm:cxn modelId="{E41198D5-3E4D-4412-82A0-34613E2F088C}" type="presOf" srcId="{6CAA867F-F35B-4F55-AE70-B0942DC83F4E}" destId="{1FDCDDBA-B20C-434B-B823-8B04AA9E9BC8}" srcOrd="0" destOrd="3" presId="urn:microsoft.com/office/officeart/2005/8/layout/hList6"/>
    <dgm:cxn modelId="{0FCEE610-CFB6-4560-AEEA-583A8E0E4FDC}" type="presOf" srcId="{234C1F96-8440-4014-BBC6-30A402439005}" destId="{62CC13B6-5434-4374-A398-E4327D01A140}" srcOrd="0" destOrd="0" presId="urn:microsoft.com/office/officeart/2005/8/layout/hList6"/>
    <dgm:cxn modelId="{3F22B982-7D16-4CB9-A752-A71EA202099A}" srcId="{4935778B-2B65-40B8-85B7-2920CDF48ED0}" destId="{A21EAB6E-CF2F-4CB9-80CE-58A96199C677}" srcOrd="0" destOrd="0" parTransId="{DD3EEEB7-ADF8-4EE4-BF90-E412AC47E3B1}" sibTransId="{14929DD0-0029-4295-80FB-7A4718F203CB}"/>
    <dgm:cxn modelId="{915F48A3-CC39-4436-B2D9-43B0EC73C355}" type="presOf" srcId="{6340FFA8-7606-431F-B11A-07BFD9E0F842}" destId="{1FDCDDBA-B20C-434B-B823-8B04AA9E9BC8}" srcOrd="0" destOrd="2" presId="urn:microsoft.com/office/officeart/2005/8/layout/hList6"/>
    <dgm:cxn modelId="{C3F71B6F-29C0-4031-9B32-22FAEEB232C1}" type="presOf" srcId="{26E2C37B-83A9-4332-9576-5779DC1A4297}" destId="{0B2608F2-EEC6-4F35-8A26-245E2E1B20CB}" srcOrd="0" destOrd="4" presId="urn:microsoft.com/office/officeart/2005/8/layout/hList6"/>
    <dgm:cxn modelId="{94AA7C5D-47C7-4810-BDAA-45E5283D8E92}" type="presOf" srcId="{458557D4-1988-4E61-A7E8-ACC1311C36CC}" destId="{1FDCDDBA-B20C-434B-B823-8B04AA9E9BC8}" srcOrd="0" destOrd="1" presId="urn:microsoft.com/office/officeart/2005/8/layout/hList6"/>
    <dgm:cxn modelId="{7CFE7DBA-EEB9-41AF-922F-B6C4EACFB93B}" srcId="{4935778B-2B65-40B8-85B7-2920CDF48ED0}" destId="{5E30E2E0-B8C8-42DF-B4D2-F539BBDBE9A0}" srcOrd="2" destOrd="0" parTransId="{098DCD10-6614-4564-A5A3-599428BA2F7A}" sibTransId="{CAF2973B-D055-45D1-B627-AF690329D547}"/>
    <dgm:cxn modelId="{4582C979-D0AE-44E0-99F9-7A019DF9FFF0}" srcId="{4935778B-2B65-40B8-85B7-2920CDF48ED0}" destId="{A42D98FF-BBD7-49A3-8BEE-F29FDDA8DFBF}" srcOrd="1" destOrd="0" parTransId="{EEA0B75F-3E2B-43D1-8484-F1292966D925}" sibTransId="{4601B375-1AD8-413D-B419-69C91066984E}"/>
    <dgm:cxn modelId="{C058F158-EFD5-41D6-82F5-005D5B0A110D}" type="presParOf" srcId="{62CC13B6-5434-4374-A398-E4327D01A140}" destId="{0B2608F2-EEC6-4F35-8A26-245E2E1B20CB}" srcOrd="0" destOrd="0" presId="urn:microsoft.com/office/officeart/2005/8/layout/hList6"/>
    <dgm:cxn modelId="{FA87554D-6EE8-4792-B2B2-402E6505CD02}" type="presParOf" srcId="{62CC13B6-5434-4374-A398-E4327D01A140}" destId="{9EA2C847-82ED-491E-A8C4-BB183B828DD4}" srcOrd="1" destOrd="0" presId="urn:microsoft.com/office/officeart/2005/8/layout/hList6"/>
    <dgm:cxn modelId="{1C4AAAD2-3EDA-42FA-A627-1317455BAEDB}" type="presParOf" srcId="{62CC13B6-5434-4374-A398-E4327D01A140}" destId="{1FDCDDBA-B20C-434B-B823-8B04AA9E9BC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608F2-EEC6-4F35-8A26-245E2E1B20CB}">
      <dsp:nvSpPr>
        <dsp:cNvPr id="0" name=""/>
        <dsp:cNvSpPr/>
      </dsp:nvSpPr>
      <dsp:spPr>
        <a:xfrm rot="16200000">
          <a:off x="-395884" y="399992"/>
          <a:ext cx="4751387" cy="3951402"/>
        </a:xfrm>
        <a:prstGeom prst="flowChartManualOperation">
          <a:avLst/>
        </a:prstGeom>
        <a:solidFill>
          <a:srgbClr val="0053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3137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 smtClean="0"/>
            <a:t>Sara Kassam</a:t>
          </a:r>
          <a:endParaRPr lang="en-GB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Energy &amp; Environment Manager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University (primarily teaching)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28,000 students and 1,500 staff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2 campuses, Stratford and Docklands</a:t>
          </a:r>
          <a:endParaRPr lang="en-GB" sz="2100" kern="1200" dirty="0"/>
        </a:p>
      </dsp:txBody>
      <dsp:txXfrm rot="5400000">
        <a:off x="4109" y="950276"/>
        <a:ext cx="3951402" cy="2850833"/>
      </dsp:txXfrm>
    </dsp:sp>
    <dsp:sp modelId="{1FDCDDBA-B20C-434B-B823-8B04AA9E9BC8}">
      <dsp:nvSpPr>
        <dsp:cNvPr id="0" name=""/>
        <dsp:cNvSpPr/>
      </dsp:nvSpPr>
      <dsp:spPr>
        <a:xfrm rot="16200000">
          <a:off x="3851872" y="399992"/>
          <a:ext cx="4751387" cy="3951402"/>
        </a:xfrm>
        <a:prstGeom prst="flowChartManualOperation">
          <a:avLst/>
        </a:prstGeom>
        <a:solidFill>
          <a:srgbClr val="7BA2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3137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 smtClean="0"/>
            <a:t>Steve </a:t>
          </a:r>
          <a:r>
            <a:rPr lang="en-GB" sz="2700" b="1" kern="1200" dirty="0" err="1" smtClean="0"/>
            <a:t>Ansdell</a:t>
          </a:r>
          <a:endParaRPr lang="en-GB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Horticultural Manager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University (primarily research)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16,046 students and 3,854 staff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2 campuses, Durham and Stockton</a:t>
          </a:r>
          <a:endParaRPr lang="en-GB" sz="2100" kern="1200" dirty="0"/>
        </a:p>
      </dsp:txBody>
      <dsp:txXfrm rot="5400000">
        <a:off x="4251865" y="950276"/>
        <a:ext cx="3951402" cy="285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pPr/>
              <a:t>02/04/2012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Highlight</a:t>
            </a:r>
            <a:r>
              <a:rPr lang="en-GB" baseline="0" dirty="0" smtClean="0"/>
              <a:t> that we’re still on a learning curve too and this workshop presents out experiences rather than the ‘perfect’ way to develop an EMS and internal auditing programme!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SK / AC / RW / GB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Broad statement but what does it mean??</a:t>
            </a:r>
          </a:p>
          <a:p>
            <a:endParaRPr lang="en-GB" dirty="0" smtClean="0"/>
          </a:p>
          <a:p>
            <a:r>
              <a:rPr lang="en-GB" dirty="0" smtClean="0"/>
              <a:t>Have to do what we can within resources – 2 full time members of environment team with a focus on ISO and energy</a:t>
            </a:r>
          </a:p>
          <a:p>
            <a:endParaRPr lang="en-GB" dirty="0" smtClean="0"/>
          </a:p>
          <a:p>
            <a:r>
              <a:rPr lang="en-GB" dirty="0" smtClean="0"/>
              <a:t>Environmental</a:t>
            </a:r>
            <a:r>
              <a:rPr lang="en-GB" baseline="0" dirty="0" smtClean="0"/>
              <a:t> Research Group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Asked by Finance – what is the benefit?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Estates and Operations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301208"/>
            <a:ext cx="14364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01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43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6F8C-F6D9-49B6-894F-339C7FF4F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87008" cy="1354162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Your three take-home key messages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1916832"/>
            <a:ext cx="8207375" cy="432048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562689"/>
              </a:buClr>
              <a:buSzPct val="121000"/>
              <a:buFont typeface="+mj-lt"/>
              <a:buAutoNum type="arabicPeriod"/>
              <a:defRPr baseline="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Message 1</a:t>
            </a:r>
          </a:p>
          <a:p>
            <a:pPr lvl="0"/>
            <a:r>
              <a:rPr lang="en-US" dirty="0" smtClean="0"/>
              <a:t>Message 2</a:t>
            </a:r>
          </a:p>
          <a:p>
            <a:pPr lvl="0"/>
            <a:r>
              <a:rPr lang="en-US" dirty="0" smtClean="0"/>
              <a:t>Message 3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1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6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9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3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.ac.uk/greenspace/internalpartners/biodiversity" TargetMode="External"/><Relationship Id="rId2" Type="http://schemas.openxmlformats.org/officeDocument/2006/relationships/hyperlink" Target="http://www.uel.ac.uk/greenth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ifeindex.org.u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3" y="3284984"/>
            <a:ext cx="8033547" cy="1224136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Steve </a:t>
            </a:r>
            <a:r>
              <a:rPr lang="en-GB" dirty="0" err="1" smtClean="0">
                <a:latin typeface="+mn-lt"/>
              </a:rPr>
              <a:t>Ansdell</a:t>
            </a:r>
            <a:r>
              <a:rPr lang="en-GB" dirty="0" smtClean="0">
                <a:latin typeface="+mn-lt"/>
              </a:rPr>
              <a:t>, Durham University</a:t>
            </a:r>
          </a:p>
          <a:p>
            <a:r>
              <a:rPr lang="en-GB" dirty="0" smtClean="0">
                <a:latin typeface="+mn-lt"/>
              </a:rPr>
              <a:t>Sara Kassam, University of East London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and Grey Spaces: opportunities to enhance biodiversity wherever your campus is located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281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j-lt"/>
              </a:rPr>
              <a:t>Biodiversity Action Plan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596" y="1357298"/>
            <a:ext cx="8207375" cy="4320480"/>
          </a:xfrm>
        </p:spPr>
        <p:txBody>
          <a:bodyPr/>
          <a:lstStyle/>
          <a:p>
            <a:pPr>
              <a:buNone/>
            </a:pPr>
            <a:endParaRPr lang="en-GB" sz="1800" b="1" dirty="0" smtClean="0">
              <a:latin typeface="+mn-lt"/>
            </a:endParaRPr>
          </a:p>
          <a:p>
            <a:pPr>
              <a:buFont typeface="+mj-lt"/>
              <a:buAutoNum type="arabicPeriod" startAt="4"/>
            </a:pPr>
            <a:r>
              <a:rPr lang="en-GB" sz="1800" b="1" dirty="0" smtClean="0">
                <a:latin typeface="+mj-lt"/>
              </a:rPr>
              <a:t>Training and communications </a:t>
            </a:r>
            <a:r>
              <a:rPr lang="en-GB" sz="1800" dirty="0" smtClean="0">
                <a:latin typeface="+mj-lt"/>
              </a:rPr>
              <a:t>– To raise awareness amongst staff and students about the importance of biodiversity and the activities they can get involved with on campus.</a:t>
            </a:r>
            <a:br>
              <a:rPr lang="en-GB" sz="1800" dirty="0" smtClean="0">
                <a:latin typeface="+mj-lt"/>
              </a:rPr>
            </a:br>
            <a:endParaRPr lang="en-GB" sz="1800" dirty="0" smtClean="0">
              <a:latin typeface="+mj-lt"/>
            </a:endParaRPr>
          </a:p>
          <a:p>
            <a:pPr>
              <a:buAutoNum type="arabicPeriod" startAt="4"/>
            </a:pPr>
            <a:endParaRPr lang="en-GB" sz="2400" b="1" dirty="0" smtClean="0">
              <a:latin typeface="+mn-lt"/>
            </a:endParaRPr>
          </a:p>
          <a:p>
            <a:pPr>
              <a:buNone/>
            </a:pPr>
            <a:endParaRPr lang="en-GB" sz="2400" b="1" dirty="0" smtClean="0">
              <a:latin typeface="+mn-lt"/>
            </a:endParaRPr>
          </a:p>
        </p:txBody>
      </p:sp>
      <p:pic>
        <p:nvPicPr>
          <p:cNvPr id="5" name="Picture 4" descr="orchard00012 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496"/>
            <a:ext cx="2165251" cy="2890841"/>
          </a:xfrm>
          <a:prstGeom prst="rect">
            <a:avLst/>
          </a:prstGeom>
        </p:spPr>
      </p:pic>
      <p:pic>
        <p:nvPicPr>
          <p:cNvPr id="6" name="Content Placeholder 9" descr="Raised b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857496"/>
            <a:ext cx="2381267" cy="1785950"/>
          </a:xfrm>
          <a:prstGeom prst="rect">
            <a:avLst/>
          </a:prstGeom>
        </p:spPr>
      </p:pic>
      <p:pic>
        <p:nvPicPr>
          <p:cNvPr id="7" name="Picture 6" descr="P8053657 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857496"/>
            <a:ext cx="2518220" cy="2928958"/>
          </a:xfrm>
          <a:prstGeom prst="rect">
            <a:avLst/>
          </a:prstGeom>
        </p:spPr>
      </p:pic>
      <p:pic>
        <p:nvPicPr>
          <p:cNvPr id="8" name="Picture 7" descr="UEL LOGO 2010_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8864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j-lt"/>
              </a:rPr>
              <a:t>Biodiversity Action Plan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597" y="1357298"/>
            <a:ext cx="4429155" cy="4320480"/>
          </a:xfrm>
        </p:spPr>
        <p:txBody>
          <a:bodyPr/>
          <a:lstStyle/>
          <a:p>
            <a:pPr>
              <a:buNone/>
            </a:pPr>
            <a:endParaRPr lang="en-GB" sz="1800" dirty="0" smtClean="0">
              <a:latin typeface="+mj-lt"/>
            </a:endParaRPr>
          </a:p>
          <a:p>
            <a:pPr>
              <a:buFont typeface="+mj-lt"/>
              <a:buAutoNum type="arabicPeriod" startAt="5"/>
            </a:pPr>
            <a:r>
              <a:rPr lang="en-GB" sz="1800" b="1" dirty="0" smtClean="0">
                <a:latin typeface="+mj-lt"/>
              </a:rPr>
              <a:t>Strategic management </a:t>
            </a:r>
            <a:r>
              <a:rPr lang="en-GB" sz="1800" dirty="0" smtClean="0">
                <a:latin typeface="+mj-lt"/>
              </a:rPr>
              <a:t>– To ensure that biodiversity protection and enhancement is incorporated into UEL plans and procedures as necessary.</a:t>
            </a:r>
            <a:br>
              <a:rPr lang="en-GB" sz="1800" dirty="0" smtClean="0">
                <a:latin typeface="+mj-lt"/>
              </a:rPr>
            </a:br>
            <a:endParaRPr lang="en-GB" sz="1800" dirty="0" smtClean="0">
              <a:latin typeface="+mj-lt"/>
            </a:endParaRPr>
          </a:p>
          <a:p>
            <a:pPr>
              <a:buAutoNum type="arabicPeriod" startAt="5"/>
            </a:pPr>
            <a:r>
              <a:rPr lang="en-GB" sz="1800" b="1" dirty="0" smtClean="0">
                <a:latin typeface="+mj-lt"/>
              </a:rPr>
              <a:t>Future research and monitoring </a:t>
            </a:r>
            <a:r>
              <a:rPr lang="en-GB" sz="1800" dirty="0" smtClean="0">
                <a:latin typeface="+mj-lt"/>
              </a:rPr>
              <a:t>– To build upon the first UEL biodiversity baseline and to continue survey and monitoring work as required. Also to incorporate biodiversity enhancement and monitoring into UEL teaching and research activities.</a:t>
            </a:r>
            <a:br>
              <a:rPr lang="en-GB" sz="1800" dirty="0" smtClean="0">
                <a:latin typeface="+mj-lt"/>
              </a:rPr>
            </a:br>
            <a:endParaRPr lang="en-GB" sz="1800" dirty="0" smtClean="0">
              <a:latin typeface="+mj-lt"/>
            </a:endParaRPr>
          </a:p>
          <a:p>
            <a:pPr>
              <a:buAutoNum type="arabicPeriod" startAt="5"/>
            </a:pPr>
            <a:r>
              <a:rPr lang="en-GB" sz="1800" b="1" dirty="0" smtClean="0">
                <a:latin typeface="+mj-lt"/>
              </a:rPr>
              <a:t>Community links </a:t>
            </a:r>
            <a:r>
              <a:rPr lang="en-GB" sz="1800" dirty="0" smtClean="0">
                <a:latin typeface="+mj-lt"/>
              </a:rPr>
              <a:t>– To work with others in the wider local community to enhance biodiversity.</a:t>
            </a:r>
          </a:p>
          <a:p>
            <a:pPr>
              <a:buAutoNum type="arabicPeriod" startAt="5"/>
            </a:pPr>
            <a:endParaRPr lang="en-GB" sz="2400" b="1" dirty="0" smtClean="0">
              <a:latin typeface="+mn-lt"/>
            </a:endParaRPr>
          </a:p>
          <a:p>
            <a:pPr>
              <a:buNone/>
            </a:pPr>
            <a:endParaRPr lang="en-GB" sz="2400" b="1" dirty="0" smtClean="0">
              <a:latin typeface="+mn-lt"/>
            </a:endParaRPr>
          </a:p>
        </p:txBody>
      </p:sp>
      <p:pic>
        <p:nvPicPr>
          <p:cNvPr id="4" name="Picture 3" descr="P9153732 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714752"/>
            <a:ext cx="3389981" cy="2428877"/>
          </a:xfrm>
          <a:prstGeom prst="rect">
            <a:avLst/>
          </a:prstGeom>
        </p:spPr>
      </p:pic>
      <p:pic>
        <p:nvPicPr>
          <p:cNvPr id="5" name="Picture 4" descr="logo-year-of-biodiversit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14488"/>
            <a:ext cx="3505731" cy="1514476"/>
          </a:xfrm>
          <a:prstGeom prst="rect">
            <a:avLst/>
          </a:prstGeom>
        </p:spPr>
      </p:pic>
      <p:pic>
        <p:nvPicPr>
          <p:cNvPr id="6" name="Picture 5" descr="UEL LOGO 2010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0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Capital projects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034" y="1428736"/>
            <a:ext cx="4143404" cy="432048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1800" dirty="0" smtClean="0">
                <a:latin typeface="+mj-lt"/>
              </a:rPr>
              <a:t>Does ecology report tie up with the landscape report?</a:t>
            </a:r>
            <a:br>
              <a:rPr lang="en-GB" sz="1800" dirty="0" smtClean="0">
                <a:latin typeface="+mj-lt"/>
              </a:rPr>
            </a:br>
            <a:endParaRPr lang="en-GB" sz="1800" dirty="0" smtClean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latin typeface="+mj-lt"/>
              </a:rPr>
              <a:t>Beware of tick box exercise for BREEAM.</a:t>
            </a:r>
          </a:p>
          <a:p>
            <a:pPr>
              <a:buFont typeface="Arial" charset="0"/>
              <a:buChar char="•"/>
            </a:pPr>
            <a:endParaRPr lang="en-GB" sz="1800" dirty="0" smtClean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latin typeface="+mj-lt"/>
              </a:rPr>
              <a:t>What ‘looks nice’ rather than something with fits with native species ethos.</a:t>
            </a:r>
          </a:p>
          <a:p>
            <a:pPr>
              <a:buNone/>
            </a:pPr>
            <a:endParaRPr lang="en-GB" sz="1800" dirty="0" smtClean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latin typeface="+mj-lt"/>
              </a:rPr>
              <a:t>Opportunity for living roofs and interesting habitat creation e.g. brown field.</a:t>
            </a:r>
          </a:p>
        </p:txBody>
      </p:sp>
      <p:pic>
        <p:nvPicPr>
          <p:cNvPr id="4" name="Picture 3" descr="P3094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786190"/>
            <a:ext cx="3238523" cy="2428892"/>
          </a:xfrm>
          <a:prstGeom prst="rect">
            <a:avLst/>
          </a:prstGeom>
        </p:spPr>
      </p:pic>
      <p:pic>
        <p:nvPicPr>
          <p:cNvPr id="5" name="Picture 4" descr="P3094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142984"/>
            <a:ext cx="3238523" cy="2428892"/>
          </a:xfrm>
          <a:prstGeom prst="rect">
            <a:avLst/>
          </a:prstGeom>
        </p:spPr>
      </p:pic>
      <p:pic>
        <p:nvPicPr>
          <p:cNvPr id="6" name="Picture 5" descr="UEL LOGO 2010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88640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What next?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4504013" cy="4320480"/>
          </a:xfrm>
        </p:spPr>
        <p:txBody>
          <a:bodyPr/>
          <a:lstStyle/>
          <a:p>
            <a:pPr>
              <a:buNone/>
            </a:pPr>
            <a:endParaRPr lang="en-GB" sz="1800" dirty="0" smtClean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1800" b="1" dirty="0" smtClean="0">
                <a:latin typeface="+mn-lt"/>
              </a:rPr>
              <a:t>Survey </a:t>
            </a:r>
            <a:r>
              <a:rPr lang="en-GB" sz="1800" dirty="0" smtClean="0">
                <a:latin typeface="+mn-lt"/>
              </a:rPr>
              <a:t>–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commission another biodiversity survey for both campuses.   </a:t>
            </a:r>
            <a:br>
              <a:rPr lang="en-GB" sz="1800" dirty="0" smtClean="0">
                <a:latin typeface="+mn-lt"/>
              </a:rPr>
            </a:br>
            <a:endParaRPr lang="en-GB" sz="1800" dirty="0" smtClean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1800" b="1" dirty="0" smtClean="0">
                <a:latin typeface="+mn-lt"/>
              </a:rPr>
              <a:t>Revisit action plan </a:t>
            </a:r>
            <a:r>
              <a:rPr lang="en-GB" sz="1800" dirty="0" smtClean="0">
                <a:latin typeface="+mn-lt"/>
              </a:rPr>
              <a:t>– identify specific targets and areas for action (recognising resource, financial and time implications).</a:t>
            </a:r>
          </a:p>
          <a:p>
            <a:pPr>
              <a:buFont typeface="Arial" charset="0"/>
              <a:buChar char="•"/>
            </a:pPr>
            <a:endParaRPr lang="en-GB" sz="1800" dirty="0" smtClean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GB" sz="1800" b="1" dirty="0" smtClean="0">
                <a:latin typeface="+mn-lt"/>
              </a:rPr>
              <a:t>Implementation </a:t>
            </a:r>
            <a:r>
              <a:rPr lang="en-GB" sz="1800" dirty="0" smtClean="0">
                <a:latin typeface="+mn-lt"/>
              </a:rPr>
              <a:t>– assign specific people to take responsibility for implementing identified actions and to monitor/review progress. Currently sits with Environment Team who don’t have enough capacity.</a:t>
            </a:r>
          </a:p>
          <a:p>
            <a:pPr>
              <a:buFont typeface="Arial" charset="0"/>
              <a:buChar char="•"/>
            </a:pPr>
            <a:endParaRPr lang="en-GB" sz="1800" dirty="0" smtClean="0">
              <a:latin typeface="+mn-lt"/>
            </a:endParaRPr>
          </a:p>
          <a:p>
            <a:pPr>
              <a:buFont typeface="Arial" charset="0"/>
              <a:buChar char="•"/>
            </a:pPr>
            <a:endParaRPr lang="en-GB" sz="1800" dirty="0" smtClean="0">
              <a:latin typeface="+mn-lt"/>
            </a:endParaRPr>
          </a:p>
          <a:p>
            <a:pPr>
              <a:buFont typeface="Arial" charset="0"/>
              <a:buChar char="•"/>
            </a:pPr>
            <a:endParaRPr lang="en-GB" sz="2800" dirty="0" smtClean="0">
              <a:latin typeface="+mj-lt"/>
            </a:endParaRPr>
          </a:p>
        </p:txBody>
      </p:sp>
      <p:pic>
        <p:nvPicPr>
          <p:cNvPr id="4" name="Picture 3" descr="UEL LOGO 2010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60648"/>
            <a:ext cx="792088" cy="792088"/>
          </a:xfrm>
          <a:prstGeom prst="rect">
            <a:avLst/>
          </a:prstGeom>
        </p:spPr>
      </p:pic>
      <p:pic>
        <p:nvPicPr>
          <p:cNvPr id="6" name="Picture 5" descr="P3134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29163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4032448" cy="35283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5352"/>
                </a:solidFill>
                <a:latin typeface="+mn-lt"/>
              </a:rPr>
              <a:t>16 Colleges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5352"/>
                </a:solidFill>
                <a:latin typeface="+mn-lt"/>
              </a:rPr>
              <a:t>47 Hectares of Woodland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5352"/>
                </a:solidFill>
                <a:latin typeface="+mn-lt"/>
              </a:rPr>
              <a:t>112 Hectares of Grounds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5352"/>
                </a:solidFill>
                <a:latin typeface="+mn-lt"/>
              </a:rPr>
              <a:t>10 Hectares of Botanic Garden</a:t>
            </a:r>
            <a:endParaRPr lang="en-GB" sz="2800" dirty="0">
              <a:solidFill>
                <a:srgbClr val="005352"/>
              </a:solidFill>
              <a:latin typeface="+mn-lt"/>
            </a:endParaRPr>
          </a:p>
        </p:txBody>
      </p:sp>
      <p:pic>
        <p:nvPicPr>
          <p:cNvPr id="7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026" name="Picture 2" descr="S:\Facilities (NEW)\Botanic Garden\Steve Ansdell\castle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104456" cy="30875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2050" name="Picture 2" descr="S:\Facilities (NEW)\Botanic Garden\Steve Ansdell\cornfie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19" y="980728"/>
            <a:ext cx="7210425" cy="54086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3074" name="Picture 2" descr="S:\Facilities (NEW)\Botanic Garden\Steve Ansdell\rockplu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7F25HelCha3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44" y="980728"/>
            <a:ext cx="7200000" cy="5400000"/>
          </a:xfrm>
          <a:noFill/>
        </p:spPr>
      </p:pic>
      <p:pic>
        <p:nvPicPr>
          <p:cNvPr id="3" name="Picture 3" descr="NorthernBrownArgus-JohnH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1124744"/>
            <a:ext cx="1259435" cy="1080120"/>
          </a:xfrm>
          <a:prstGeom prst="rect">
            <a:avLst/>
          </a:prstGeom>
          <a:noFill/>
        </p:spPr>
      </p:pic>
      <p:pic>
        <p:nvPicPr>
          <p:cNvPr id="4" name="Picture 8" descr="new mar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4098" name="Picture 2" descr="S:\Facilities (NEW)\Botanic Garden\Steve Ansdell\blueb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24713" cy="5429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5122" name="Picture 2" descr="S:\Facilities (NEW)\Botanic Garden\Steve Ansdell\bluebells cl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4979987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About us</a:t>
            </a:r>
            <a:endParaRPr lang="en-GB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08594268"/>
              </p:ext>
            </p:extLst>
          </p:nvPr>
        </p:nvGraphicFramePr>
        <p:xfrm>
          <a:off x="468313" y="1557338"/>
          <a:ext cx="8207375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6146" name="Picture 2" descr="S:\Facilities (NEW)\Botanic Garden\Steve Ansdell\wood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7170" name="Picture 2" descr="S:\Facilities (NEW)\Botanic Garden\Steve Ansdell\b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isrowfas01\Share_usr$\deb5mh\S DRIVE Sept 2006\HG\pictures for slide presentation\choice\birdringin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200000" cy="5400000"/>
          </a:xfrm>
          <a:prstGeom prst="rect">
            <a:avLst/>
          </a:prstGeom>
          <a:noFill/>
        </p:spPr>
      </p:pic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8194" name="Picture 2" descr="S:\Facilities (NEW)\Botanic Garden\Steve Ansdell\pathn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ilwithstudentsinnewmeadowjune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43" y="981328"/>
            <a:ext cx="719920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himney sweeper 244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358" y="4509120"/>
            <a:ext cx="21944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new mar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9218" name="Picture 2" descr="S:\Facilities (NEW)\Botanic Garden\Steve Ansdell\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0242" name="Picture 2" descr="S:\Facilities (NEW)\Botanic Garden\Steve Ansdell\magl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1266" name="Picture 2" descr="S:\Facilities (NEW)\Botanic Garden\Steve Ansdell\alotm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2290" name="Picture 2" descr="S:\Facilities (NEW)\Botanic Garden\Steve Ansdell\co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3314" name="Picture 2" descr="S:\Facilities (NEW)\Botanic Garden\Steve Ansdell\t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Common factors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596" y="1285860"/>
            <a:ext cx="8215369" cy="1785950"/>
          </a:xfrm>
        </p:spPr>
        <p:txBody>
          <a:bodyPr/>
          <a:lstStyle/>
          <a:p>
            <a:pPr>
              <a:buNone/>
            </a:pPr>
            <a:r>
              <a:rPr lang="en-GB" sz="1800" b="1" i="1" dirty="0" smtClean="0">
                <a:latin typeface="+mj-lt"/>
              </a:rPr>
              <a:t>Biodiversity Duty </a:t>
            </a:r>
            <a:r>
              <a:rPr lang="en-GB" sz="1800" i="1" dirty="0" smtClean="0">
                <a:latin typeface="+mj-lt"/>
              </a:rPr>
              <a:t>- The Natural Environment and Rural Communities (NERC)2006</a:t>
            </a:r>
          </a:p>
          <a:p>
            <a:pPr>
              <a:buNone/>
            </a:pPr>
            <a:r>
              <a:rPr lang="en-GB" sz="1800" i="1" dirty="0" smtClean="0">
                <a:latin typeface="+mj-lt"/>
              </a:rPr>
              <a:t>requires all public bodies to have regard to biodiversity conservation when carrying </a:t>
            </a:r>
          </a:p>
          <a:p>
            <a:pPr>
              <a:buNone/>
            </a:pPr>
            <a:r>
              <a:rPr lang="en-GB" sz="1800" i="1" dirty="0" smtClean="0">
                <a:latin typeface="+mj-lt"/>
              </a:rPr>
              <a:t>out their functions. The aim of the biodiversity duty is to raise the profile of </a:t>
            </a:r>
          </a:p>
          <a:p>
            <a:pPr>
              <a:buNone/>
            </a:pPr>
            <a:r>
              <a:rPr lang="en-GB" sz="1800" i="1" dirty="0" smtClean="0">
                <a:latin typeface="+mj-lt"/>
              </a:rPr>
              <a:t>biodiversity in England and Wales, so that the conservation of biodiversity becomes </a:t>
            </a:r>
          </a:p>
          <a:p>
            <a:pPr>
              <a:buNone/>
            </a:pPr>
            <a:r>
              <a:rPr lang="en-GB" sz="1800" i="1" dirty="0" smtClean="0">
                <a:latin typeface="+mj-lt"/>
              </a:rPr>
              <a:t>properly embedded in all relevant policies and decisions made by public authorities.</a:t>
            </a:r>
          </a:p>
          <a:p>
            <a:pPr>
              <a:buNone/>
            </a:pPr>
            <a:endParaRPr lang="en-GB" sz="1800" dirty="0" smtClean="0">
              <a:latin typeface="+mj-lt"/>
            </a:endParaRPr>
          </a:p>
          <a:p>
            <a:pPr>
              <a:buNone/>
            </a:pPr>
            <a:endParaRPr lang="en-GB" sz="18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500438"/>
            <a:ext cx="4929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GB" b="1" dirty="0" smtClean="0"/>
              <a:t> Resource: </a:t>
            </a:r>
            <a:r>
              <a:rPr lang="en-GB" dirty="0" smtClean="0"/>
              <a:t>staff time</a:t>
            </a:r>
          </a:p>
          <a:p>
            <a:pPr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b="1" dirty="0" smtClean="0"/>
              <a:t> Funding: </a:t>
            </a:r>
            <a:r>
              <a:rPr lang="en-GB" dirty="0" smtClean="0"/>
              <a:t>tie into existing projects e.g. refurbishments, new buildings</a:t>
            </a:r>
          </a:p>
          <a:p>
            <a:pPr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b="1" dirty="0" smtClean="0"/>
              <a:t> Priority: </a:t>
            </a:r>
            <a:r>
              <a:rPr lang="en-GB" dirty="0" smtClean="0"/>
              <a:t>seen as important but is it really compared to other issues e.g. carbon management.</a:t>
            </a:r>
          </a:p>
          <a:p>
            <a:endParaRPr lang="en-GB" dirty="0"/>
          </a:p>
        </p:txBody>
      </p:sp>
      <p:pic>
        <p:nvPicPr>
          <p:cNvPr id="5" name="Picture 4" descr="Hov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571876"/>
            <a:ext cx="3517618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4338" name="Picture 2" descr="S:\Facilities (NEW)\Botanic Garden\Steve Ansdell\o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5362" name="Picture 2" descr="S:\Facilities (NEW)\Botanic Garden\Steve Ansdell\po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6386" name="Picture 2" descr="S:\Facilities (NEW)\Botanic Garden\Steve Ansdell\re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7410" name="Picture 2" descr="S:\Facilities (NEW)\Botanic Garden\Steve Ansdell\v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888" y="1196752"/>
            <a:ext cx="8052048" cy="50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16___03\IMG_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4104456" cy="5472608"/>
          </a:xfrm>
          <a:prstGeom prst="rect">
            <a:avLst/>
          </a:prstGeom>
          <a:noFill/>
        </p:spPr>
      </p:pic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8434" name="Picture 2" descr="S:\Facilities (NEW)\Botanic Garden\Steve Ansdell\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21201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Take home messages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800" dirty="0" smtClean="0">
                <a:latin typeface="+mj-lt"/>
              </a:rPr>
              <a:t>Know what you have on site – baseline survey.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Incorporate biodiversity into existing activities, contracts, maintenance schedules and projects.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Staff and student engagement is vital! </a:t>
            </a:r>
          </a:p>
          <a:p>
            <a:pPr>
              <a:buNone/>
            </a:pPr>
            <a:endParaRPr lang="en-GB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11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Contact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07375" cy="4320480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solidFill>
                  <a:srgbClr val="005352"/>
                </a:solidFill>
                <a:latin typeface="+mj-lt"/>
              </a:rPr>
              <a:t>University of East London</a:t>
            </a:r>
            <a:endParaRPr lang="en-GB" sz="2400" dirty="0" smtClean="0">
              <a:solidFill>
                <a:srgbClr val="005352"/>
              </a:solidFill>
              <a:latin typeface="+mj-lt"/>
            </a:endParaRPr>
          </a:p>
          <a:p>
            <a:pPr>
              <a:buNone/>
            </a:pPr>
            <a:r>
              <a:rPr lang="en-GB" sz="2400" dirty="0" smtClean="0">
                <a:solidFill>
                  <a:srgbClr val="005352"/>
                </a:solidFill>
                <a:latin typeface="+mj-lt"/>
              </a:rPr>
              <a:t>s.kassam@uel.ac.uk</a:t>
            </a:r>
          </a:p>
          <a:p>
            <a:pPr>
              <a:buNone/>
            </a:pPr>
            <a:r>
              <a:rPr lang="en-GB" sz="2400" dirty="0" smtClean="0">
                <a:solidFill>
                  <a:srgbClr val="005352"/>
                </a:solidFill>
                <a:latin typeface="+mj-lt"/>
                <a:hlinkClick r:id="rId2"/>
              </a:rPr>
              <a:t>www.uel.ac.uk/greenthing</a:t>
            </a:r>
            <a:r>
              <a:rPr lang="en-GB" sz="2400" dirty="0" smtClean="0">
                <a:solidFill>
                  <a:srgbClr val="005352"/>
                </a:solidFill>
                <a:latin typeface="+mj-lt"/>
              </a:rPr>
              <a:t> </a:t>
            </a:r>
          </a:p>
          <a:p>
            <a:pPr>
              <a:buNone/>
            </a:pPr>
            <a:endParaRPr lang="en-GB" sz="2400" dirty="0" smtClean="0">
              <a:solidFill>
                <a:srgbClr val="005352"/>
              </a:solidFill>
              <a:latin typeface="+mj-lt"/>
            </a:endParaRPr>
          </a:p>
          <a:p>
            <a:pPr>
              <a:buNone/>
            </a:pPr>
            <a:endParaRPr lang="en-GB" sz="2400" dirty="0" smtClean="0">
              <a:solidFill>
                <a:srgbClr val="005352"/>
              </a:solidFill>
              <a:latin typeface="+mj-lt"/>
            </a:endParaRPr>
          </a:p>
          <a:p>
            <a:pPr>
              <a:buNone/>
            </a:pPr>
            <a:r>
              <a:rPr lang="en-GB" sz="2400" b="1" dirty="0" smtClean="0">
                <a:solidFill>
                  <a:srgbClr val="005352"/>
                </a:solidFill>
                <a:latin typeface="+mj-lt"/>
              </a:rPr>
              <a:t>Durham University </a:t>
            </a:r>
          </a:p>
          <a:p>
            <a:pPr>
              <a:buNone/>
            </a:pPr>
            <a:r>
              <a:rPr lang="en-GB" sz="2400" dirty="0" smtClean="0">
                <a:solidFill>
                  <a:srgbClr val="005352"/>
                </a:solidFill>
                <a:latin typeface="+mj-lt"/>
              </a:rPr>
              <a:t>s.j.ansdell@durham.ac.uk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005352"/>
                </a:solidFill>
                <a:latin typeface="+mj-lt"/>
                <a:hlinkClick r:id="rId3"/>
              </a:rPr>
              <a:t>www.dur.ac.uk/greenspace/internalpartners/biodiversity</a:t>
            </a:r>
            <a:endParaRPr lang="en-GB" sz="2400" b="1" dirty="0" smtClean="0">
              <a:solidFill>
                <a:srgbClr val="005352"/>
              </a:solidFill>
              <a:latin typeface="+mj-lt"/>
            </a:endParaRPr>
          </a:p>
          <a:p>
            <a:pPr>
              <a:buNone/>
            </a:pPr>
            <a:endParaRPr lang="en-GB" sz="2000" b="1" dirty="0" smtClean="0">
              <a:solidFill>
                <a:srgbClr val="005352"/>
              </a:solidFill>
            </a:endParaRPr>
          </a:p>
          <a:p>
            <a:pPr>
              <a:buNone/>
            </a:pPr>
            <a:r>
              <a:rPr lang="en-GB" sz="2000" b="1" dirty="0" smtClean="0">
                <a:solidFill>
                  <a:srgbClr val="005352"/>
                </a:solidFill>
              </a:rPr>
              <a:t> </a:t>
            </a:r>
          </a:p>
          <a:p>
            <a:pPr>
              <a:buNone/>
            </a:pPr>
            <a:r>
              <a:rPr lang="en-GB" sz="2000" i="1" dirty="0" smtClean="0">
                <a:latin typeface="+mj-lt"/>
              </a:rPr>
              <a:t> </a:t>
            </a:r>
            <a:endParaRPr lang="en-GB" sz="2000" i="1" dirty="0">
              <a:latin typeface="+mj-lt"/>
            </a:endParaRPr>
          </a:p>
        </p:txBody>
      </p:sp>
      <p:pic>
        <p:nvPicPr>
          <p:cNvPr id="4" name="Picture 2" descr="E:\DCIM\116___03\IMG_0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628800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211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Your next steps – making the most of your EAUC Membership…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12776"/>
            <a:ext cx="8207375" cy="4824536"/>
          </a:xfrm>
        </p:spPr>
        <p:txBody>
          <a:bodyPr/>
          <a:lstStyle/>
          <a:p>
            <a:r>
              <a:rPr lang="en-GB" sz="2300" dirty="0" smtClean="0">
                <a:solidFill>
                  <a:srgbClr val="562689"/>
                </a:solidFill>
              </a:rPr>
              <a:t>Resources - </a:t>
            </a:r>
            <a:r>
              <a:rPr lang="en-GB" sz="2300" dirty="0" smtClean="0"/>
              <a:t>view our biodiversity guide on the EAUC resource bank</a:t>
            </a:r>
          </a:p>
          <a:p>
            <a:r>
              <a:rPr lang="en-GB" sz="2300" dirty="0" smtClean="0">
                <a:solidFill>
                  <a:srgbClr val="562689"/>
                </a:solidFill>
              </a:rPr>
              <a:t>Recognition - </a:t>
            </a:r>
            <a:r>
              <a:rPr lang="en-GB" sz="2300" dirty="0" smtClean="0"/>
              <a:t>want </a:t>
            </a:r>
            <a:r>
              <a:rPr lang="en-GB" sz="2300" dirty="0"/>
              <a:t>recognition for your </a:t>
            </a:r>
            <a:r>
              <a:rPr lang="en-GB" sz="2300" dirty="0" smtClean="0"/>
              <a:t>biodiversity excellence</a:t>
            </a:r>
            <a:r>
              <a:rPr lang="en-GB" sz="2300" dirty="0"/>
              <a:t>, enter the 2012 Green Gown </a:t>
            </a:r>
            <a:r>
              <a:rPr lang="en-GB" sz="2300" dirty="0" smtClean="0"/>
              <a:t>Awards. </a:t>
            </a:r>
            <a:r>
              <a:rPr lang="en-GB" sz="2300" dirty="0"/>
              <a:t>Entries open in summer 2012</a:t>
            </a:r>
          </a:p>
          <a:p>
            <a:r>
              <a:rPr lang="en-GB" sz="2300" dirty="0" smtClean="0">
                <a:solidFill>
                  <a:srgbClr val="562689"/>
                </a:solidFill>
              </a:rPr>
              <a:t>Measure and improve - </a:t>
            </a:r>
            <a:r>
              <a:rPr lang="en-GB" sz="2300" dirty="0" smtClean="0"/>
              <a:t>sign up to </a:t>
            </a:r>
            <a:r>
              <a:rPr lang="en-GB" sz="2300" dirty="0" err="1" smtClean="0"/>
              <a:t>LiFE</a:t>
            </a:r>
            <a:r>
              <a:rPr lang="en-GB" sz="2300" dirty="0" smtClean="0"/>
              <a:t> - </a:t>
            </a:r>
            <a:r>
              <a:rPr lang="en-GB" sz="2300" dirty="0" smtClean="0">
                <a:hlinkClick r:id="rId2"/>
              </a:rPr>
              <a:t>www.thelifeindex.org.uk</a:t>
            </a:r>
            <a:r>
              <a:rPr lang="en-GB" sz="2300" dirty="0" smtClean="0"/>
              <a:t>. EAUC Members receive a significant discount</a:t>
            </a:r>
          </a:p>
          <a:p>
            <a:pPr lvl="1">
              <a:buClr>
                <a:srgbClr val="562689"/>
              </a:buClr>
              <a:buFont typeface="Arial" pitchFamily="34" charset="0"/>
              <a:buChar char="•"/>
            </a:pPr>
            <a:r>
              <a:rPr lang="en-GB" sz="2300" dirty="0" err="1" smtClean="0"/>
              <a:t>LiFE</a:t>
            </a:r>
            <a:r>
              <a:rPr lang="en-GB" sz="2300" dirty="0" smtClean="0"/>
              <a:t> offers a dedicated ‘biodiversity’ framework for implementation</a:t>
            </a:r>
          </a:p>
          <a:p>
            <a:pPr marL="0" indent="0">
              <a:buNone/>
            </a:pPr>
            <a:endParaRPr lang="en-GB" sz="2300" dirty="0" smtClean="0"/>
          </a:p>
          <a:p>
            <a:pPr marL="0" indent="0" algn="ctr">
              <a:buNone/>
            </a:pPr>
            <a:r>
              <a:rPr lang="en-GB" sz="2300" b="1" dirty="0" smtClean="0">
                <a:solidFill>
                  <a:srgbClr val="562689"/>
                </a:solidFill>
              </a:rPr>
              <a:t>Membership </a:t>
            </a:r>
            <a:r>
              <a:rPr lang="en-GB" sz="2300" b="1" dirty="0">
                <a:solidFill>
                  <a:srgbClr val="562689"/>
                </a:solidFill>
              </a:rPr>
              <a:t>matters at www.eauc.org.uk</a:t>
            </a:r>
          </a:p>
          <a:p>
            <a:pPr marL="0" indent="0">
              <a:buNone/>
            </a:pP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xmlns="" val="6579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mond-sm BIKE W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000240"/>
            <a:ext cx="3862100" cy="3238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Do the Green Thing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z="2800" dirty="0" smtClean="0">
                <a:latin typeface="+mj-lt"/>
              </a:rPr>
              <a:t>Environmental management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latin typeface="+mj-lt"/>
              </a:rPr>
              <a:t>Energy and water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latin typeface="+mj-lt"/>
              </a:rPr>
              <a:t>Waste and recycling</a:t>
            </a:r>
          </a:p>
          <a:p>
            <a:pPr>
              <a:buFont typeface="Arial" charset="0"/>
              <a:buChar char="•"/>
            </a:pPr>
            <a:r>
              <a:rPr lang="en-GB" sz="2800" b="1" dirty="0" smtClean="0">
                <a:latin typeface="+mj-lt"/>
              </a:rPr>
              <a:t>Biodiversity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latin typeface="+mj-lt"/>
              </a:rPr>
              <a:t>Transport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latin typeface="+mj-lt"/>
              </a:rPr>
              <a:t>Sustainable procurement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latin typeface="+mj-lt"/>
              </a:rPr>
              <a:t>Construction and refurbishment</a:t>
            </a:r>
          </a:p>
          <a:p>
            <a:pPr>
              <a:buFont typeface="Arial" charset="0"/>
              <a:buChar char="•"/>
            </a:pPr>
            <a:r>
              <a:rPr lang="en-GB" sz="2800" b="1" dirty="0" smtClean="0">
                <a:latin typeface="+mj-lt"/>
              </a:rPr>
              <a:t>Community involvement</a:t>
            </a:r>
          </a:p>
        </p:txBody>
      </p:sp>
      <p:pic>
        <p:nvPicPr>
          <p:cNvPr id="5" name="Picture 4" descr="UEL LOGO 2010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Where did we start? 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596" y="1428736"/>
            <a:ext cx="8207375" cy="4320480"/>
          </a:xfrm>
        </p:spPr>
        <p:txBody>
          <a:bodyPr/>
          <a:lstStyle/>
          <a:p>
            <a:pPr algn="ctr">
              <a:buNone/>
            </a:pPr>
            <a:r>
              <a:rPr lang="en-GB" sz="1800" dirty="0" smtClean="0">
                <a:latin typeface="+mj-lt"/>
              </a:rPr>
              <a:t>In its environmental policy UEL commits to: </a:t>
            </a:r>
            <a:r>
              <a:rPr lang="en-GB" sz="1800" i="1" dirty="0" smtClean="0">
                <a:latin typeface="+mj-lt"/>
              </a:rPr>
              <a:t>‘conserving and enhancing biodiversity</a:t>
            </a:r>
          </a:p>
          <a:p>
            <a:pPr algn="ctr">
              <a:buNone/>
            </a:pPr>
            <a:r>
              <a:rPr lang="en-GB" sz="1800" i="1" dirty="0" smtClean="0">
                <a:latin typeface="+mj-lt"/>
              </a:rPr>
              <a:t>across the estate’</a:t>
            </a:r>
          </a:p>
          <a:p>
            <a:pPr>
              <a:buNone/>
            </a:pPr>
            <a:endParaRPr lang="en-GB" sz="1800" b="1" dirty="0" smtClean="0">
              <a:latin typeface="+mj-lt"/>
            </a:endParaRPr>
          </a:p>
          <a:p>
            <a:pPr>
              <a:buNone/>
            </a:pPr>
            <a:endParaRPr lang="en-GB" sz="1800" b="1" dirty="0" smtClean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latin typeface="+mj-lt"/>
              </a:rPr>
              <a:t>Commissioned a biodiversity baseline.</a:t>
            </a:r>
          </a:p>
          <a:p>
            <a:pPr>
              <a:buFont typeface="Arial" charset="0"/>
              <a:buChar char="•"/>
            </a:pPr>
            <a:r>
              <a:rPr lang="en-GB" sz="1800" dirty="0" smtClean="0">
                <a:latin typeface="+mj-lt"/>
              </a:rPr>
              <a:t>Produced a Biodiversity Action Plan.</a:t>
            </a:r>
          </a:p>
          <a:p>
            <a:pPr>
              <a:buFont typeface="Arial" charset="0"/>
              <a:buChar char="•"/>
            </a:pPr>
            <a:r>
              <a:rPr lang="en-GB" sz="1800" dirty="0" smtClean="0">
                <a:latin typeface="+mj-lt"/>
              </a:rPr>
              <a:t>Involved staff and students.</a:t>
            </a:r>
          </a:p>
          <a:p>
            <a:pPr>
              <a:buNone/>
            </a:pPr>
            <a:endParaRPr lang="en-GB" sz="1800" dirty="0" smtClean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sz="1800" dirty="0" smtClean="0">
                <a:latin typeface="+mj-lt"/>
              </a:rPr>
              <a:t>Fit into local context i.e. local authority plans, </a:t>
            </a:r>
            <a:br>
              <a:rPr lang="en-GB" sz="1800" dirty="0" smtClean="0">
                <a:latin typeface="+mj-lt"/>
              </a:rPr>
            </a:br>
            <a:r>
              <a:rPr lang="en-GB" sz="1800" dirty="0" smtClean="0">
                <a:latin typeface="+mj-lt"/>
              </a:rPr>
              <a:t>Thames Corridor.</a:t>
            </a:r>
          </a:p>
          <a:p>
            <a:pPr>
              <a:buFont typeface="Arial" charset="0"/>
              <a:buChar char="•"/>
            </a:pPr>
            <a:r>
              <a:rPr lang="en-GB" sz="1800" dirty="0" smtClean="0">
                <a:latin typeface="+mj-lt"/>
              </a:rPr>
              <a:t>Embed into university consciousness.</a:t>
            </a:r>
          </a:p>
          <a:p>
            <a:endParaRPr lang="en-GB" sz="1800" dirty="0"/>
          </a:p>
        </p:txBody>
      </p:sp>
      <p:pic>
        <p:nvPicPr>
          <p:cNvPr id="4" name="Picture 3" descr="stratford lav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0"/>
            <a:ext cx="2375296" cy="3167061"/>
          </a:xfrm>
          <a:prstGeom prst="rect">
            <a:avLst/>
          </a:prstGeom>
        </p:spPr>
      </p:pic>
      <p:pic>
        <p:nvPicPr>
          <p:cNvPr id="5" name="Picture 4" descr="UEL LOGO 2010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0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Biodiversity Baseline</a:t>
            </a:r>
            <a:endParaRPr lang="en-GB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1623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7158" y="1357298"/>
            <a:ext cx="4929222" cy="464347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62689"/>
              </a:buClr>
              <a:buSzPct val="121000"/>
              <a:buFont typeface="Arial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Survey carried out in May 2010 by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UEL’s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Environmental Research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Group.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62689"/>
              </a:buClr>
              <a:buSzPct val="121000"/>
              <a:buFont typeface="Arial" charset="0"/>
              <a:buChar char="•"/>
              <a:tabLst/>
              <a:defRPr/>
            </a:pPr>
            <a:r>
              <a:rPr lang="en-GB" dirty="0" smtClean="0"/>
              <a:t>Recorders surveyed all campuses from the roof‐space down to ground level, breaking them down into their descriptive units (habitat types).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62689"/>
              </a:buClr>
              <a:buSzPct val="121000"/>
              <a:buFont typeface="Arial" charset="0"/>
              <a:buChar char="•"/>
              <a:tabLst/>
              <a:defRPr/>
            </a:pPr>
            <a:r>
              <a:rPr lang="en-GB" dirty="0" smtClean="0"/>
              <a:t>77 trees found at Stratford campus comprising 13 species including Turkish hazelnut.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62689"/>
              </a:buClr>
              <a:buSzPct val="121000"/>
              <a:buFont typeface="Arial" charset="0"/>
              <a:buChar char="•"/>
              <a:tabLst/>
              <a:defRPr/>
            </a:pPr>
            <a:r>
              <a:rPr lang="en-GB" dirty="0" smtClean="0"/>
              <a:t>2 flower-rich meadows observed at Docklands campus, containing 58 species.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62689"/>
              </a:buClr>
              <a:buSzPct val="121000"/>
              <a:buFont typeface="Arial" charset="0"/>
              <a:buChar char="•"/>
              <a:tabLst/>
              <a:defRPr/>
            </a:pPr>
            <a:r>
              <a:rPr lang="en-GB" dirty="0" smtClean="0"/>
              <a:t>Invertebrates recorded include; buff‐tailed bumblebee, white tailed‐bumblebee,  garden bumblebee, red‐tailed bumblebee, common carder bee, wasp, hoverflies, micro‐moths and  7‐spot ladybird.</a:t>
            </a:r>
            <a:endParaRPr kumimoji="0" lang="en-GB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5" name="Picture 4" descr="UEL LOGO 2010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6064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Stratford Campus</a:t>
            </a:r>
            <a:endParaRPr lang="en-GB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1243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86314" y="2786058"/>
            <a:ext cx="37862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Footprint for Stratford campus (total 27,130m</a:t>
            </a:r>
            <a:r>
              <a:rPr lang="en-GB" baseline="30000" dirty="0" smtClean="0"/>
              <a:t>2</a:t>
            </a:r>
            <a:r>
              <a:rPr lang="en-GB" dirty="0" smtClean="0"/>
              <a:t>)showing amount of hard‐space (68%) compared with green‐space (32%).</a:t>
            </a:r>
          </a:p>
          <a:p>
            <a:endParaRPr lang="en-GB" dirty="0"/>
          </a:p>
        </p:txBody>
      </p:sp>
      <p:pic>
        <p:nvPicPr>
          <p:cNvPr id="5" name="Picture 4" descr="UEL LOGO 2010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Dockland Campus</a:t>
            </a:r>
            <a:endParaRPr lang="en-GB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2500306"/>
            <a:ext cx="2071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Footprint for Docklands campus (total 78,905m</a:t>
            </a:r>
            <a:r>
              <a:rPr lang="en-GB" baseline="30000" dirty="0" smtClean="0"/>
              <a:t>2) </a:t>
            </a:r>
            <a:r>
              <a:rPr lang="en-GB" dirty="0" smtClean="0"/>
              <a:t>showing amount of hard‐space (70%) compared with green‐space (30%).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6115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UEL LOGO 2010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8640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j-lt"/>
              </a:rPr>
              <a:t>Biodiversity Action Plan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034" y="1142984"/>
            <a:ext cx="4929222" cy="4786346"/>
          </a:xfrm>
        </p:spPr>
        <p:txBody>
          <a:bodyPr/>
          <a:lstStyle/>
          <a:p>
            <a:pPr>
              <a:buNone/>
            </a:pPr>
            <a:endParaRPr lang="en-GB" sz="1800" b="1" dirty="0" smtClean="0">
              <a:latin typeface="+mn-lt"/>
            </a:endParaRPr>
          </a:p>
          <a:p>
            <a:r>
              <a:rPr lang="en-GB" sz="1800" b="1" dirty="0" smtClean="0">
                <a:latin typeface="+mn-lt"/>
              </a:rPr>
              <a:t>Estate management </a:t>
            </a:r>
            <a:r>
              <a:rPr lang="en-GB" sz="1800" dirty="0" smtClean="0">
                <a:latin typeface="+mn-lt"/>
              </a:rPr>
              <a:t>– To adopt general management practices to enhance biodiversity and to balance this with other functions of estates management and organisational needs.</a:t>
            </a:r>
            <a:br>
              <a:rPr lang="en-GB" sz="1800" dirty="0" smtClean="0">
                <a:latin typeface="+mn-lt"/>
              </a:rPr>
            </a:br>
            <a:endParaRPr lang="en-GB" sz="1800" dirty="0" smtClean="0">
              <a:latin typeface="+mn-lt"/>
            </a:endParaRPr>
          </a:p>
          <a:p>
            <a:r>
              <a:rPr lang="en-GB" sz="1800" b="1" dirty="0" smtClean="0">
                <a:latin typeface="+mn-lt"/>
              </a:rPr>
              <a:t>Development of complex habitats </a:t>
            </a:r>
            <a:r>
              <a:rPr lang="en-GB" sz="1800" dirty="0" smtClean="0">
                <a:latin typeface="+mn-lt"/>
              </a:rPr>
              <a:t>– To break up the homogeneity of the UEL estate and develop a complexity of habitats to increase biodiversity interest, ensuring that the planting of native species is promoted.</a:t>
            </a:r>
            <a:br>
              <a:rPr lang="en-GB" sz="1800" dirty="0" smtClean="0">
                <a:latin typeface="+mn-lt"/>
              </a:rPr>
            </a:br>
            <a:endParaRPr lang="en-GB" sz="1800" dirty="0" smtClean="0">
              <a:latin typeface="+mn-lt"/>
            </a:endParaRPr>
          </a:p>
          <a:p>
            <a:r>
              <a:rPr lang="en-GB" sz="1800" b="1" dirty="0" smtClean="0">
                <a:latin typeface="+mn-lt"/>
              </a:rPr>
              <a:t>Species management and protection </a:t>
            </a:r>
            <a:r>
              <a:rPr lang="en-GB" sz="1800" dirty="0" smtClean="0">
                <a:latin typeface="+mn-lt"/>
              </a:rPr>
              <a:t>– To target specific species identified in the Newham Biodiversity Action Plan and where relevant, the London Biodiversity Action plan for protection and habitat management.</a:t>
            </a:r>
          </a:p>
          <a:p>
            <a:endParaRPr lang="en-GB" sz="2400" b="1" dirty="0" smtClean="0">
              <a:latin typeface="+mn-lt"/>
            </a:endParaRPr>
          </a:p>
          <a:p>
            <a:pPr>
              <a:buNone/>
            </a:pPr>
            <a:endParaRPr lang="en-GB" sz="2400" b="1" dirty="0" smtClean="0">
              <a:latin typeface="+mn-lt"/>
            </a:endParaRPr>
          </a:p>
        </p:txBody>
      </p:sp>
      <p:pic>
        <p:nvPicPr>
          <p:cNvPr id="4" name="Picture 3" descr="herb garden goldfi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571612"/>
            <a:ext cx="3165989" cy="192882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14752"/>
            <a:ext cx="3000396" cy="238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UEL LOGO 2010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0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703</Words>
  <Application>Microsoft Office PowerPoint</Application>
  <PresentationFormat>On-screen Show (4:3)</PresentationFormat>
  <Paragraphs>123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Green and Grey Spaces: opportunities to enhance biodiversity wherever your campus is located</vt:lpstr>
      <vt:lpstr>About us</vt:lpstr>
      <vt:lpstr>Common factors</vt:lpstr>
      <vt:lpstr>Do the Green Thing</vt:lpstr>
      <vt:lpstr>Where did we start? </vt:lpstr>
      <vt:lpstr>Biodiversity Baseline</vt:lpstr>
      <vt:lpstr>Stratford Campus</vt:lpstr>
      <vt:lpstr>Dockland Campus</vt:lpstr>
      <vt:lpstr>Biodiversity Action Plan</vt:lpstr>
      <vt:lpstr>Biodiversity Action Plan</vt:lpstr>
      <vt:lpstr>Biodiversity Action Plan</vt:lpstr>
      <vt:lpstr>Capital projects</vt:lpstr>
      <vt:lpstr>What next?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Take home messages</vt:lpstr>
      <vt:lpstr>Contact</vt:lpstr>
      <vt:lpstr>Your next steps – making the most of your EAUC Membership…</vt:lpstr>
    </vt:vector>
  </TitlesOfParts>
  <Company>University of Gloucestershire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GREEN, James</cp:lastModifiedBy>
  <cp:revision>132</cp:revision>
  <cp:lastPrinted>2012-01-09T11:11:14Z</cp:lastPrinted>
  <dcterms:created xsi:type="dcterms:W3CDTF">2012-01-05T13:50:36Z</dcterms:created>
  <dcterms:modified xsi:type="dcterms:W3CDTF">2012-04-02T12:19:28Z</dcterms:modified>
</cp:coreProperties>
</file>