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85" r:id="rId4"/>
    <p:sldId id="275" r:id="rId5"/>
    <p:sldId id="276" r:id="rId6"/>
    <p:sldId id="281" r:id="rId7"/>
    <p:sldId id="286" r:id="rId8"/>
    <p:sldId id="287" r:id="rId9"/>
    <p:sldId id="295" r:id="rId10"/>
    <p:sldId id="289" r:id="rId11"/>
    <p:sldId id="300" r:id="rId12"/>
    <p:sldId id="282" r:id="rId13"/>
    <p:sldId id="297" r:id="rId14"/>
    <p:sldId id="298" r:id="rId15"/>
    <p:sldId id="283" r:id="rId16"/>
    <p:sldId id="290" r:id="rId17"/>
    <p:sldId id="299" r:id="rId18"/>
    <p:sldId id="258" r:id="rId19"/>
    <p:sldId id="259" r:id="rId20"/>
    <p:sldId id="291" r:id="rId21"/>
    <p:sldId id="292" r:id="rId22"/>
    <p:sldId id="293" r:id="rId23"/>
    <p:sldId id="29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1D"/>
    <a:srgbClr val="006BAC"/>
    <a:srgbClr val="FF6BAC"/>
    <a:srgbClr val="562689"/>
    <a:srgbClr val="7BA22F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514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t>23/03/2012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Learning, Teaching and Research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G01S0002_Template_images-for-Word_Numbers_P5V012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8676456" y="6340493"/>
            <a:ext cx="395536" cy="360040"/>
          </a:xfrm>
          <a:prstGeom prst="rect">
            <a:avLst/>
          </a:prstGeom>
        </p:spPr>
      </p:pic>
      <p:pic>
        <p:nvPicPr>
          <p:cNvPr id="9" name="Picture 8" descr="HIG01S0002_Template_images-for-Word_P5V01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34" y="466741"/>
            <a:ext cx="9134166" cy="1303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27088" y="1628775"/>
            <a:ext cx="7756525" cy="4205288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60431" y="6356350"/>
            <a:ext cx="43274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007AA6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fld id="{1E6288EA-60DC-4854-8116-4877A252A687}" type="slidenum">
              <a:rPr lang="en-GB" smtClean="0">
                <a:latin typeface="Gill Sans MT"/>
                <a:cs typeface="Gill Sans MT"/>
              </a:rPr>
              <a:pPr/>
              <a:t>‹#›</a:t>
            </a:fld>
            <a:endParaRPr lang="en-GB" dirty="0">
              <a:latin typeface="Gill Sans MT"/>
              <a:cs typeface="Gill Sans MT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 userDrawn="1">
            <p:ph type="title"/>
          </p:nvPr>
        </p:nvSpPr>
        <p:spPr>
          <a:xfrm>
            <a:off x="827088" y="476250"/>
            <a:ext cx="6913264" cy="7064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5292080" y="6376243"/>
            <a:ext cx="3039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7AA6"/>
                </a:solidFill>
                <a:latin typeface="Gill Sans MT"/>
                <a:cs typeface="Gill Sans MT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pic>
        <p:nvPicPr>
          <p:cNvPr id="10" name="Picture 9" descr="HEA_Logo_Primary_Blue_RG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83896" y="332656"/>
            <a:ext cx="928688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E17A1D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7A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429000"/>
            <a:ext cx="8424937" cy="2088232"/>
          </a:xfrm>
        </p:spPr>
        <p:txBody>
          <a:bodyPr/>
          <a:lstStyle/>
          <a:p>
            <a:r>
              <a:rPr lang="en-GB" sz="2000" dirty="0" smtClean="0"/>
              <a:t>Simon Kemp, Academic Lead Education for Sustainable Development, Higher Education Academy</a:t>
            </a:r>
          </a:p>
          <a:p>
            <a:r>
              <a:rPr lang="en-GB" sz="2000" dirty="0" smtClean="0"/>
              <a:t>Sarah Speight, Associate Professor, University of Nottingham</a:t>
            </a:r>
          </a:p>
          <a:p>
            <a:r>
              <a:rPr lang="en-GB" sz="2000" dirty="0" smtClean="0"/>
              <a:t>Stephen </a:t>
            </a:r>
            <a:r>
              <a:rPr lang="en-GB" sz="2000" dirty="0" err="1" smtClean="0"/>
              <a:t>Scoffham</a:t>
            </a:r>
            <a:r>
              <a:rPr lang="en-GB" sz="2000" dirty="0" smtClean="0"/>
              <a:t>, Principal Lecturer, Canterbury Christ Church University</a:t>
            </a:r>
          </a:p>
          <a:p>
            <a:r>
              <a:rPr lang="en-GB" sz="2000" dirty="0" smtClean="0"/>
              <a:t>Julia Heaton, Green Academy Assistant, University of Southampton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2160240"/>
          </a:xfrm>
        </p:spPr>
        <p:txBody>
          <a:bodyPr/>
          <a:lstStyle/>
          <a:p>
            <a:r>
              <a:rPr lang="en-GB" dirty="0" smtClean="0"/>
              <a:t>Institutionalising sustainability in the curriculum and the student experience: lessons from the Green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raphics.ucsd.edu/~iman/SoapBubbles/Soap_bubble_3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594109" cy="64087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404664"/>
            <a:ext cx="627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Futures Initiative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34076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5013176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thinkers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933056"/>
            <a:ext cx="25642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solvers</a:t>
            </a:r>
          </a:p>
          <a:p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0095" y="1988840"/>
            <a:ext cx="33540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knowledge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understanding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717032"/>
            <a:ext cx="3859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Environmentally literate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29969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Creative engagement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50901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Ethical awareness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0613" y="6356350"/>
            <a:ext cx="433387" cy="365125"/>
          </a:xfrm>
        </p:spPr>
        <p:txBody>
          <a:bodyPr/>
          <a:lstStyle/>
          <a:p>
            <a:fld id="{1E6288EA-60DC-4854-8116-4877A252A687}" type="slidenum">
              <a:rPr lang="en-GB" smtClean="0">
                <a:latin typeface="Gill Sans MT"/>
                <a:cs typeface="Gill Sans MT"/>
              </a:rPr>
              <a:pPr/>
              <a:t>11</a:t>
            </a:fld>
            <a:endParaRPr lang="en-GB" dirty="0">
              <a:latin typeface="Gill Sans MT"/>
              <a:cs typeface="Gill Sans M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7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96855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Historic, but fragmented engagement with sustainability</a:t>
            </a:r>
          </a:p>
          <a:p>
            <a:pPr>
              <a:buFont typeface="Arial"/>
              <a:buChar char="•"/>
            </a:pPr>
            <a:r>
              <a:rPr lang="en-GB" sz="2400" dirty="0"/>
              <a:t>Participation in G.A. was intended to bring together disparate activities into a coherent sustainability strategy focused on practice</a:t>
            </a:r>
          </a:p>
          <a:p>
            <a:pPr>
              <a:buFont typeface="Arial"/>
              <a:buChar char="•"/>
            </a:pPr>
            <a:r>
              <a:rPr lang="en-GB" sz="2400" dirty="0"/>
              <a:t>Events enabled engagement with other institutions &amp; critical friends </a:t>
            </a:r>
          </a:p>
          <a:p>
            <a:pPr>
              <a:buFont typeface="Arial"/>
              <a:buChar char="•"/>
            </a:pPr>
            <a:r>
              <a:rPr lang="en-GB" sz="2400" dirty="0"/>
              <a:t>Developed the sustainability plan during the residential event</a:t>
            </a:r>
          </a:p>
          <a:p>
            <a:pPr>
              <a:buFont typeface="Arial"/>
              <a:buChar char="•"/>
            </a:pPr>
            <a:r>
              <a:rPr lang="en-GB" sz="2400" dirty="0"/>
              <a:t>Use of partner competitor institutions for project leverage</a:t>
            </a:r>
          </a:p>
          <a:p>
            <a:pPr>
              <a:buFont typeface="Arial"/>
              <a:buChar char="•"/>
            </a:pPr>
            <a:r>
              <a:rPr lang="en-GB" sz="2400" dirty="0"/>
              <a:t>Funding for a full-time G.A. programme assistant</a:t>
            </a:r>
          </a:p>
          <a:p>
            <a:pPr>
              <a:buFont typeface="Arial"/>
              <a:buChar char="•"/>
            </a:pPr>
            <a:r>
              <a:rPr lang="en-GB" sz="2400" dirty="0"/>
              <a:t>Vision that emerged is for sustainability to be at the CORE of the institution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4179586" cy="9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210146"/>
          </a:xfrm>
        </p:spPr>
        <p:txBody>
          <a:bodyPr/>
          <a:lstStyle/>
          <a:p>
            <a:r>
              <a:rPr lang="en-GB" dirty="0" smtClean="0"/>
              <a:t>Workshop exercise 1: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Sustainability Elevator Pitch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You are responsible for leading the embedding of sustainability across the curriculum of your institution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You ‘bump’ into a sceptical programme director who wants you to justify why and how they should include sustainability in their curriculum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385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210146"/>
          </a:xfrm>
        </p:spPr>
        <p:txBody>
          <a:bodyPr/>
          <a:lstStyle/>
          <a:p>
            <a:r>
              <a:rPr lang="en-GB" dirty="0" smtClean="0"/>
              <a:t>Workshop exercise 1: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Sustainability Elevator Pitch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Working in pairs, and taking it in turns to be the sustainability person and the sceptical programme director, you have </a:t>
            </a:r>
            <a:r>
              <a:rPr lang="en-GB" sz="2400" b="1" dirty="0" smtClean="0"/>
              <a:t>three minutes each </a:t>
            </a:r>
            <a:r>
              <a:rPr lang="en-GB" sz="2400" dirty="0" smtClean="0"/>
              <a:t>to convince your colleague </a:t>
            </a:r>
            <a:r>
              <a:rPr lang="en-GB" sz="2400" dirty="0"/>
              <a:t>why and how they should include sustainability in their </a:t>
            </a:r>
            <a:r>
              <a:rPr lang="en-GB" sz="2400" dirty="0" smtClean="0"/>
              <a:t>curriculum</a:t>
            </a:r>
          </a:p>
          <a:p>
            <a:endParaRPr lang="en-GB" sz="2400" dirty="0" smtClean="0"/>
          </a:p>
          <a:p>
            <a:r>
              <a:rPr lang="en-GB" sz="2400" dirty="0" smtClean="0"/>
              <a:t>You will each be given a piece of paper which states the discipline of the programme director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33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Green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focus on the positive nature of the ‘challenges’, not the traditional negativity of sustainability ‘problems’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Recognition of the difficulty of tackling sustainability through traditional pedagogy – the need to work collaboratively and imaginatively (e.g. through wicked problems)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Value of engaging students as change agents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role of critical friends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5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Green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Dissemination in national and international conferences, including the World Symposium on Sustainability in Universities (parallel event to the UN Conference on Sustainable Development)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Development of an informal ESD change management network where the participants have exchanged ideas and resources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value of a collegial approach focused on knowledge </a:t>
            </a:r>
            <a:r>
              <a:rPr lang="en-US" sz="2400" dirty="0" smtClean="0"/>
              <a:t>and practice </a:t>
            </a:r>
            <a:r>
              <a:rPr lang="en-US" sz="2400" dirty="0"/>
              <a:t>sharing, driven by friendly competition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59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1138138"/>
          </a:xfrm>
        </p:spPr>
        <p:txBody>
          <a:bodyPr/>
          <a:lstStyle/>
          <a:p>
            <a:r>
              <a:rPr lang="en-GB" dirty="0" smtClean="0"/>
              <a:t>Workshop 2: Future models for embedding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772816"/>
            <a:ext cx="8207375" cy="4752528"/>
          </a:xfrm>
        </p:spPr>
        <p:txBody>
          <a:bodyPr/>
          <a:lstStyle/>
          <a:p>
            <a:r>
              <a:rPr lang="en-GB" sz="2400" dirty="0" smtClean="0"/>
              <a:t>Working in groups you are requested to conduct the following discussion:</a:t>
            </a:r>
          </a:p>
          <a:p>
            <a:endParaRPr lang="en-GB" sz="2400" dirty="0" smtClean="0"/>
          </a:p>
          <a:p>
            <a:r>
              <a:rPr lang="en-GB" sz="2400" dirty="0" smtClean="0"/>
              <a:t>How can the outcomes of the first Green Academy be used to help develop new models for embedding sustainability across HEIs? </a:t>
            </a:r>
          </a:p>
          <a:p>
            <a:endParaRPr lang="en-GB" sz="2400" dirty="0" smtClean="0"/>
          </a:p>
          <a:p>
            <a:r>
              <a:rPr lang="en-GB" sz="2400" dirty="0" smtClean="0"/>
              <a:t>Each group has a facilitator to record discussions</a:t>
            </a:r>
          </a:p>
          <a:p>
            <a:r>
              <a:rPr lang="en-GB" sz="2400" dirty="0" smtClean="0"/>
              <a:t>Please can one member of each group report back from 16:45 onwards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29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 Academy Take-Home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07375" cy="4608512"/>
          </a:xfrm>
        </p:spPr>
        <p:txBody>
          <a:bodyPr/>
          <a:lstStyle/>
          <a:p>
            <a:r>
              <a:rPr lang="en-GB" sz="2800" dirty="0" smtClean="0"/>
              <a:t>Sustainability cannot be embedded through the curriculum and student experience through traditional pedagogy</a:t>
            </a:r>
            <a:endParaRPr lang="en-GB" sz="2800" dirty="0" smtClean="0"/>
          </a:p>
          <a:p>
            <a:r>
              <a:rPr lang="en-GB" sz="2800" dirty="0" smtClean="0"/>
              <a:t>The importance an approach that combines students, operational staff and academics in a holistic cross-institutional team</a:t>
            </a:r>
            <a:endParaRPr lang="en-GB" sz="2800" dirty="0" smtClean="0"/>
          </a:p>
          <a:p>
            <a:r>
              <a:rPr lang="en-GB" sz="2800" dirty="0" smtClean="0"/>
              <a:t>The value of engaging critical friends and collegial competition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896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680520"/>
          </a:xfrm>
        </p:spPr>
        <p:txBody>
          <a:bodyPr/>
          <a:lstStyle/>
          <a:p>
            <a:r>
              <a:rPr lang="en-GB" sz="2100" dirty="0" smtClean="0">
                <a:solidFill>
                  <a:srgbClr val="E17A1D"/>
                </a:solidFill>
              </a:rPr>
              <a:t>Resources </a:t>
            </a:r>
            <a:r>
              <a:rPr lang="en-GB" sz="2100" dirty="0" smtClean="0"/>
              <a:t>- visit </a:t>
            </a:r>
            <a:r>
              <a:rPr lang="en-GB" sz="2100" dirty="0"/>
              <a:t>the dedicated Education for Sustainability section on the EAUC resource bank</a:t>
            </a:r>
          </a:p>
          <a:p>
            <a:r>
              <a:rPr lang="en-GB" sz="2100" dirty="0">
                <a:solidFill>
                  <a:srgbClr val="E17A1D"/>
                </a:solidFill>
              </a:rPr>
              <a:t>Networks - </a:t>
            </a:r>
            <a:r>
              <a:rPr lang="en-GB" sz="2100" dirty="0" smtClean="0"/>
              <a:t>Join SHED, </a:t>
            </a:r>
            <a:r>
              <a:rPr lang="en-GB" sz="2100" dirty="0"/>
              <a:t>the leading cross sector Community of Practice in the UK for Education for </a:t>
            </a:r>
            <a:r>
              <a:rPr lang="en-GB" sz="2100" dirty="0" smtClean="0"/>
              <a:t>Sustainability (</a:t>
            </a:r>
            <a:r>
              <a:rPr lang="en-GB" sz="2100" dirty="0" err="1" smtClean="0"/>
              <a:t>EfS</a:t>
            </a:r>
            <a:r>
              <a:rPr lang="en-GB" sz="2100" dirty="0"/>
              <a:t>). Developed in collaboration with Higher Education Academy</a:t>
            </a:r>
            <a:r>
              <a:rPr lang="en-GB" sz="2100" dirty="0" smtClean="0"/>
              <a:t>.</a:t>
            </a:r>
          </a:p>
          <a:p>
            <a:pPr marL="808038" lvl="3" indent="-273050">
              <a:buClr>
                <a:srgbClr val="E17A1D"/>
              </a:buClr>
              <a:buSzPct val="121000"/>
              <a:buFont typeface="Arial" pitchFamily="34" charset="0"/>
              <a:buChar char="•"/>
            </a:pPr>
            <a:r>
              <a:rPr lang="en-GB" sz="1500" dirty="0"/>
              <a:t>Find out more about this group at 5pm today – see programme for </a:t>
            </a:r>
            <a:r>
              <a:rPr lang="en-GB" sz="1500" dirty="0" smtClean="0"/>
              <a:t>details</a:t>
            </a:r>
            <a:endParaRPr lang="en-GB" sz="2100" dirty="0"/>
          </a:p>
          <a:p>
            <a:r>
              <a:rPr lang="en-GB" sz="2100" dirty="0">
                <a:solidFill>
                  <a:srgbClr val="E17A1D"/>
                </a:solidFill>
              </a:rPr>
              <a:t>Recognition - </a:t>
            </a:r>
            <a:r>
              <a:rPr lang="en-GB" sz="2100" dirty="0" smtClean="0"/>
              <a:t>want recognition for your student engagement initiatives – enter the 2012 Green Gown Awards courses and/or skills categories. </a:t>
            </a:r>
            <a:r>
              <a:rPr lang="en-GB" sz="2100" dirty="0"/>
              <a:t>E</a:t>
            </a:r>
            <a:r>
              <a:rPr lang="en-GB" sz="2100" dirty="0" smtClean="0"/>
              <a:t>ntries open summer 2012</a:t>
            </a:r>
          </a:p>
          <a:p>
            <a:r>
              <a:rPr lang="en-GB" sz="2100" dirty="0">
                <a:solidFill>
                  <a:srgbClr val="E17A1D"/>
                </a:solidFill>
              </a:rPr>
              <a:t>Measure and improve - </a:t>
            </a:r>
            <a:r>
              <a:rPr lang="en-GB" sz="2100" dirty="0"/>
              <a:t>sign up to </a:t>
            </a:r>
            <a:r>
              <a:rPr lang="en-GB" sz="2100" dirty="0" err="1"/>
              <a:t>LiFE</a:t>
            </a:r>
            <a:r>
              <a:rPr lang="en-GB" sz="2100" dirty="0"/>
              <a:t> </a:t>
            </a:r>
            <a:r>
              <a:rPr lang="en-GB" sz="2100" dirty="0" smtClean="0"/>
              <a:t>for help on embedding ESD into your institution </a:t>
            </a:r>
            <a:r>
              <a:rPr lang="en-GB" sz="2100" dirty="0" smtClean="0">
                <a:hlinkClick r:id="rId2"/>
              </a:rPr>
              <a:t>www.thelifeindex.org.uk</a:t>
            </a:r>
            <a:r>
              <a:rPr lang="en-GB" sz="2100" dirty="0" smtClean="0"/>
              <a:t>. </a:t>
            </a:r>
            <a:r>
              <a:rPr lang="en-GB" sz="2100" dirty="0"/>
              <a:t>EAUC Members receive a significant discount</a:t>
            </a:r>
          </a:p>
          <a:p>
            <a:pPr marL="742950" lvl="1" indent="-285750">
              <a:buClr>
                <a:srgbClr val="E17A1D"/>
              </a:buClr>
              <a:buFont typeface="Arial" pitchFamily="34" charset="0"/>
              <a:buChar char="•"/>
            </a:pPr>
            <a:r>
              <a:rPr lang="en-GB" sz="1500" dirty="0" err="1"/>
              <a:t>LiFE</a:t>
            </a:r>
            <a:r>
              <a:rPr lang="en-GB" sz="1500" dirty="0"/>
              <a:t> offers a dedicated ‘learning and teaching’ framework</a:t>
            </a:r>
          </a:p>
          <a:p>
            <a:pPr marL="0" indent="0" algn="ctr">
              <a:buNone/>
            </a:pPr>
            <a:endParaRPr lang="en-GB" sz="1500" b="1" dirty="0" smtClean="0">
              <a:solidFill>
                <a:srgbClr val="E17A1D"/>
              </a:solidFill>
            </a:endParaRPr>
          </a:p>
          <a:p>
            <a:pPr marL="0" indent="0" algn="ctr">
              <a:buNone/>
            </a:pPr>
            <a:r>
              <a:rPr lang="en-GB" sz="2500" b="1" dirty="0" smtClean="0">
                <a:solidFill>
                  <a:srgbClr val="E17A1D"/>
                </a:solidFill>
              </a:rPr>
              <a:t>Membership </a:t>
            </a:r>
            <a:r>
              <a:rPr lang="en-GB" sz="2500" b="1" dirty="0">
                <a:solidFill>
                  <a:srgbClr val="E17A1D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6855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Background to the Green Academy</a:t>
            </a:r>
          </a:p>
          <a:p>
            <a:r>
              <a:rPr lang="en-GB" sz="2400" dirty="0" smtClean="0"/>
              <a:t>Investigation of three case studies</a:t>
            </a:r>
          </a:p>
          <a:p>
            <a:r>
              <a:rPr lang="en-GB" sz="2400" dirty="0" smtClean="0"/>
              <a:t>Workshop exercise 1</a:t>
            </a:r>
          </a:p>
          <a:p>
            <a:r>
              <a:rPr lang="en-GB" sz="2400" dirty="0" smtClean="0"/>
              <a:t>Outcomes of Green Academy</a:t>
            </a:r>
          </a:p>
          <a:p>
            <a:r>
              <a:rPr lang="en-GB" sz="2400" dirty="0" smtClean="0"/>
              <a:t>Workshop exercise 2</a:t>
            </a:r>
          </a:p>
          <a:p>
            <a:r>
              <a:rPr lang="en-GB" sz="2400" dirty="0" smtClean="0"/>
              <a:t>Group feedback session</a:t>
            </a:r>
          </a:p>
          <a:p>
            <a:r>
              <a:rPr lang="en-GB" sz="2400" dirty="0" smtClean="0"/>
              <a:t>Summary of main recommendations, concerns, and the way forward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3234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352159" cy="5112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In a strong position prior to Green Academy - &gt;6000 students engaged in sustainability activities, Cabot Institute, ISO14001</a:t>
            </a:r>
          </a:p>
          <a:p>
            <a:pPr>
              <a:buFont typeface="Arial"/>
              <a:buChar char="•"/>
            </a:pPr>
            <a:r>
              <a:rPr lang="en-GB" sz="2400" dirty="0"/>
              <a:t>Opportunity </a:t>
            </a:r>
            <a:r>
              <a:rPr lang="en-GB" sz="2400" dirty="0" smtClean="0"/>
              <a:t>for embedded </a:t>
            </a:r>
            <a:r>
              <a:rPr lang="en-GB" sz="2400" dirty="0"/>
              <a:t>institutional approach for ESD</a:t>
            </a:r>
          </a:p>
          <a:p>
            <a:pPr>
              <a:buFont typeface="Arial"/>
              <a:buChar char="•"/>
            </a:pPr>
            <a:r>
              <a:rPr lang="en-GB" sz="2400" dirty="0"/>
              <a:t>G.A. programme enabled the development of a more radical approach than originally planned</a:t>
            </a:r>
          </a:p>
          <a:p>
            <a:pPr>
              <a:buFont typeface="Arial"/>
              <a:buChar char="•"/>
            </a:pPr>
            <a:r>
              <a:rPr lang="en-GB" sz="2400" dirty="0"/>
              <a:t>The Bristol approach seeks all students to have access to sustainability experience </a:t>
            </a:r>
          </a:p>
          <a:p>
            <a:pPr>
              <a:buFont typeface="Arial"/>
              <a:buChar char="•"/>
            </a:pPr>
            <a:r>
              <a:rPr lang="en-GB" sz="2400" dirty="0"/>
              <a:t>Funded staff and interns to support subject areas in embedding sustainability in all curriculum areas (2 (of 6) faculties in progress)</a:t>
            </a:r>
          </a:p>
          <a:p>
            <a:pPr>
              <a:buFont typeface="Arial"/>
              <a:buChar char="•"/>
            </a:pPr>
            <a:r>
              <a:rPr lang="en-GB" sz="2400" dirty="0"/>
              <a:t>Enabled external benchmarking and clarity regarding the strategic role of ESD in the Bristol context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86" y="333481"/>
            <a:ext cx="3478590" cy="10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7" y="1556792"/>
            <a:ext cx="8352928" cy="50405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Numerous sustainability initiatives already in place including a ‘Hub’, PVC for Environment and Sustainability, a sustainability module for all 1</a:t>
            </a:r>
            <a:r>
              <a:rPr lang="en-GB" sz="2400" baseline="30000" dirty="0"/>
              <a:t>st</a:t>
            </a:r>
            <a:r>
              <a:rPr lang="en-GB" sz="2400" dirty="0"/>
              <a:t> years, SD focused UG &amp; PG programmes – but little integration or coherent strategy</a:t>
            </a:r>
          </a:p>
          <a:p>
            <a:pPr>
              <a:buFont typeface="Arial"/>
              <a:buChar char="•"/>
            </a:pPr>
            <a:r>
              <a:rPr lang="en-GB" sz="2400" dirty="0"/>
              <a:t>Sustainability in the new Mission Statement, Vision, &amp; Strategic Aims</a:t>
            </a:r>
          </a:p>
          <a:p>
            <a:pPr>
              <a:buFont typeface="Arial"/>
              <a:buChar char="•"/>
            </a:pPr>
            <a:r>
              <a:rPr lang="en-GB" sz="2400" dirty="0"/>
              <a:t>Sustainability now one of the 3 key themes of an institution-wide curriculum review</a:t>
            </a:r>
          </a:p>
          <a:p>
            <a:pPr>
              <a:buFont typeface="Arial"/>
              <a:buChar char="•"/>
            </a:pPr>
            <a:r>
              <a:rPr lang="en-GB" sz="2400" dirty="0"/>
              <a:t>Proactive G.A. team developed a ‘multi-strand’ vision to inserting ESD in all programmes, </a:t>
            </a:r>
            <a:r>
              <a:rPr lang="en-GB" sz="2400" dirty="0" smtClean="0"/>
              <a:t>co-curriculum, PG, CPD</a:t>
            </a:r>
            <a:endParaRPr lang="en-GB" sz="2400" dirty="0"/>
          </a:p>
          <a:p>
            <a:pPr>
              <a:buFont typeface="Arial"/>
              <a:buChar char="•"/>
            </a:pPr>
            <a:r>
              <a:rPr lang="en-GB" sz="2400" dirty="0"/>
              <a:t>Education and student experience now a stronger part of </a:t>
            </a:r>
            <a:r>
              <a:rPr lang="en-GB" sz="2400" dirty="0" smtClean="0"/>
              <a:t>the sustainability </a:t>
            </a:r>
            <a:r>
              <a:rPr lang="en-GB" sz="2400" dirty="0"/>
              <a:t>agenda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5186"/>
            <a:ext cx="2592288" cy="10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08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Core mission ‘delivering for a sustainable Wales, locally, regionally, nationally and internationally’.</a:t>
            </a:r>
          </a:p>
          <a:p>
            <a:pPr>
              <a:buFont typeface="Arial"/>
              <a:buChar char="•"/>
            </a:pPr>
            <a:r>
              <a:rPr lang="en-GB" sz="2400" dirty="0"/>
              <a:t>Commits to engaging all students with sustainability concepts and issues in an appropriate context through learning and enhancing their employability</a:t>
            </a:r>
          </a:p>
          <a:p>
            <a:pPr>
              <a:buFont typeface="Arial"/>
              <a:buChar char="•"/>
            </a:pPr>
            <a:r>
              <a:rPr lang="en-GB" sz="2400" dirty="0"/>
              <a:t>Each Faculty to offer one new UG and one new PG sustainability related course from 2013</a:t>
            </a:r>
          </a:p>
          <a:p>
            <a:pPr>
              <a:buFont typeface="Arial"/>
              <a:buChar char="•"/>
            </a:pPr>
            <a:r>
              <a:rPr lang="en-GB" sz="2400" dirty="0"/>
              <a:t>Sustainability to be embedded into 15% of all students’ experiences by Autumn 2013</a:t>
            </a:r>
          </a:p>
          <a:p>
            <a:pPr>
              <a:buFont typeface="Arial"/>
              <a:buChar char="•"/>
            </a:pPr>
            <a:r>
              <a:rPr lang="en-GB" sz="2400" dirty="0"/>
              <a:t>To be delivered through all faculties under the INSPIRE brand: Institute for Sustainable Practice, Innovation and Resource </a:t>
            </a:r>
            <a:r>
              <a:rPr lang="en-GB" sz="2400" dirty="0" smtClean="0"/>
              <a:t>Effectiveness</a:t>
            </a:r>
            <a:endParaRPr lang="en-GB" sz="2400" dirty="0"/>
          </a:p>
        </p:txBody>
      </p:sp>
      <p:pic>
        <p:nvPicPr>
          <p:cNvPr id="4" name="Picture 3" descr="tsd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2860116" cy="11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518457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Participation in a sector-wide cross-institutional knowledge exchange project, with insights of the critical friends</a:t>
            </a:r>
          </a:p>
          <a:p>
            <a:pPr>
              <a:buFont typeface="Arial"/>
              <a:buChar char="•"/>
            </a:pPr>
            <a:r>
              <a:rPr lang="en-GB" sz="2400" dirty="0"/>
              <a:t>Increased student participation through the SU and student societies</a:t>
            </a:r>
          </a:p>
          <a:p>
            <a:pPr>
              <a:buFont typeface="Arial"/>
              <a:buChar char="•"/>
            </a:pPr>
            <a:r>
              <a:rPr lang="en-GB" sz="2400" dirty="0"/>
              <a:t>Development of a sustainability focused curriculum and modules at the residential meeting</a:t>
            </a:r>
          </a:p>
          <a:p>
            <a:pPr>
              <a:buFont typeface="Arial"/>
              <a:buChar char="•"/>
            </a:pPr>
            <a:r>
              <a:rPr lang="en-GB" sz="2400" dirty="0"/>
              <a:t>Development of new academic programmes – Jan 2012 a new curriculum with a Sustainability “Elective” study path for students from any programme</a:t>
            </a:r>
          </a:p>
          <a:p>
            <a:pPr>
              <a:buFont typeface="Arial"/>
              <a:buChar char="•"/>
            </a:pPr>
            <a:r>
              <a:rPr lang="en-GB" sz="2400" dirty="0"/>
              <a:t>Guidance of sustainability beyond just environment and facilities</a:t>
            </a:r>
          </a:p>
          <a:p>
            <a:pPr>
              <a:buFont typeface="Arial"/>
              <a:buChar char="•"/>
            </a:pPr>
            <a:r>
              <a:rPr lang="en-GB" sz="2400" dirty="0"/>
              <a:t>Sustainability as a cross-institution offer to students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9981"/>
            <a:ext cx="3024336" cy="9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1138138"/>
          </a:xfrm>
        </p:spPr>
        <p:txBody>
          <a:bodyPr/>
          <a:lstStyle/>
          <a:p>
            <a:r>
              <a:rPr lang="en-GB" dirty="0"/>
              <a:t>Background to Green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5040560"/>
          </a:xfrm>
        </p:spPr>
        <p:txBody>
          <a:bodyPr/>
          <a:lstStyle/>
          <a:p>
            <a:r>
              <a:rPr lang="en-US" sz="2400" dirty="0"/>
              <a:t>An institutional change </a:t>
            </a:r>
            <a:r>
              <a:rPr lang="en-US" sz="2400" dirty="0" err="1"/>
              <a:t>programme</a:t>
            </a:r>
            <a:r>
              <a:rPr lang="en-US" sz="2400" dirty="0"/>
              <a:t> in partnership with the National Union of Students (NUS) and Environmental Association for Universities and Colleges (EAUC). </a:t>
            </a:r>
          </a:p>
          <a:p>
            <a:endParaRPr lang="en-US" sz="2400" dirty="0"/>
          </a:p>
          <a:p>
            <a:r>
              <a:rPr lang="en-US" sz="2400" dirty="0"/>
              <a:t>Primary aim to help universities strategically embed ESD into the student experience, with an initial focus on the curriculum.</a:t>
            </a:r>
          </a:p>
          <a:p>
            <a:endParaRPr lang="en-US" sz="2400" dirty="0"/>
          </a:p>
          <a:p>
            <a:r>
              <a:rPr lang="en-US" sz="2400" dirty="0"/>
              <a:t>Project teams had to comprise of academics, senior management (Pro-Vice Chancellors), estates managers, and students to ensure an appropriately holistic approach to ESD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55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to Green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Two HEA led formal team-leader meetings (February &amp; May 2011)</a:t>
            </a:r>
          </a:p>
          <a:p>
            <a:endParaRPr lang="en-US" sz="2400" dirty="0"/>
          </a:p>
          <a:p>
            <a:r>
              <a:rPr lang="en-US" sz="2400" dirty="0" err="1"/>
              <a:t>Programme</a:t>
            </a:r>
            <a:r>
              <a:rPr lang="en-US" sz="2400" dirty="0"/>
              <a:t> teams two &amp; a half days residential meeting (March 2011)</a:t>
            </a:r>
          </a:p>
          <a:p>
            <a:endParaRPr lang="en-US" sz="2400" dirty="0"/>
          </a:p>
          <a:p>
            <a:r>
              <a:rPr lang="en-US" sz="2400" dirty="0"/>
              <a:t>Independent guidance from expert ‘critical friends’</a:t>
            </a:r>
          </a:p>
          <a:p>
            <a:endParaRPr lang="en-US" sz="2400" dirty="0"/>
          </a:p>
          <a:p>
            <a:r>
              <a:rPr lang="en-US" sz="2400" dirty="0"/>
              <a:t>Institution </a:t>
            </a:r>
            <a:r>
              <a:rPr lang="en-US" sz="2400" dirty="0" smtClean="0"/>
              <a:t>evaluation visits </a:t>
            </a:r>
            <a:r>
              <a:rPr lang="en-US" sz="2400" dirty="0"/>
              <a:t>(February 2012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First report to be published mid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5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Academy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University of Bristol</a:t>
            </a:r>
          </a:p>
          <a:p>
            <a:r>
              <a:rPr lang="en-GB" sz="2400" i="1" dirty="0"/>
              <a:t>Canterbury Christ Church University</a:t>
            </a:r>
          </a:p>
          <a:p>
            <a:r>
              <a:rPr lang="en-GB" sz="2400" dirty="0" err="1"/>
              <a:t>Keele</a:t>
            </a:r>
            <a:r>
              <a:rPr lang="en-GB" sz="2400" dirty="0"/>
              <a:t> University</a:t>
            </a:r>
          </a:p>
          <a:p>
            <a:r>
              <a:rPr lang="en-GB" sz="2400" i="1" dirty="0"/>
              <a:t>University of Nottingham</a:t>
            </a:r>
          </a:p>
          <a:p>
            <a:r>
              <a:rPr lang="en-GB" sz="2400" i="1" dirty="0"/>
              <a:t>University of Southampton</a:t>
            </a:r>
          </a:p>
          <a:p>
            <a:r>
              <a:rPr lang="en-GB" sz="2400" dirty="0"/>
              <a:t>Swansea University</a:t>
            </a:r>
          </a:p>
          <a:p>
            <a:r>
              <a:rPr lang="en-GB" sz="2400" dirty="0"/>
              <a:t>University of Wales Trinity Saint David</a:t>
            </a:r>
          </a:p>
          <a:p>
            <a:r>
              <a:rPr lang="en-GB" sz="2400" dirty="0"/>
              <a:t>University of Worcester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6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sz="2400" dirty="0"/>
              <a:t>Progression of ESD from supportive statements to practical action</a:t>
            </a:r>
          </a:p>
          <a:p>
            <a:pPr>
              <a:buFont typeface="Arial"/>
              <a:buChar char="•"/>
            </a:pPr>
            <a:r>
              <a:rPr lang="en-GB" sz="2400" dirty="0"/>
              <a:t>Networking opportunities with other participants and the critical friends allowing time and space to work on a shared vision for embedding ESD in the curriculum</a:t>
            </a:r>
          </a:p>
          <a:p>
            <a:pPr>
              <a:buFont typeface="Arial"/>
              <a:buChar char="•"/>
            </a:pPr>
            <a:r>
              <a:rPr lang="en-GB" sz="2400" dirty="0"/>
              <a:t>Establishment of ESD as a ‘Grand Challenge’ giving access to funding &amp; support</a:t>
            </a:r>
          </a:p>
          <a:p>
            <a:pPr>
              <a:buFont typeface="Arial"/>
              <a:buChar char="•"/>
            </a:pPr>
            <a:r>
              <a:rPr lang="en-GB" sz="2400" dirty="0"/>
              <a:t>ESD as shared understanding rather than agreed definition</a:t>
            </a:r>
          </a:p>
          <a:p>
            <a:pPr>
              <a:buFont typeface="Arial"/>
              <a:buChar char="•"/>
            </a:pPr>
            <a:r>
              <a:rPr lang="en-GB" sz="2400" dirty="0"/>
              <a:t>ESD added to the Nottingham Advantage Award</a:t>
            </a:r>
          </a:p>
          <a:p>
            <a:pPr>
              <a:buFont typeface="Arial"/>
              <a:buChar char="•"/>
            </a:pPr>
            <a:r>
              <a:rPr lang="en-GB" sz="2400" dirty="0"/>
              <a:t>Sustainability literacy now viewed as an important graduate capability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3911801" cy="11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temeetings.com/images/Venue/02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46"/>
            <a:ext cx="9292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615887"/>
            <a:ext cx="2987824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 Canterbury</a:t>
            </a:r>
          </a:p>
          <a:p>
            <a:r>
              <a:rPr lang="en-GB" sz="4400" b="1" dirty="0" smtClean="0">
                <a:solidFill>
                  <a:schemeClr val="bg1"/>
                </a:solidFill>
              </a:rPr>
              <a:t> Christ </a:t>
            </a:r>
          </a:p>
          <a:p>
            <a:r>
              <a:rPr lang="en-GB" sz="4400" b="1" dirty="0" smtClean="0">
                <a:solidFill>
                  <a:schemeClr val="bg1"/>
                </a:solidFill>
              </a:rPr>
              <a:t> Church</a:t>
            </a:r>
          </a:p>
          <a:p>
            <a:r>
              <a:rPr lang="en-GB" sz="4400" b="1" dirty="0" smtClean="0">
                <a:solidFill>
                  <a:schemeClr val="bg1"/>
                </a:solidFill>
              </a:rPr>
              <a:t> University </a:t>
            </a:r>
          </a:p>
          <a:p>
            <a:endParaRPr lang="en-GB" sz="4400" b="1" dirty="0">
              <a:solidFill>
                <a:schemeClr val="bg1"/>
              </a:solidFill>
            </a:endParaRPr>
          </a:p>
          <a:p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Stephen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 Scoffham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dfflanders.files.wordpress.com/2011/05/spider-web-close-up-from-flickr-user-jenny-dow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625" y="0"/>
            <a:ext cx="9364625" cy="7454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314653"/>
            <a:ext cx="626469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 Need for a New Paradigm</a:t>
            </a:r>
          </a:p>
          <a:p>
            <a:r>
              <a:rPr lang="en-GB" sz="2400" dirty="0" smtClean="0"/>
              <a:t>More associative  More linked   More webbed</a:t>
            </a:r>
            <a:endParaRPr lang="en-GB" sz="2400" dirty="0"/>
          </a:p>
        </p:txBody>
      </p:sp>
      <p:sp>
        <p:nvSpPr>
          <p:cNvPr id="7" name="Oval Callout 6"/>
          <p:cNvSpPr/>
          <p:nvPr/>
        </p:nvSpPr>
        <p:spPr>
          <a:xfrm>
            <a:off x="6012160" y="3789040"/>
            <a:ext cx="3131840" cy="1368152"/>
          </a:xfrm>
          <a:prstGeom prst="wedgeEllipseCallout">
            <a:avLst>
              <a:gd name="adj1" fmla="val -62323"/>
              <a:gd name="adj2" fmla="val -957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Deep ecological awareness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1268760"/>
            <a:ext cx="3059832" cy="1872208"/>
          </a:xfrm>
          <a:prstGeom prst="wedgeEllipseCallout">
            <a:avLst>
              <a:gd name="adj1" fmla="val 103311"/>
              <a:gd name="adj2" fmla="val 361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Non-linear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t</a:t>
            </a:r>
            <a:r>
              <a:rPr lang="en-GB" sz="2000" b="1" dirty="0" smtClean="0">
                <a:solidFill>
                  <a:schemeClr val="tx1"/>
                </a:solidFill>
              </a:rPr>
              <a:t>hinking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(wicked problems) 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043608" y="3933056"/>
            <a:ext cx="3024336" cy="2520280"/>
          </a:xfrm>
          <a:prstGeom prst="wedgeEllipseCallout">
            <a:avLst>
              <a:gd name="adj1" fmla="val 57698"/>
              <a:gd name="adj2" fmla="val -74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75656" y="436510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Fundamental changes in attitudes and behaviours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219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rchidcellmark.com/share/images/content/dna101/double-helix.jpg"/>
          <p:cNvPicPr>
            <a:picLocks noChangeAspect="1" noChangeArrowheads="1"/>
          </p:cNvPicPr>
          <p:nvPr/>
        </p:nvPicPr>
        <p:blipFill>
          <a:blip r:embed="rId2" cstate="print"/>
          <a:srcRect l="14521" t="55072"/>
          <a:stretch>
            <a:fillRect/>
          </a:stretch>
        </p:blipFill>
        <p:spPr bwMode="auto">
          <a:xfrm rot="16200000">
            <a:off x="1403651" y="2492896"/>
            <a:ext cx="5328592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700808"/>
            <a:ext cx="91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Level 7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9168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Level 6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284984"/>
            <a:ext cx="77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Level 5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581128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Initial 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contact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with CCCU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789040"/>
            <a:ext cx="771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Level 4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6237312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School experience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9" y="980728"/>
            <a:ext cx="2376264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5250" indent="-95250"/>
            <a:r>
              <a:rPr lang="en-GB" sz="2400" b="1" dirty="0" smtClean="0"/>
              <a:t>Formal</a:t>
            </a:r>
          </a:p>
          <a:p>
            <a:pPr marL="95250" indent="-95250"/>
            <a:r>
              <a:rPr lang="en-GB" sz="2400" b="1" dirty="0" smtClean="0"/>
              <a:t>Accredited</a:t>
            </a:r>
          </a:p>
          <a:p>
            <a:pPr marL="95250" indent="-95250"/>
            <a:r>
              <a:rPr lang="en-GB" sz="2400" b="1" dirty="0" smtClean="0"/>
              <a:t>Activities </a:t>
            </a:r>
          </a:p>
          <a:p>
            <a:pPr marL="95250" indent="-95250"/>
            <a:endParaRPr lang="en-GB" sz="1400" dirty="0" smtClean="0"/>
          </a:p>
          <a:p>
            <a:pPr marL="95250" indent="-95250"/>
            <a:r>
              <a:rPr lang="en-GB" sz="2000" b="1" dirty="0" smtClean="0"/>
              <a:t>Inquiry based learning</a:t>
            </a:r>
          </a:p>
          <a:p>
            <a:pPr marL="95250" indent="-95250"/>
            <a:endParaRPr lang="en-GB" sz="2000" b="1" dirty="0" smtClean="0"/>
          </a:p>
          <a:p>
            <a:pPr marL="95250" indent="-95250"/>
            <a:r>
              <a:rPr lang="en-GB" sz="2000" b="1" dirty="0" smtClean="0"/>
              <a:t>Module choice</a:t>
            </a:r>
          </a:p>
          <a:p>
            <a:pPr marL="95250" indent="-95250"/>
            <a:endParaRPr lang="en-GB" sz="2000" b="1" dirty="0" smtClean="0"/>
          </a:p>
          <a:p>
            <a:pPr marL="95250" indent="-95250"/>
            <a:r>
              <a:rPr lang="en-GB" sz="2000" b="1" dirty="0" smtClean="0"/>
              <a:t>Interdisciplinary links</a:t>
            </a:r>
          </a:p>
          <a:p>
            <a:pPr marL="95250" indent="-95250"/>
            <a:endParaRPr lang="en-GB" sz="2000" b="1" dirty="0" smtClean="0"/>
          </a:p>
          <a:p>
            <a:pPr marL="95250" indent="-95250"/>
            <a:r>
              <a:rPr lang="en-GB" sz="2000" b="1" dirty="0" smtClean="0"/>
              <a:t>Work-based opportunities</a:t>
            </a:r>
          </a:p>
          <a:p>
            <a:pPr marL="95250" indent="-95250"/>
            <a:endParaRPr lang="en-GB" sz="2000" b="1" dirty="0" smtClean="0"/>
          </a:p>
          <a:p>
            <a:pPr marL="95250" indent="-95250"/>
            <a:r>
              <a:rPr lang="en-GB" sz="2000" b="1" dirty="0" smtClean="0"/>
              <a:t>International experience</a:t>
            </a:r>
          </a:p>
          <a:p>
            <a:pPr marL="95250" indent="-95250"/>
            <a:endParaRPr lang="en-GB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196752"/>
            <a:ext cx="2664296" cy="498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Informal </a:t>
            </a:r>
          </a:p>
          <a:p>
            <a:r>
              <a:rPr lang="en-GB" sz="2400" b="1" dirty="0" smtClean="0"/>
              <a:t>Unstructured  </a:t>
            </a:r>
          </a:p>
          <a:p>
            <a:r>
              <a:rPr lang="en-GB" sz="2400" b="1" dirty="0" smtClean="0"/>
              <a:t>Activities </a:t>
            </a:r>
          </a:p>
          <a:p>
            <a:endParaRPr lang="en-GB" sz="1400" dirty="0" smtClean="0"/>
          </a:p>
          <a:p>
            <a:pPr marL="173038" indent="-173038"/>
            <a:r>
              <a:rPr lang="en-GB" sz="2000" b="1" dirty="0" smtClean="0"/>
              <a:t>Student union </a:t>
            </a:r>
          </a:p>
          <a:p>
            <a:pPr marL="173038" indent="-173038"/>
            <a:endParaRPr lang="en-GB" sz="2000" b="1" dirty="0" smtClean="0"/>
          </a:p>
          <a:p>
            <a:pPr marL="173038" indent="-173038"/>
            <a:r>
              <a:rPr lang="en-GB" sz="2000" b="1" dirty="0" smtClean="0"/>
              <a:t>Volunteering</a:t>
            </a:r>
          </a:p>
          <a:p>
            <a:pPr marL="173038" indent="-173038"/>
            <a:endParaRPr lang="en-GB" sz="2000" b="1" dirty="0" smtClean="0"/>
          </a:p>
          <a:p>
            <a:pPr marL="173038" indent="-173038"/>
            <a:r>
              <a:rPr lang="en-GB" sz="2000" b="1" dirty="0" smtClean="0"/>
              <a:t>Health and well-being</a:t>
            </a:r>
          </a:p>
          <a:p>
            <a:pPr marL="173038" indent="-173038"/>
            <a:endParaRPr lang="en-GB" sz="2000" b="1" dirty="0" smtClean="0"/>
          </a:p>
          <a:p>
            <a:pPr marL="173038" indent="-173038"/>
            <a:r>
              <a:rPr lang="en-GB" sz="2000" b="1" dirty="0" smtClean="0"/>
              <a:t>Biodiversity</a:t>
            </a:r>
          </a:p>
          <a:p>
            <a:pPr marL="173038" indent="-173038"/>
            <a:endParaRPr lang="en-GB" sz="2000" b="1" dirty="0" smtClean="0"/>
          </a:p>
          <a:p>
            <a:pPr marL="173038" indent="-173038"/>
            <a:r>
              <a:rPr lang="en-GB" sz="2000" b="1" dirty="0" smtClean="0"/>
              <a:t>Local politics</a:t>
            </a:r>
          </a:p>
          <a:p>
            <a:endParaRPr lang="en-GB" sz="1400" b="1" dirty="0" smtClean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98525" algn="l"/>
              </a:tabLst>
            </a:pPr>
            <a:r>
              <a:rPr lang="en-GB" sz="2800" b="1" dirty="0" smtClean="0"/>
              <a:t>The Student Experience</a:t>
            </a:r>
            <a:endParaRPr lang="en-GB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303748" y="2024844"/>
            <a:ext cx="1296144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36096" y="1412776"/>
            <a:ext cx="86409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1317</Words>
  <Application>Microsoft Office PowerPoint</Application>
  <PresentationFormat>On-screen Show (4:3)</PresentationFormat>
  <Paragraphs>175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Institutionalising sustainability in the curriculum and the student experience: lessons from the Green Academy</vt:lpstr>
      <vt:lpstr>Workshop structure</vt:lpstr>
      <vt:lpstr>Background to Green Academy</vt:lpstr>
      <vt:lpstr>Background to Green Academy</vt:lpstr>
      <vt:lpstr>Green Academy Institutions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exercise 1:  The Sustainability Elevator Pitch </vt:lpstr>
      <vt:lpstr>Workshop exercise 1:  The Sustainability Elevator Pitch </vt:lpstr>
      <vt:lpstr>Outcomes of Green Academy</vt:lpstr>
      <vt:lpstr>Outcomes of Green Academy</vt:lpstr>
      <vt:lpstr>Workshop 2: Future models for embedding sustainability</vt:lpstr>
      <vt:lpstr>Green Academy Take-Home Messages</vt:lpstr>
      <vt:lpstr>Your next steps – making the most of your EAUC Membership…</vt:lpstr>
      <vt:lpstr>PowerPoint Presentation</vt:lpstr>
      <vt:lpstr>PowerPoint Presentation</vt:lpstr>
      <vt:lpstr>PowerPoint Presentation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Simon Kemp</cp:lastModifiedBy>
  <cp:revision>83</cp:revision>
  <cp:lastPrinted>2012-01-09T11:11:14Z</cp:lastPrinted>
  <dcterms:created xsi:type="dcterms:W3CDTF">2012-01-05T13:50:36Z</dcterms:created>
  <dcterms:modified xsi:type="dcterms:W3CDTF">2012-03-23T11:38:01Z</dcterms:modified>
</cp:coreProperties>
</file>