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75" r:id="rId4"/>
    <p:sldId id="256" r:id="rId5"/>
    <p:sldId id="259" r:id="rId6"/>
    <p:sldId id="264" r:id="rId7"/>
    <p:sldId id="260" r:id="rId8"/>
    <p:sldId id="280" r:id="rId9"/>
    <p:sldId id="262" r:id="rId10"/>
    <p:sldId id="276" r:id="rId11"/>
    <p:sldId id="277" r:id="rId12"/>
    <p:sldId id="278" r:id="rId13"/>
    <p:sldId id="267" r:id="rId14"/>
    <p:sldId id="268" r:id="rId15"/>
    <p:sldId id="274" r:id="rId16"/>
    <p:sldId id="266" r:id="rId17"/>
    <p:sldId id="279" r:id="rId18"/>
    <p:sldId id="269" r:id="rId19"/>
    <p:sldId id="273" r:id="rId20"/>
    <p:sldId id="27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786" autoAdjust="0"/>
  </p:normalViewPr>
  <p:slideViewPr>
    <p:cSldViewPr>
      <p:cViewPr varScale="1">
        <p:scale>
          <a:sx n="87" d="100"/>
          <a:sy n="87" d="100"/>
        </p:scale>
        <p:origin x="230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Fsoutar\Desktop\SD%20-%20all%20survey%20respons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Sheet2!$A$31:$A$40</c:f>
              <c:strCache>
                <c:ptCount val="7"/>
                <c:pt idx="0">
                  <c:v>Car share</c:v>
                </c:pt>
                <c:pt idx="1">
                  <c:v>Walk</c:v>
                </c:pt>
                <c:pt idx="2">
                  <c:v>Bus</c:v>
                </c:pt>
                <c:pt idx="3">
                  <c:v>Bicycle</c:v>
                </c:pt>
                <c:pt idx="4">
                  <c:v>Car - alone</c:v>
                </c:pt>
                <c:pt idx="5">
                  <c:v>Train</c:v>
                </c:pt>
                <c:pt idx="6">
                  <c:v>Moped / motorbike</c:v>
                </c:pt>
              </c:strCache>
            </c:strRef>
          </c:cat>
          <c:val>
            <c:numRef>
              <c:f>Sheet2!$B$31:$B$40</c:f>
              <c:numCache>
                <c:formatCode>General</c:formatCode>
                <c:ptCount val="10"/>
                <c:pt idx="0">
                  <c:v>81</c:v>
                </c:pt>
                <c:pt idx="1">
                  <c:v>3</c:v>
                </c:pt>
                <c:pt idx="2">
                  <c:v>42</c:v>
                </c:pt>
                <c:pt idx="3">
                  <c:v>3</c:v>
                </c:pt>
                <c:pt idx="4">
                  <c:v>260</c:v>
                </c:pt>
                <c:pt idx="5">
                  <c:v>19</c:v>
                </c:pt>
                <c:pt idx="6">
                  <c:v>6</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C9B126-A8FC-485B-B09A-D23AA98E29CD}" type="datetimeFigureOut">
              <a:rPr lang="en-GB" smtClean="0"/>
              <a:t>12/12/2014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005DEF-C6BA-45AB-A045-6678BF8768AC}" type="slidenum">
              <a:rPr lang="en-GB" smtClean="0"/>
              <a:t>‹#›</a:t>
            </a:fld>
            <a:endParaRPr lang="en-GB"/>
          </a:p>
        </p:txBody>
      </p:sp>
    </p:spTree>
    <p:extLst>
      <p:ext uri="{BB962C8B-B14F-4D97-AF65-F5344CB8AC3E}">
        <p14:creationId xmlns:p14="http://schemas.microsoft.com/office/powerpoint/2010/main" val="4090803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Introduction – Donna Gutteridge Senior Transport Planner at JMP Consultants</a:t>
            </a:r>
            <a:r>
              <a:rPr lang="en-GB" baseline="0" dirty="0" smtClean="0"/>
              <a:t> based in the Liverpool office.</a:t>
            </a:r>
          </a:p>
          <a:p>
            <a:r>
              <a:rPr lang="en-GB" baseline="0" dirty="0" smtClean="0"/>
              <a:t>JMP has been working for Shop Direct since 2011 to provide transport planning support to its </a:t>
            </a:r>
            <a:r>
              <a:rPr lang="en-GB" baseline="0" dirty="0" err="1" smtClean="0"/>
              <a:t>uk</a:t>
            </a:r>
            <a:r>
              <a:rPr lang="en-GB" baseline="0" dirty="0" smtClean="0"/>
              <a:t> sites. </a:t>
            </a:r>
            <a:endParaRPr lang="en-GB" dirty="0"/>
          </a:p>
        </p:txBody>
      </p:sp>
      <p:sp>
        <p:nvSpPr>
          <p:cNvPr id="4" name="Slide Number Placeholder 3"/>
          <p:cNvSpPr>
            <a:spLocks noGrp="1"/>
          </p:cNvSpPr>
          <p:nvPr>
            <p:ph type="sldNum" sz="quarter" idx="10"/>
          </p:nvPr>
        </p:nvSpPr>
        <p:spPr/>
        <p:txBody>
          <a:bodyPr/>
          <a:lstStyle/>
          <a:p>
            <a:fld id="{00005DEF-C6BA-45AB-A045-6678BF8768AC}" type="slidenum">
              <a:rPr lang="en-GB" smtClean="0"/>
              <a:t>1</a:t>
            </a:fld>
            <a:endParaRPr lang="en-GB"/>
          </a:p>
        </p:txBody>
      </p:sp>
    </p:spTree>
    <p:extLst>
      <p:ext uri="{BB962C8B-B14F-4D97-AF65-F5344CB8AC3E}">
        <p14:creationId xmlns:p14="http://schemas.microsoft.com/office/powerpoint/2010/main" val="2825708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a:t>
            </a:r>
            <a:r>
              <a:rPr lang="en-GB" baseline="0" dirty="0" smtClean="0"/>
              <a:t> new system is an online system which is user lead.  Staff apply online for either a single occupant permit or car share permit - anyone with a precluded postcode is immediately directed to the car share section of the system. </a:t>
            </a:r>
          </a:p>
          <a:p>
            <a:endParaRPr lang="en-GB" baseline="0" dirty="0" smtClean="0"/>
          </a:p>
          <a:p>
            <a:r>
              <a:rPr lang="en-GB" baseline="0" dirty="0" smtClean="0"/>
              <a:t>The system checks eligibility, matches staff into car share pools and sends a message to the administrator to confirm their permit requirements. </a:t>
            </a:r>
            <a:endParaRPr lang="en-GB" dirty="0"/>
          </a:p>
        </p:txBody>
      </p:sp>
      <p:sp>
        <p:nvSpPr>
          <p:cNvPr id="4" name="Slide Number Placeholder 3"/>
          <p:cNvSpPr>
            <a:spLocks noGrp="1"/>
          </p:cNvSpPr>
          <p:nvPr>
            <p:ph type="sldNum" sz="quarter" idx="10"/>
          </p:nvPr>
        </p:nvSpPr>
        <p:spPr/>
        <p:txBody>
          <a:bodyPr/>
          <a:lstStyle/>
          <a:p>
            <a:fld id="{00005DEF-C6BA-45AB-A045-6678BF8768AC}" type="slidenum">
              <a:rPr lang="en-GB" smtClean="0"/>
              <a:t>10</a:t>
            </a:fld>
            <a:endParaRPr lang="en-GB"/>
          </a:p>
        </p:txBody>
      </p:sp>
    </p:spTree>
    <p:extLst>
      <p:ext uri="{BB962C8B-B14F-4D97-AF65-F5344CB8AC3E}">
        <p14:creationId xmlns:p14="http://schemas.microsoft.com/office/powerpoint/2010/main" val="1017877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Using</a:t>
            </a:r>
            <a:r>
              <a:rPr lang="en-GB" baseline="0" dirty="0" smtClean="0"/>
              <a:t> the travel &amp; share branding travel plan measures have been rolled out to the three main Shop Direct sites at </a:t>
            </a:r>
          </a:p>
          <a:p>
            <a:r>
              <a:rPr lang="en-GB" baseline="0" dirty="0" smtClean="0"/>
              <a:t>Speke, Aintree in north Liverpool which is a call centre site and at Shaw in Manchester which is a warehouse and distribution site. </a:t>
            </a:r>
            <a:endParaRPr lang="en-GB" dirty="0"/>
          </a:p>
        </p:txBody>
      </p:sp>
      <p:sp>
        <p:nvSpPr>
          <p:cNvPr id="4" name="Slide Number Placeholder 3"/>
          <p:cNvSpPr>
            <a:spLocks noGrp="1"/>
          </p:cNvSpPr>
          <p:nvPr>
            <p:ph type="sldNum" sz="quarter" idx="10"/>
          </p:nvPr>
        </p:nvSpPr>
        <p:spPr/>
        <p:txBody>
          <a:bodyPr/>
          <a:lstStyle/>
          <a:p>
            <a:fld id="{00005DEF-C6BA-45AB-A045-6678BF8768AC}" type="slidenum">
              <a:rPr lang="en-GB" smtClean="0"/>
              <a:t>11</a:t>
            </a:fld>
            <a:endParaRPr lang="en-GB"/>
          </a:p>
        </p:txBody>
      </p:sp>
    </p:spTree>
    <p:extLst>
      <p:ext uri="{BB962C8B-B14F-4D97-AF65-F5344CB8AC3E}">
        <p14:creationId xmlns:p14="http://schemas.microsoft.com/office/powerpoint/2010/main" val="3120509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Quick bit of background</a:t>
            </a:r>
            <a:r>
              <a:rPr lang="en-GB" baseline="0" dirty="0" smtClean="0"/>
              <a:t> on the two other key sites;</a:t>
            </a:r>
          </a:p>
          <a:p>
            <a:endParaRPr lang="en-GB" baseline="0" dirty="0" smtClean="0"/>
          </a:p>
          <a:p>
            <a:r>
              <a:rPr lang="en-GB" baseline="0" dirty="0" smtClean="0"/>
              <a:t>Aintree – call centre site, majority of staff living in the local area, good public transport links </a:t>
            </a:r>
          </a:p>
          <a:p>
            <a:endParaRPr lang="en-GB" baseline="0" dirty="0" smtClean="0"/>
          </a:p>
          <a:p>
            <a:r>
              <a:rPr lang="en-GB" baseline="0" dirty="0" smtClean="0"/>
              <a:t>Shaw – warehouse and distribution site, close to new metro line but staff tend to work shifts starting early mornings and finishing late at night . Some issues experienced around recruitment and retention due to accessibility problems. </a:t>
            </a:r>
            <a:endParaRPr lang="en-GB" dirty="0"/>
          </a:p>
        </p:txBody>
      </p:sp>
      <p:sp>
        <p:nvSpPr>
          <p:cNvPr id="4" name="Slide Number Placeholder 3"/>
          <p:cNvSpPr>
            <a:spLocks noGrp="1"/>
          </p:cNvSpPr>
          <p:nvPr>
            <p:ph type="sldNum" sz="quarter" idx="10"/>
          </p:nvPr>
        </p:nvSpPr>
        <p:spPr/>
        <p:txBody>
          <a:bodyPr/>
          <a:lstStyle/>
          <a:p>
            <a:fld id="{00005DEF-C6BA-45AB-A045-6678BF8768AC}" type="slidenum">
              <a:rPr lang="en-GB" smtClean="0"/>
              <a:t>12</a:t>
            </a:fld>
            <a:endParaRPr lang="en-GB"/>
          </a:p>
        </p:txBody>
      </p:sp>
    </p:spTree>
    <p:extLst>
      <p:ext uri="{BB962C8B-B14F-4D97-AF65-F5344CB8AC3E}">
        <p14:creationId xmlns:p14="http://schemas.microsoft.com/office/powerpoint/2010/main" val="3410541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As it is</a:t>
            </a:r>
            <a:r>
              <a:rPr lang="en-GB" baseline="0" dirty="0" smtClean="0"/>
              <a:t> important to ensure that both carrots and sticks in place for a successful travel plan a range of measures have been implemented  across Shop Direct sites depending on the need of staff.</a:t>
            </a:r>
          </a:p>
          <a:p>
            <a:endParaRPr lang="en-GB" baseline="0" dirty="0" smtClean="0"/>
          </a:p>
          <a:p>
            <a:r>
              <a:rPr lang="en-GB" baseline="0" dirty="0" smtClean="0"/>
              <a:t>which include; </a:t>
            </a:r>
          </a:p>
          <a:p>
            <a:endParaRPr lang="en-GB" baseline="0" dirty="0" smtClean="0"/>
          </a:p>
          <a:p>
            <a:r>
              <a:rPr lang="en-GB" baseline="0" dirty="0" smtClean="0"/>
              <a:t>A free months public transport pass for new starters</a:t>
            </a:r>
          </a:p>
          <a:p>
            <a:r>
              <a:rPr lang="en-GB" baseline="0" dirty="0" smtClean="0"/>
              <a:t>Interest free travel loan</a:t>
            </a:r>
          </a:p>
          <a:p>
            <a:r>
              <a:rPr lang="en-GB" baseline="0" dirty="0" smtClean="0"/>
              <a:t>Increased the number of car share spaces to 100 </a:t>
            </a:r>
          </a:p>
          <a:p>
            <a:r>
              <a:rPr lang="en-GB" baseline="0" dirty="0" smtClean="0"/>
              <a:t>Bike loan scheme at the Shaw site to help with providing accessibility at shift times</a:t>
            </a:r>
          </a:p>
          <a:p>
            <a:r>
              <a:rPr lang="en-GB" baseline="0" dirty="0" smtClean="0"/>
              <a:t>Bus taster tickets</a:t>
            </a:r>
          </a:p>
          <a:p>
            <a:r>
              <a:rPr lang="en-GB" baseline="0" dirty="0" smtClean="0"/>
              <a:t>Travel </a:t>
            </a:r>
            <a:r>
              <a:rPr lang="en-GB" baseline="0" dirty="0" err="1" smtClean="0"/>
              <a:t>roadshow</a:t>
            </a:r>
            <a:r>
              <a:rPr lang="en-GB" baseline="0" dirty="0" smtClean="0"/>
              <a:t> events</a:t>
            </a:r>
          </a:p>
          <a:p>
            <a:r>
              <a:rPr lang="en-GB" baseline="0" dirty="0" smtClean="0"/>
              <a:t>Bike maintenance clinics</a:t>
            </a:r>
          </a:p>
          <a:p>
            <a:r>
              <a:rPr lang="en-GB" baseline="0" dirty="0" smtClean="0"/>
              <a:t>Led walks and led cycle rides</a:t>
            </a:r>
          </a:p>
          <a:p>
            <a:r>
              <a:rPr lang="en-GB" baseline="0" dirty="0" smtClean="0"/>
              <a:t>Cycle purchase scheme</a:t>
            </a:r>
          </a:p>
          <a:p>
            <a:r>
              <a:rPr lang="en-GB" baseline="0" dirty="0" smtClean="0"/>
              <a:t>How to get to guides</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00005DEF-C6BA-45AB-A045-6678BF8768AC}" type="slidenum">
              <a:rPr lang="en-GB" smtClean="0"/>
              <a:t>13</a:t>
            </a:fld>
            <a:endParaRPr lang="en-GB"/>
          </a:p>
        </p:txBody>
      </p:sp>
    </p:spTree>
    <p:extLst>
      <p:ext uri="{BB962C8B-B14F-4D97-AF65-F5344CB8AC3E}">
        <p14:creationId xmlns:p14="http://schemas.microsoft.com/office/powerpoint/2010/main" val="2250702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Working with partners has been really important</a:t>
            </a:r>
            <a:r>
              <a:rPr lang="en-GB" baseline="0" dirty="0" smtClean="0"/>
              <a:t> and has aided the success of travel plan measures at the sites. Key partners have included; </a:t>
            </a:r>
          </a:p>
          <a:p>
            <a:endParaRPr lang="en-GB" baseline="0" dirty="0" smtClean="0"/>
          </a:p>
          <a:p>
            <a:r>
              <a:rPr lang="en-GB" baseline="0" dirty="0" err="1" smtClean="0"/>
              <a:t>Merseytravel</a:t>
            </a:r>
            <a:r>
              <a:rPr lang="en-GB" baseline="0" dirty="0" smtClean="0"/>
              <a:t> – received a LSTF grant to increase the size of the bus shelter immediately outside of the site</a:t>
            </a:r>
          </a:p>
          <a:p>
            <a:r>
              <a:rPr lang="en-GB" baseline="0" dirty="0" err="1" smtClean="0"/>
              <a:t>TfGM</a:t>
            </a:r>
            <a:r>
              <a:rPr lang="en-GB" baseline="0" dirty="0" smtClean="0"/>
              <a:t> - </a:t>
            </a:r>
          </a:p>
          <a:p>
            <a:r>
              <a:rPr lang="en-GB" baseline="0" dirty="0" smtClean="0"/>
              <a:t>Local authorities -  </a:t>
            </a:r>
            <a:r>
              <a:rPr lang="en-GB" baseline="0" dirty="0" err="1" smtClean="0"/>
              <a:t>Sefton</a:t>
            </a:r>
            <a:r>
              <a:rPr lang="en-GB" baseline="0" dirty="0" smtClean="0"/>
              <a:t> Council’s travel team</a:t>
            </a:r>
          </a:p>
          <a:p>
            <a:r>
              <a:rPr lang="en-GB" baseline="0" dirty="0" smtClean="0"/>
              <a:t>Local transport operators </a:t>
            </a:r>
          </a:p>
          <a:p>
            <a:r>
              <a:rPr lang="en-GB" baseline="0" dirty="0" smtClean="0"/>
              <a:t>Other suppliers – </a:t>
            </a:r>
            <a:r>
              <a:rPr lang="en-GB" baseline="0" dirty="0" err="1" smtClean="0"/>
              <a:t>BikeRight</a:t>
            </a:r>
            <a:r>
              <a:rPr lang="en-GB" baseline="0" dirty="0" smtClean="0"/>
              <a:t>, Autism </a:t>
            </a:r>
            <a:r>
              <a:rPr lang="en-GB" baseline="0" dirty="0" err="1" smtClean="0"/>
              <a:t>Awarness</a:t>
            </a:r>
            <a:r>
              <a:rPr lang="en-GB" baseline="0" dirty="0" smtClean="0"/>
              <a:t> both provide support for bike maintenance and encouraging cycling on site.</a:t>
            </a:r>
            <a:endParaRPr lang="en-GB" dirty="0"/>
          </a:p>
        </p:txBody>
      </p:sp>
      <p:sp>
        <p:nvSpPr>
          <p:cNvPr id="4" name="Slide Number Placeholder 3"/>
          <p:cNvSpPr>
            <a:spLocks noGrp="1"/>
          </p:cNvSpPr>
          <p:nvPr>
            <p:ph type="sldNum" sz="quarter" idx="10"/>
          </p:nvPr>
        </p:nvSpPr>
        <p:spPr/>
        <p:txBody>
          <a:bodyPr/>
          <a:lstStyle/>
          <a:p>
            <a:fld id="{00005DEF-C6BA-45AB-A045-6678BF8768AC}" type="slidenum">
              <a:rPr lang="en-GB" smtClean="0"/>
              <a:t>16</a:t>
            </a:fld>
            <a:endParaRPr lang="en-GB"/>
          </a:p>
        </p:txBody>
      </p:sp>
    </p:spTree>
    <p:extLst>
      <p:ext uri="{BB962C8B-B14F-4D97-AF65-F5344CB8AC3E}">
        <p14:creationId xmlns:p14="http://schemas.microsoft.com/office/powerpoint/2010/main" val="1338970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normAutofit lnSpcReduction="10000"/>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400" dirty="0" smtClean="0"/>
              <a:t>Roll out of car share scheme to other Shop</a:t>
            </a:r>
            <a:r>
              <a:rPr lang="en-GB" sz="2400" baseline="0" dirty="0" smtClean="0"/>
              <a:t> Direct sites</a:t>
            </a:r>
            <a:endParaRPr lang="en-GB"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GB" sz="2400" dirty="0" smtClean="0"/>
              <a:t>Support for new </a:t>
            </a:r>
            <a:r>
              <a:rPr lang="en-GB" sz="2400" dirty="0" err="1" smtClean="0"/>
              <a:t>citybike</a:t>
            </a:r>
            <a:r>
              <a:rPr lang="en-GB" sz="2400" dirty="0" smtClean="0"/>
              <a:t> station in the local area –</a:t>
            </a:r>
            <a:r>
              <a:rPr lang="en-GB" sz="2400" baseline="0" dirty="0" smtClean="0"/>
              <a:t> Merseyside’s version of Boris Bikes</a:t>
            </a:r>
          </a:p>
          <a:p>
            <a:pPr marL="0" marR="0" lvl="1" indent="0" algn="l" defTabSz="914400" rtl="0" eaLnBrk="1" fontAlgn="auto" latinLnBrk="0" hangingPunct="1">
              <a:lnSpc>
                <a:spcPct val="100000"/>
              </a:lnSpc>
              <a:spcBef>
                <a:spcPts val="0"/>
              </a:spcBef>
              <a:spcAft>
                <a:spcPts val="0"/>
              </a:spcAft>
              <a:buClrTx/>
              <a:buSzTx/>
              <a:buFontTx/>
              <a:buNone/>
              <a:tabLst/>
              <a:defRPr/>
            </a:pPr>
            <a:r>
              <a:rPr lang="en-GB" sz="2400" baseline="0" dirty="0" smtClean="0"/>
              <a:t>Real time information in main reception areas</a:t>
            </a:r>
          </a:p>
          <a:p>
            <a:pPr marL="0" marR="0" lvl="1" indent="0" algn="l" defTabSz="914400" rtl="0" eaLnBrk="1" fontAlgn="auto" latinLnBrk="0" hangingPunct="1">
              <a:lnSpc>
                <a:spcPct val="100000"/>
              </a:lnSpc>
              <a:spcBef>
                <a:spcPts val="0"/>
              </a:spcBef>
              <a:spcAft>
                <a:spcPts val="0"/>
              </a:spcAft>
              <a:buClrTx/>
              <a:buSzTx/>
              <a:buFontTx/>
              <a:buNone/>
              <a:tabLst/>
              <a:defRPr/>
            </a:pPr>
            <a:r>
              <a:rPr lang="en-GB" sz="2400" baseline="0" dirty="0" smtClean="0"/>
              <a:t>Opportunities presented from electric and green vehicles</a:t>
            </a:r>
          </a:p>
          <a:p>
            <a:pPr marL="0" marR="0" lvl="1" indent="0" algn="l" defTabSz="914400" rtl="0" eaLnBrk="1" fontAlgn="auto" latinLnBrk="0" hangingPunct="1">
              <a:lnSpc>
                <a:spcPct val="100000"/>
              </a:lnSpc>
              <a:spcBef>
                <a:spcPts val="0"/>
              </a:spcBef>
              <a:spcAft>
                <a:spcPts val="0"/>
              </a:spcAft>
              <a:buClrTx/>
              <a:buSzTx/>
              <a:buFontTx/>
              <a:buNone/>
              <a:tabLst/>
              <a:defRPr/>
            </a:pPr>
            <a:r>
              <a:rPr lang="en-GB" sz="2400" baseline="0" dirty="0" smtClean="0"/>
              <a:t>Review business travel to realise cost and carbon savings</a:t>
            </a:r>
            <a:endParaRPr lang="en-GB" sz="2400" dirty="0" smtClean="0"/>
          </a:p>
          <a:p>
            <a:r>
              <a:rPr lang="en-US" dirty="0" smtClean="0"/>
              <a:t>Continue to improve communications and awareness</a:t>
            </a:r>
            <a:r>
              <a:rPr lang="en-US" baseline="0" dirty="0" smtClean="0"/>
              <a:t> raising </a:t>
            </a:r>
            <a:endParaRPr lang="en-US" dirty="0" smtClean="0"/>
          </a:p>
        </p:txBody>
      </p:sp>
      <p:sp>
        <p:nvSpPr>
          <p:cNvPr id="66564" name="Slide Number Placeholder 3"/>
          <p:cNvSpPr>
            <a:spLocks noGrp="1"/>
          </p:cNvSpPr>
          <p:nvPr>
            <p:ph type="sldNum" sz="quarter" idx="5"/>
          </p:nvPr>
        </p:nvSpPr>
        <p:spPr>
          <a:noFill/>
        </p:spPr>
        <p:txBody>
          <a:bodyPr/>
          <a:lstStyle/>
          <a:p>
            <a:pPr defTabSz="867092"/>
            <a:fld id="{A5513E0E-2DC8-47D2-BE42-CA949CF664E7}" type="slidenum">
              <a:rPr lang="en-GB" smtClean="0"/>
              <a:pPr defTabSz="867092"/>
              <a:t>17</a:t>
            </a:fld>
            <a:endParaRPr lang="en-GB" dirty="0" smtClean="0"/>
          </a:p>
        </p:txBody>
      </p:sp>
    </p:spTree>
    <p:extLst>
      <p:ext uri="{BB962C8B-B14F-4D97-AF65-F5344CB8AC3E}">
        <p14:creationId xmlns:p14="http://schemas.microsoft.com/office/powerpoint/2010/main" val="3711814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Returning to the theme of the presentation</a:t>
            </a:r>
            <a:r>
              <a:rPr lang="en-GB" baseline="0" dirty="0" smtClean="0"/>
              <a:t>  there have been a range of economic benefits to Shop Direct in implementing smarter choices measures to their sites. </a:t>
            </a:r>
          </a:p>
          <a:p>
            <a:endParaRPr lang="en-GB" baseline="0" dirty="0" smtClean="0"/>
          </a:p>
          <a:p>
            <a:r>
              <a:rPr lang="en-GB" baseline="0" dirty="0" smtClean="0"/>
              <a:t>In terms of to the organisation notable savings have been made through reducing the cost of car parking at the Speke site – previously as mentioned significant costs were paid to local hotels to supply staff with car parking. </a:t>
            </a:r>
          </a:p>
          <a:p>
            <a:endParaRPr lang="en-GB" baseline="0" dirty="0" smtClean="0"/>
          </a:p>
          <a:p>
            <a:r>
              <a:rPr lang="en-GB" baseline="0" dirty="0" smtClean="0"/>
              <a:t>In addition the planning consent has enabled Shop Direct to continue to be a significant local employer employing approximately 5000 people in the north west and contributor to the local economy.</a:t>
            </a:r>
          </a:p>
        </p:txBody>
      </p:sp>
      <p:sp>
        <p:nvSpPr>
          <p:cNvPr id="4" name="Slide Number Placeholder 3"/>
          <p:cNvSpPr>
            <a:spLocks noGrp="1"/>
          </p:cNvSpPr>
          <p:nvPr>
            <p:ph type="sldNum" sz="quarter" idx="10"/>
          </p:nvPr>
        </p:nvSpPr>
        <p:spPr/>
        <p:txBody>
          <a:bodyPr/>
          <a:lstStyle/>
          <a:p>
            <a:fld id="{00005DEF-C6BA-45AB-A045-6678BF8768AC}" type="slidenum">
              <a:rPr lang="en-GB" smtClean="0"/>
              <a:t>18</a:t>
            </a:fld>
            <a:endParaRPr lang="en-GB"/>
          </a:p>
        </p:txBody>
      </p:sp>
    </p:spTree>
    <p:extLst>
      <p:ext uri="{BB962C8B-B14F-4D97-AF65-F5344CB8AC3E}">
        <p14:creationId xmlns:p14="http://schemas.microsoft.com/office/powerpoint/2010/main" val="2570204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 terms of the cost savings to the</a:t>
            </a:r>
            <a:r>
              <a:rPr lang="en-GB" baseline="0" dirty="0" smtClean="0"/>
              <a:t> employees 370 members of staff at Speke are now sharing their petrol costs </a:t>
            </a:r>
          </a:p>
          <a:p>
            <a:endParaRPr lang="en-GB" baseline="0" dirty="0" smtClean="0"/>
          </a:p>
          <a:p>
            <a:r>
              <a:rPr lang="en-GB" baseline="0" dirty="0" smtClean="0"/>
              <a:t>At Shaw, more staff are able to take up both temporary and permanent positions due to the improved accessibility</a:t>
            </a:r>
          </a:p>
          <a:p>
            <a:endParaRPr lang="en-GB" baseline="0" dirty="0" smtClean="0"/>
          </a:p>
          <a:p>
            <a:r>
              <a:rPr lang="en-GB" baseline="0" dirty="0" smtClean="0"/>
              <a:t>At Aintree the focus is on encouraging walking and cycling to work to significantly reduce the cost of travel to employees whilst focusing on health and wellbeing issues. </a:t>
            </a:r>
            <a:endParaRPr lang="en-GB" dirty="0"/>
          </a:p>
        </p:txBody>
      </p:sp>
      <p:sp>
        <p:nvSpPr>
          <p:cNvPr id="4" name="Slide Number Placeholder 3"/>
          <p:cNvSpPr>
            <a:spLocks noGrp="1"/>
          </p:cNvSpPr>
          <p:nvPr>
            <p:ph type="sldNum" sz="quarter" idx="10"/>
          </p:nvPr>
        </p:nvSpPr>
        <p:spPr/>
        <p:txBody>
          <a:bodyPr/>
          <a:lstStyle/>
          <a:p>
            <a:fld id="{00005DEF-C6BA-45AB-A045-6678BF8768AC}" type="slidenum">
              <a:rPr lang="en-GB" smtClean="0"/>
              <a:t>19</a:t>
            </a:fld>
            <a:endParaRPr lang="en-GB"/>
          </a:p>
        </p:txBody>
      </p:sp>
    </p:spTree>
    <p:extLst>
      <p:ext uri="{BB962C8B-B14F-4D97-AF65-F5344CB8AC3E}">
        <p14:creationId xmlns:p14="http://schemas.microsoft.com/office/powerpoint/2010/main" val="642223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latin typeface="+mn-lt"/>
                <a:ea typeface="+mn-ea"/>
                <a:cs typeface="+mn-cs"/>
              </a:rPr>
              <a:t>UK and Ireland’s leading multi-brand digital retailer, delivering 48 million products every year to millions of customers.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latin typeface="+mn-lt"/>
                <a:ea typeface="+mn-ea"/>
                <a:cs typeface="+mn-cs"/>
              </a:rPr>
              <a:t>Well known brands including Very, ISME and</a:t>
            </a:r>
            <a:r>
              <a:rPr lang="en-GB" sz="1200" b="0" i="0" kern="1200" baseline="0" dirty="0" smtClean="0">
                <a:solidFill>
                  <a:schemeClr val="tx1"/>
                </a:solidFill>
                <a:latin typeface="+mn-lt"/>
                <a:ea typeface="+mn-ea"/>
                <a:cs typeface="+mn-cs"/>
              </a:rPr>
              <a:t> Woolworths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latin typeface="+mn-lt"/>
                <a:ea typeface="+mn-ea"/>
                <a:cs typeface="+mn-cs"/>
              </a:rPr>
              <a:t>The company operators from six up sites which includes a range of call centre, design and warehouses focused in the North West.</a:t>
            </a:r>
            <a:endParaRPr lang="en-GB" sz="1200" b="0" i="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0005DEF-C6BA-45AB-A045-6678BF8768AC}" type="slidenum">
              <a:rPr lang="en-GB" smtClean="0"/>
              <a:t>2</a:t>
            </a:fld>
            <a:endParaRPr lang="en-GB"/>
          </a:p>
        </p:txBody>
      </p:sp>
    </p:spTree>
    <p:extLst>
      <p:ext uri="{BB962C8B-B14F-4D97-AF65-F5344CB8AC3E}">
        <p14:creationId xmlns:p14="http://schemas.microsoft.com/office/powerpoint/2010/main" val="1716008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Focus of our work initially</a:t>
            </a:r>
            <a:r>
              <a:rPr lang="en-GB" baseline="0" dirty="0" smtClean="0"/>
              <a:t> was on the HQ site in Speke, Liverpool. The company had relocated from Manchester around ten years ago. Due to the nature of the work undertaken at the HQ site, including designers, fashion buyers etc turn over at the company is relatively low and therefore staff have tended to travel long distances to reach work. </a:t>
            </a:r>
          </a:p>
          <a:p>
            <a:endParaRPr lang="en-GB" baseline="0" dirty="0" smtClean="0"/>
          </a:p>
          <a:p>
            <a:r>
              <a:rPr lang="en-GB" baseline="0" dirty="0" smtClean="0"/>
              <a:t>39% of staff live over 20 miles from the site</a:t>
            </a:r>
            <a:endParaRPr lang="en-GB" dirty="0"/>
          </a:p>
        </p:txBody>
      </p:sp>
      <p:sp>
        <p:nvSpPr>
          <p:cNvPr id="4" name="Slide Number Placeholder 3"/>
          <p:cNvSpPr>
            <a:spLocks noGrp="1"/>
          </p:cNvSpPr>
          <p:nvPr>
            <p:ph type="sldNum" sz="quarter" idx="10"/>
          </p:nvPr>
        </p:nvSpPr>
        <p:spPr/>
        <p:txBody>
          <a:bodyPr/>
          <a:lstStyle/>
          <a:p>
            <a:fld id="{00005DEF-C6BA-45AB-A045-6678BF8768AC}" type="slidenum">
              <a:rPr lang="en-GB" smtClean="0"/>
              <a:t>3</a:t>
            </a:fld>
            <a:endParaRPr lang="en-GB"/>
          </a:p>
        </p:txBody>
      </p:sp>
    </p:spTree>
    <p:extLst>
      <p:ext uri="{BB962C8B-B14F-4D97-AF65-F5344CB8AC3E}">
        <p14:creationId xmlns:p14="http://schemas.microsoft.com/office/powerpoint/2010/main" val="2752182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Shop</a:t>
            </a:r>
            <a:r>
              <a:rPr lang="en-GB" baseline="0" dirty="0" smtClean="0"/>
              <a:t> Direct had implemented a travel plan for many years when JMP was commissioned. Shop Direct needed support to address on site car parking issues which included an updated travel plan required to secure support for a temporary car park to reduce costs of renting car parking spaces at a nearby hotel. In addition on street car parking was leading to complaints from neighbours which the company wanted to address. </a:t>
            </a:r>
            <a:endParaRPr lang="en-GB" dirty="0"/>
          </a:p>
        </p:txBody>
      </p:sp>
      <p:sp>
        <p:nvSpPr>
          <p:cNvPr id="4" name="Slide Number Placeholder 3"/>
          <p:cNvSpPr>
            <a:spLocks noGrp="1"/>
          </p:cNvSpPr>
          <p:nvPr>
            <p:ph type="sldNum" sz="quarter" idx="10"/>
          </p:nvPr>
        </p:nvSpPr>
        <p:spPr/>
        <p:txBody>
          <a:bodyPr/>
          <a:lstStyle/>
          <a:p>
            <a:fld id="{00005DEF-C6BA-45AB-A045-6678BF8768AC}" type="slidenum">
              <a:rPr lang="en-GB" smtClean="0"/>
              <a:t>4</a:t>
            </a:fld>
            <a:endParaRPr lang="en-GB"/>
          </a:p>
        </p:txBody>
      </p:sp>
    </p:spTree>
    <p:extLst>
      <p:ext uri="{BB962C8B-B14F-4D97-AF65-F5344CB8AC3E}">
        <p14:creationId xmlns:p14="http://schemas.microsoft.com/office/powerpoint/2010/main" val="1425422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site benefits from good public transport links with frequent regular services into Liverpool city centre. A car share scheme already existed although it was not achieving its</a:t>
            </a:r>
            <a:r>
              <a:rPr lang="en-GB" baseline="0" dirty="0" smtClean="0"/>
              <a:t> potential.  Other measures had been implemented such as cycle parking and promotional events.</a:t>
            </a:r>
            <a:endParaRPr lang="en-GB" dirty="0"/>
          </a:p>
        </p:txBody>
      </p:sp>
      <p:sp>
        <p:nvSpPr>
          <p:cNvPr id="4" name="Slide Number Placeholder 3"/>
          <p:cNvSpPr>
            <a:spLocks noGrp="1"/>
          </p:cNvSpPr>
          <p:nvPr>
            <p:ph type="sldNum" sz="quarter" idx="10"/>
          </p:nvPr>
        </p:nvSpPr>
        <p:spPr/>
        <p:txBody>
          <a:bodyPr/>
          <a:lstStyle/>
          <a:p>
            <a:fld id="{00005DEF-C6BA-45AB-A045-6678BF8768AC}" type="slidenum">
              <a:rPr lang="en-GB" smtClean="0"/>
              <a:t>5</a:t>
            </a:fld>
            <a:endParaRPr lang="en-GB"/>
          </a:p>
        </p:txBody>
      </p:sp>
    </p:spTree>
    <p:extLst>
      <p:ext uri="{BB962C8B-B14F-4D97-AF65-F5344CB8AC3E}">
        <p14:creationId xmlns:p14="http://schemas.microsoft.com/office/powerpoint/2010/main" val="535419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JMP undertook</a:t>
            </a:r>
            <a:r>
              <a:rPr lang="en-GB" baseline="0" dirty="0" smtClean="0"/>
              <a:t> a full staff travel survey to gain an up to date understanding of site issues. The survey revealed that staff were still travelling great distances to the site which lead to car sharing to be identified as the real opportunity to reduce single occupant trips to the site. </a:t>
            </a:r>
            <a:endParaRPr lang="en-GB" dirty="0"/>
          </a:p>
        </p:txBody>
      </p:sp>
      <p:sp>
        <p:nvSpPr>
          <p:cNvPr id="4" name="Slide Number Placeholder 3"/>
          <p:cNvSpPr>
            <a:spLocks noGrp="1"/>
          </p:cNvSpPr>
          <p:nvPr>
            <p:ph type="sldNum" sz="quarter" idx="10"/>
          </p:nvPr>
        </p:nvSpPr>
        <p:spPr/>
        <p:txBody>
          <a:bodyPr/>
          <a:lstStyle/>
          <a:p>
            <a:fld id="{00005DEF-C6BA-45AB-A045-6678BF8768AC}" type="slidenum">
              <a:rPr lang="en-GB" smtClean="0"/>
              <a:t>6</a:t>
            </a:fld>
            <a:endParaRPr lang="en-GB"/>
          </a:p>
        </p:txBody>
      </p:sp>
    </p:spTree>
    <p:extLst>
      <p:ext uri="{BB962C8B-B14F-4D97-AF65-F5344CB8AC3E}">
        <p14:creationId xmlns:p14="http://schemas.microsoft.com/office/powerpoint/2010/main" val="58885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existing car park and car share scheme was managed through</a:t>
            </a:r>
            <a:r>
              <a:rPr lang="en-GB" baseline="0" dirty="0" smtClean="0"/>
              <a:t> a complicated excel spreadsheet that was long overdue a refresh and update. </a:t>
            </a:r>
          </a:p>
          <a:p>
            <a:endParaRPr lang="en-GB" baseline="0" dirty="0" smtClean="0"/>
          </a:p>
          <a:p>
            <a:r>
              <a:rPr lang="en-GB" baseline="0" dirty="0" smtClean="0"/>
              <a:t>The travel plan set out to deal more appropriately with car park management issues and it was clear that a better management system was required to ensure that car parking was prioritised and that costs to the company of paying for off site parking could be reduced. </a:t>
            </a:r>
            <a:endParaRPr lang="en-GB" dirty="0"/>
          </a:p>
        </p:txBody>
      </p:sp>
      <p:sp>
        <p:nvSpPr>
          <p:cNvPr id="4" name="Slide Number Placeholder 3"/>
          <p:cNvSpPr>
            <a:spLocks noGrp="1"/>
          </p:cNvSpPr>
          <p:nvPr>
            <p:ph type="sldNum" sz="quarter" idx="10"/>
          </p:nvPr>
        </p:nvSpPr>
        <p:spPr/>
        <p:txBody>
          <a:bodyPr/>
          <a:lstStyle/>
          <a:p>
            <a:fld id="{00005DEF-C6BA-45AB-A045-6678BF8768AC}" type="slidenum">
              <a:rPr lang="en-GB" smtClean="0"/>
              <a:t>7</a:t>
            </a:fld>
            <a:endParaRPr lang="en-GB"/>
          </a:p>
        </p:txBody>
      </p:sp>
    </p:spTree>
    <p:extLst>
      <p:ext uri="{BB962C8B-B14F-4D97-AF65-F5344CB8AC3E}">
        <p14:creationId xmlns:p14="http://schemas.microsoft.com/office/powerpoint/2010/main" val="3635295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Good progress</a:t>
            </a:r>
            <a:r>
              <a:rPr lang="en-GB" baseline="0" dirty="0" smtClean="0"/>
              <a:t> has been made on reducing single occupancy car travel to the Speke site with a reduction from 68.5% in 2009 to 62.8 in 2013. To comply with the requirements of the planning consent for the site the target for 2015 is 59% with a corresponding increase in car sharing and bus being the main focus. </a:t>
            </a:r>
          </a:p>
          <a:p>
            <a:endParaRPr lang="en-GB" baseline="0" dirty="0" smtClean="0"/>
          </a:p>
          <a:p>
            <a:r>
              <a:rPr lang="en-GB" baseline="0" dirty="0" smtClean="0"/>
              <a:t>With the new car park management tool introduced in 2013 and the range of travel plan measures currently being introduced we are on track to meet the target. </a:t>
            </a:r>
            <a:endParaRPr lang="en-GB" dirty="0"/>
          </a:p>
        </p:txBody>
      </p:sp>
      <p:sp>
        <p:nvSpPr>
          <p:cNvPr id="4" name="Slide Number Placeholder 3"/>
          <p:cNvSpPr>
            <a:spLocks noGrp="1"/>
          </p:cNvSpPr>
          <p:nvPr>
            <p:ph type="sldNum" sz="quarter" idx="10"/>
          </p:nvPr>
        </p:nvSpPr>
        <p:spPr/>
        <p:txBody>
          <a:bodyPr/>
          <a:lstStyle/>
          <a:p>
            <a:fld id="{00005DEF-C6BA-45AB-A045-6678BF8768AC}" type="slidenum">
              <a:rPr lang="en-GB" smtClean="0"/>
              <a:t>8</a:t>
            </a:fld>
            <a:endParaRPr lang="en-GB"/>
          </a:p>
        </p:txBody>
      </p:sp>
    </p:spTree>
    <p:extLst>
      <p:ext uri="{BB962C8B-B14F-4D97-AF65-F5344CB8AC3E}">
        <p14:creationId xmlns:p14="http://schemas.microsoft.com/office/powerpoint/2010/main" val="2758143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Using</a:t>
            </a:r>
            <a:r>
              <a:rPr lang="en-GB" baseline="0" dirty="0" smtClean="0"/>
              <a:t> the accession mapping undertaken to identify areas that could be reached within a reasonable travel time a ‘green zone’ was developed.</a:t>
            </a:r>
          </a:p>
          <a:p>
            <a:endParaRPr lang="en-GB" baseline="0" dirty="0" smtClean="0"/>
          </a:p>
          <a:p>
            <a:r>
              <a:rPr lang="en-GB" baseline="0" dirty="0" smtClean="0"/>
              <a:t>The zone sets out postcodes which are precluded from applying for single occupant car park permits for the site although there would be no preclusion for applicants for a car share permit. </a:t>
            </a:r>
            <a:endParaRPr lang="en-GB" dirty="0"/>
          </a:p>
        </p:txBody>
      </p:sp>
      <p:sp>
        <p:nvSpPr>
          <p:cNvPr id="4" name="Slide Number Placeholder 3"/>
          <p:cNvSpPr>
            <a:spLocks noGrp="1"/>
          </p:cNvSpPr>
          <p:nvPr>
            <p:ph type="sldNum" sz="quarter" idx="10"/>
          </p:nvPr>
        </p:nvSpPr>
        <p:spPr/>
        <p:txBody>
          <a:bodyPr/>
          <a:lstStyle/>
          <a:p>
            <a:fld id="{00005DEF-C6BA-45AB-A045-6678BF8768AC}" type="slidenum">
              <a:rPr lang="en-GB" smtClean="0"/>
              <a:t>9</a:t>
            </a:fld>
            <a:endParaRPr lang="en-GB"/>
          </a:p>
        </p:txBody>
      </p:sp>
    </p:spTree>
    <p:extLst>
      <p:ext uri="{BB962C8B-B14F-4D97-AF65-F5344CB8AC3E}">
        <p14:creationId xmlns:p14="http://schemas.microsoft.com/office/powerpoint/2010/main" val="2787677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A830B0B-709D-4B05-985E-634CA7CB7323}" type="datetimeFigureOut">
              <a:rPr lang="en-GB" smtClean="0"/>
              <a:pPr/>
              <a:t>12/12/2014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7F21D6-C1F0-4DEF-BC91-CE0714CC444C}"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830B0B-709D-4B05-985E-634CA7CB7323}" type="datetimeFigureOut">
              <a:rPr lang="en-GB" smtClean="0"/>
              <a:pPr/>
              <a:t>12/12/2014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7F21D6-C1F0-4DEF-BC91-CE0714CC444C}"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830B0B-709D-4B05-985E-634CA7CB7323}" type="datetimeFigureOut">
              <a:rPr lang="en-GB" smtClean="0"/>
              <a:pPr/>
              <a:t>12/12/2014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7F21D6-C1F0-4DEF-BC91-CE0714CC444C}"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830B0B-709D-4B05-985E-634CA7CB7323}" type="datetimeFigureOut">
              <a:rPr lang="en-GB" smtClean="0"/>
              <a:pPr/>
              <a:t>12/12/2014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7F21D6-C1F0-4DEF-BC91-CE0714CC444C}"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830B0B-709D-4B05-985E-634CA7CB7323}" type="datetimeFigureOut">
              <a:rPr lang="en-GB" smtClean="0"/>
              <a:pPr/>
              <a:t>12/12/2014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7F21D6-C1F0-4DEF-BC91-CE0714CC444C}"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A830B0B-709D-4B05-985E-634CA7CB7323}" type="datetimeFigureOut">
              <a:rPr lang="en-GB" smtClean="0"/>
              <a:pPr/>
              <a:t>12/12/2014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7F21D6-C1F0-4DEF-BC91-CE0714CC444C}"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A830B0B-709D-4B05-985E-634CA7CB7323}" type="datetimeFigureOut">
              <a:rPr lang="en-GB" smtClean="0"/>
              <a:pPr/>
              <a:t>12/12/2014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17F21D6-C1F0-4DEF-BC91-CE0714CC444C}"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A830B0B-709D-4B05-985E-634CA7CB7323}" type="datetimeFigureOut">
              <a:rPr lang="en-GB" smtClean="0"/>
              <a:pPr/>
              <a:t>12/12/2014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17F21D6-C1F0-4DEF-BC91-CE0714CC444C}"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830B0B-709D-4B05-985E-634CA7CB7323}" type="datetimeFigureOut">
              <a:rPr lang="en-GB" smtClean="0"/>
              <a:pPr/>
              <a:t>12/12/2014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17F21D6-C1F0-4DEF-BC91-CE0714CC444C}"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830B0B-709D-4B05-985E-634CA7CB7323}" type="datetimeFigureOut">
              <a:rPr lang="en-GB" smtClean="0"/>
              <a:pPr/>
              <a:t>12/12/2014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7F21D6-C1F0-4DEF-BC91-CE0714CC444C}"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830B0B-709D-4B05-985E-634CA7CB7323}" type="datetimeFigureOut">
              <a:rPr lang="en-GB" smtClean="0"/>
              <a:pPr/>
              <a:t>12/12/2014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7F21D6-C1F0-4DEF-BC91-CE0714CC444C}"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30B0B-709D-4B05-985E-634CA7CB7323}" type="datetimeFigureOut">
              <a:rPr lang="en-GB" smtClean="0"/>
              <a:pPr/>
              <a:t>12/12/2014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F21D6-C1F0-4DEF-BC91-CE0714CC444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hyperlink" Target="http://www.google.co.uk/url?sa=i&amp;rct=j&amp;q=&amp;esrc=s&amp;source=images&amp;cd=&amp;cad=rja&amp;uact=8&amp;docid=v-dEAyTozE4SQM&amp;tbnid=uxPe4kf7Z0NESM:&amp;ved=0CAcQjRw&amp;url=http://www.southportreporter.com/299/299-8.shtml&amp;ei=p2gXVKeOKormaPPYgfAP&amp;bvm=bv.75097201,d.d2s&amp;psig=AFQjCNFb-RRlLUvWH-dLezw91dCMUT56mA&amp;ust=1410906637623000" TargetMode="Externa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www.jmp.co.uk/" TargetMode="External"/><Relationship Id="rId2" Type="http://schemas.openxmlformats.org/officeDocument/2006/relationships/hyperlink" Target="mailto:Donna.gutteridge@jmp.co.uk" TargetMode="Externa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screen"/>
          <a:srcRect/>
          <a:stretch>
            <a:fillRect/>
          </a:stretch>
        </p:blipFill>
        <p:spPr bwMode="auto">
          <a:xfrm>
            <a:off x="323528" y="404664"/>
            <a:ext cx="4112659" cy="2160240"/>
          </a:xfrm>
          <a:prstGeom prst="rect">
            <a:avLst/>
          </a:prstGeom>
          <a:noFill/>
          <a:ln w="9525">
            <a:noFill/>
            <a:miter lim="800000"/>
            <a:headEnd/>
            <a:tailEnd/>
          </a:ln>
        </p:spPr>
      </p:pic>
      <p:cxnSp>
        <p:nvCxnSpPr>
          <p:cNvPr id="5" name="Straight Connector 4"/>
          <p:cNvCxnSpPr/>
          <p:nvPr/>
        </p:nvCxnSpPr>
        <p:spPr>
          <a:xfrm>
            <a:off x="251520" y="260648"/>
            <a:ext cx="8640960"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520" y="6597352"/>
            <a:ext cx="864096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4" cstate="screen"/>
          <a:srcRect/>
          <a:stretch>
            <a:fillRect/>
          </a:stretch>
        </p:blipFill>
        <p:spPr bwMode="auto">
          <a:xfrm>
            <a:off x="2410586" y="3212976"/>
            <a:ext cx="6427888" cy="324036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51520" y="260648"/>
            <a:ext cx="8640960"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1520" y="6597352"/>
            <a:ext cx="864096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p:nvPicPr>
        <p:blipFill>
          <a:blip r:embed="rId3" cstate="screen"/>
          <a:srcRect/>
          <a:stretch>
            <a:fillRect/>
          </a:stretch>
        </p:blipFill>
        <p:spPr bwMode="auto">
          <a:xfrm>
            <a:off x="179512" y="1052736"/>
            <a:ext cx="8784976" cy="4790906"/>
          </a:xfrm>
          <a:prstGeom prst="rect">
            <a:avLst/>
          </a:prstGeom>
          <a:noFill/>
          <a:ln w="38100" cap="sq">
            <a:solidFill>
              <a:srgbClr val="FFBC3D"/>
            </a:solidFill>
            <a:prstDash val="solid"/>
            <a:miter lim="800000"/>
            <a:headEnd/>
            <a:tailEnd/>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51520" y="260648"/>
            <a:ext cx="8640960"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1520" y="6597352"/>
            <a:ext cx="864096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p:nvPicPr>
        <p:blipFill>
          <a:blip r:embed="rId3" cstate="screen"/>
          <a:srcRect/>
          <a:stretch>
            <a:fillRect/>
          </a:stretch>
        </p:blipFill>
        <p:spPr bwMode="auto">
          <a:xfrm>
            <a:off x="2483768" y="908720"/>
            <a:ext cx="4176464" cy="2088232"/>
          </a:xfrm>
          <a:prstGeom prst="rect">
            <a:avLst/>
          </a:prstGeom>
          <a:noFill/>
          <a:ln w="38100" cap="sq">
            <a:solidFill>
              <a:srgbClr val="FFBC3D"/>
            </a:solidFill>
            <a:prstDash val="solid"/>
            <a:miter lim="800000"/>
            <a:headEnd/>
            <a:tailEnd/>
          </a:ln>
          <a:effectLst>
            <a:outerShdw blurRad="50800" dist="38100" dir="2700000" algn="tl" rotWithShape="0">
              <a:srgbClr val="000000">
                <a:alpha val="43000"/>
              </a:srgbClr>
            </a:outerShdw>
          </a:effectLst>
        </p:spPr>
      </p:pic>
      <p:pic>
        <p:nvPicPr>
          <p:cNvPr id="8" name="Picture 2"/>
          <p:cNvPicPr>
            <a:picLocks noChangeAspect="1" noChangeArrowheads="1"/>
          </p:cNvPicPr>
          <p:nvPr/>
        </p:nvPicPr>
        <p:blipFill>
          <a:blip r:embed="rId4" cstate="screen"/>
          <a:srcRect/>
          <a:stretch>
            <a:fillRect/>
          </a:stretch>
        </p:blipFill>
        <p:spPr bwMode="auto">
          <a:xfrm>
            <a:off x="5724128" y="4005064"/>
            <a:ext cx="2592288" cy="1368152"/>
          </a:xfrm>
          <a:prstGeom prst="rect">
            <a:avLst/>
          </a:prstGeom>
          <a:noFill/>
          <a:ln w="38100" cap="sq">
            <a:solidFill>
              <a:srgbClr val="FFC000"/>
            </a:solidFill>
            <a:prstDash val="solid"/>
            <a:miter lim="800000"/>
            <a:headEnd/>
            <a:tailEnd/>
          </a:ln>
          <a:effectLst>
            <a:outerShdw blurRad="50800" dist="38100" dir="2700000" algn="tl" rotWithShape="0">
              <a:srgbClr val="000000">
                <a:alpha val="43000"/>
              </a:srgbClr>
            </a:outerShdw>
          </a:effectLst>
        </p:spPr>
      </p:pic>
      <p:pic>
        <p:nvPicPr>
          <p:cNvPr id="9" name="Picture 2"/>
          <p:cNvPicPr>
            <a:picLocks noChangeAspect="1" noChangeArrowheads="1"/>
          </p:cNvPicPr>
          <p:nvPr/>
        </p:nvPicPr>
        <p:blipFill>
          <a:blip r:embed="rId5" cstate="screen"/>
          <a:srcRect/>
          <a:stretch>
            <a:fillRect/>
          </a:stretch>
        </p:blipFill>
        <p:spPr bwMode="auto">
          <a:xfrm>
            <a:off x="683568" y="3789040"/>
            <a:ext cx="2232248" cy="2304256"/>
          </a:xfrm>
          <a:prstGeom prst="rect">
            <a:avLst/>
          </a:prstGeom>
          <a:noFill/>
          <a:ln w="38100" cap="sq">
            <a:solidFill>
              <a:srgbClr val="FFBC3D"/>
            </a:solidFill>
            <a:prstDash val="solid"/>
            <a:miter lim="800000"/>
            <a:headEnd/>
            <a:tailEnd/>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51520" y="260648"/>
            <a:ext cx="8640960"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1520" y="6597352"/>
            <a:ext cx="864096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cstate="screen"/>
          <a:srcRect l="22536" t="15350" r="22536" b="10626"/>
          <a:stretch>
            <a:fillRect/>
          </a:stretch>
        </p:blipFill>
        <p:spPr bwMode="auto">
          <a:xfrm>
            <a:off x="395536" y="764704"/>
            <a:ext cx="4464496" cy="3384376"/>
          </a:xfrm>
          <a:prstGeom prst="rect">
            <a:avLst/>
          </a:prstGeom>
          <a:noFill/>
          <a:ln w="9525">
            <a:noFill/>
            <a:miter lim="800000"/>
            <a:headEnd/>
            <a:tailEnd/>
          </a:ln>
        </p:spPr>
      </p:pic>
      <p:pic>
        <p:nvPicPr>
          <p:cNvPr id="10" name="Picture 5" descr="L:\NWT Series\9   2009_10\Shop Direct Aintree\Photos\Aintree Site Visit 251011 HN\IMAG0249.jpg"/>
          <p:cNvPicPr>
            <a:picLocks noChangeAspect="1" noChangeArrowheads="1"/>
          </p:cNvPicPr>
          <p:nvPr/>
        </p:nvPicPr>
        <p:blipFill>
          <a:blip r:embed="rId4" cstate="screen"/>
          <a:srcRect/>
          <a:stretch>
            <a:fillRect/>
          </a:stretch>
        </p:blipFill>
        <p:spPr bwMode="auto">
          <a:xfrm>
            <a:off x="2771800" y="3068960"/>
            <a:ext cx="6048672" cy="2808312"/>
          </a:xfrm>
          <a:prstGeom prst="rect">
            <a:avLst/>
          </a:prstGeom>
          <a:noFill/>
          <a:ln w="9525">
            <a:solidFill>
              <a:srgbClr val="FFCC00"/>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ward\AppData\Local\Microsoft\Windows\Temporary Internet Files\Content.IE5\L3JJG2BD\MP900403704[1].jpg"/>
          <p:cNvPicPr/>
          <p:nvPr/>
        </p:nvPicPr>
        <p:blipFill>
          <a:blip r:embed="rId3" cstate="screen"/>
          <a:srcRect/>
          <a:stretch>
            <a:fillRect/>
          </a:stretch>
        </p:blipFill>
        <p:spPr bwMode="auto">
          <a:xfrm>
            <a:off x="3995936" y="1412776"/>
            <a:ext cx="4752528" cy="3798624"/>
          </a:xfrm>
          <a:prstGeom prst="rect">
            <a:avLst/>
          </a:prstGeom>
          <a:noFill/>
          <a:ln w="9525">
            <a:noFill/>
            <a:miter lim="800000"/>
            <a:headEnd/>
            <a:tailEnd/>
          </a:ln>
        </p:spPr>
      </p:pic>
      <p:pic>
        <p:nvPicPr>
          <p:cNvPr id="9218" name="Picture 2"/>
          <p:cNvPicPr>
            <a:picLocks noChangeAspect="1" noChangeArrowheads="1"/>
          </p:cNvPicPr>
          <p:nvPr/>
        </p:nvPicPr>
        <p:blipFill>
          <a:blip r:embed="rId4" cstate="screen"/>
          <a:srcRect/>
          <a:stretch>
            <a:fillRect/>
          </a:stretch>
        </p:blipFill>
        <p:spPr bwMode="auto">
          <a:xfrm>
            <a:off x="395536" y="3356992"/>
            <a:ext cx="2934165" cy="3265709"/>
          </a:xfrm>
          <a:prstGeom prst="rect">
            <a:avLst/>
          </a:prstGeom>
          <a:noFill/>
          <a:ln w="9525">
            <a:noFill/>
            <a:miter lim="800000"/>
            <a:headEnd/>
            <a:tailEnd/>
          </a:ln>
        </p:spPr>
      </p:pic>
      <p:cxnSp>
        <p:nvCxnSpPr>
          <p:cNvPr id="7" name="Straight Connector 6"/>
          <p:cNvCxnSpPr/>
          <p:nvPr/>
        </p:nvCxnSpPr>
        <p:spPr>
          <a:xfrm>
            <a:off x="251520" y="260648"/>
            <a:ext cx="8640960"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1520" y="6597352"/>
            <a:ext cx="864096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noChangeArrowheads="1"/>
          </p:cNvPicPr>
          <p:nvPr/>
        </p:nvPicPr>
        <p:blipFill>
          <a:blip r:embed="rId5" cstate="screen"/>
          <a:srcRect/>
          <a:stretch>
            <a:fillRect/>
          </a:stretch>
        </p:blipFill>
        <p:spPr bwMode="auto">
          <a:xfrm>
            <a:off x="755576" y="404664"/>
            <a:ext cx="2088232" cy="2942509"/>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screen"/>
          <a:srcRect/>
          <a:stretch>
            <a:fillRect/>
          </a:stretch>
        </p:blipFill>
        <p:spPr bwMode="auto">
          <a:xfrm>
            <a:off x="2123728" y="404664"/>
            <a:ext cx="6701680" cy="4548106"/>
          </a:xfrm>
          <a:prstGeom prst="rect">
            <a:avLst/>
          </a:prstGeom>
          <a:noFill/>
          <a:ln w="9525">
            <a:noFill/>
            <a:miter lim="800000"/>
            <a:headEnd/>
            <a:tailEnd/>
          </a:ln>
        </p:spPr>
      </p:pic>
      <p:pic>
        <p:nvPicPr>
          <p:cNvPr id="5123" name="Picture 3"/>
          <p:cNvPicPr>
            <a:picLocks noChangeAspect="1" noChangeArrowheads="1"/>
          </p:cNvPicPr>
          <p:nvPr/>
        </p:nvPicPr>
        <p:blipFill>
          <a:blip r:embed="rId3" cstate="screen"/>
          <a:srcRect/>
          <a:stretch>
            <a:fillRect/>
          </a:stretch>
        </p:blipFill>
        <p:spPr bwMode="auto">
          <a:xfrm>
            <a:off x="4644008" y="3573016"/>
            <a:ext cx="4005262" cy="2833687"/>
          </a:xfrm>
          <a:prstGeom prst="rect">
            <a:avLst/>
          </a:prstGeom>
          <a:noFill/>
          <a:ln w="9525">
            <a:noFill/>
            <a:miter lim="800000"/>
            <a:headEnd/>
            <a:tailEnd/>
          </a:ln>
        </p:spPr>
      </p:pic>
      <p:pic>
        <p:nvPicPr>
          <p:cNvPr id="5124" name="Picture 4"/>
          <p:cNvPicPr>
            <a:picLocks noChangeAspect="1" noChangeArrowheads="1"/>
          </p:cNvPicPr>
          <p:nvPr/>
        </p:nvPicPr>
        <p:blipFill>
          <a:blip r:embed="rId4" cstate="screen"/>
          <a:srcRect/>
          <a:stretch>
            <a:fillRect/>
          </a:stretch>
        </p:blipFill>
        <p:spPr bwMode="auto">
          <a:xfrm>
            <a:off x="251520" y="3140968"/>
            <a:ext cx="2311744" cy="3256210"/>
          </a:xfrm>
          <a:prstGeom prst="rect">
            <a:avLst/>
          </a:prstGeom>
          <a:noFill/>
          <a:ln w="9525">
            <a:noFill/>
            <a:miter lim="800000"/>
            <a:headEnd/>
            <a:tailEnd/>
          </a:ln>
        </p:spPr>
      </p:pic>
      <p:cxnSp>
        <p:nvCxnSpPr>
          <p:cNvPr id="7" name="Straight Connector 6"/>
          <p:cNvCxnSpPr/>
          <p:nvPr/>
        </p:nvCxnSpPr>
        <p:spPr>
          <a:xfrm>
            <a:off x="251520" y="260648"/>
            <a:ext cx="8640960"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1520" y="6597352"/>
            <a:ext cx="864096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screen"/>
          <a:srcRect/>
          <a:stretch>
            <a:fillRect/>
          </a:stretch>
        </p:blipFill>
        <p:spPr bwMode="auto">
          <a:xfrm>
            <a:off x="827584" y="850976"/>
            <a:ext cx="7509547" cy="5170311"/>
          </a:xfrm>
          <a:prstGeom prst="rect">
            <a:avLst/>
          </a:prstGeom>
          <a:noFill/>
          <a:ln w="9525">
            <a:noFill/>
            <a:miter lim="800000"/>
            <a:headEnd/>
            <a:tailEnd/>
          </a:ln>
        </p:spPr>
      </p:pic>
      <p:cxnSp>
        <p:nvCxnSpPr>
          <p:cNvPr id="5" name="Straight Connector 4"/>
          <p:cNvCxnSpPr/>
          <p:nvPr/>
        </p:nvCxnSpPr>
        <p:spPr>
          <a:xfrm>
            <a:off x="251520" y="260648"/>
            <a:ext cx="8640960"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520" y="6597352"/>
            <a:ext cx="864096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screen"/>
          <a:srcRect/>
          <a:stretch>
            <a:fillRect/>
          </a:stretch>
        </p:blipFill>
        <p:spPr bwMode="auto">
          <a:xfrm>
            <a:off x="4572000" y="1340768"/>
            <a:ext cx="4239370" cy="3670005"/>
          </a:xfrm>
          <a:prstGeom prst="rect">
            <a:avLst/>
          </a:prstGeom>
          <a:noFill/>
          <a:ln w="9525">
            <a:solidFill>
              <a:srgbClr val="FFC000"/>
            </a:solidFill>
            <a:miter lim="800000"/>
            <a:headEnd/>
            <a:tailEnd/>
          </a:ln>
        </p:spPr>
      </p:pic>
      <p:cxnSp>
        <p:nvCxnSpPr>
          <p:cNvPr id="9" name="Straight Connector 8"/>
          <p:cNvCxnSpPr/>
          <p:nvPr/>
        </p:nvCxnSpPr>
        <p:spPr>
          <a:xfrm>
            <a:off x="251520" y="260648"/>
            <a:ext cx="8640960"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51520" y="6597352"/>
            <a:ext cx="864096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4" cstate="screen"/>
          <a:srcRect/>
          <a:stretch>
            <a:fillRect/>
          </a:stretch>
        </p:blipFill>
        <p:spPr bwMode="auto">
          <a:xfrm>
            <a:off x="395536" y="1052736"/>
            <a:ext cx="2559054" cy="1008112"/>
          </a:xfrm>
          <a:prstGeom prst="rect">
            <a:avLst/>
          </a:prstGeom>
          <a:noFill/>
          <a:ln w="9525">
            <a:noFill/>
            <a:miter lim="800000"/>
            <a:headEnd/>
            <a:tailEnd/>
          </a:ln>
        </p:spPr>
      </p:pic>
      <p:pic>
        <p:nvPicPr>
          <p:cNvPr id="3075" name="Picture 3"/>
          <p:cNvPicPr>
            <a:picLocks noChangeAspect="1" noChangeArrowheads="1"/>
          </p:cNvPicPr>
          <p:nvPr/>
        </p:nvPicPr>
        <p:blipFill>
          <a:blip r:embed="rId5" cstate="screen"/>
          <a:srcRect/>
          <a:stretch>
            <a:fillRect/>
          </a:stretch>
        </p:blipFill>
        <p:spPr bwMode="auto">
          <a:xfrm>
            <a:off x="467544" y="3212976"/>
            <a:ext cx="3563889" cy="1269576"/>
          </a:xfrm>
          <a:prstGeom prst="rect">
            <a:avLst/>
          </a:prstGeom>
          <a:noFill/>
          <a:ln w="9525">
            <a:solidFill>
              <a:srgbClr val="FFC000"/>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9553" y="188641"/>
            <a:ext cx="6192837" cy="792163"/>
          </a:xfrm>
        </p:spPr>
        <p:txBody>
          <a:bodyPr>
            <a:normAutofit/>
          </a:bodyPr>
          <a:lstStyle/>
          <a:p>
            <a:pPr algn="l" eaLnBrk="1" hangingPunct="1"/>
            <a:r>
              <a:rPr lang="en-GB" sz="3600" dirty="0" smtClean="0"/>
              <a:t>The Year Ahead 2014 - 2015</a:t>
            </a:r>
          </a:p>
        </p:txBody>
      </p:sp>
      <p:pic>
        <p:nvPicPr>
          <p:cNvPr id="3074" name="Picture 2"/>
          <p:cNvPicPr>
            <a:picLocks noChangeAspect="1" noChangeArrowheads="1"/>
          </p:cNvPicPr>
          <p:nvPr/>
        </p:nvPicPr>
        <p:blipFill>
          <a:blip r:embed="rId3" cstate="screen"/>
          <a:srcRect/>
          <a:stretch>
            <a:fillRect/>
          </a:stretch>
        </p:blipFill>
        <p:spPr bwMode="auto">
          <a:xfrm>
            <a:off x="5076056" y="1196752"/>
            <a:ext cx="3046123" cy="1693788"/>
          </a:xfrm>
          <a:prstGeom prst="rect">
            <a:avLst/>
          </a:prstGeom>
          <a:noFill/>
          <a:ln w="9525">
            <a:solidFill>
              <a:srgbClr val="FFC000"/>
            </a:solidFill>
            <a:miter lim="800000"/>
            <a:headEnd/>
            <a:tailEnd/>
          </a:ln>
        </p:spPr>
      </p:pic>
      <p:pic>
        <p:nvPicPr>
          <p:cNvPr id="3075" name="Picture 3"/>
          <p:cNvPicPr>
            <a:picLocks noChangeAspect="1" noChangeArrowheads="1"/>
          </p:cNvPicPr>
          <p:nvPr/>
        </p:nvPicPr>
        <p:blipFill>
          <a:blip r:embed="rId4" cstate="screen"/>
          <a:srcRect/>
          <a:stretch>
            <a:fillRect/>
          </a:stretch>
        </p:blipFill>
        <p:spPr bwMode="auto">
          <a:xfrm>
            <a:off x="755576" y="1988840"/>
            <a:ext cx="2901419" cy="1800200"/>
          </a:xfrm>
          <a:prstGeom prst="rect">
            <a:avLst/>
          </a:prstGeom>
          <a:noFill/>
          <a:ln w="9525">
            <a:solidFill>
              <a:srgbClr val="FF9933"/>
            </a:solidFill>
            <a:miter lim="800000"/>
            <a:headEnd/>
            <a:tailEnd/>
          </a:ln>
        </p:spPr>
      </p:pic>
      <p:pic>
        <p:nvPicPr>
          <p:cNvPr id="7" name="Picture 5" descr="https://encrypted-tbn2.gstatic.com/images?q=tbn:ANd9GcTRjp-lwYooUlCxHQqpYO3imt7x7eN05YKrf2KpGdi4EOAdwJzS">
            <a:hlinkClick r:id="rId5"/>
          </p:cNvPr>
          <p:cNvPicPr>
            <a:picLocks noChangeAspect="1" noChangeArrowheads="1"/>
          </p:cNvPicPr>
          <p:nvPr/>
        </p:nvPicPr>
        <p:blipFill>
          <a:blip r:embed="rId6" cstate="screen"/>
          <a:srcRect/>
          <a:stretch>
            <a:fillRect/>
          </a:stretch>
        </p:blipFill>
        <p:spPr bwMode="auto">
          <a:xfrm>
            <a:off x="4638574" y="3789040"/>
            <a:ext cx="2758977" cy="1949678"/>
          </a:xfrm>
          <a:prstGeom prst="rect">
            <a:avLst/>
          </a:prstGeom>
          <a:noFill/>
          <a:ln>
            <a:solidFill>
              <a:srgbClr val="FFC000"/>
            </a:solidFill>
          </a:ln>
        </p:spPr>
      </p:pic>
      <p:pic>
        <p:nvPicPr>
          <p:cNvPr id="8" name="Picture 3"/>
          <p:cNvPicPr>
            <a:picLocks noChangeAspect="1" noChangeArrowheads="1"/>
          </p:cNvPicPr>
          <p:nvPr/>
        </p:nvPicPr>
        <p:blipFill>
          <a:blip r:embed="rId7" cstate="screen"/>
          <a:srcRect/>
          <a:stretch>
            <a:fillRect/>
          </a:stretch>
        </p:blipFill>
        <p:spPr bwMode="auto">
          <a:xfrm>
            <a:off x="1115616" y="4465752"/>
            <a:ext cx="1296144" cy="1521560"/>
          </a:xfrm>
          <a:prstGeom prst="rect">
            <a:avLst/>
          </a:prstGeom>
          <a:noFill/>
          <a:ln w="9525">
            <a:solidFill>
              <a:srgbClr val="FF9933"/>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51520" y="260648"/>
            <a:ext cx="8640960"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520" y="6597352"/>
            <a:ext cx="864096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7" name="Picture 6" descr="C:\Users\mward\AppData\Local\Microsoft\Windows\Temporary Internet Files\Content.IE5\L3JJG2BD\MP900385984[1].jpg"/>
          <p:cNvPicPr/>
          <p:nvPr/>
        </p:nvPicPr>
        <p:blipFill>
          <a:blip r:embed="rId3" cstate="screen"/>
          <a:srcRect/>
          <a:stretch>
            <a:fillRect/>
          </a:stretch>
        </p:blipFill>
        <p:spPr bwMode="auto">
          <a:xfrm>
            <a:off x="827584" y="1052736"/>
            <a:ext cx="2409442" cy="3704456"/>
          </a:xfrm>
          <a:prstGeom prst="rect">
            <a:avLst/>
          </a:prstGeom>
          <a:noFill/>
          <a:ln w="9525">
            <a:solidFill>
              <a:srgbClr val="FFC000"/>
            </a:solidFill>
            <a:miter lim="800000"/>
            <a:headEnd/>
            <a:tailEnd/>
          </a:ln>
        </p:spPr>
      </p:pic>
      <p:pic>
        <p:nvPicPr>
          <p:cNvPr id="8" name="Picture 7" descr="C:\Users\mward\AppData\Local\Microsoft\Windows\Temporary Internet Files\Content.IE5\L3JJG2BD\MP900390442[1].jpg"/>
          <p:cNvPicPr/>
          <p:nvPr/>
        </p:nvPicPr>
        <p:blipFill>
          <a:blip r:embed="rId4" cstate="screen"/>
          <a:srcRect/>
          <a:stretch>
            <a:fillRect/>
          </a:stretch>
        </p:blipFill>
        <p:spPr bwMode="auto">
          <a:xfrm>
            <a:off x="4499992" y="764704"/>
            <a:ext cx="4335148" cy="3301892"/>
          </a:xfrm>
          <a:prstGeom prst="rect">
            <a:avLst/>
          </a:prstGeom>
          <a:noFill/>
          <a:ln w="9525">
            <a:solidFill>
              <a:srgbClr val="FFC000"/>
            </a:solidFill>
            <a:miter lim="800000"/>
            <a:headEnd/>
            <a:tailEnd/>
          </a:ln>
        </p:spPr>
      </p:pic>
      <p:pic>
        <p:nvPicPr>
          <p:cNvPr id="4098" name="Picture 2"/>
          <p:cNvPicPr>
            <a:picLocks noChangeAspect="1" noChangeArrowheads="1"/>
          </p:cNvPicPr>
          <p:nvPr/>
        </p:nvPicPr>
        <p:blipFill>
          <a:blip r:embed="rId5" cstate="screen"/>
          <a:srcRect/>
          <a:stretch>
            <a:fillRect/>
          </a:stretch>
        </p:blipFill>
        <p:spPr bwMode="auto">
          <a:xfrm>
            <a:off x="4788024" y="4581128"/>
            <a:ext cx="3024336" cy="1596591"/>
          </a:xfrm>
          <a:prstGeom prst="rect">
            <a:avLst/>
          </a:prstGeom>
          <a:noFill/>
          <a:ln w="9525">
            <a:solidFill>
              <a:srgbClr val="FFC000"/>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screen"/>
          <a:srcRect/>
          <a:stretch>
            <a:fillRect/>
          </a:stretch>
        </p:blipFill>
        <p:spPr bwMode="auto">
          <a:xfrm>
            <a:off x="683568" y="620688"/>
            <a:ext cx="7581900" cy="5534025"/>
          </a:xfrm>
          <a:prstGeom prst="rect">
            <a:avLst/>
          </a:prstGeom>
          <a:noFill/>
          <a:ln w="9525">
            <a:noFill/>
            <a:miter lim="800000"/>
            <a:headEnd/>
            <a:tailEnd/>
          </a:ln>
        </p:spPr>
      </p:pic>
      <p:cxnSp>
        <p:nvCxnSpPr>
          <p:cNvPr id="5" name="Straight Connector 4"/>
          <p:cNvCxnSpPr/>
          <p:nvPr/>
        </p:nvCxnSpPr>
        <p:spPr>
          <a:xfrm>
            <a:off x="251520" y="260648"/>
            <a:ext cx="8640960"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520" y="6597352"/>
            <a:ext cx="864096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51520" y="260648"/>
            <a:ext cx="8640960"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520" y="6597352"/>
            <a:ext cx="864096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screen"/>
          <a:srcRect/>
          <a:stretch>
            <a:fillRect/>
          </a:stretch>
        </p:blipFill>
        <p:spPr bwMode="auto">
          <a:xfrm>
            <a:off x="467544" y="3861048"/>
            <a:ext cx="3240360" cy="2376264"/>
          </a:xfrm>
          <a:prstGeom prst="rect">
            <a:avLst/>
          </a:prstGeom>
          <a:noFill/>
          <a:ln w="9525">
            <a:noFill/>
            <a:miter lim="800000"/>
            <a:headEnd/>
            <a:tailEnd/>
          </a:ln>
        </p:spPr>
      </p:pic>
      <p:pic>
        <p:nvPicPr>
          <p:cNvPr id="1027" name="Picture 3"/>
          <p:cNvPicPr>
            <a:picLocks noChangeAspect="1" noChangeArrowheads="1"/>
          </p:cNvPicPr>
          <p:nvPr/>
        </p:nvPicPr>
        <p:blipFill>
          <a:blip r:embed="rId4" cstate="screen"/>
          <a:srcRect/>
          <a:stretch>
            <a:fillRect/>
          </a:stretch>
        </p:blipFill>
        <p:spPr bwMode="auto">
          <a:xfrm>
            <a:off x="539552" y="2348880"/>
            <a:ext cx="3960440" cy="792088"/>
          </a:xfrm>
          <a:prstGeom prst="rect">
            <a:avLst/>
          </a:prstGeom>
          <a:noFill/>
          <a:ln w="9525">
            <a:noFill/>
            <a:miter lim="800000"/>
            <a:headEnd/>
            <a:tailEnd/>
          </a:ln>
        </p:spPr>
      </p:pic>
      <p:pic>
        <p:nvPicPr>
          <p:cNvPr id="1028" name="Picture 4"/>
          <p:cNvPicPr>
            <a:picLocks noChangeAspect="1" noChangeArrowheads="1"/>
          </p:cNvPicPr>
          <p:nvPr/>
        </p:nvPicPr>
        <p:blipFill>
          <a:blip r:embed="rId5" cstate="screen"/>
          <a:srcRect/>
          <a:stretch>
            <a:fillRect/>
          </a:stretch>
        </p:blipFill>
        <p:spPr bwMode="auto">
          <a:xfrm>
            <a:off x="5004048" y="836712"/>
            <a:ext cx="3648405" cy="1152128"/>
          </a:xfrm>
          <a:prstGeom prst="rect">
            <a:avLst/>
          </a:prstGeom>
          <a:noFill/>
          <a:ln w="9525">
            <a:noFill/>
            <a:miter lim="800000"/>
            <a:headEnd/>
            <a:tailEnd/>
          </a:ln>
        </p:spPr>
      </p:pic>
      <p:pic>
        <p:nvPicPr>
          <p:cNvPr id="1029" name="Picture 5"/>
          <p:cNvPicPr>
            <a:picLocks noChangeAspect="1" noChangeArrowheads="1"/>
          </p:cNvPicPr>
          <p:nvPr/>
        </p:nvPicPr>
        <p:blipFill>
          <a:blip r:embed="rId6" cstate="screen"/>
          <a:srcRect/>
          <a:stretch>
            <a:fillRect/>
          </a:stretch>
        </p:blipFill>
        <p:spPr bwMode="auto">
          <a:xfrm>
            <a:off x="4991428" y="3933056"/>
            <a:ext cx="3252980" cy="2387430"/>
          </a:xfrm>
          <a:prstGeom prst="rect">
            <a:avLst/>
          </a:prstGeom>
          <a:noFill/>
          <a:ln w="9525">
            <a:noFill/>
            <a:miter lim="800000"/>
            <a:headEnd/>
            <a:tailEnd/>
          </a:ln>
        </p:spPr>
      </p:pic>
      <p:pic>
        <p:nvPicPr>
          <p:cNvPr id="1030" name="Picture 6"/>
          <p:cNvPicPr>
            <a:picLocks noChangeAspect="1" noChangeArrowheads="1"/>
          </p:cNvPicPr>
          <p:nvPr/>
        </p:nvPicPr>
        <p:blipFill>
          <a:blip r:embed="rId7" cstate="screen"/>
          <a:srcRect/>
          <a:stretch>
            <a:fillRect/>
          </a:stretch>
        </p:blipFill>
        <p:spPr bwMode="auto">
          <a:xfrm>
            <a:off x="2339751" y="3429000"/>
            <a:ext cx="3427581" cy="1008112"/>
          </a:xfrm>
          <a:prstGeom prst="rect">
            <a:avLst/>
          </a:prstGeom>
          <a:noFill/>
          <a:ln w="9525">
            <a:noFill/>
            <a:miter lim="800000"/>
            <a:headEnd/>
            <a:tailEnd/>
          </a:ln>
        </p:spPr>
      </p:pic>
      <p:pic>
        <p:nvPicPr>
          <p:cNvPr id="1031" name="Picture 7"/>
          <p:cNvPicPr>
            <a:picLocks noChangeAspect="1" noChangeArrowheads="1"/>
          </p:cNvPicPr>
          <p:nvPr/>
        </p:nvPicPr>
        <p:blipFill>
          <a:blip r:embed="rId8" cstate="screen"/>
          <a:srcRect/>
          <a:stretch>
            <a:fillRect/>
          </a:stretch>
        </p:blipFill>
        <p:spPr bwMode="auto">
          <a:xfrm>
            <a:off x="6012160" y="2348880"/>
            <a:ext cx="2492585" cy="1296144"/>
          </a:xfrm>
          <a:prstGeom prst="rect">
            <a:avLst/>
          </a:prstGeom>
          <a:noFill/>
          <a:ln w="9525">
            <a:noFill/>
            <a:miter lim="800000"/>
            <a:headEnd/>
            <a:tailEnd/>
          </a:ln>
        </p:spPr>
      </p:pic>
      <p:pic>
        <p:nvPicPr>
          <p:cNvPr id="11" name="Picture 2"/>
          <p:cNvPicPr>
            <a:picLocks noChangeAspect="1" noChangeArrowheads="1"/>
          </p:cNvPicPr>
          <p:nvPr/>
        </p:nvPicPr>
        <p:blipFill>
          <a:blip r:embed="rId9" cstate="screen"/>
          <a:srcRect/>
          <a:stretch>
            <a:fillRect/>
          </a:stretch>
        </p:blipFill>
        <p:spPr bwMode="auto">
          <a:xfrm>
            <a:off x="323528" y="260648"/>
            <a:ext cx="3856733" cy="194421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1988840"/>
            <a:ext cx="7416824" cy="3354765"/>
          </a:xfrm>
          <a:prstGeom prst="rect">
            <a:avLst/>
          </a:prstGeom>
          <a:noFill/>
        </p:spPr>
        <p:txBody>
          <a:bodyPr wrap="square" rtlCol="0">
            <a:spAutoFit/>
          </a:bodyPr>
          <a:lstStyle/>
          <a:p>
            <a:r>
              <a:rPr lang="en-GB" sz="3600" dirty="0" smtClean="0">
                <a:solidFill>
                  <a:schemeClr val="accent1">
                    <a:lumMod val="75000"/>
                  </a:schemeClr>
                </a:solidFill>
                <a:latin typeface="Helvetica" pitchFamily="34" charset="0"/>
              </a:rPr>
              <a:t>Donna Gutteridge JMP Consultants</a:t>
            </a:r>
          </a:p>
          <a:p>
            <a:endParaRPr lang="en-GB" sz="3600" dirty="0" smtClean="0">
              <a:solidFill>
                <a:schemeClr val="accent1">
                  <a:lumMod val="75000"/>
                </a:schemeClr>
              </a:solidFill>
              <a:latin typeface="Helvetica" pitchFamily="34" charset="0"/>
            </a:endParaRPr>
          </a:p>
          <a:p>
            <a:r>
              <a:rPr lang="en-GB" sz="3600" dirty="0" smtClean="0">
                <a:solidFill>
                  <a:schemeClr val="accent1">
                    <a:lumMod val="75000"/>
                  </a:schemeClr>
                </a:solidFill>
                <a:latin typeface="Helvetica" pitchFamily="34" charset="0"/>
                <a:hlinkClick r:id="rId2"/>
              </a:rPr>
              <a:t>donna.gutteridge@jmp.co.uk</a:t>
            </a:r>
            <a:r>
              <a:rPr lang="en-GB" sz="3600" dirty="0" smtClean="0">
                <a:solidFill>
                  <a:schemeClr val="accent1">
                    <a:lumMod val="75000"/>
                  </a:schemeClr>
                </a:solidFill>
                <a:latin typeface="Helvetica" pitchFamily="34" charset="0"/>
              </a:rPr>
              <a:t> </a:t>
            </a:r>
          </a:p>
          <a:p>
            <a:r>
              <a:rPr lang="en-GB" sz="3600" dirty="0" smtClean="0">
                <a:solidFill>
                  <a:schemeClr val="accent1">
                    <a:lumMod val="75000"/>
                  </a:schemeClr>
                </a:solidFill>
                <a:latin typeface="Helvetica" pitchFamily="34" charset="0"/>
              </a:rPr>
              <a:t>0151 230 1930</a:t>
            </a:r>
          </a:p>
          <a:p>
            <a:r>
              <a:rPr lang="en-GB" sz="3600" dirty="0" smtClean="0">
                <a:solidFill>
                  <a:schemeClr val="accent1">
                    <a:lumMod val="75000"/>
                  </a:schemeClr>
                </a:solidFill>
                <a:latin typeface="Helvetica" pitchFamily="34" charset="0"/>
                <a:hlinkClick r:id="rId3"/>
              </a:rPr>
              <a:t>www.jmp.co.uk</a:t>
            </a:r>
            <a:r>
              <a:rPr lang="en-GB" sz="3600" dirty="0" smtClean="0">
                <a:solidFill>
                  <a:schemeClr val="accent1">
                    <a:lumMod val="75000"/>
                  </a:schemeClr>
                </a:solidFill>
                <a:latin typeface="Helvetica" pitchFamily="34" charset="0"/>
              </a:rPr>
              <a:t> </a:t>
            </a:r>
          </a:p>
          <a:p>
            <a:endParaRPr lang="en-GB" sz="3200" dirty="0">
              <a:solidFill>
                <a:schemeClr val="accent1">
                  <a:lumMod val="75000"/>
                </a:schemeClr>
              </a:solidFill>
              <a:latin typeface="Helvetica" pitchFamily="34" charset="0"/>
            </a:endParaRPr>
          </a:p>
        </p:txBody>
      </p:sp>
      <p:cxnSp>
        <p:nvCxnSpPr>
          <p:cNvPr id="5" name="Straight Connector 4"/>
          <p:cNvCxnSpPr/>
          <p:nvPr/>
        </p:nvCxnSpPr>
        <p:spPr>
          <a:xfrm>
            <a:off x="251520" y="260648"/>
            <a:ext cx="8640960"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520" y="6597352"/>
            <a:ext cx="864096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4" cstate="screen"/>
          <a:srcRect/>
          <a:stretch>
            <a:fillRect/>
          </a:stretch>
        </p:blipFill>
        <p:spPr bwMode="auto">
          <a:xfrm>
            <a:off x="5436096" y="4653136"/>
            <a:ext cx="3290127" cy="172819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51520" y="260648"/>
            <a:ext cx="8640960"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1520" y="6597352"/>
            <a:ext cx="864096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8" name="Picture 7" descr="Map 1 Speke Postcodes.jpg"/>
          <p:cNvPicPr>
            <a:picLocks noChangeAspect="1"/>
          </p:cNvPicPr>
          <p:nvPr/>
        </p:nvPicPr>
        <p:blipFill>
          <a:blip r:embed="rId3" cstate="screen"/>
          <a:stretch>
            <a:fillRect/>
          </a:stretch>
        </p:blipFill>
        <p:spPr>
          <a:xfrm>
            <a:off x="323528" y="476672"/>
            <a:ext cx="4989664" cy="3528391"/>
          </a:xfrm>
          <a:prstGeom prst="rect">
            <a:avLst/>
          </a:prstGeom>
          <a:ln>
            <a:solidFill>
              <a:srgbClr val="FFC000"/>
            </a:solidFill>
          </a:ln>
        </p:spPr>
      </p:pic>
      <p:pic>
        <p:nvPicPr>
          <p:cNvPr id="9" name="Picture 6"/>
          <p:cNvPicPr>
            <a:picLocks noChangeAspect="1" noChangeArrowheads="1"/>
          </p:cNvPicPr>
          <p:nvPr/>
        </p:nvPicPr>
        <p:blipFill>
          <a:blip r:embed="rId4" cstate="screen"/>
          <a:srcRect/>
          <a:stretch>
            <a:fillRect/>
          </a:stretch>
        </p:blipFill>
        <p:spPr bwMode="auto">
          <a:xfrm>
            <a:off x="3563888" y="1988840"/>
            <a:ext cx="4476433" cy="4036428"/>
          </a:xfrm>
          <a:prstGeom prst="rect">
            <a:avLst/>
          </a:prstGeom>
          <a:noFill/>
          <a:ln w="19050">
            <a:solidFill>
              <a:srgbClr val="FFC000"/>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51520" y="260648"/>
            <a:ext cx="8640960"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520" y="6597352"/>
            <a:ext cx="864096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3" cstate="screen"/>
          <a:srcRect/>
          <a:stretch>
            <a:fillRect/>
          </a:stretch>
        </p:blipFill>
        <p:spPr bwMode="auto">
          <a:xfrm>
            <a:off x="4067944" y="1988840"/>
            <a:ext cx="4680520" cy="4196329"/>
          </a:xfrm>
          <a:prstGeom prst="rect">
            <a:avLst/>
          </a:prstGeom>
          <a:noFill/>
          <a:ln w="9525">
            <a:solidFill>
              <a:srgbClr val="F1B02D"/>
            </a:solidFill>
            <a:miter lim="800000"/>
            <a:headEnd/>
            <a:tailEnd/>
          </a:ln>
        </p:spPr>
      </p:pic>
      <p:pic>
        <p:nvPicPr>
          <p:cNvPr id="7" name="Picture 2"/>
          <p:cNvPicPr>
            <a:picLocks noChangeAspect="1" noChangeArrowheads="1"/>
          </p:cNvPicPr>
          <p:nvPr/>
        </p:nvPicPr>
        <p:blipFill>
          <a:blip r:embed="rId4" cstate="screen"/>
          <a:srcRect/>
          <a:stretch>
            <a:fillRect/>
          </a:stretch>
        </p:blipFill>
        <p:spPr bwMode="auto">
          <a:xfrm>
            <a:off x="467544" y="764705"/>
            <a:ext cx="4536504" cy="2687928"/>
          </a:xfrm>
          <a:prstGeom prst="rect">
            <a:avLst/>
          </a:prstGeom>
          <a:noFill/>
          <a:ln w="9525">
            <a:solidFill>
              <a:srgbClr val="FFC000"/>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51520" y="260648"/>
            <a:ext cx="8640960"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520" y="6597352"/>
            <a:ext cx="864096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7" name="Picture 6" descr="Map PT AM Speke.jpg"/>
          <p:cNvPicPr>
            <a:picLocks noChangeAspect="1"/>
          </p:cNvPicPr>
          <p:nvPr/>
        </p:nvPicPr>
        <p:blipFill>
          <a:blip r:embed="rId3" cstate="screen"/>
          <a:stretch>
            <a:fillRect/>
          </a:stretch>
        </p:blipFill>
        <p:spPr>
          <a:xfrm>
            <a:off x="683568" y="476672"/>
            <a:ext cx="8034217" cy="5681316"/>
          </a:xfrm>
          <a:prstGeom prst="rect">
            <a:avLst/>
          </a:prstGeom>
          <a:ln w="12700">
            <a:solidFill>
              <a:srgbClr val="FFC000"/>
            </a:solidFill>
          </a:ln>
        </p:spPr>
      </p:pic>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51520" y="260648"/>
            <a:ext cx="8640960"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520" y="6597352"/>
            <a:ext cx="864096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graphicFrame>
        <p:nvGraphicFramePr>
          <p:cNvPr id="7" name="Chart 6"/>
          <p:cNvGraphicFramePr/>
          <p:nvPr/>
        </p:nvGraphicFramePr>
        <p:xfrm>
          <a:off x="2627784" y="1988840"/>
          <a:ext cx="5616624" cy="4464496"/>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3"/>
          <p:cNvPicPr>
            <a:picLocks noChangeAspect="1" noChangeArrowheads="1"/>
          </p:cNvPicPr>
          <p:nvPr/>
        </p:nvPicPr>
        <p:blipFill>
          <a:blip r:embed="rId4" cstate="screen"/>
          <a:srcRect/>
          <a:stretch>
            <a:fillRect/>
          </a:stretch>
        </p:blipFill>
        <p:spPr bwMode="auto">
          <a:xfrm>
            <a:off x="467544" y="692696"/>
            <a:ext cx="2952328" cy="420954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51520" y="260648"/>
            <a:ext cx="8640960"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1520" y="6597352"/>
            <a:ext cx="864096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p:nvPicPr>
        <p:blipFill>
          <a:blip r:embed="rId3" cstate="screen"/>
          <a:srcRect/>
          <a:stretch>
            <a:fillRect/>
          </a:stretch>
        </p:blipFill>
        <p:spPr bwMode="auto">
          <a:xfrm>
            <a:off x="179512" y="1052736"/>
            <a:ext cx="8784976" cy="4790906"/>
          </a:xfrm>
          <a:prstGeom prst="rect">
            <a:avLst/>
          </a:prstGeom>
          <a:noFill/>
          <a:ln w="38100" cap="sq">
            <a:solidFill>
              <a:srgbClr val="FFBC3D"/>
            </a:solidFill>
            <a:prstDash val="solid"/>
            <a:miter lim="800000"/>
            <a:headEnd/>
            <a:tailEnd/>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51520" y="260648"/>
            <a:ext cx="8640960"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1520" y="6597352"/>
            <a:ext cx="864096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nvGraphicFramePr>
        <p:xfrm>
          <a:off x="971600" y="1325880"/>
          <a:ext cx="7423099" cy="4776594"/>
        </p:xfrm>
        <a:graphic>
          <a:graphicData uri="http://schemas.openxmlformats.org/drawingml/2006/table">
            <a:tbl>
              <a:tblPr firstRow="1" bandRow="1">
                <a:tableStyleId>{93296810-A885-4BE3-A3E7-6D5BEEA58F35}</a:tableStyleId>
              </a:tblPr>
              <a:tblGrid>
                <a:gridCol w="1308264"/>
                <a:gridCol w="1476439"/>
                <a:gridCol w="1546132"/>
                <a:gridCol w="1546132"/>
                <a:gridCol w="1546132"/>
              </a:tblGrid>
              <a:tr h="833214">
                <a:tc>
                  <a:txBody>
                    <a:bodyPr/>
                    <a:lstStyle/>
                    <a:p>
                      <a:pPr algn="ctr"/>
                      <a:r>
                        <a:rPr lang="en-GB" sz="1800" dirty="0" smtClean="0"/>
                        <a:t>Mode</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t>2009 Results (%)</a:t>
                      </a:r>
                    </a:p>
                    <a:p>
                      <a:pPr algn="ctr"/>
                      <a:endParaRPr lang="en-GB" sz="18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GB" sz="1800" dirty="0" smtClean="0"/>
                        <a:t>2013 Results (%)</a:t>
                      </a:r>
                      <a:endParaRPr lang="en-GB" sz="18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GB" sz="1800" dirty="0" smtClean="0"/>
                        <a:t>Change (%)</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GB" sz="1800" b="1" i="1" dirty="0" smtClean="0"/>
                        <a:t>2015 </a:t>
                      </a:r>
                      <a:r>
                        <a:rPr lang="en-GB" sz="1800" b="1" kern="1200" dirty="0" smtClean="0">
                          <a:solidFill>
                            <a:schemeClr val="lt1"/>
                          </a:solidFill>
                          <a:latin typeface="+mn-lt"/>
                          <a:ea typeface="+mn-ea"/>
                          <a:cs typeface="+mn-cs"/>
                        </a:rPr>
                        <a:t>Target </a:t>
                      </a:r>
                      <a:r>
                        <a:rPr lang="en-GB" sz="1800" b="1" i="1" baseline="0" dirty="0" smtClean="0"/>
                        <a:t>(%)</a:t>
                      </a:r>
                      <a:endParaRPr lang="en-GB" sz="18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551742">
                <a:tc>
                  <a:txBody>
                    <a:bodyPr/>
                    <a:lstStyle/>
                    <a:p>
                      <a:pPr algn="ctr"/>
                      <a:r>
                        <a:rPr lang="en-GB" sz="1800" dirty="0" smtClean="0"/>
                        <a:t>Car alone</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1800" dirty="0" smtClean="0"/>
                        <a:t>68.5</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1800" dirty="0" smtClean="0"/>
                        <a:t>62.8</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1800" dirty="0" smtClean="0"/>
                        <a:t>-5.7</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1800" b="1" i="1" dirty="0" smtClean="0"/>
                        <a:t>59</a:t>
                      </a:r>
                      <a:endParaRPr lang="en-GB" sz="18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51742">
                <a:tc>
                  <a:txBody>
                    <a:bodyPr/>
                    <a:lstStyle/>
                    <a:p>
                      <a:pPr algn="ctr"/>
                      <a:r>
                        <a:rPr lang="en-GB" sz="1800" dirty="0" smtClean="0"/>
                        <a:t>Car share</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1800" dirty="0" smtClean="0"/>
                        <a:t>15.6</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1800" dirty="0" smtClean="0"/>
                        <a:t>19.6</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1800" dirty="0" smtClean="0"/>
                        <a:t>+4</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1800" b="1" i="1" dirty="0" smtClean="0"/>
                        <a:t>22</a:t>
                      </a:r>
                      <a:endParaRPr lang="en-GB" sz="18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51742">
                <a:tc>
                  <a:txBody>
                    <a:bodyPr/>
                    <a:lstStyle/>
                    <a:p>
                      <a:pPr algn="ctr"/>
                      <a:r>
                        <a:rPr lang="en-GB" sz="1800" dirty="0" smtClean="0"/>
                        <a:t>Bus</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1800" dirty="0" smtClean="0"/>
                        <a:t>5.4</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1800" dirty="0" smtClean="0"/>
                        <a:t>10.1</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1800" dirty="0" smtClean="0"/>
                        <a:t>+4.7</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1800" b="1" i="1" dirty="0" smtClean="0"/>
                        <a:t>11.5</a:t>
                      </a:r>
                      <a:endParaRPr lang="en-GB" sz="18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51742">
                <a:tc>
                  <a:txBody>
                    <a:bodyPr/>
                    <a:lstStyle/>
                    <a:p>
                      <a:pPr algn="ctr"/>
                      <a:r>
                        <a:rPr lang="en-GB" sz="1800" dirty="0" smtClean="0"/>
                        <a:t>Train</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1800" dirty="0" smtClean="0"/>
                        <a:t>5.6</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1800" dirty="0" smtClean="0"/>
                        <a:t>4.6</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1800" dirty="0" smtClean="0"/>
                        <a:t>-1</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1800" b="1" i="1" dirty="0" smtClean="0"/>
                        <a:t>5</a:t>
                      </a:r>
                      <a:endParaRPr lang="en-GB" sz="18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51742">
                <a:tc>
                  <a:txBody>
                    <a:bodyPr/>
                    <a:lstStyle/>
                    <a:p>
                      <a:pPr algn="ctr"/>
                      <a:r>
                        <a:rPr lang="en-GB" sz="1800" dirty="0" smtClean="0"/>
                        <a:t>Walk</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1800" dirty="0" smtClean="0"/>
                        <a:t>0.6</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1800" dirty="0" smtClean="0"/>
                        <a:t>0.7</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1800" dirty="0" smtClean="0"/>
                        <a:t>+0.1</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1800" b="1" i="1" dirty="0" smtClean="0"/>
                        <a:t>1</a:t>
                      </a:r>
                      <a:endParaRPr lang="en-GB" sz="18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51742">
                <a:tc>
                  <a:txBody>
                    <a:bodyPr/>
                    <a:lstStyle/>
                    <a:p>
                      <a:pPr algn="ctr"/>
                      <a:r>
                        <a:rPr lang="en-GB" sz="1800" dirty="0" smtClean="0"/>
                        <a:t>Bicycle</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1800" dirty="0" smtClean="0"/>
                        <a:t>1</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1800" dirty="0" smtClean="0"/>
                        <a:t>0.7</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1800" dirty="0" smtClean="0"/>
                        <a:t>-0.3</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sz="1800" b="1" i="1" dirty="0" smtClean="0"/>
                        <a:t>1</a:t>
                      </a:r>
                      <a:endParaRPr lang="en-GB" sz="18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51742">
                <a:tc>
                  <a:txBody>
                    <a:bodyPr/>
                    <a:lstStyle/>
                    <a:p>
                      <a:pPr algn="ctr"/>
                      <a:r>
                        <a:rPr lang="en-GB" sz="1800" dirty="0" smtClean="0"/>
                        <a:t>Motorcycle</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1800" dirty="0" smtClean="0"/>
                        <a:t>1.5</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1800" dirty="0" smtClean="0"/>
                        <a:t>1.4</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1800" dirty="0" smtClean="0"/>
                        <a:t>-0.1</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1800" b="1" i="1" dirty="0" smtClean="0"/>
                        <a:t>0.5</a:t>
                      </a:r>
                      <a:endParaRPr lang="en-GB" sz="18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9" name="TextBox 8"/>
          <p:cNvSpPr txBox="1"/>
          <p:nvPr/>
        </p:nvSpPr>
        <p:spPr>
          <a:xfrm>
            <a:off x="611560" y="404664"/>
            <a:ext cx="3888432" cy="369332"/>
          </a:xfrm>
          <a:prstGeom prst="rect">
            <a:avLst/>
          </a:prstGeom>
          <a:noFill/>
        </p:spPr>
        <p:txBody>
          <a:bodyPr wrap="square" rtlCol="0">
            <a:spAutoFit/>
          </a:bodyPr>
          <a:lstStyle/>
          <a:p>
            <a:r>
              <a:rPr lang="en-GB" b="1" dirty="0" smtClean="0"/>
              <a:t>Current</a:t>
            </a:r>
            <a:r>
              <a:rPr lang="en-GB" dirty="0" smtClean="0"/>
              <a:t> </a:t>
            </a:r>
            <a:r>
              <a:rPr lang="en-GB" b="1" dirty="0" smtClean="0"/>
              <a:t>Mode Split</a:t>
            </a:r>
            <a:endParaRPr lang="en-GB" b="1" dirty="0"/>
          </a:p>
        </p:txBody>
      </p:sp>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51520" y="260648"/>
            <a:ext cx="8640960"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520" y="6597352"/>
            <a:ext cx="864096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7" name="Picture 8"/>
          <p:cNvPicPr>
            <a:picLocks noChangeAspect="1" noChangeArrowheads="1"/>
          </p:cNvPicPr>
          <p:nvPr/>
        </p:nvPicPr>
        <p:blipFill>
          <a:blip r:embed="rId3" cstate="screen"/>
          <a:srcRect/>
          <a:stretch>
            <a:fillRect/>
          </a:stretch>
        </p:blipFill>
        <p:spPr bwMode="auto">
          <a:xfrm>
            <a:off x="1043608" y="453998"/>
            <a:ext cx="7299990" cy="6049668"/>
          </a:xfrm>
          <a:prstGeom prst="rect">
            <a:avLst/>
          </a:prstGeom>
          <a:noFill/>
          <a:ln w="9525">
            <a:solidFill>
              <a:srgbClr val="F1B02D"/>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539</TotalTime>
  <Words>1225</Words>
  <Application>Microsoft Office PowerPoint</Application>
  <PresentationFormat>On-screen Show (4:3)</PresentationFormat>
  <Paragraphs>133</Paragraphs>
  <Slides>20</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Year Ahead 2014 - 2015</vt:lpstr>
      <vt:lpstr>PowerPoint Presentation</vt:lpstr>
      <vt:lpstr>PowerPoint Presentation</vt:lpstr>
      <vt:lpstr>PowerPoint Presentation</vt:lpstr>
    </vt:vector>
  </TitlesOfParts>
  <Company>JMP Consultants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mward</dc:creator>
  <cp:lastModifiedBy>Trudy Cunningham</cp:lastModifiedBy>
  <cp:revision>25</cp:revision>
  <dcterms:created xsi:type="dcterms:W3CDTF">2014-11-26T09:20:38Z</dcterms:created>
  <dcterms:modified xsi:type="dcterms:W3CDTF">2014-12-12T11:40:28Z</dcterms:modified>
</cp:coreProperties>
</file>