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2" r:id="rId3"/>
    <p:sldId id="263" r:id="rId4"/>
    <p:sldId id="264" r:id="rId5"/>
    <p:sldId id="265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6" r:id="rId15"/>
    <p:sldId id="277" r:id="rId16"/>
    <p:sldId id="278" r:id="rId17"/>
    <p:sldId id="279" r:id="rId18"/>
    <p:sldId id="280" r:id="rId19"/>
    <p:sldId id="258" r:id="rId20"/>
    <p:sldId id="282" r:id="rId21"/>
    <p:sldId id="259" r:id="rId22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A22F"/>
    <a:srgbClr val="0053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1424" y="-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C0757-371D-4FF1-8369-16DE110856FA}" type="datetimeFigureOut">
              <a:rPr lang="en-GB" smtClean="0"/>
              <a:pPr/>
              <a:t>27/03/2012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C9E82-DD0F-457F-9B9B-8879762CD47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662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97A23B2-BFED-F746-B5AE-1A025A290BBE}" type="slidenum">
              <a:rPr lang="en-GB" smtClean="0"/>
              <a:pPr/>
              <a:t>9</a:t>
            </a:fld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T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543" y="3284984"/>
            <a:ext cx="4824537" cy="12241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Speaker(s) 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1403648" y="6199792"/>
            <a:ext cx="4608512" cy="32982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Stream: Partnership and Engagement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93335" cy="201622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6672647" y="630932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4188F14-23C6-424A-A5ED-4385630B3851}" type="slidenum">
              <a:rPr lang="en-GB" sz="16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301208"/>
            <a:ext cx="1437010" cy="143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9000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778098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68760"/>
            <a:ext cx="8229600" cy="485740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0BF49-16BE-4E29-89A5-91128146C5E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169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52736"/>
            <a:ext cx="2057400" cy="5073427"/>
          </a:xfrm>
          <a:prstGeom prst="rect">
            <a:avLst/>
          </a:prstGeom>
        </p:spPr>
        <p:txBody>
          <a:bodyPr vert="eaVert"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Box 8"/>
          <p:cNvSpPr txBox="1"/>
          <p:nvPr userDrawn="1"/>
        </p:nvSpPr>
        <p:spPr>
          <a:xfrm>
            <a:off x="6672647" y="630932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4188F14-23C6-424A-A5ED-4385630B3851}" type="slidenum">
              <a:rPr lang="en-GB" sz="16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438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6DEE1AE-7BEB-4F4F-AA66-DE2DB2C02FAD}" type="datetime1">
              <a:rPr lang="en-US"/>
              <a:pPr/>
              <a:t>27/03/2012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8C7E7-B7AB-6143-8196-AF3E3989132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E7B465E-C2C4-EA4A-AE3F-79B1300E6F7A}" type="datetime1">
              <a:rPr lang="en-US"/>
              <a:pPr/>
              <a:t>27/03/2012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C5EEB-E14B-8E4A-A791-6D4342CE88C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15447" cy="922114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68313" y="1556792"/>
            <a:ext cx="8207375" cy="47525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672647" y="630932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4188F14-23C6-424A-A5ED-4385630B3851}" type="slidenum">
              <a:rPr lang="en-GB" sz="16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148" y="188641"/>
            <a:ext cx="2504184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2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e home mess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5987008" cy="1354162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</a:lstStyle>
          <a:p>
            <a:r>
              <a:rPr lang="en-US" dirty="0" smtClean="0"/>
              <a:t>Your three take-home key messages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68313" y="1916832"/>
            <a:ext cx="8207375" cy="4320480"/>
          </a:xfrm>
          <a:prstGeom prst="rect">
            <a:avLst/>
          </a:prstGeom>
        </p:spPr>
        <p:txBody>
          <a:bodyPr/>
          <a:lstStyle>
            <a:lvl1pPr marL="514350" indent="-514350">
              <a:buClr>
                <a:srgbClr val="7BA22F"/>
              </a:buClr>
              <a:buSzPct val="121000"/>
              <a:buFont typeface="+mj-lt"/>
              <a:buAutoNum type="arabicPeriod"/>
              <a:defRPr baseline="0"/>
            </a:lvl1pPr>
            <a:lvl2pPr marL="971550" indent="-51435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828800" indent="-457200">
              <a:buFont typeface="+mj-lt"/>
              <a:buAutoNum type="arabicPeriod"/>
              <a:defRPr/>
            </a:lvl4pPr>
            <a:lvl5pPr marL="2286000" indent="-457200">
              <a:buFont typeface="+mj-lt"/>
              <a:buAutoNum type="arabicPeriod"/>
              <a:defRPr/>
            </a:lvl5pPr>
          </a:lstStyle>
          <a:p>
            <a:pPr lvl="0"/>
            <a:r>
              <a:rPr lang="en-US" dirty="0" smtClean="0"/>
              <a:t>Message 1</a:t>
            </a:r>
          </a:p>
          <a:p>
            <a:pPr lvl="0"/>
            <a:r>
              <a:rPr lang="en-US" dirty="0" smtClean="0"/>
              <a:t>Message 2</a:t>
            </a:r>
          </a:p>
          <a:p>
            <a:pPr lvl="0"/>
            <a:r>
              <a:rPr lang="en-US" dirty="0" smtClean="0"/>
              <a:t>Message 3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672647" y="630932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4188F14-23C6-424A-A5ED-4385630B3851}" type="slidenum">
              <a:rPr lang="en-GB" sz="16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54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778098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6672647" y="630932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4188F14-23C6-424A-A5ED-4385630B3851}" type="slidenum">
              <a:rPr lang="en-GB" sz="16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569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778098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672647" y="630932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4188F14-23C6-424A-A5ED-4385630B3851}" type="slidenum">
              <a:rPr lang="en-GB" sz="16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56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778098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6672647" y="630932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4188F14-23C6-424A-A5ED-4385630B3851}" type="slidenum">
              <a:rPr lang="en-GB" sz="16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186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6672647" y="630932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4188F14-23C6-424A-A5ED-4385630B3851}" type="slidenum">
              <a:rPr lang="en-GB" sz="16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675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672647" y="630932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4188F14-23C6-424A-A5ED-4385630B3851}" type="slidenum">
              <a:rPr lang="en-GB" sz="16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993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672647" y="630932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4188F14-23C6-424A-A5ED-4385630B3851}" type="slidenum">
              <a:rPr lang="en-GB" sz="1600" smtClean="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17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gif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A2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179512" y="188640"/>
            <a:ext cx="8712968" cy="6480720"/>
          </a:xfrm>
          <a:prstGeom prst="roundRect">
            <a:avLst>
              <a:gd name="adj" fmla="val 324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80312" y="6356350"/>
            <a:ext cx="130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C90BF49-16BE-4E29-89A5-91128146C5E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148" y="188641"/>
            <a:ext cx="2504184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6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500" b="1" kern="1200">
          <a:solidFill>
            <a:srgbClr val="00535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6"/>
        </a:buBlip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6"/>
        </a:buBlip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6"/>
        </a:buBlip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thelifeindex.org.uk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67544" y="2852936"/>
            <a:ext cx="7992889" cy="1224136"/>
          </a:xfrm>
        </p:spPr>
        <p:txBody>
          <a:bodyPr/>
          <a:lstStyle/>
          <a:p>
            <a:r>
              <a:rPr lang="en-GB" dirty="0" smtClean="0"/>
              <a:t>Robert Holtom</a:t>
            </a:r>
          </a:p>
          <a:p>
            <a:r>
              <a:rPr lang="en-GB" dirty="0" smtClean="0"/>
              <a:t>Environment &amp; Sustainability Coordinator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93335" cy="2016223"/>
          </a:xfrm>
        </p:spPr>
        <p:txBody>
          <a:bodyPr/>
          <a:lstStyle/>
          <a:p>
            <a:r>
              <a:rPr lang="en-GB" dirty="0" smtClean="0"/>
              <a:t>Student Hubs:</a:t>
            </a:r>
            <a:br>
              <a:rPr lang="en-GB" dirty="0" smtClean="0"/>
            </a:br>
            <a:r>
              <a:rPr lang="en-GB" dirty="0" smtClean="0"/>
              <a:t>helping more </a:t>
            </a:r>
            <a:r>
              <a:rPr lang="en-GB" dirty="0" smtClean="0"/>
              <a:t>students do more, more effectively, for longer!</a:t>
            </a:r>
            <a:endParaRPr lang="en-GB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221088"/>
            <a:ext cx="5530378" cy="172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28164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Environment &amp; Ethics Week </a:t>
            </a:r>
          </a:p>
        </p:txBody>
      </p:sp>
      <p:pic>
        <p:nvPicPr>
          <p:cNvPr id="27651" name="Content Placeholder 3" descr="DSCF083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3568" y="2204864"/>
            <a:ext cx="3362325" cy="2520950"/>
          </a:xfrm>
        </p:spPr>
      </p:pic>
      <p:pic>
        <p:nvPicPr>
          <p:cNvPr id="27652" name="Picture 4" descr="DSCF084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960" y="2924944"/>
            <a:ext cx="4552950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en-US" dirty="0" smtClean="0"/>
              <a:t>Other Bristol Hub activity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Bristol Social Enterprise Conference</a:t>
            </a:r>
          </a:p>
          <a:p>
            <a:r>
              <a:rPr lang="en-US" b="1" dirty="0" smtClean="0"/>
              <a:t>Lions Den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Bristol International Development Conference</a:t>
            </a:r>
          </a:p>
          <a:p>
            <a:r>
              <a:rPr lang="en-US" b="1" dirty="0" smtClean="0"/>
              <a:t>Ethical careers fair</a:t>
            </a:r>
            <a:endParaRPr lang="en-US" dirty="0"/>
          </a:p>
          <a:p>
            <a:r>
              <a:rPr lang="en-US" b="1" dirty="0" smtClean="0"/>
              <a:t>Bristol University Sustainability Team &amp;  </a:t>
            </a:r>
            <a:r>
              <a:rPr lang="en-US" b="1" dirty="0" err="1" smtClean="0"/>
              <a:t>Foodcycle</a:t>
            </a:r>
            <a:r>
              <a:rPr lang="en-US" b="1" dirty="0" smtClean="0"/>
              <a:t> Bristol  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712788"/>
          </a:xfrm>
        </p:spPr>
        <p:txBody>
          <a:bodyPr/>
          <a:lstStyle/>
          <a:p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International Development Conference</a:t>
            </a:r>
            <a:br>
              <a:rPr lang="en-US" sz="2800" b="1" dirty="0" smtClean="0"/>
            </a:br>
            <a:endParaRPr lang="en-US" sz="2800" dirty="0" smtClean="0"/>
          </a:p>
        </p:txBody>
      </p:sp>
      <p:pic>
        <p:nvPicPr>
          <p:cNvPr id="29699" name="Content Placeholder 3" descr="DSCF095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2133600"/>
            <a:ext cx="3424237" cy="2566988"/>
          </a:xfrm>
        </p:spPr>
      </p:pic>
      <p:pic>
        <p:nvPicPr>
          <p:cNvPr id="29700" name="Picture 5" descr="DSCF101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2125" y="3124200"/>
            <a:ext cx="4232275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pPr eaLnBrk="1" hangingPunct="1"/>
            <a:r>
              <a:rPr lang="en-GB" sz="2800" b="1" dirty="0" smtClean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en-GB" sz="2800" b="1" dirty="0" smtClean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GB" sz="2800" b="1" dirty="0" smtClean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Case </a:t>
            </a:r>
            <a:r>
              <a:rPr lang="en-GB" sz="2800" b="1" dirty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study </a:t>
            </a:r>
            <a:r>
              <a:rPr lang="en-GB" sz="2800" dirty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1</a:t>
            </a:r>
            <a:r>
              <a:rPr lang="en-GB" sz="2800" b="1" dirty="0" smtClean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: </a:t>
            </a:r>
            <a:br>
              <a:rPr lang="en-GB" sz="2800" b="1" dirty="0" smtClean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GB" sz="2800" b="1" dirty="0" smtClean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Plans for the future…</a:t>
            </a:r>
            <a:endParaRPr lang="en-GB" sz="2800" b="1" dirty="0">
              <a:solidFill>
                <a:srgbClr val="2A2B29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683568" y="1052736"/>
            <a:ext cx="7254875" cy="3448050"/>
          </a:xfrm>
        </p:spPr>
        <p:txBody>
          <a:bodyPr/>
          <a:lstStyle/>
          <a:p>
            <a:endParaRPr lang="en-US" sz="2400" b="1" dirty="0" smtClean="0"/>
          </a:p>
          <a:p>
            <a:pPr marL="0" indent="0">
              <a:buNone/>
            </a:pPr>
            <a:endParaRPr lang="en-US" sz="2400" b="1" dirty="0" smtClean="0"/>
          </a:p>
          <a:p>
            <a:r>
              <a:rPr lang="en-US" sz="2400" b="1" dirty="0" smtClean="0"/>
              <a:t>Halls </a:t>
            </a:r>
            <a:r>
              <a:rPr lang="en-US" sz="2400" b="1" dirty="0" smtClean="0"/>
              <a:t>activity:</a:t>
            </a:r>
          </a:p>
          <a:p>
            <a:r>
              <a:rPr lang="en-US" sz="2400" dirty="0" smtClean="0"/>
              <a:t>Help </a:t>
            </a:r>
            <a:r>
              <a:rPr lang="en-US" sz="2400" dirty="0" smtClean="0"/>
              <a:t>unite </a:t>
            </a:r>
            <a:r>
              <a:rPr lang="en-US" sz="2400" dirty="0"/>
              <a:t>the different student societies in order to increase collaboration and reduce duplication of efforts</a:t>
            </a:r>
            <a:r>
              <a:rPr lang="en-US" sz="2400" dirty="0" smtClean="0"/>
              <a:t>.</a:t>
            </a:r>
          </a:p>
          <a:p>
            <a:r>
              <a:rPr lang="en-US" sz="2400" b="1" dirty="0" smtClean="0"/>
              <a:t>Training</a:t>
            </a:r>
            <a:r>
              <a:rPr lang="en-US" sz="2400" dirty="0"/>
              <a:t>, e.g. a pilot </a:t>
            </a:r>
            <a:r>
              <a:rPr lang="en-US" sz="2400" dirty="0" err="1"/>
              <a:t>programme</a:t>
            </a:r>
            <a:r>
              <a:rPr lang="en-US" sz="2400" dirty="0"/>
              <a:t> with Schumacher college on environmental education</a:t>
            </a:r>
          </a:p>
          <a:p>
            <a:r>
              <a:rPr lang="en-US" sz="2400" b="1" dirty="0"/>
              <a:t>Future careers </a:t>
            </a:r>
            <a:r>
              <a:rPr lang="en-US" sz="2400" dirty="0"/>
              <a:t>– internships with sustainability companies, and companies in Bristol </a:t>
            </a:r>
            <a:endParaRPr lang="en-US" sz="2400" b="1" dirty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658813"/>
            <a:ext cx="8229600" cy="1143000"/>
          </a:xfrm>
        </p:spPr>
        <p:txBody>
          <a:bodyPr/>
          <a:lstStyle/>
          <a:p>
            <a:pPr eaLnBrk="1" hangingPunct="1"/>
            <a:r>
              <a:rPr lang="en-GB" sz="2800" b="1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Case study 2: OxGrow</a:t>
            </a:r>
          </a:p>
        </p:txBody>
      </p:sp>
      <p:pic>
        <p:nvPicPr>
          <p:cNvPr id="3277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1412776"/>
            <a:ext cx="5329237" cy="377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4725144"/>
            <a:ext cx="2370137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2240" y="1052736"/>
            <a:ext cx="1768475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40" y="3933056"/>
            <a:ext cx="1872208" cy="2724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658813"/>
            <a:ext cx="8229600" cy="1143000"/>
          </a:xfrm>
        </p:spPr>
        <p:txBody>
          <a:bodyPr/>
          <a:lstStyle/>
          <a:p>
            <a:pPr eaLnBrk="1" hangingPunct="1"/>
            <a:r>
              <a:rPr lang="en-GB" sz="2800" b="1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Case study 2: OxGrow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914400" y="1801813"/>
            <a:ext cx="7254875" cy="3448050"/>
          </a:xfrm>
        </p:spPr>
        <p:txBody>
          <a:bodyPr/>
          <a:lstStyle/>
          <a:p>
            <a:r>
              <a:rPr lang="en-US" sz="2400"/>
              <a:t>A local, edible </a:t>
            </a:r>
            <a:r>
              <a:rPr lang="en-US" sz="2400" b="1"/>
              <a:t>community</a:t>
            </a:r>
            <a:r>
              <a:rPr lang="en-US" sz="2400"/>
              <a:t> garden</a:t>
            </a:r>
          </a:p>
          <a:p>
            <a:pPr>
              <a:buFont typeface="Arial" charset="0"/>
              <a:buNone/>
            </a:pPr>
            <a:endParaRPr lang="en-US" sz="2400"/>
          </a:p>
          <a:p>
            <a:r>
              <a:rPr lang="en-US" sz="2400"/>
              <a:t>Set up by Oxford University students – a reclaimed Oxford college sports ground – now a teeming, experimental vegetable garden, mini forest, wind powered pavilion…</a:t>
            </a:r>
          </a:p>
          <a:p>
            <a:pPr>
              <a:buFont typeface="Arial" charset="0"/>
              <a:buNone/>
            </a:pPr>
            <a:endParaRPr lang="en-US" sz="2400"/>
          </a:p>
          <a:p>
            <a:r>
              <a:rPr lang="en-US" sz="2400"/>
              <a:t>Open every weekend for </a:t>
            </a:r>
            <a:r>
              <a:rPr lang="en-US" sz="2400" b="1"/>
              <a:t>everyone</a:t>
            </a:r>
            <a:r>
              <a:rPr lang="en-US" sz="2400"/>
              <a:t> – Oxford Uni and Brookes University students, and people from Oxford town.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0" y="1120775"/>
            <a:ext cx="6561138" cy="455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493838" y="1001713"/>
            <a:ext cx="3675062" cy="4795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820" name="Title 1"/>
          <p:cNvSpPr>
            <a:spLocks noGrp="1"/>
          </p:cNvSpPr>
          <p:nvPr>
            <p:ph type="title"/>
          </p:nvPr>
        </p:nvSpPr>
        <p:spPr>
          <a:xfrm>
            <a:off x="762000" y="2438400"/>
            <a:ext cx="5853113" cy="1143000"/>
          </a:xfrm>
        </p:spPr>
        <p:txBody>
          <a:bodyPr/>
          <a:lstStyle/>
          <a:p>
            <a:pPr eaLnBrk="1" hangingPunct="1"/>
            <a:r>
              <a:rPr lang="en-GB" sz="2800" b="1" dirty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Case study 3: </a:t>
            </a:r>
            <a:br>
              <a:rPr lang="en-GB" sz="2800" b="1" dirty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GB" sz="2800" b="1" dirty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en-GB" sz="2800" b="1" dirty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GB" sz="2800" b="1" dirty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The </a:t>
            </a:r>
            <a:r>
              <a:rPr lang="en-GB" sz="2800" b="1" dirty="0" err="1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Turl</a:t>
            </a:r>
            <a:r>
              <a:rPr lang="en-GB" sz="2800" b="1" dirty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 Street Kitchen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57200" y="658813"/>
            <a:ext cx="8229600" cy="1143000"/>
          </a:xfrm>
        </p:spPr>
        <p:txBody>
          <a:bodyPr/>
          <a:lstStyle/>
          <a:p>
            <a:pPr eaLnBrk="1" hangingPunct="1"/>
            <a:r>
              <a:rPr lang="en-GB" sz="2400" b="1" dirty="0" smtClean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en-GB" sz="2400" b="1" dirty="0" smtClean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GB" sz="2400" b="1" dirty="0" smtClean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Case </a:t>
            </a:r>
            <a:r>
              <a:rPr lang="en-GB" sz="2400" b="1" dirty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study 3: Oxford Hub/The </a:t>
            </a:r>
            <a:r>
              <a:rPr lang="en-GB" sz="2400" b="1" dirty="0" err="1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Turl</a:t>
            </a:r>
            <a:r>
              <a:rPr lang="en-GB" sz="2400" b="1" dirty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 Street Kitchen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914400" y="1801813"/>
            <a:ext cx="7254875" cy="3448050"/>
          </a:xfrm>
        </p:spPr>
        <p:txBody>
          <a:bodyPr/>
          <a:lstStyle/>
          <a:p>
            <a:r>
              <a:rPr lang="en-US" sz="2400" dirty="0"/>
              <a:t>A new building in the heart of Oxford!</a:t>
            </a:r>
          </a:p>
          <a:p>
            <a:pPr>
              <a:buFont typeface="Arial" charset="0"/>
              <a:buNone/>
            </a:pPr>
            <a:endParaRPr lang="en-US" sz="2400" dirty="0"/>
          </a:p>
          <a:p>
            <a:r>
              <a:rPr lang="en-US" sz="2400" dirty="0"/>
              <a:t>Contains…a restaurant serving reasonably priced, seasonal and local meals – </a:t>
            </a:r>
            <a:r>
              <a:rPr lang="en-US" sz="2400" b="1" dirty="0"/>
              <a:t>The </a:t>
            </a:r>
            <a:r>
              <a:rPr lang="en-US" sz="2400" b="1" dirty="0" err="1"/>
              <a:t>Turl</a:t>
            </a:r>
            <a:r>
              <a:rPr lang="en-US" sz="2400" b="1" dirty="0"/>
              <a:t> Street </a:t>
            </a:r>
            <a:r>
              <a:rPr lang="en-US" sz="2400" b="1" dirty="0"/>
              <a:t>Kitchen </a:t>
            </a:r>
            <a:r>
              <a:rPr lang="en-US" sz="2400" b="1" dirty="0" smtClean="0"/>
              <a:t>(</a:t>
            </a:r>
            <a:r>
              <a:rPr lang="en-US" sz="2400" dirty="0" smtClean="0"/>
              <a:t>a Social </a:t>
            </a:r>
            <a:r>
              <a:rPr lang="en-US" sz="2400" dirty="0"/>
              <a:t>Enterprise – the profits from the restaurant go upstairs to support the </a:t>
            </a:r>
            <a:r>
              <a:rPr lang="en-US" sz="2400" dirty="0" smtClean="0"/>
              <a:t>charity).</a:t>
            </a:r>
            <a:endParaRPr lang="en-US" sz="2400" b="1" dirty="0"/>
          </a:p>
          <a:p>
            <a:pPr>
              <a:buFont typeface="Arial" charset="0"/>
              <a:buNone/>
            </a:pPr>
            <a:endParaRPr lang="en-US" sz="2400" b="1" dirty="0"/>
          </a:p>
          <a:p>
            <a:r>
              <a:rPr lang="en-US" sz="2400" dirty="0"/>
              <a:t>The </a:t>
            </a:r>
            <a:r>
              <a:rPr lang="en-US" sz="2400" b="1" dirty="0"/>
              <a:t>Oxford Hub: </a:t>
            </a:r>
            <a:r>
              <a:rPr lang="en-US" sz="2400" dirty="0"/>
              <a:t>an events space and lounge for students, local businesses and charities, and lots of office space (currently housing Oxford Hub, Student Hubs, People &amp; Planet, and others)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658813"/>
            <a:ext cx="8229600" cy="1143000"/>
          </a:xfrm>
        </p:spPr>
        <p:txBody>
          <a:bodyPr/>
          <a:lstStyle/>
          <a:p>
            <a:pPr eaLnBrk="1" hangingPunct="1"/>
            <a:r>
              <a:rPr lang="en-GB" sz="2400" b="1" dirty="0" smtClean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en-GB" sz="2400" b="1" dirty="0" smtClean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GB" sz="2400" b="1" dirty="0" smtClean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Case </a:t>
            </a:r>
            <a:r>
              <a:rPr lang="en-GB" sz="2400" b="1" dirty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study 3: Oxford Hub/The </a:t>
            </a:r>
            <a:r>
              <a:rPr lang="en-GB" sz="2400" b="1" dirty="0" err="1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Turl</a:t>
            </a:r>
            <a:r>
              <a:rPr lang="en-GB" sz="2400" b="1" dirty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 Street Kitchen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914400" y="1801813"/>
            <a:ext cx="7254875" cy="3448050"/>
          </a:xfrm>
        </p:spPr>
        <p:txBody>
          <a:bodyPr/>
          <a:lstStyle/>
          <a:p>
            <a:endParaRPr lang="en-US" sz="2400" b="1" dirty="0"/>
          </a:p>
          <a:p>
            <a:r>
              <a:rPr lang="en-US" sz="2400" dirty="0" smtClean="0"/>
              <a:t>A great place for students to </a:t>
            </a:r>
            <a:r>
              <a:rPr lang="en-US" sz="2400" b="1" dirty="0" smtClean="0"/>
              <a:t>meet</a:t>
            </a:r>
            <a:r>
              <a:rPr lang="en-US" sz="2400" dirty="0" smtClean="0"/>
              <a:t> and </a:t>
            </a:r>
            <a:r>
              <a:rPr lang="en-US" sz="2400" b="1" dirty="0" smtClean="0"/>
              <a:t>get</a:t>
            </a:r>
            <a:r>
              <a:rPr lang="en-US" sz="2400" dirty="0" smtClean="0"/>
              <a:t> </a:t>
            </a:r>
            <a:r>
              <a:rPr lang="en-US" sz="2400" b="1" dirty="0" smtClean="0"/>
              <a:t>involved</a:t>
            </a:r>
            <a:r>
              <a:rPr lang="en-US" sz="2400" dirty="0" smtClean="0"/>
              <a:t> with our work. Benefits member and non-member groups of the Hub – a </a:t>
            </a:r>
            <a:r>
              <a:rPr lang="en-US" sz="2400" b="1" dirty="0" smtClean="0"/>
              <a:t>venue</a:t>
            </a:r>
            <a:r>
              <a:rPr lang="en-US" sz="2400" dirty="0" smtClean="0"/>
              <a:t> for charity events, film screenings etc.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Students can get involved with the running of the building itself – a sustainability rep, terrace co-design.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5987008" cy="1354162"/>
          </a:xfrm>
        </p:spPr>
        <p:txBody>
          <a:bodyPr/>
          <a:lstStyle/>
          <a:p>
            <a:r>
              <a:rPr lang="en-GB" b="1" dirty="0" smtClean="0"/>
              <a:t>Three take home messages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/>
              <a:t>Let students take the </a:t>
            </a:r>
            <a:r>
              <a:rPr lang="en-GB" dirty="0" smtClean="0"/>
              <a:t>lead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Students benefit from our expertise and our collective institutional memory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Students + Staff + Hubs = long term, systemic change!</a:t>
            </a:r>
          </a:p>
          <a:p>
            <a:pPr marL="0" indent="0"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699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658813"/>
            <a:ext cx="8229600" cy="1143000"/>
          </a:xfrm>
        </p:spPr>
        <p:txBody>
          <a:bodyPr/>
          <a:lstStyle/>
          <a:p>
            <a:pPr eaLnBrk="1" hangingPunct="1"/>
            <a:r>
              <a:rPr lang="en-GB" b="1" dirty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What does a Hub do?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914400" y="1946275"/>
            <a:ext cx="7254875" cy="3448050"/>
          </a:xfrm>
        </p:spPr>
        <p:txBody>
          <a:bodyPr/>
          <a:lstStyle/>
          <a:p>
            <a:r>
              <a:rPr lang="en-US" sz="2400" dirty="0"/>
              <a:t>We help students set up societies, run events, </a:t>
            </a:r>
            <a:r>
              <a:rPr lang="en-US" sz="2400" dirty="0" err="1"/>
              <a:t>organise</a:t>
            </a:r>
            <a:r>
              <a:rPr lang="en-US" sz="2400" dirty="0"/>
              <a:t> fundraisers, volunteer in their local community, raise awareness, run campaigns…to take the lead.</a:t>
            </a:r>
          </a:p>
          <a:p>
            <a:endParaRPr lang="en-US" sz="2400" dirty="0"/>
          </a:p>
          <a:p>
            <a:r>
              <a:rPr lang="en-US" sz="2400" dirty="0"/>
              <a:t>Key areas: social action (e.g. community volunteering), </a:t>
            </a:r>
            <a:r>
              <a:rPr lang="en-US" sz="2400" b="1" dirty="0">
                <a:solidFill>
                  <a:srgbClr val="008000"/>
                </a:solidFill>
              </a:rPr>
              <a:t>environment &amp; sustainability</a:t>
            </a:r>
            <a:r>
              <a:rPr lang="en-US" sz="2400" dirty="0"/>
              <a:t>, human rights &amp; international development, social enterprise, and ethical </a:t>
            </a:r>
            <a:r>
              <a:rPr lang="en-US" sz="2400" dirty="0" smtClean="0"/>
              <a:t>internships</a:t>
            </a:r>
            <a:r>
              <a:rPr lang="en-US" sz="2400" dirty="0"/>
              <a:t>/careers.</a:t>
            </a:r>
          </a:p>
          <a:p>
            <a:endParaRPr lang="en-US" sz="2400" dirty="0" smtClean="0"/>
          </a:p>
          <a:p>
            <a:r>
              <a:rPr lang="en-US" sz="2400" b="1" dirty="0" smtClean="0"/>
              <a:t>The Week, The Series, The Wiki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5987008" cy="1354162"/>
          </a:xfrm>
        </p:spPr>
        <p:txBody>
          <a:bodyPr/>
          <a:lstStyle/>
          <a:p>
            <a:r>
              <a:rPr lang="en-GB" dirty="0" smtClean="0"/>
              <a:t>Thank you!</a:t>
            </a:r>
            <a:br>
              <a:rPr lang="en-GB" dirty="0" smtClean="0"/>
            </a:br>
            <a:r>
              <a:rPr lang="en-GB" b="1" dirty="0" err="1" smtClean="0"/>
              <a:t>www.studenthubs.org</a:t>
            </a:r>
            <a:endParaRPr lang="en-GB" b="1" dirty="0"/>
          </a:p>
        </p:txBody>
      </p:sp>
      <p:pic>
        <p:nvPicPr>
          <p:cNvPr id="5" name="Picture 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1" r="1055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351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900" dirty="0"/>
              <a:t>Your next steps – making the most of your EAUC </a:t>
            </a:r>
            <a:r>
              <a:rPr lang="en-GB" sz="2900" dirty="0" smtClean="0"/>
              <a:t>Membership…</a:t>
            </a:r>
            <a:br>
              <a:rPr lang="en-GB" sz="2900" dirty="0" smtClean="0"/>
            </a:br>
            <a:endParaRPr lang="en-GB" sz="29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8313" y="1484784"/>
            <a:ext cx="8207375" cy="4752528"/>
          </a:xfrm>
        </p:spPr>
        <p:txBody>
          <a:bodyPr/>
          <a:lstStyle/>
          <a:p>
            <a:r>
              <a:rPr lang="en-GB" sz="2000" dirty="0" smtClean="0">
                <a:solidFill>
                  <a:srgbClr val="7BA22F"/>
                </a:solidFill>
              </a:rPr>
              <a:t>Resources - </a:t>
            </a:r>
            <a:r>
              <a:rPr lang="en-GB" sz="2000" dirty="0" smtClean="0"/>
              <a:t>visit </a:t>
            </a:r>
            <a:r>
              <a:rPr lang="en-GB" sz="2000" dirty="0"/>
              <a:t>the dedicated </a:t>
            </a:r>
            <a:r>
              <a:rPr lang="en-GB" sz="2000" dirty="0" smtClean="0"/>
              <a:t>behaviour </a:t>
            </a:r>
            <a:r>
              <a:rPr lang="en-GB" sz="2000" dirty="0"/>
              <a:t>change section on the EAUC resource bank</a:t>
            </a:r>
          </a:p>
          <a:p>
            <a:r>
              <a:rPr lang="en-GB" sz="2000" dirty="0">
                <a:solidFill>
                  <a:srgbClr val="7BA22F"/>
                </a:solidFill>
              </a:rPr>
              <a:t>Networks - </a:t>
            </a:r>
            <a:r>
              <a:rPr lang="en-GB" sz="2000" dirty="0" smtClean="0"/>
              <a:t>join our Embedding </a:t>
            </a:r>
            <a:r>
              <a:rPr lang="en-GB" sz="2000" dirty="0"/>
              <a:t>Positive Attitudes and Behaviours Community of </a:t>
            </a:r>
            <a:r>
              <a:rPr lang="en-GB" sz="2000" dirty="0" smtClean="0"/>
              <a:t>Practice - for </a:t>
            </a:r>
            <a:r>
              <a:rPr lang="en-GB" sz="2000" dirty="0"/>
              <a:t>those wanting to identify with the challenges of changing the behaviour of staff and students </a:t>
            </a:r>
            <a:endParaRPr lang="en-GB" sz="2000" dirty="0" smtClean="0"/>
          </a:p>
          <a:p>
            <a:pPr marL="800100" lvl="1" indent="-342900">
              <a:buClr>
                <a:srgbClr val="7BA22F"/>
              </a:buClr>
              <a:buFont typeface="Arial" pitchFamily="34" charset="0"/>
              <a:buChar char="•"/>
            </a:pPr>
            <a:r>
              <a:rPr lang="en-GB" sz="1500" dirty="0"/>
              <a:t>Find out more about this group at 5pm </a:t>
            </a:r>
            <a:r>
              <a:rPr lang="en-GB" sz="1500" dirty="0" smtClean="0"/>
              <a:t>today – </a:t>
            </a:r>
            <a:r>
              <a:rPr lang="en-GB" sz="1500" dirty="0"/>
              <a:t>see programme for details</a:t>
            </a:r>
          </a:p>
          <a:p>
            <a:pPr>
              <a:buFont typeface="+mj-lt"/>
              <a:buAutoNum type="arabicPeriod" startAt="3"/>
            </a:pPr>
            <a:r>
              <a:rPr lang="en-GB" sz="2000" dirty="0" smtClean="0">
                <a:solidFill>
                  <a:srgbClr val="7BA22F"/>
                </a:solidFill>
              </a:rPr>
              <a:t>Recognition </a:t>
            </a:r>
            <a:r>
              <a:rPr lang="en-GB" sz="2000" dirty="0">
                <a:solidFill>
                  <a:srgbClr val="7BA22F"/>
                </a:solidFill>
              </a:rPr>
              <a:t>- </a:t>
            </a:r>
            <a:r>
              <a:rPr lang="en-GB" sz="2000" dirty="0" smtClean="0"/>
              <a:t>want recognition for your student engagement initiatives – enter the 2012 Green Gown Awards Student initiatives and campaigns category – entries open summer 2012</a:t>
            </a:r>
          </a:p>
          <a:p>
            <a:pPr>
              <a:buFont typeface="+mj-lt"/>
              <a:buAutoNum type="arabicPeriod" startAt="3"/>
            </a:pPr>
            <a:r>
              <a:rPr lang="en-GB" sz="2000" dirty="0" smtClean="0">
                <a:solidFill>
                  <a:srgbClr val="7BA22F"/>
                </a:solidFill>
              </a:rPr>
              <a:t>Measure </a:t>
            </a:r>
            <a:r>
              <a:rPr lang="en-GB" sz="2000" dirty="0">
                <a:solidFill>
                  <a:srgbClr val="7BA22F"/>
                </a:solidFill>
              </a:rPr>
              <a:t>and improve - </a:t>
            </a:r>
            <a:r>
              <a:rPr lang="en-GB" sz="2000" dirty="0"/>
              <a:t>sign up to </a:t>
            </a:r>
            <a:r>
              <a:rPr lang="en-GB" sz="2000" dirty="0" err="1"/>
              <a:t>LiFE</a:t>
            </a:r>
            <a:r>
              <a:rPr lang="en-GB" sz="2000" dirty="0"/>
              <a:t> – </a:t>
            </a:r>
            <a:r>
              <a:rPr lang="en-GB" sz="2000" dirty="0">
                <a:hlinkClick r:id="rId2"/>
              </a:rPr>
              <a:t>www.thelifeindex.org.uk</a:t>
            </a:r>
            <a:r>
              <a:rPr lang="en-GB" sz="2000" dirty="0"/>
              <a:t>. EAUC Members receive a significant discount</a:t>
            </a:r>
          </a:p>
          <a:p>
            <a:pPr lvl="1">
              <a:buClr>
                <a:srgbClr val="7BA22F"/>
              </a:buClr>
              <a:buFont typeface="Arial" pitchFamily="34" charset="0"/>
              <a:buChar char="•"/>
            </a:pPr>
            <a:r>
              <a:rPr lang="en-GB" sz="1500" dirty="0" err="1"/>
              <a:t>LiFE</a:t>
            </a:r>
            <a:r>
              <a:rPr lang="en-GB" sz="1500" dirty="0"/>
              <a:t> offers a dedicated ‘student engagement’ framework for implementation </a:t>
            </a:r>
            <a:endParaRPr lang="en-GB" sz="1500" dirty="0" smtClean="0"/>
          </a:p>
          <a:p>
            <a:pPr marL="0" indent="0" algn="ctr">
              <a:spcBef>
                <a:spcPts val="0"/>
              </a:spcBef>
              <a:buNone/>
            </a:pPr>
            <a:endParaRPr lang="en-GB" sz="20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GB" sz="2000" b="1" dirty="0" smtClean="0">
                <a:solidFill>
                  <a:srgbClr val="7BA22F"/>
                </a:solidFill>
              </a:rPr>
              <a:t>Membership matters at www.eauc.org.uk</a:t>
            </a:r>
            <a:endParaRPr lang="en-GB" sz="2000" b="1" dirty="0">
              <a:solidFill>
                <a:srgbClr val="7BA2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990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892175"/>
            <a:ext cx="8229600" cy="1143000"/>
          </a:xfrm>
        </p:spPr>
        <p:txBody>
          <a:bodyPr/>
          <a:lstStyle/>
          <a:p>
            <a:pPr eaLnBrk="1" hangingPunct="1"/>
            <a:r>
              <a:rPr lang="en-GB" sz="4000" b="1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What’s the structure of a Hub?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914400" y="2339975"/>
            <a:ext cx="7254875" cy="3448050"/>
          </a:xfrm>
        </p:spPr>
        <p:txBody>
          <a:bodyPr/>
          <a:lstStyle/>
          <a:p>
            <a:r>
              <a:rPr lang="en-US" sz="2400"/>
              <a:t>Embedded in a university – working alongside/with Student Unions.</a:t>
            </a:r>
          </a:p>
          <a:p>
            <a:pPr>
              <a:buFont typeface="Arial" charset="0"/>
              <a:buNone/>
            </a:pPr>
            <a:endParaRPr lang="en-US" sz="2400"/>
          </a:p>
          <a:p>
            <a:r>
              <a:rPr lang="en-US" sz="2400"/>
              <a:t>Comprised of staff members (e.g. permanent Hub Managers) and a student committee (e.g. president, treasurer, area coordinators), and many many volunteers.</a:t>
            </a:r>
          </a:p>
          <a:p>
            <a:endParaRPr lang="en-US" sz="2400" b="1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936625"/>
            <a:ext cx="8229600" cy="1143000"/>
          </a:xfrm>
        </p:spPr>
        <p:txBody>
          <a:bodyPr/>
          <a:lstStyle/>
          <a:p>
            <a:pPr eaLnBrk="1" hangingPunct="1"/>
            <a:r>
              <a:rPr lang="en-GB" b="1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To Hub or not to Hub?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99592" y="2132856"/>
            <a:ext cx="7254875" cy="3448050"/>
          </a:xfrm>
        </p:spPr>
        <p:txBody>
          <a:bodyPr/>
          <a:lstStyle/>
          <a:p>
            <a:r>
              <a:rPr lang="en-US" sz="2400" dirty="0"/>
              <a:t>Because “students are the future”, Jonathan </a:t>
            </a:r>
            <a:r>
              <a:rPr lang="en-US" sz="2400" dirty="0" err="1"/>
              <a:t>Porritt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Because students are great – very passionate and hard working – and they benefit greatly from our years of experience and ideas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smtClean="0"/>
              <a:t>We inform, inspire, connect and support. We are a </a:t>
            </a:r>
            <a:r>
              <a:rPr lang="en-US" sz="2400" b="1" dirty="0" smtClean="0"/>
              <a:t>catalyst </a:t>
            </a:r>
            <a:r>
              <a:rPr lang="en-US" sz="2400" dirty="0" smtClean="0"/>
              <a:t>to help students achieve more.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658813"/>
            <a:ext cx="8229600" cy="1143000"/>
          </a:xfrm>
        </p:spPr>
        <p:txBody>
          <a:bodyPr/>
          <a:lstStyle/>
          <a:p>
            <a:pPr eaLnBrk="1" hangingPunct="1"/>
            <a:r>
              <a:rPr lang="en-GB" b="1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Our Theory of Change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32" y="1482724"/>
            <a:ext cx="6914132" cy="482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685800" y="1336675"/>
            <a:ext cx="7772400" cy="1470025"/>
          </a:xfrm>
        </p:spPr>
        <p:txBody>
          <a:bodyPr/>
          <a:lstStyle/>
          <a:p>
            <a:pPr eaLnBrk="1" hangingPunct="1"/>
            <a:r>
              <a:rPr lang="en-GB" b="1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Student Hubs and the </a:t>
            </a:r>
            <a:r>
              <a:rPr lang="en-GB" b="1">
                <a:solidFill>
                  <a:srgbClr val="008000"/>
                </a:solidFill>
                <a:latin typeface="Century Gothic" charset="0"/>
                <a:ea typeface="Century Gothic" charset="0"/>
                <a:cs typeface="Century Gothic" charset="0"/>
              </a:rPr>
              <a:t>Environment</a:t>
            </a:r>
            <a:r>
              <a:rPr lang="en-GB" b="1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	</a:t>
            </a:r>
          </a:p>
        </p:txBody>
      </p:sp>
      <p:pic>
        <p:nvPicPr>
          <p:cNvPr id="2253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9500" y="2770188"/>
            <a:ext cx="2298700" cy="318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ctrTitle"/>
          </p:nvPr>
        </p:nvSpPr>
        <p:spPr>
          <a:xfrm>
            <a:off x="685800" y="1211263"/>
            <a:ext cx="7772400" cy="1470025"/>
          </a:xfrm>
        </p:spPr>
        <p:txBody>
          <a:bodyPr/>
          <a:lstStyle/>
          <a:p>
            <a:pPr eaLnBrk="1" hangingPunct="1"/>
            <a:r>
              <a:rPr lang="en-GB" b="1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Student Hubs and the </a:t>
            </a:r>
            <a:r>
              <a:rPr lang="en-GB" b="1">
                <a:solidFill>
                  <a:srgbClr val="008000"/>
                </a:solidFill>
                <a:latin typeface="Century Gothic" charset="0"/>
                <a:ea typeface="Century Gothic" charset="0"/>
                <a:cs typeface="Century Gothic" charset="0"/>
              </a:rPr>
              <a:t>Environment</a:t>
            </a:r>
            <a:r>
              <a:rPr lang="en-GB" b="1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	</a:t>
            </a:r>
          </a:p>
        </p:txBody>
      </p:sp>
      <p:sp>
        <p:nvSpPr>
          <p:cNvPr id="23555" name="Subtitle 2"/>
          <p:cNvSpPr>
            <a:spLocks noGrp="1"/>
          </p:cNvSpPr>
          <p:nvPr>
            <p:ph type="subTitle" idx="1"/>
          </p:nvPr>
        </p:nvSpPr>
        <p:spPr>
          <a:xfrm>
            <a:off x="755576" y="2564904"/>
            <a:ext cx="7560840" cy="3096344"/>
          </a:xfrm>
        </p:spPr>
        <p:txBody>
          <a:bodyPr/>
          <a:lstStyle/>
          <a:p>
            <a:pPr marL="342900" indent="-342900" algn="l">
              <a:buFont typeface="Arial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Projects</a:t>
            </a:r>
            <a:r>
              <a:rPr lang="en-US" sz="2200" dirty="0">
                <a:solidFill>
                  <a:schemeClr val="tx1"/>
                </a:solidFill>
              </a:rPr>
              <a:t>: allotments, CUECS (Cambridge consultancy) 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Groups</a:t>
            </a:r>
            <a:r>
              <a:rPr lang="en-US" sz="2200" dirty="0">
                <a:solidFill>
                  <a:schemeClr val="tx1"/>
                </a:solidFill>
              </a:rPr>
              <a:t>: BUST (food co-op, cycle repair)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Events</a:t>
            </a:r>
            <a:r>
              <a:rPr lang="en-US" sz="2200" dirty="0">
                <a:solidFill>
                  <a:schemeClr val="tx1"/>
                </a:solidFill>
              </a:rPr>
              <a:t>: Climate of Change Speaker Series, The Series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Conferences</a:t>
            </a:r>
            <a:r>
              <a:rPr lang="en-US" sz="2200" dirty="0">
                <a:solidFill>
                  <a:schemeClr val="tx1"/>
                </a:solidFill>
              </a:rPr>
              <a:t>: Climate Forums (Oxford</a:t>
            </a:r>
            <a:r>
              <a:rPr lang="en-US" sz="2200" dirty="0" smtClean="0">
                <a:solidFill>
                  <a:schemeClr val="tx1"/>
                </a:solidFill>
              </a:rPr>
              <a:t>, Bristol, </a:t>
            </a:r>
            <a:r>
              <a:rPr lang="en-US" sz="2200" dirty="0">
                <a:solidFill>
                  <a:schemeClr val="tx1"/>
                </a:solidFill>
              </a:rPr>
              <a:t>Southampton, Warwick, Cambridge)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Campaigns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Energise</a:t>
            </a:r>
            <a:r>
              <a:rPr lang="en-US" sz="2200" dirty="0">
                <a:solidFill>
                  <a:schemeClr val="tx1"/>
                </a:solidFill>
              </a:rPr>
              <a:t> Cambridge, support UKYCC, People &amp; Planet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/>
          <a:lstStyle/>
          <a:p>
            <a:pPr eaLnBrk="1" hangingPunct="1"/>
            <a:r>
              <a:rPr lang="en-GB" sz="2800" b="1" dirty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Case study 1: Bristol Hub and University of Bristol</a:t>
            </a:r>
          </a:p>
        </p:txBody>
      </p:sp>
      <p:pic>
        <p:nvPicPr>
          <p:cNvPr id="2457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2564904"/>
            <a:ext cx="6257925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658813"/>
            <a:ext cx="8229600" cy="1143000"/>
          </a:xfrm>
        </p:spPr>
        <p:txBody>
          <a:bodyPr/>
          <a:lstStyle/>
          <a:p>
            <a:pPr eaLnBrk="1" hangingPunct="1"/>
            <a:r>
              <a:rPr lang="en-GB" sz="2800" b="1" dirty="0" smtClean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Case </a:t>
            </a:r>
            <a:r>
              <a:rPr lang="en-GB" sz="2800" b="1" dirty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study 1</a:t>
            </a:r>
            <a:r>
              <a:rPr lang="en-GB" sz="2800" b="1" dirty="0" smtClean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:</a:t>
            </a:r>
            <a:br>
              <a:rPr lang="en-GB" sz="2800" b="1" dirty="0" smtClean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GB" sz="2800" b="1" dirty="0" smtClean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en-GB" sz="2800" b="1" dirty="0" smtClean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GB" sz="2800" b="1" dirty="0" smtClean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Partnership:</a:t>
            </a:r>
            <a:br>
              <a:rPr lang="en-GB" sz="2800" b="1" dirty="0" smtClean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GB" sz="2800" b="1" dirty="0" smtClean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Bristol </a:t>
            </a:r>
            <a:r>
              <a:rPr lang="en-GB" sz="2800" b="1" dirty="0">
                <a:solidFill>
                  <a:srgbClr val="2A2B29"/>
                </a:solidFill>
                <a:latin typeface="Century Gothic" charset="0"/>
                <a:ea typeface="Century Gothic" charset="0"/>
                <a:cs typeface="Century Gothic" charset="0"/>
              </a:rPr>
              <a:t>Hub and University of Bristol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755576" y="2852936"/>
            <a:ext cx="7126237" cy="2923331"/>
          </a:xfrm>
        </p:spPr>
        <p:txBody>
          <a:bodyPr/>
          <a:lstStyle/>
          <a:p>
            <a:r>
              <a:rPr lang="en-US" sz="2400" b="1" dirty="0" smtClean="0"/>
              <a:t>Activity Examples:</a:t>
            </a:r>
            <a:endParaRPr lang="en-US" sz="2400" dirty="0" smtClean="0"/>
          </a:p>
          <a:p>
            <a:pPr>
              <a:buFontTx/>
              <a:buChar char="-"/>
            </a:pPr>
            <a:r>
              <a:rPr lang="en-US" sz="2400" dirty="0" smtClean="0"/>
              <a:t>Environment </a:t>
            </a:r>
            <a:r>
              <a:rPr lang="en-US" sz="2400" dirty="0"/>
              <a:t>&amp; Ethics</a:t>
            </a:r>
            <a:r>
              <a:rPr lang="en-US" sz="2400" dirty="0" smtClean="0"/>
              <a:t> Week</a:t>
            </a:r>
          </a:p>
          <a:p>
            <a:pPr>
              <a:buFontTx/>
              <a:buChar char="-"/>
            </a:pPr>
            <a:r>
              <a:rPr lang="en-US" sz="2400" dirty="0" smtClean="0"/>
              <a:t>Skills in Sustainability: Carbon &amp; Waste Audit Training including follow-on audits </a:t>
            </a:r>
          </a:p>
          <a:p>
            <a:pPr>
              <a:buFontTx/>
              <a:buChar char="-"/>
            </a:pPr>
            <a:r>
              <a:rPr lang="en-US" sz="2400" dirty="0" smtClean="0"/>
              <a:t>Climate of Change Speaker Series   </a:t>
            </a:r>
          </a:p>
          <a:p>
            <a:pPr>
              <a:buFont typeface="Arial" charset="0"/>
              <a:buNone/>
            </a:pPr>
            <a:endParaRPr lang="en-US" sz="2400" dirty="0" smtClean="0"/>
          </a:p>
          <a:p>
            <a:pPr>
              <a:buFont typeface="Arial" charset="0"/>
              <a:buNone/>
            </a:pPr>
            <a:endParaRPr lang="en-US" sz="2400" dirty="0" smtClean="0"/>
          </a:p>
          <a:p>
            <a:pPr>
              <a:buFont typeface="Arial" charset="0"/>
              <a:buNone/>
            </a:pPr>
            <a:endParaRPr lang="en-US" sz="2400" dirty="0"/>
          </a:p>
        </p:txBody>
      </p:sp>
      <p:pic>
        <p:nvPicPr>
          <p:cNvPr id="25605" name="Picture 5" descr="Bristol Hub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672" y="5301208"/>
            <a:ext cx="3081792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DSCF304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0179" y="4437112"/>
            <a:ext cx="2570121" cy="1927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C0C0C"/>
      </a:hlink>
      <a:folHlink>
        <a:srgbClr val="0C0C0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740</Words>
  <Application>Microsoft Macintosh PowerPoint</Application>
  <PresentationFormat>On-screen Show (4:3)</PresentationFormat>
  <Paragraphs>88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Student Hubs: helping more students do more, more effectively, for longer!</vt:lpstr>
      <vt:lpstr>What does a Hub do?</vt:lpstr>
      <vt:lpstr>What’s the structure of a Hub?</vt:lpstr>
      <vt:lpstr>To Hub or not to Hub?</vt:lpstr>
      <vt:lpstr>Our Theory of Change</vt:lpstr>
      <vt:lpstr>Student Hubs and the Environment </vt:lpstr>
      <vt:lpstr>Student Hubs and the Environment </vt:lpstr>
      <vt:lpstr>Case study 1: Bristol Hub and University of Bristol</vt:lpstr>
      <vt:lpstr>Case study 1:  Partnership: Bristol Hub and University of Bristol</vt:lpstr>
      <vt:lpstr> Environment &amp; Ethics Week </vt:lpstr>
      <vt:lpstr>Other Bristol Hub activity</vt:lpstr>
      <vt:lpstr> International Development Conference </vt:lpstr>
      <vt:lpstr> Case study 1:  Plans for the future…</vt:lpstr>
      <vt:lpstr>Case study 2: OxGrow</vt:lpstr>
      <vt:lpstr>Case study 2: OxGrow</vt:lpstr>
      <vt:lpstr>Case study 3:   The Turl Street Kitchen</vt:lpstr>
      <vt:lpstr> Case study 3: Oxford Hub/The Turl Street Kitchen</vt:lpstr>
      <vt:lpstr> Case study 3: Oxford Hub/The Turl Street Kitchen</vt:lpstr>
      <vt:lpstr>Three take home messages</vt:lpstr>
      <vt:lpstr>Thank you! www.studenthubs.org</vt:lpstr>
      <vt:lpstr>Your next steps – making the most of your EAUC Membership… </vt:lpstr>
    </vt:vector>
  </TitlesOfParts>
  <Company>University of Gloucestershire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WALKLEY, Lisa</dc:creator>
  <cp:lastModifiedBy>Robert Holtom</cp:lastModifiedBy>
  <cp:revision>76</cp:revision>
  <cp:lastPrinted>2012-01-09T11:11:14Z</cp:lastPrinted>
  <dcterms:created xsi:type="dcterms:W3CDTF">2012-03-23T12:04:30Z</dcterms:created>
  <dcterms:modified xsi:type="dcterms:W3CDTF">2012-03-27T13:29:20Z</dcterms:modified>
</cp:coreProperties>
</file>