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3" r:id="rId2"/>
    <p:sldId id="264" r:id="rId3"/>
    <p:sldId id="268" r:id="rId4"/>
    <p:sldId id="271" r:id="rId5"/>
    <p:sldId id="259" r:id="rId6"/>
    <p:sldId id="257" r:id="rId7"/>
    <p:sldId id="280" r:id="rId8"/>
    <p:sldId id="279" r:id="rId9"/>
    <p:sldId id="265" r:id="rId10"/>
    <p:sldId id="273" r:id="rId11"/>
    <p:sldId id="267" r:id="rId12"/>
    <p:sldId id="272" r:id="rId13"/>
    <p:sldId id="286" r:id="rId14"/>
    <p:sldId id="282" r:id="rId15"/>
    <p:sldId id="283" r:id="rId16"/>
    <p:sldId id="277" r:id="rId17"/>
    <p:sldId id="281" r:id="rId18"/>
    <p:sldId id="284" r:id="rId19"/>
    <p:sldId id="275" r:id="rId20"/>
    <p:sldId id="260" r:id="rId21"/>
    <p:sldId id="285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A2B21C-0FEB-48F9-AD7B-B411B7DE5B45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EA7636-BD88-4F41-87BE-B11A93A3D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29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536B-3A6A-4097-B96F-86C1D3C6E8A5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8253-B2D1-470F-8972-0F81F20D2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1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8208-05D7-4F71-9117-BDBC47340934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DD37-CA96-4D08-A68E-ADB231585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BABF-810B-42AD-A844-7A88903143DB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392A-A81B-4DFA-9083-9F76309C1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5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65CC-FD37-481A-8B53-03C9A21AED27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31FF-22F2-4AA7-B277-B49EECF16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0A8E-AF5B-48DE-B903-C84ED95EB3EA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1463-9D2C-4C76-A73B-3080258A9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E5E9-AC77-49DA-9C25-4AB717FF7C8D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06BD-46B1-40FA-AFB1-E6180808D1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9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5F16-6391-4B92-A004-34053E434017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43F9-5374-4272-B59A-D67A39F71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1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44B7-8DCE-425F-B7FE-48AC914258E9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4347-8C7A-40ED-BDE7-CFF25A2B3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CCCD-3430-4FB9-A0BE-90F1C3916090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B95B-DE3A-4D31-A8BB-DF0CBF029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1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4E73-91DD-4ACF-942F-420EF8E7524F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5D81-3A2C-436D-9D73-25640085C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7154-F419-4AFB-A3B2-10DD986EDDA6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4477-8DDF-4313-9C17-DB8C426B4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3AEAA-9374-4221-BB74-B73F47B4258F}" type="datetimeFigureOut">
              <a:rPr lang="en-US"/>
              <a:pPr>
                <a:defRPr/>
              </a:pPr>
              <a:t>12/7/2014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18C454-E502-46F8-8251-025088A46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retscotland.wordpress.com/2013/01/27/mystery-tubes-spotted-in-tollcross-and-parkhead/tubemyst0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c/cb/Automobile_exhaust_ga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071563"/>
            <a:ext cx="8001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+mn-lt"/>
              </a:rPr>
              <a:t>Road transport air pollution:</a:t>
            </a:r>
          </a:p>
          <a:p>
            <a:pPr algn="ctr">
              <a:defRPr/>
            </a:pPr>
            <a:r>
              <a:rPr lang="en-GB" sz="4400" b="1" dirty="0">
                <a:latin typeface="+mn-lt"/>
              </a:rPr>
              <a:t>Health impacts and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3" y="5357813"/>
            <a:ext cx="75723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tx2"/>
                </a:solidFill>
                <a:latin typeface="+mn-lt"/>
              </a:rPr>
              <a:t>Huw Brunt</a:t>
            </a:r>
            <a:endParaRPr lang="en-GB" sz="1400" b="1" dirty="0">
              <a:solidFill>
                <a:schemeClr val="tx2"/>
              </a:solidFill>
              <a:latin typeface="+mn-lt"/>
            </a:endParaRPr>
          </a:p>
          <a:p>
            <a:pPr algn="r">
              <a:defRPr/>
            </a:pPr>
            <a:endParaRPr lang="en-GB" sz="1400" b="1" dirty="0">
              <a:solidFill>
                <a:schemeClr val="tx2"/>
              </a:solidFill>
              <a:latin typeface="+mn-lt"/>
            </a:endParaRP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Consultant in Public Health, Public Health Wales</a:t>
            </a: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PhD Researcher, University of the West of England</a:t>
            </a: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9</a:t>
            </a:r>
            <a:r>
              <a:rPr lang="en-GB" sz="1400" b="1" baseline="30000" dirty="0">
                <a:solidFill>
                  <a:schemeClr val="tx2"/>
                </a:solidFill>
                <a:latin typeface="+mn-lt"/>
              </a:rPr>
              <a:t>th</a:t>
            </a:r>
            <a:r>
              <a:rPr lang="en-GB" sz="1400" b="1" dirty="0">
                <a:solidFill>
                  <a:schemeClr val="tx2"/>
                </a:solidFill>
                <a:latin typeface="+mn-lt"/>
              </a:rPr>
              <a:t> Dec 2014</a:t>
            </a:r>
          </a:p>
        </p:txBody>
      </p:sp>
      <p:pic>
        <p:nvPicPr>
          <p:cNvPr id="2052" name="Picture 44" descr="Public Health Wa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40116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53" descr="UWE_AQM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75"/>
            <a:ext cx="3817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26367" r="23132" b="7304"/>
          <a:stretch>
            <a:fillRect/>
          </a:stretch>
        </p:blipFill>
        <p:spPr bwMode="auto">
          <a:xfrm>
            <a:off x="1357313" y="1071563"/>
            <a:ext cx="650081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357688" y="1143000"/>
            <a:ext cx="1857375" cy="928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643688" y="6286500"/>
            <a:ext cx="2214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Source:  RAC Foundation (2014)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20151" b="42554"/>
          <a:stretch>
            <a:fillRect/>
          </a:stretch>
        </p:blipFill>
        <p:spPr bwMode="auto">
          <a:xfrm>
            <a:off x="142875" y="785813"/>
            <a:ext cx="887888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50781" r="23132" b="16843"/>
          <a:stretch>
            <a:fillRect/>
          </a:stretch>
        </p:blipFill>
        <p:spPr bwMode="auto">
          <a:xfrm>
            <a:off x="1000125" y="785813"/>
            <a:ext cx="71389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00313" y="3500438"/>
            <a:ext cx="535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latin typeface="+mn-lt"/>
              </a:rPr>
              <a:t>Source: 2008 2008/50/EC, EU (2008)</a:t>
            </a:r>
          </a:p>
        </p:txBody>
      </p:sp>
      <p:pic>
        <p:nvPicPr>
          <p:cNvPr id="13316" name="Picture 8" descr="Mystery 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167640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86250"/>
            <a:ext cx="2786063" cy="2089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1724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34483" r="22035" b="17969"/>
          <a:stretch>
            <a:fillRect/>
          </a:stretch>
        </p:blipFill>
        <p:spPr bwMode="auto">
          <a:xfrm>
            <a:off x="642938" y="1643063"/>
            <a:ext cx="78279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4438" y="857250"/>
            <a:ext cx="6786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Estimates of deaths from ambient particulate matter pollution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15063" y="6215063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latin typeface="+mn-lt"/>
              </a:rPr>
              <a:t>Source: OECD (2014)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actionprgroup.com/uploads/images/EU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307137" cy="4202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eography of the United Kingdo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"/>
            <a:ext cx="4143375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ound 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203993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88" y="1643063"/>
            <a:ext cx="2357437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chemeClr val="tx2"/>
                </a:solidFill>
                <a:latin typeface="+mn-lt"/>
              </a:rPr>
              <a:t>EU</a:t>
            </a:r>
          </a:p>
          <a:p>
            <a:pPr algn="ctr">
              <a:defRPr/>
            </a:pPr>
            <a:endParaRPr lang="en-GB" sz="2800" b="1" dirty="0">
              <a:solidFill>
                <a:schemeClr val="tx2"/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€330billion</a:t>
            </a:r>
          </a:p>
          <a:p>
            <a:pPr algn="ctr"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↓</a:t>
            </a:r>
          </a:p>
          <a:p>
            <a:pPr algn="ctr"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€940 billion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643063"/>
            <a:ext cx="2357438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chemeClr val="tx2"/>
                </a:solidFill>
                <a:latin typeface="+mn-lt"/>
              </a:rPr>
              <a:t>UK</a:t>
            </a:r>
          </a:p>
          <a:p>
            <a:pPr algn="ctr">
              <a:defRPr/>
            </a:pPr>
            <a:endParaRPr lang="en-GB" sz="2800" b="1" dirty="0">
              <a:solidFill>
                <a:schemeClr val="tx2"/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£9 billion</a:t>
            </a:r>
          </a:p>
          <a:p>
            <a:pPr algn="ctr"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↓</a:t>
            </a:r>
          </a:p>
          <a:p>
            <a:pPr algn="ctr"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£19 billion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1429" r="13840" b="13570"/>
          <a:stretch>
            <a:fillRect/>
          </a:stretch>
        </p:blipFill>
        <p:spPr bwMode="auto">
          <a:xfrm>
            <a:off x="857250" y="785813"/>
            <a:ext cx="76438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357938" y="5857875"/>
            <a:ext cx="2071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latin typeface="+mn-lt"/>
              </a:rPr>
              <a:t>Source: </a:t>
            </a:r>
            <a:r>
              <a:rPr lang="en-GB" sz="1000" dirty="0" err="1">
                <a:latin typeface="+mn-lt"/>
              </a:rPr>
              <a:t>DfT</a:t>
            </a:r>
            <a:r>
              <a:rPr lang="en-GB" sz="1000" dirty="0">
                <a:latin typeface="+mn-lt"/>
              </a:rPr>
              <a:t>, 2009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29297" r="23682" b="15039"/>
          <a:stretch>
            <a:fillRect/>
          </a:stretch>
        </p:blipFill>
        <p:spPr bwMode="auto">
          <a:xfrm>
            <a:off x="1785938" y="357188"/>
            <a:ext cx="54054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72188" y="3500438"/>
            <a:ext cx="1214437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0" y="500063"/>
            <a:ext cx="2071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latin typeface="+mn-lt"/>
              </a:rPr>
              <a:t>Source: </a:t>
            </a:r>
            <a:r>
              <a:rPr lang="en-GB" sz="1000" dirty="0" err="1">
                <a:latin typeface="+mn-lt"/>
              </a:rPr>
              <a:t>Defra</a:t>
            </a:r>
            <a:r>
              <a:rPr lang="en-GB" sz="1000" dirty="0">
                <a:latin typeface="+mn-lt"/>
              </a:rPr>
              <a:t>, 2013</a:t>
            </a:r>
          </a:p>
        </p:txBody>
      </p:sp>
      <p:pic>
        <p:nvPicPr>
          <p:cNvPr id="19461" name="Picture 4" descr="The M4 Moto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214688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ong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3043237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8" descr="http://www.carmarthenjournal.co.uk/images/localworld/ugc-images/276388/Article/images/19757119/5259161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0"/>
          <a:stretch>
            <a:fillRect/>
          </a:stretch>
        </p:blipFill>
        <p:spPr bwMode="auto">
          <a:xfrm>
            <a:off x="6286500" y="4429125"/>
            <a:ext cx="2857500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ommuters cross Waterloo bridge in central London during the tube str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28625" y="285750"/>
            <a:ext cx="2714625" cy="15716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Attributable fraction</a:t>
            </a:r>
          </a:p>
        </p:txBody>
      </p:sp>
      <p:sp>
        <p:nvSpPr>
          <p:cNvPr id="8" name="Oval 7"/>
          <p:cNvSpPr/>
          <p:nvPr/>
        </p:nvSpPr>
        <p:spPr>
          <a:xfrm>
            <a:off x="3286125" y="285750"/>
            <a:ext cx="2714625" cy="15716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Attributable deaths</a:t>
            </a:r>
          </a:p>
        </p:txBody>
      </p:sp>
      <p:sp>
        <p:nvSpPr>
          <p:cNvPr id="9" name="Oval 8"/>
          <p:cNvSpPr/>
          <p:nvPr/>
        </p:nvSpPr>
        <p:spPr>
          <a:xfrm>
            <a:off x="6143625" y="357188"/>
            <a:ext cx="2714625" cy="15001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Years of life lost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43813" y="6429375"/>
            <a:ext cx="1304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Source: The Guardian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762" r="1680"/>
          <a:stretch>
            <a:fillRect/>
          </a:stretch>
        </p:blipFill>
        <p:spPr bwMode="auto">
          <a:xfrm>
            <a:off x="1285875" y="428625"/>
            <a:ext cx="62865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9438" y="6143625"/>
            <a:ext cx="1878012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Source: Barton and Grant (2006)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30273" r="29723" b="21875"/>
          <a:stretch>
            <a:fillRect/>
          </a:stretch>
        </p:blipFill>
        <p:spPr bwMode="auto">
          <a:xfrm>
            <a:off x="571500" y="1500188"/>
            <a:ext cx="5143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85813" y="5857875"/>
            <a:ext cx="1809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Source: RAC Foundation (2014)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785813"/>
            <a:ext cx="2786062" cy="4951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071563"/>
            <a:ext cx="8001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+mn-lt"/>
              </a:rPr>
              <a:t>Road transport air pollution:</a:t>
            </a:r>
          </a:p>
          <a:p>
            <a:pPr algn="ctr">
              <a:defRPr/>
            </a:pPr>
            <a:r>
              <a:rPr lang="en-GB" sz="4400" b="1" dirty="0">
                <a:latin typeface="+mn-lt"/>
              </a:rPr>
              <a:t>Health impacts and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3" y="5357813"/>
            <a:ext cx="75723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tx2"/>
                </a:solidFill>
                <a:latin typeface="+mn-lt"/>
              </a:rPr>
              <a:t>Huw Brunt</a:t>
            </a:r>
            <a:endParaRPr lang="en-GB" sz="1400" b="1" dirty="0">
              <a:solidFill>
                <a:schemeClr val="tx2"/>
              </a:solidFill>
              <a:latin typeface="+mn-lt"/>
            </a:endParaRPr>
          </a:p>
          <a:p>
            <a:pPr algn="r">
              <a:defRPr/>
            </a:pPr>
            <a:endParaRPr lang="en-GB" sz="1400" b="1" dirty="0">
              <a:solidFill>
                <a:schemeClr val="tx2"/>
              </a:solidFill>
              <a:latin typeface="+mn-lt"/>
            </a:endParaRP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Consultant in Public Health, Public Health Wales</a:t>
            </a: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PhD Researcher, University of the West of England</a:t>
            </a:r>
          </a:p>
          <a:p>
            <a:pPr algn="r">
              <a:defRPr/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9</a:t>
            </a:r>
            <a:r>
              <a:rPr lang="en-GB" sz="1400" b="1" baseline="30000" dirty="0">
                <a:solidFill>
                  <a:schemeClr val="tx2"/>
                </a:solidFill>
                <a:latin typeface="+mn-lt"/>
              </a:rPr>
              <a:t>th</a:t>
            </a:r>
            <a:r>
              <a:rPr lang="en-GB" sz="1400" b="1" dirty="0">
                <a:solidFill>
                  <a:schemeClr val="tx2"/>
                </a:solidFill>
                <a:latin typeface="+mn-lt"/>
              </a:rPr>
              <a:t> Dec 2014</a:t>
            </a:r>
          </a:p>
        </p:txBody>
      </p:sp>
      <p:pic>
        <p:nvPicPr>
          <p:cNvPr id="22532" name="Picture 44" descr="Public Health Wa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40116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53" descr="UWE_AQM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75"/>
            <a:ext cx="3817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Automobile exhaust g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7499"/>
          <a:stretch>
            <a:fillRect/>
          </a:stretch>
        </p:blipFill>
        <p:spPr bwMode="auto">
          <a:xfrm>
            <a:off x="0" y="0"/>
            <a:ext cx="9144000" cy="271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24609" r="33263" b="10378"/>
          <a:stretch>
            <a:fillRect/>
          </a:stretch>
        </p:blipFill>
        <p:spPr bwMode="auto">
          <a:xfrm>
            <a:off x="285750" y="2857500"/>
            <a:ext cx="51435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3429000"/>
            <a:ext cx="2928938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b="1" dirty="0">
                <a:latin typeface="+mj-lt"/>
              </a:rPr>
              <a:t>Euro 4 (2005) &amp; 5 (2009)</a:t>
            </a:r>
          </a:p>
          <a:p>
            <a:pPr algn="r">
              <a:defRPr/>
            </a:pPr>
            <a:endParaRPr lang="en-GB" sz="2000" b="1" dirty="0">
              <a:latin typeface="+mj-lt"/>
            </a:endParaRPr>
          </a:p>
          <a:p>
            <a:pPr algn="r">
              <a:defRPr/>
            </a:pPr>
            <a:r>
              <a:rPr lang="en-GB" sz="2000" b="1" dirty="0">
                <a:latin typeface="+mj-lt"/>
              </a:rPr>
              <a:t>24%    PM</a:t>
            </a:r>
            <a:r>
              <a:rPr lang="en-GB" sz="2000" b="1" baseline="-25000" dirty="0">
                <a:latin typeface="+mj-lt"/>
              </a:rPr>
              <a:t>10</a:t>
            </a:r>
          </a:p>
          <a:p>
            <a:pPr algn="r">
              <a:defRPr/>
            </a:pPr>
            <a:endParaRPr lang="en-GB" sz="2000" b="1" dirty="0">
              <a:latin typeface="+mj-lt"/>
            </a:endParaRPr>
          </a:p>
          <a:p>
            <a:pPr algn="r">
              <a:defRPr/>
            </a:pPr>
            <a:r>
              <a:rPr lang="en-GB" sz="2000" b="1" dirty="0">
                <a:latin typeface="+mj-lt"/>
              </a:rPr>
              <a:t>     27%   PM</a:t>
            </a:r>
            <a:r>
              <a:rPr lang="en-GB" sz="2000" b="1" baseline="-25000" dirty="0">
                <a:latin typeface="+mj-lt"/>
              </a:rPr>
              <a:t>2.5</a:t>
            </a:r>
          </a:p>
          <a:p>
            <a:pPr algn="r">
              <a:defRPr/>
            </a:pPr>
            <a:endParaRPr lang="en-GB" sz="2000" b="1" dirty="0">
              <a:latin typeface="+mj-lt"/>
            </a:endParaRPr>
          </a:p>
          <a:p>
            <a:pPr algn="r">
              <a:defRPr/>
            </a:pPr>
            <a:r>
              <a:rPr lang="en-GB" sz="2000" b="1" dirty="0">
                <a:latin typeface="+mj-lt"/>
              </a:rPr>
              <a:t>31%      </a:t>
            </a:r>
            <a:r>
              <a:rPr lang="en-GB" sz="2000" b="1" dirty="0" err="1">
                <a:latin typeface="+mj-lt"/>
              </a:rPr>
              <a:t>NO</a:t>
            </a:r>
            <a:r>
              <a:rPr lang="en-GB" sz="2000" b="1" baseline="-25000" dirty="0" err="1">
                <a:latin typeface="+mj-lt"/>
              </a:rPr>
              <a:t>x</a:t>
            </a:r>
            <a:endParaRPr lang="en-GB" sz="2000" b="1" baseline="-25000" dirty="0"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215063" y="4214813"/>
            <a:ext cx="714375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0" y="228600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Source: RAC Foundation (2014)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750" y="6611938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Source: </a:t>
            </a:r>
            <a:r>
              <a:rPr lang="en-GB" sz="1000" dirty="0" err="1">
                <a:latin typeface="+mn-lt"/>
              </a:rPr>
              <a:t>Defra</a:t>
            </a:r>
            <a:r>
              <a:rPr lang="en-GB" sz="1000" dirty="0">
                <a:latin typeface="+mn-lt"/>
              </a:rPr>
              <a:t> (2014)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15063" y="6215063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latin typeface="+mn-lt"/>
              </a:rPr>
              <a:t>Source: OECD (2014)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 r="12428"/>
          <a:stretch>
            <a:fillRect/>
          </a:stretch>
        </p:blipFill>
        <p:spPr bwMode="auto">
          <a:xfrm>
            <a:off x="1785938" y="3178175"/>
            <a:ext cx="735806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4180" r="26976" b="22852"/>
          <a:stretch>
            <a:fillRect/>
          </a:stretch>
        </p:blipFill>
        <p:spPr bwMode="auto">
          <a:xfrm>
            <a:off x="357188" y="500063"/>
            <a:ext cx="6000750" cy="3567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643688" y="571500"/>
            <a:ext cx="1225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Source: NAEI (2013)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928813" y="6611938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Source: RAC Foundation (2014)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8320" r="26427" b="20898"/>
          <a:stretch>
            <a:fillRect/>
          </a:stretch>
        </p:blipFill>
        <p:spPr bwMode="auto">
          <a:xfrm>
            <a:off x="857250" y="1285875"/>
            <a:ext cx="71437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00188" y="714375"/>
            <a:ext cx="5786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latin typeface="+mn-lt"/>
              </a:rPr>
              <a:t>Change in total </a:t>
            </a:r>
            <a:r>
              <a:rPr lang="en-GB" sz="1600" b="1" dirty="0" err="1">
                <a:latin typeface="+mn-lt"/>
              </a:rPr>
              <a:t>NOx</a:t>
            </a:r>
            <a:r>
              <a:rPr lang="en-GB" sz="1600" b="1" dirty="0">
                <a:latin typeface="+mn-lt"/>
              </a:rPr>
              <a:t> emissions by vehicle type 1998 to 2011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t="24806" r="14728" b="15659"/>
          <a:stretch>
            <a:fillRect/>
          </a:stretch>
        </p:blipFill>
        <p:spPr bwMode="auto">
          <a:xfrm>
            <a:off x="642938" y="928688"/>
            <a:ext cx="82232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643688" y="6286500"/>
            <a:ext cx="2214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Source:  RAC Foundation (2014)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27856" r="37053" b="18571"/>
          <a:stretch>
            <a:fillRect/>
          </a:stretch>
        </p:blipFill>
        <p:spPr bwMode="auto">
          <a:xfrm>
            <a:off x="1928813" y="1143000"/>
            <a:ext cx="5757862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30273" r="34114" b="9180"/>
          <a:stretch>
            <a:fillRect/>
          </a:stretch>
        </p:blipFill>
        <p:spPr bwMode="auto">
          <a:xfrm>
            <a:off x="1571625" y="1571625"/>
            <a:ext cx="61499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r="24339"/>
          <a:stretch>
            <a:fillRect/>
          </a:stretch>
        </p:blipFill>
        <p:spPr bwMode="auto">
          <a:xfrm>
            <a:off x="285750" y="642938"/>
            <a:ext cx="54102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Young boy using asthma inhaler:  NHS cash could be used to repair mouldy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3313"/>
            <a:ext cx="2898775" cy="18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8" descr="http://www.independent.co.uk/incoming/article9820641.ece/alternates/w620/977698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71563"/>
            <a:ext cx="2886075" cy="208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7188" y="6357938"/>
            <a:ext cx="2214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Source:  Craig </a:t>
            </a:r>
            <a:r>
              <a:rPr lang="en-GB" altLang="en-US" sz="1000" i="1"/>
              <a:t>et al.</a:t>
            </a:r>
            <a:r>
              <a:rPr lang="en-GB" altLang="en-US" sz="1000"/>
              <a:t> (2008)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72375" y="5214938"/>
            <a:ext cx="1347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Source: The Telegraph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072438" y="2928938"/>
            <a:ext cx="827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+mn-lt"/>
              </a:rPr>
              <a:t>Source: NHS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230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Huw Brunt</dc:creator>
  <cp:lastModifiedBy> RG</cp:lastModifiedBy>
  <cp:revision>36</cp:revision>
  <dcterms:created xsi:type="dcterms:W3CDTF">2014-11-21T15:03:40Z</dcterms:created>
  <dcterms:modified xsi:type="dcterms:W3CDTF">2014-12-07T22:55:24Z</dcterms:modified>
</cp:coreProperties>
</file>