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65" r:id="rId5"/>
    <p:sldId id="264" r:id="rId6"/>
    <p:sldId id="266" r:id="rId7"/>
    <p:sldId id="267" r:id="rId8"/>
    <p:sldId id="268" r:id="rId9"/>
    <p:sldId id="269" r:id="rId10"/>
    <p:sldId id="270" r:id="rId11"/>
    <p:sldId id="261" r:id="rId12"/>
    <p:sldId id="258" r:id="rId13"/>
    <p:sldId id="271" r:id="rId14"/>
    <p:sldId id="259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BAC"/>
    <a:srgbClr val="FF6BAC"/>
    <a:srgbClr val="562689"/>
    <a:srgbClr val="7BA22F"/>
    <a:srgbClr val="00535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2.wmf"/><Relationship Id="rId1" Type="http://schemas.openxmlformats.org/officeDocument/2006/relationships/image" Target="../media/image9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C0757-371D-4FF1-8369-16DE110856FA}" type="datetimeFigureOut">
              <a:rPr lang="en-GB" smtClean="0"/>
              <a:pPr/>
              <a:t>23/03/2012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C9E82-DD0F-457F-9B9B-8879762CD4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0266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LT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3" y="3284984"/>
            <a:ext cx="4824537" cy="122413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Speaker(s) 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403648" y="6199792"/>
            <a:ext cx="4608512" cy="32982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Stream: Leadership and Governance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93335" cy="201622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301208"/>
            <a:ext cx="1436400" cy="1436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247900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77809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BF49-16BE-4E29-89A5-91128146C5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1016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3438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ASTER_Salford logo_RG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638" y="166688"/>
            <a:ext cx="1373187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9" y="2905124"/>
            <a:ext cx="7956726" cy="3221040"/>
          </a:xfrm>
          <a:prstGeom prst="rect">
            <a:avLst/>
          </a:prstGeom>
        </p:spPr>
        <p:txBody>
          <a:bodyPr/>
          <a:lstStyle>
            <a:lvl1pPr>
              <a:buClr>
                <a:srgbClr val="C60C30"/>
              </a:buClr>
              <a:buFont typeface="Arial" pitchFamily="34" charset="0"/>
              <a:buChar char="•"/>
              <a:defRPr sz="2800"/>
            </a:lvl1pPr>
            <a:lvl2pPr>
              <a:buClr>
                <a:srgbClr val="C60C30"/>
              </a:buClr>
              <a:defRPr sz="2400"/>
            </a:lvl2pPr>
            <a:lvl3pPr>
              <a:buClr>
                <a:srgbClr val="C60C30"/>
              </a:buClr>
              <a:defRPr sz="2000"/>
            </a:lvl3pPr>
            <a:lvl4pPr>
              <a:buClr>
                <a:srgbClr val="C60C30"/>
              </a:buClr>
              <a:defRPr sz="1800"/>
            </a:lvl4pPr>
            <a:lvl5pPr>
              <a:buClr>
                <a:srgbClr val="C60C30"/>
              </a:buCl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0999" y="1428749"/>
            <a:ext cx="8175801" cy="147637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F61E871-00B0-48D0-AD66-D0367A6A191F}" type="datetime1">
              <a:rPr lang="en-US"/>
              <a:pPr>
                <a:defRPr/>
              </a:pPr>
              <a:t>3/23/2012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A8026BE-5251-46EA-A55B-12DCFE4DF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15447" cy="9221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8313" y="1556792"/>
            <a:ext cx="8207375" cy="47525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148" y="188641"/>
            <a:ext cx="2504184" cy="864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407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e home mess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987008" cy="1354162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</a:lstStyle>
          <a:p>
            <a:r>
              <a:rPr lang="en-US" dirty="0" smtClean="0"/>
              <a:t>Your three take-home key messages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68313" y="1916832"/>
            <a:ext cx="8207375" cy="432048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006BAC"/>
              </a:buClr>
              <a:buSzPct val="121000"/>
              <a:buFont typeface="+mj-lt"/>
              <a:buAutoNum type="arabicPeriod"/>
              <a:defRPr baseline="0"/>
            </a:lvl1pPr>
            <a:lvl2pPr marL="971550" indent="-51435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286000" indent="-457200">
              <a:buFont typeface="+mj-lt"/>
              <a:buAutoNum type="arabicPeriod"/>
              <a:defRPr/>
            </a:lvl5pPr>
          </a:lstStyle>
          <a:p>
            <a:pPr lvl="0"/>
            <a:r>
              <a:rPr lang="en-US" dirty="0" smtClean="0"/>
              <a:t>Message 1</a:t>
            </a:r>
          </a:p>
          <a:p>
            <a:pPr lvl="0"/>
            <a:r>
              <a:rPr lang="en-US" dirty="0" smtClean="0"/>
              <a:t>Message 2</a:t>
            </a:r>
          </a:p>
          <a:p>
            <a:pPr lvl="0"/>
            <a:r>
              <a:rPr lang="en-US" dirty="0" smtClean="0"/>
              <a:t>Message 3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85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77809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6569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77809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5568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77809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618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067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899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731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B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179512" y="188640"/>
            <a:ext cx="8712968" cy="6480720"/>
          </a:xfrm>
          <a:prstGeom prst="roundRect">
            <a:avLst>
              <a:gd name="adj" fmla="val 324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0312" y="6356350"/>
            <a:ext cx="130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C90BF49-16BE-4E29-89A5-91128146C5E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148" y="188641"/>
            <a:ext cx="2504184" cy="864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2946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b="1" kern="1200">
          <a:solidFill>
            <a:srgbClr val="00535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ek.salford.ac.uk/profiles/E.BICHARD.jsp" TargetMode="External"/><Relationship Id="rId2" Type="http://schemas.openxmlformats.org/officeDocument/2006/relationships/hyperlink" Target="mailto:e.bichard@salford.ac.uk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lifeindex.org.uk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2" Type="http://schemas.openxmlformats.org/officeDocument/2006/relationships/video" Target="file:///D:\Clipart\photos\Industry\Refinery.jpg" TargetMode="Externa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png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Professor Erik Bichard</a:t>
            </a:r>
          </a:p>
          <a:p>
            <a:r>
              <a:rPr lang="en-GB" dirty="0" smtClean="0"/>
              <a:t>University of Salford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Changing Values to Create a Sustainable Culture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142816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"/>
          <p:cNvSpPr>
            <a:spLocks noGrp="1"/>
          </p:cNvSpPr>
          <p:nvPr>
            <p:ph type="title"/>
          </p:nvPr>
        </p:nvSpPr>
        <p:spPr bwMode="auto">
          <a:xfrm>
            <a:off x="511175" y="1114425"/>
            <a:ext cx="8175625" cy="1171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Framing: Flooding</a:t>
            </a:r>
          </a:p>
        </p:txBody>
      </p:sp>
      <p:pic>
        <p:nvPicPr>
          <p:cNvPr id="34819" name="Picture 2" descr="C:\Documents and Settings\PMS295\Local Settings\Temporary Internet Files\Content.IE5\LXG9XRWL\MC900265516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9175" y="2728913"/>
            <a:ext cx="2212975" cy="3009900"/>
          </a:xfrm>
          <a:noFill/>
          <a:ln>
            <a:miter lim="800000"/>
            <a:headEnd/>
            <a:tailEnd/>
          </a:ln>
        </p:spPr>
      </p:pic>
      <p:pic>
        <p:nvPicPr>
          <p:cNvPr id="34820" name="Picture 3" descr="C:\Documents and Settings\PMS295\Local Settings\Temporary Internet Files\Content.IE5\5MQG87WA\MC90026551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4400" y="2728913"/>
            <a:ext cx="217805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4" descr="C:\Documents and Settings\PMS295\Local Settings\Temporary Internet Files\Content.IE5\2579Y0VT\MC90026552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6775" y="2528888"/>
            <a:ext cx="2519363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TextBox 6"/>
          <p:cNvSpPr txBox="1">
            <a:spLocks noChangeArrowheads="1"/>
          </p:cNvSpPr>
          <p:nvPr/>
        </p:nvSpPr>
        <p:spPr bwMode="auto">
          <a:xfrm>
            <a:off x="1371600" y="3886200"/>
            <a:ext cx="1457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/>
              <a:t>    RISK</a:t>
            </a:r>
          </a:p>
        </p:txBody>
      </p:sp>
      <p:sp>
        <p:nvSpPr>
          <p:cNvPr id="34823" name="TextBox 7"/>
          <p:cNvSpPr txBox="1">
            <a:spLocks noChangeArrowheads="1"/>
          </p:cNvSpPr>
          <p:nvPr/>
        </p:nvSpPr>
        <p:spPr bwMode="auto">
          <a:xfrm>
            <a:off x="3929063" y="388620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/>
              <a:t>   MONEY</a:t>
            </a:r>
          </a:p>
        </p:txBody>
      </p:sp>
      <p:sp>
        <p:nvSpPr>
          <p:cNvPr id="34824" name="TextBox 8"/>
          <p:cNvSpPr txBox="1">
            <a:spLocks noChangeArrowheads="1"/>
          </p:cNvSpPr>
          <p:nvPr/>
        </p:nvSpPr>
        <p:spPr bwMode="auto">
          <a:xfrm>
            <a:off x="6257925" y="3886200"/>
            <a:ext cx="1914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/>
              <a:t>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Your University has decided to run a building-by-building </a:t>
            </a:r>
            <a:r>
              <a:rPr lang="en-GB" dirty="0" smtClean="0"/>
              <a:t>competition </a:t>
            </a:r>
            <a:r>
              <a:rPr lang="en-GB" dirty="0" smtClean="0"/>
              <a:t>to reduce energy consumption.</a:t>
            </a:r>
          </a:p>
          <a:p>
            <a:r>
              <a:rPr lang="en-GB" dirty="0" smtClean="0"/>
              <a:t>Prepare an influencing strategy </a:t>
            </a:r>
            <a:r>
              <a:rPr lang="en-GB" dirty="0" smtClean="0"/>
              <a:t>that incorporates a values-based approach through appropriate framing and incentives. The strategy should:</a:t>
            </a:r>
            <a:endParaRPr lang="en-GB" dirty="0" smtClean="0"/>
          </a:p>
          <a:p>
            <a:pPr lvl="1"/>
            <a:r>
              <a:rPr lang="en-GB" dirty="0" smtClean="0"/>
              <a:t>Be </a:t>
            </a:r>
            <a:r>
              <a:rPr lang="en-GB" dirty="0" smtClean="0"/>
              <a:t>aiming for maximum </a:t>
            </a:r>
            <a:r>
              <a:rPr lang="en-GB" dirty="0" smtClean="0"/>
              <a:t>participation</a:t>
            </a:r>
          </a:p>
          <a:p>
            <a:pPr lvl="1"/>
            <a:r>
              <a:rPr lang="en-GB" dirty="0" smtClean="0"/>
              <a:t>Be </a:t>
            </a:r>
            <a:r>
              <a:rPr lang="en-GB" dirty="0" smtClean="0"/>
              <a:t>aiming for maximum </a:t>
            </a:r>
            <a:r>
              <a:rPr lang="en-GB" dirty="0" smtClean="0"/>
              <a:t>results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Everyone is different, but many share similar </a:t>
            </a:r>
            <a:r>
              <a:rPr lang="en-GB" dirty="0" smtClean="0"/>
              <a:t>values so while one size rarely fits all, sometimes three will do the trick</a:t>
            </a:r>
            <a:endParaRPr lang="en-GB" dirty="0" smtClean="0"/>
          </a:p>
          <a:p>
            <a:r>
              <a:rPr lang="en-GB" dirty="0" smtClean="0"/>
              <a:t>Values-based strategies tend to include a larger number of people </a:t>
            </a:r>
          </a:p>
          <a:p>
            <a:r>
              <a:rPr lang="en-GB" dirty="0" smtClean="0"/>
              <a:t>Framing is the way to direct a message to fit with a value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98704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8313" y="1916832"/>
            <a:ext cx="8207375" cy="4608512"/>
          </a:xfrm>
        </p:spPr>
        <p:txBody>
          <a:bodyPr/>
          <a:lstStyle/>
          <a:p>
            <a:pPr>
              <a:buNone/>
            </a:pPr>
            <a:r>
              <a:rPr lang="en-GB" sz="2800" dirty="0" smtClean="0">
                <a:hlinkClick r:id="rId2"/>
              </a:rPr>
              <a:t>e.bichard@salford.ac.uk</a:t>
            </a:r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0161-295-6826</a:t>
            </a:r>
          </a:p>
          <a:p>
            <a:pPr>
              <a:buNone/>
            </a:pPr>
            <a:endParaRPr lang="en-GB" sz="2800" dirty="0" smtClean="0">
              <a:hlinkClick r:id="rId3"/>
            </a:endParaRPr>
          </a:p>
          <a:p>
            <a:pPr>
              <a:buNone/>
            </a:pPr>
            <a:r>
              <a:rPr lang="en-GB" sz="2800" dirty="0" smtClean="0">
                <a:hlinkClick r:id="rId3"/>
              </a:rPr>
              <a:t>http://www.seek.salford.ac.uk/profiles/E.BICHARD.jsp</a:t>
            </a:r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Read ‘Positively Responsible’ (Butterworth Heinemann)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 dirty="0"/>
              <a:t>Your next steps – making the most of your EAUC Membership…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468313" y="1556792"/>
            <a:ext cx="8207375" cy="4680520"/>
          </a:xfrm>
        </p:spPr>
        <p:txBody>
          <a:bodyPr/>
          <a:lstStyle/>
          <a:p>
            <a:r>
              <a:rPr lang="en-GB" sz="2000" dirty="0" smtClean="0">
                <a:solidFill>
                  <a:srgbClr val="006BAC"/>
                </a:solidFill>
              </a:rPr>
              <a:t>Resources - </a:t>
            </a:r>
            <a:r>
              <a:rPr lang="en-GB" sz="2000" dirty="0" smtClean="0"/>
              <a:t>visit </a:t>
            </a:r>
            <a:r>
              <a:rPr lang="en-GB" sz="2000" dirty="0"/>
              <a:t>the </a:t>
            </a:r>
            <a:r>
              <a:rPr lang="en-GB" sz="2000" dirty="0" smtClean="0"/>
              <a:t>dedicated community, leadership and behaviour change EAUC </a:t>
            </a:r>
            <a:r>
              <a:rPr lang="en-GB" sz="2000" dirty="0"/>
              <a:t>resource </a:t>
            </a:r>
            <a:r>
              <a:rPr lang="en-GB" sz="2000" dirty="0" smtClean="0"/>
              <a:t>bank sections </a:t>
            </a:r>
          </a:p>
          <a:p>
            <a:r>
              <a:rPr lang="en-GB" sz="2000" dirty="0" smtClean="0">
                <a:solidFill>
                  <a:srgbClr val="006BAC"/>
                </a:solidFill>
              </a:rPr>
              <a:t>Networks </a:t>
            </a:r>
            <a:r>
              <a:rPr lang="en-GB" sz="2000" dirty="0">
                <a:solidFill>
                  <a:srgbClr val="006BAC"/>
                </a:solidFill>
              </a:rPr>
              <a:t>- </a:t>
            </a:r>
            <a:r>
              <a:rPr lang="en-GB" sz="2000" dirty="0" smtClean="0"/>
              <a:t>Join </a:t>
            </a:r>
            <a:r>
              <a:rPr lang="en-GB" sz="2000" dirty="0"/>
              <a:t>our Embedding Positive Attitudes and Behaviours Community of Practice - for those wanting to identify with the challenges of changing the behaviour of staff and </a:t>
            </a:r>
            <a:r>
              <a:rPr lang="en-GB" sz="2000" dirty="0" smtClean="0"/>
              <a:t>students</a:t>
            </a:r>
          </a:p>
          <a:p>
            <a:pPr lvl="1">
              <a:buClr>
                <a:srgbClr val="006BAC"/>
              </a:buClr>
              <a:buFont typeface="Arial" pitchFamily="34" charset="0"/>
              <a:buChar char="•"/>
            </a:pPr>
            <a:r>
              <a:rPr lang="en-GB" sz="1600" dirty="0"/>
              <a:t>Find out more about this group at 5pm today – see programme for </a:t>
            </a:r>
            <a:r>
              <a:rPr lang="en-GB" sz="1600" dirty="0" smtClean="0"/>
              <a:t>details</a:t>
            </a:r>
          </a:p>
          <a:p>
            <a:r>
              <a:rPr lang="en-GB" sz="2000" dirty="0">
                <a:solidFill>
                  <a:srgbClr val="006BAC"/>
                </a:solidFill>
              </a:rPr>
              <a:t>Recognition - </a:t>
            </a:r>
            <a:r>
              <a:rPr lang="en-GB" sz="2000" dirty="0"/>
              <a:t>w</a:t>
            </a:r>
            <a:r>
              <a:rPr lang="en-GB" sz="2000" dirty="0" smtClean="0"/>
              <a:t>ant recognition for your staff and student engagement initiatives - enter the 2012 Green Gown Awards behaviour change category. Entries open summer 2012</a:t>
            </a:r>
          </a:p>
          <a:p>
            <a:r>
              <a:rPr lang="en-GB" sz="2000" dirty="0">
                <a:solidFill>
                  <a:srgbClr val="006BAC"/>
                </a:solidFill>
              </a:rPr>
              <a:t>Measure and improve - </a:t>
            </a:r>
            <a:r>
              <a:rPr lang="en-GB" sz="2000" dirty="0" smtClean="0"/>
              <a:t>sign up to </a:t>
            </a:r>
            <a:r>
              <a:rPr lang="en-GB" sz="2000" dirty="0" err="1" smtClean="0"/>
              <a:t>LiFE</a:t>
            </a:r>
            <a:r>
              <a:rPr lang="en-GB" sz="2000" dirty="0" smtClean="0"/>
              <a:t> – </a:t>
            </a:r>
            <a:r>
              <a:rPr lang="en-GB" sz="2000" dirty="0" smtClean="0">
                <a:hlinkClick r:id="rId2"/>
              </a:rPr>
              <a:t>www.thelifeindex.org.uk</a:t>
            </a:r>
            <a:r>
              <a:rPr lang="en-GB" sz="2000" dirty="0" smtClean="0"/>
              <a:t>. EAUC Members receive a significant discount</a:t>
            </a:r>
          </a:p>
          <a:p>
            <a:pPr marL="0" indent="0">
              <a:buNone/>
            </a:pPr>
            <a:endParaRPr lang="en-GB" sz="500" dirty="0" smtClean="0"/>
          </a:p>
          <a:p>
            <a:pPr marL="0" indent="0" algn="ctr">
              <a:buNone/>
            </a:pPr>
            <a:r>
              <a:rPr lang="en-GB" sz="2200" b="1" dirty="0" smtClean="0">
                <a:solidFill>
                  <a:srgbClr val="006BAC"/>
                </a:solidFill>
              </a:rPr>
              <a:t>Membership </a:t>
            </a:r>
            <a:r>
              <a:rPr lang="en-GB" sz="2200" b="1" dirty="0">
                <a:solidFill>
                  <a:srgbClr val="006BAC"/>
                </a:solidFill>
              </a:rPr>
              <a:t>matters at www.eauc.org.uk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="" xmlns:p14="http://schemas.microsoft.com/office/powerpoint/2010/main" val="389329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Values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Font typeface="Arial" pitchFamily="34" charset="0"/>
              <a:buChar char="•"/>
            </a:pPr>
            <a:r>
              <a:rPr lang="en-GB" dirty="0" smtClean="0"/>
              <a:t>An individual’s judgement of what is valuable or important in life</a:t>
            </a:r>
          </a:p>
          <a:p>
            <a:pPr marL="0" indent="0">
              <a:buFont typeface="Arial" pitchFamily="34" charset="0"/>
              <a:buChar char="•"/>
            </a:pPr>
            <a:r>
              <a:rPr lang="en-GB" dirty="0" smtClean="0"/>
              <a:t>One of a number of ‘internal factors’ that influence behaviour including:</a:t>
            </a:r>
          </a:p>
          <a:p>
            <a:pPr marL="0" indent="0">
              <a:buNone/>
            </a:pPr>
            <a:endParaRPr lang="en-GB" dirty="0" smtClean="0"/>
          </a:p>
          <a:p>
            <a:pPr marL="400050" lvl="1" indent="0"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/>
              <a:t>Motivation</a:t>
            </a:r>
          </a:p>
          <a:p>
            <a:pPr marL="400050" lvl="1" indent="0"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/>
              <a:t>Knowledge</a:t>
            </a:r>
          </a:p>
          <a:p>
            <a:pPr marL="400050" lvl="1" indent="0"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/>
              <a:t>Awareness</a:t>
            </a:r>
          </a:p>
          <a:p>
            <a:pPr marL="400050" lvl="1" indent="0"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/>
              <a:t>Attitudes</a:t>
            </a:r>
          </a:p>
          <a:p>
            <a:pPr marL="400050" lvl="1" indent="0"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/>
              <a:t>Emotions</a:t>
            </a:r>
          </a:p>
          <a:p>
            <a:pPr marL="400050" lvl="1" indent="0">
              <a:buFont typeface="Arial" pitchFamily="34" charset="0"/>
              <a:buChar char="•"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 flipH="1">
            <a:off x="3491879" y="4221088"/>
            <a:ext cx="4608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Locus of control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Responsibilities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Priorities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59492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After </a:t>
            </a:r>
            <a:r>
              <a:rPr lang="en-GB" dirty="0" err="1" smtClean="0"/>
              <a:t>Kollmuss</a:t>
            </a:r>
            <a:r>
              <a:rPr lang="en-GB" dirty="0" smtClean="0"/>
              <a:t> and </a:t>
            </a:r>
            <a:r>
              <a:rPr lang="en-GB" dirty="0" err="1" smtClean="0"/>
              <a:t>Agyman</a:t>
            </a:r>
            <a:r>
              <a:rPr lang="en-GB" dirty="0" smtClean="0"/>
              <a:t>, 2002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504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128713"/>
            <a:ext cx="8229600" cy="11572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4000" smtClean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What are Attitudes and Behaviours?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8875"/>
            <a:ext cx="8229600" cy="41576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Attitudes are ‘certain regularities of an individual’s feelings, thoughts and predisposition to act towards some aspect of his/her environment’. </a:t>
            </a:r>
            <a:r>
              <a:rPr lang="en-GB" sz="1800" dirty="0" smtClean="0">
                <a:latin typeface="Arial" charset="0"/>
                <a:ea typeface="ＭＳ Ｐゴシック" pitchFamily="34" charset="-128"/>
                <a:cs typeface="Arial" charset="0"/>
              </a:rPr>
              <a:t>(Secord and Backman, 1969)</a:t>
            </a:r>
          </a:p>
          <a:p>
            <a:pPr>
              <a:buFontTx/>
              <a:buChar char="•"/>
            </a:pPr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Emotions (affective) + Thought (cognitive) + Willingness to act (behaviour) = Attitude</a:t>
            </a:r>
          </a:p>
          <a:p>
            <a:pPr>
              <a:buFontTx/>
              <a:buChar char="•"/>
            </a:pPr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Willingness is tempered by a belief  that the action will be effective, but also that it will be well received by others                    </a:t>
            </a:r>
            <a:r>
              <a:rPr lang="en-GB" sz="1800" dirty="0" smtClean="0">
                <a:latin typeface="Arial" charset="0"/>
                <a:ea typeface="ＭＳ Ｐゴシック" pitchFamily="34" charset="-128"/>
                <a:cs typeface="Arial" charset="0"/>
              </a:rPr>
              <a:t>(Ajzen and Fishbien (1980)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 bwMode="auto">
          <a:xfrm>
            <a:off x="511175" y="2493963"/>
            <a:ext cx="7956550" cy="4184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Methods like MOSAIC and Acorn don’t build in </a:t>
            </a:r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values as </a:t>
            </a:r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they are based  broadly on </a:t>
            </a:r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geodemographic stratification.</a:t>
            </a:r>
            <a:endParaRPr lang="en-GB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FontTx/>
              <a:buChar char="•"/>
            </a:pPr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A alternative is to understand people based on </a:t>
            </a:r>
            <a:r>
              <a:rPr lang="en-GB" b="1" dirty="0" smtClean="0">
                <a:latin typeface="Arial" charset="0"/>
                <a:ea typeface="ＭＳ Ｐゴシック" pitchFamily="34" charset="-128"/>
                <a:cs typeface="Arial" charset="0"/>
              </a:rPr>
              <a:t>Maslow’s hierarchy of human needs</a:t>
            </a:r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 (inner directed ethics, truth etc., looking forward to the future), outer directed (esteem, living in the now) and security, looking backwards, living in the past.                            </a:t>
            </a:r>
            <a:r>
              <a:rPr lang="en-GB" sz="1600" dirty="0" smtClean="0">
                <a:latin typeface="Arial" charset="0"/>
                <a:ea typeface="ＭＳ Ｐゴシック" pitchFamily="34" charset="-128"/>
                <a:cs typeface="Arial" charset="0"/>
              </a:rPr>
              <a:t>(Campaignstrategy.org, May 2005)</a:t>
            </a:r>
            <a:endParaRPr lang="en-GB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1747" name="Title 2"/>
          <p:cNvSpPr>
            <a:spLocks noGrp="1"/>
          </p:cNvSpPr>
          <p:nvPr>
            <p:ph type="title"/>
          </p:nvPr>
        </p:nvSpPr>
        <p:spPr bwMode="auto">
          <a:xfrm>
            <a:off x="511175" y="1136650"/>
            <a:ext cx="8175625" cy="1357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Why Consumer Segmentation Doesn’t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95536" y="476672"/>
            <a:ext cx="6048672" cy="10081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  </a:t>
            </a:r>
            <a:r>
              <a:rPr lang="en-GB" sz="3200" dirty="0" smtClean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Values Based Segmentation</a:t>
            </a:r>
          </a:p>
        </p:txBody>
      </p:sp>
      <p:graphicFrame>
        <p:nvGraphicFramePr>
          <p:cNvPr id="60419" name="Group 3"/>
          <p:cNvGraphicFramePr>
            <a:graphicFrameLocks noGrp="1"/>
          </p:cNvGraphicFramePr>
          <p:nvPr/>
        </p:nvGraphicFramePr>
        <p:xfrm>
          <a:off x="2135188" y="1600200"/>
          <a:ext cx="7008441" cy="5219700"/>
        </p:xfrm>
        <a:graphic>
          <a:graphicData uri="http://schemas.openxmlformats.org/drawingml/2006/table">
            <a:tbl>
              <a:tblPr/>
              <a:tblGrid>
                <a:gridCol w="2511358"/>
                <a:gridCol w="2160936"/>
                <a:gridCol w="2336147"/>
              </a:tblGrid>
              <a:tr h="1562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Reacts to Problems by…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Searches for…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60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Pioneers (21%)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Doing something about it themselves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Something new and exciting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60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Prospectors (44%)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Organising with others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Something that feels 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6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Settlers (35%)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Calling for someone to do something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Something that is safe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323850" y="5857875"/>
            <a:ext cx="1811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After Rose, Dade and Scott (2007)</a:t>
            </a:r>
          </a:p>
        </p:txBody>
      </p:sp>
      <p:sp>
        <p:nvSpPr>
          <p:cNvPr id="29722" name="TextBox 4"/>
          <p:cNvSpPr txBox="1">
            <a:spLocks noChangeArrowheads="1"/>
          </p:cNvSpPr>
          <p:nvPr/>
        </p:nvSpPr>
        <p:spPr bwMode="auto">
          <a:xfrm>
            <a:off x="323850" y="1773238"/>
            <a:ext cx="172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Values-Based Segmentation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 bwMode="auto">
          <a:xfrm>
            <a:off x="511175" y="2905125"/>
            <a:ext cx="7956550" cy="32210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GB" smtClean="0">
                <a:latin typeface="Arial" charset="0"/>
                <a:ea typeface="ＭＳ Ｐゴシック" pitchFamily="34" charset="-128"/>
                <a:cs typeface="Arial" charset="0"/>
              </a:rPr>
              <a:t>Provides the context within which we understand an issue</a:t>
            </a:r>
          </a:p>
          <a:p>
            <a:pPr>
              <a:buFontTx/>
              <a:buChar char="•"/>
            </a:pPr>
            <a:r>
              <a:rPr lang="en-GB" smtClean="0">
                <a:latin typeface="Arial" charset="0"/>
                <a:ea typeface="ＭＳ Ｐゴシック" pitchFamily="34" charset="-128"/>
                <a:cs typeface="Arial" charset="0"/>
              </a:rPr>
              <a:t>Failure to understand the (often unconcious) way an issue is framed is to loose the battle before its starts</a:t>
            </a:r>
          </a:p>
          <a:p>
            <a:pPr>
              <a:buFontTx/>
              <a:buChar char="•"/>
            </a:pPr>
            <a:endParaRPr lang="en-GB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2771" name="Title 2"/>
          <p:cNvSpPr>
            <a:spLocks noGrp="1"/>
          </p:cNvSpPr>
          <p:nvPr>
            <p:ph type="title"/>
          </p:nvPr>
        </p:nvSpPr>
        <p:spPr bwMode="auto">
          <a:xfrm>
            <a:off x="511175" y="1428750"/>
            <a:ext cx="8175625" cy="1476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Framing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2"/>
          <p:cNvSpPr>
            <a:spLocks noGrp="1"/>
          </p:cNvSpPr>
          <p:nvPr>
            <p:ph type="title"/>
          </p:nvPr>
        </p:nvSpPr>
        <p:spPr bwMode="auto">
          <a:xfrm>
            <a:off x="511175" y="1114425"/>
            <a:ext cx="8175625" cy="1171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Framing: Climate Change</a:t>
            </a:r>
          </a:p>
        </p:txBody>
      </p:sp>
      <p:pic>
        <p:nvPicPr>
          <p:cNvPr id="33795" name="Picture 2" descr="C:\Documents and Settings\PMS295\Local Settings\Temporary Internet Files\Content.IE5\LXG9XRWL\MC900265516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9175" y="2728913"/>
            <a:ext cx="2212975" cy="3009900"/>
          </a:xfrm>
          <a:noFill/>
          <a:ln>
            <a:miter lim="800000"/>
            <a:headEnd/>
            <a:tailEnd/>
          </a:ln>
        </p:spPr>
      </p:pic>
      <p:pic>
        <p:nvPicPr>
          <p:cNvPr id="33796" name="Picture 3" descr="C:\Documents and Settings\PMS295\Local Settings\Temporary Internet Files\Content.IE5\5MQG87WA\MC90026551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4400" y="2728913"/>
            <a:ext cx="217805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4" descr="C:\Documents and Settings\PMS295\Local Settings\Temporary Internet Files\Content.IE5\2579Y0VT\MC90026552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6775" y="2528888"/>
            <a:ext cx="2519363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TextBox 6"/>
          <p:cNvSpPr txBox="1">
            <a:spLocks noChangeArrowheads="1"/>
          </p:cNvSpPr>
          <p:nvPr/>
        </p:nvSpPr>
        <p:spPr bwMode="auto">
          <a:xfrm>
            <a:off x="1371600" y="4171950"/>
            <a:ext cx="1457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/>
              <a:t>CLIMATE</a:t>
            </a:r>
          </a:p>
        </p:txBody>
      </p:sp>
      <p:sp>
        <p:nvSpPr>
          <p:cNvPr id="33799" name="TextBox 7"/>
          <p:cNvSpPr txBox="1">
            <a:spLocks noChangeArrowheads="1"/>
          </p:cNvSpPr>
          <p:nvPr/>
        </p:nvSpPr>
        <p:spPr bwMode="auto">
          <a:xfrm>
            <a:off x="3929063" y="3886200"/>
            <a:ext cx="1428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/>
              <a:t>FOSSIL FUEL</a:t>
            </a:r>
          </a:p>
        </p:txBody>
      </p:sp>
      <p:sp>
        <p:nvSpPr>
          <p:cNvPr id="33800" name="TextBox 8"/>
          <p:cNvSpPr txBox="1">
            <a:spLocks noChangeArrowheads="1"/>
          </p:cNvSpPr>
          <p:nvPr/>
        </p:nvSpPr>
        <p:spPr bwMode="auto">
          <a:xfrm>
            <a:off x="6257925" y="3886200"/>
            <a:ext cx="1914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/>
              <a:t>  POLLUTION</a:t>
            </a:r>
          </a:p>
        </p:txBody>
      </p:sp>
      <p:sp>
        <p:nvSpPr>
          <p:cNvPr id="33801" name="TextBox 9"/>
          <p:cNvSpPr txBox="1">
            <a:spLocks noChangeArrowheads="1"/>
          </p:cNvSpPr>
          <p:nvPr/>
        </p:nvSpPr>
        <p:spPr bwMode="auto">
          <a:xfrm>
            <a:off x="5994400" y="6286500"/>
            <a:ext cx="2420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After work by George Lakoff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2"/>
          <p:cNvSpPr>
            <a:spLocks noGrp="1"/>
          </p:cNvSpPr>
          <p:nvPr>
            <p:ph type="title"/>
          </p:nvPr>
        </p:nvSpPr>
        <p:spPr bwMode="auto">
          <a:xfrm>
            <a:off x="428625" y="1500188"/>
            <a:ext cx="8229600" cy="273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600" smtClean="0">
                <a:solidFill>
                  <a:srgbClr val="000000"/>
                </a:solidFill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The Natural Cycle</a:t>
            </a:r>
          </a:p>
        </p:txBody>
      </p:sp>
      <p:sp>
        <p:nvSpPr>
          <p:cNvPr id="1037" name="Oval 3"/>
          <p:cNvSpPr>
            <a:spLocks noChangeArrowheads="1"/>
          </p:cNvSpPr>
          <p:nvPr/>
        </p:nvSpPr>
        <p:spPr bwMode="auto">
          <a:xfrm>
            <a:off x="2743200" y="2057400"/>
            <a:ext cx="3962400" cy="367665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38" name="AutoShape 4"/>
          <p:cNvSpPr>
            <a:spLocks noChangeArrowheads="1"/>
          </p:cNvSpPr>
          <p:nvPr/>
        </p:nvSpPr>
        <p:spPr bwMode="auto">
          <a:xfrm>
            <a:off x="3276600" y="5229225"/>
            <a:ext cx="152400" cy="685800"/>
          </a:xfrm>
          <a:prstGeom prst="upArrow">
            <a:avLst>
              <a:gd name="adj1" fmla="val 50000"/>
              <a:gd name="adj2" fmla="val 112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39" name="AutoShape 5"/>
          <p:cNvSpPr>
            <a:spLocks noChangeArrowheads="1"/>
          </p:cNvSpPr>
          <p:nvPr/>
        </p:nvSpPr>
        <p:spPr bwMode="auto">
          <a:xfrm>
            <a:off x="6084888" y="5157788"/>
            <a:ext cx="152400" cy="762000"/>
          </a:xfrm>
          <a:prstGeom prst="downArrow">
            <a:avLst>
              <a:gd name="adj1" fmla="val 50000"/>
              <a:gd name="adj2" fmla="val 1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40" name="Text Box 6"/>
          <p:cNvSpPr txBox="1">
            <a:spLocks noChangeArrowheads="1"/>
          </p:cNvSpPr>
          <p:nvPr/>
        </p:nvSpPr>
        <p:spPr bwMode="auto">
          <a:xfrm>
            <a:off x="37338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Earth’s Crust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2133600" y="2971800"/>
          <a:ext cx="1141413" cy="1219200"/>
        </p:xfrm>
        <a:graphic>
          <a:graphicData uri="http://schemas.openxmlformats.org/presentationml/2006/ole">
            <p:oleObj spid="_x0000_s1026" name="Clip" r:id="rId3" imgW="831600" imgH="889560" progId="">
              <p:embed/>
            </p:oleObj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6732588" y="2924175"/>
          <a:ext cx="1219200" cy="781050"/>
        </p:xfrm>
        <a:graphic>
          <a:graphicData uri="http://schemas.openxmlformats.org/presentationml/2006/ole">
            <p:oleObj spid="_x0000_s1027" name="Clip" r:id="rId4" imgW="3151800" imgH="2023200" progId="">
              <p:embed/>
            </p:oleObj>
          </a:graphicData>
        </a:graphic>
      </p:graphicFrame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6227763" y="1628775"/>
          <a:ext cx="1028700" cy="1143000"/>
        </p:xfrm>
        <a:graphic>
          <a:graphicData uri="http://schemas.openxmlformats.org/presentationml/2006/ole">
            <p:oleObj spid="_x0000_s1028" name="Clip" r:id="rId5" imgW="1151280" imgH="1279080" progId="">
              <p:embed/>
            </p:oleObj>
          </a:graphicData>
        </a:graphic>
      </p:graphicFrame>
      <p:graphicFrame>
        <p:nvGraphicFramePr>
          <p:cNvPr id="1029" name="Object 10"/>
          <p:cNvGraphicFramePr>
            <a:graphicFrameLocks noChangeAspect="1"/>
          </p:cNvGraphicFramePr>
          <p:nvPr/>
        </p:nvGraphicFramePr>
        <p:xfrm>
          <a:off x="2133600" y="3657600"/>
          <a:ext cx="1141413" cy="1219200"/>
        </p:xfrm>
        <a:graphic>
          <a:graphicData uri="http://schemas.openxmlformats.org/presentationml/2006/ole">
            <p:oleObj spid="_x0000_s1029" name="Clip" r:id="rId6" imgW="831600" imgH="889560" progId="">
              <p:embed/>
            </p:oleObj>
          </a:graphicData>
        </a:graphic>
      </p:graphicFrame>
      <p:graphicFrame>
        <p:nvGraphicFramePr>
          <p:cNvPr id="1030" name="Object 11"/>
          <p:cNvGraphicFramePr>
            <a:graphicFrameLocks noChangeAspect="1"/>
          </p:cNvGraphicFramePr>
          <p:nvPr/>
        </p:nvGraphicFramePr>
        <p:xfrm>
          <a:off x="1828800" y="3276600"/>
          <a:ext cx="927100" cy="990600"/>
        </p:xfrm>
        <a:graphic>
          <a:graphicData uri="http://schemas.openxmlformats.org/presentationml/2006/ole">
            <p:oleObj spid="_x0000_s1030" name="Clip" r:id="rId7" imgW="831600" imgH="889560" progId="">
              <p:embed/>
            </p:oleObj>
          </a:graphicData>
        </a:graphic>
      </p:graphicFrame>
      <p:graphicFrame>
        <p:nvGraphicFramePr>
          <p:cNvPr id="1031" name="Object 12"/>
          <p:cNvGraphicFramePr>
            <a:graphicFrameLocks noChangeAspect="1"/>
          </p:cNvGraphicFramePr>
          <p:nvPr/>
        </p:nvGraphicFramePr>
        <p:xfrm>
          <a:off x="1752600" y="4191000"/>
          <a:ext cx="415925" cy="457200"/>
        </p:xfrm>
        <a:graphic>
          <a:graphicData uri="http://schemas.openxmlformats.org/presentationml/2006/ole">
            <p:oleObj spid="_x0000_s1031" name="Clip" r:id="rId8" imgW="3850920" imgH="4239720" progId="">
              <p:embed/>
            </p:oleObj>
          </a:graphicData>
        </a:graphic>
      </p:graphicFrame>
      <p:graphicFrame>
        <p:nvGraphicFramePr>
          <p:cNvPr id="1032" name="Object 13"/>
          <p:cNvGraphicFramePr>
            <a:graphicFrameLocks noChangeAspect="1"/>
          </p:cNvGraphicFramePr>
          <p:nvPr/>
        </p:nvGraphicFramePr>
        <p:xfrm>
          <a:off x="533400" y="1752600"/>
          <a:ext cx="993775" cy="993775"/>
        </p:xfrm>
        <a:graphic>
          <a:graphicData uri="http://schemas.openxmlformats.org/presentationml/2006/ole">
            <p:oleObj spid="_x0000_s1032" name="Clip" r:id="rId9" imgW="994320" imgH="994680" progId="">
              <p:embed/>
            </p:oleObj>
          </a:graphicData>
        </a:graphic>
      </p:graphicFrame>
      <p:sp>
        <p:nvSpPr>
          <p:cNvPr id="1041" name="Line 14"/>
          <p:cNvSpPr>
            <a:spLocks noChangeShapeType="1"/>
          </p:cNvSpPr>
          <p:nvPr/>
        </p:nvSpPr>
        <p:spPr bwMode="auto">
          <a:xfrm>
            <a:off x="1524000" y="2514600"/>
            <a:ext cx="914400" cy="6096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42" name="Line 15"/>
          <p:cNvSpPr>
            <a:spLocks noChangeShapeType="1"/>
          </p:cNvSpPr>
          <p:nvPr/>
        </p:nvSpPr>
        <p:spPr bwMode="auto">
          <a:xfrm>
            <a:off x="1219200" y="2743200"/>
            <a:ext cx="533400" cy="3810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43" name="Line 16"/>
          <p:cNvSpPr>
            <a:spLocks noChangeShapeType="1"/>
          </p:cNvSpPr>
          <p:nvPr/>
        </p:nvSpPr>
        <p:spPr bwMode="auto">
          <a:xfrm>
            <a:off x="1371600" y="2667000"/>
            <a:ext cx="762000" cy="6096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44" name="Line 17"/>
          <p:cNvSpPr>
            <a:spLocks noChangeShapeType="1"/>
          </p:cNvSpPr>
          <p:nvPr/>
        </p:nvSpPr>
        <p:spPr bwMode="auto">
          <a:xfrm>
            <a:off x="990600" y="2819400"/>
            <a:ext cx="533400" cy="3810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45" name="AutoShape 18"/>
          <p:cNvSpPr>
            <a:spLocks noChangeArrowheads="1"/>
          </p:cNvSpPr>
          <p:nvPr/>
        </p:nvSpPr>
        <p:spPr bwMode="auto">
          <a:xfrm rot="-5796290">
            <a:off x="4495800" y="54102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46" name="AutoShape 19"/>
          <p:cNvSpPr>
            <a:spLocks noChangeArrowheads="1"/>
          </p:cNvSpPr>
          <p:nvPr/>
        </p:nvSpPr>
        <p:spPr bwMode="auto">
          <a:xfrm rot="4989853">
            <a:off x="4572000" y="19050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47" name="Freeform 20"/>
          <p:cNvSpPr>
            <a:spLocks/>
          </p:cNvSpPr>
          <p:nvPr/>
        </p:nvSpPr>
        <p:spPr bwMode="auto">
          <a:xfrm>
            <a:off x="76200" y="5778500"/>
            <a:ext cx="8991600" cy="1003300"/>
          </a:xfrm>
          <a:custGeom>
            <a:avLst/>
            <a:gdLst>
              <a:gd name="T0" fmla="*/ 0 w 5664"/>
              <a:gd name="T1" fmla="*/ 1592738532 h 632"/>
              <a:gd name="T2" fmla="*/ 2147483647 w 5664"/>
              <a:gd name="T3" fmla="*/ 20161248 h 632"/>
              <a:gd name="T4" fmla="*/ 2147483647 w 5664"/>
              <a:gd name="T5" fmla="*/ 1471771078 h 632"/>
              <a:gd name="T6" fmla="*/ 0 60000 65536"/>
              <a:gd name="T7" fmla="*/ 0 60000 65536"/>
              <a:gd name="T8" fmla="*/ 0 60000 65536"/>
              <a:gd name="T9" fmla="*/ 0 w 5664"/>
              <a:gd name="T10" fmla="*/ 0 h 632"/>
              <a:gd name="T11" fmla="*/ 5664 w 5664"/>
              <a:gd name="T12" fmla="*/ 632 h 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64" h="632">
                <a:moveTo>
                  <a:pt x="0" y="632"/>
                </a:moveTo>
                <a:cubicBezTo>
                  <a:pt x="992" y="324"/>
                  <a:pt x="1984" y="16"/>
                  <a:pt x="2928" y="8"/>
                </a:cubicBezTo>
                <a:cubicBezTo>
                  <a:pt x="3872" y="0"/>
                  <a:pt x="5128" y="480"/>
                  <a:pt x="5664" y="58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033" name="Object 21"/>
          <p:cNvGraphicFramePr>
            <a:graphicFrameLocks noChangeAspect="1"/>
          </p:cNvGraphicFramePr>
          <p:nvPr/>
        </p:nvGraphicFramePr>
        <p:xfrm>
          <a:off x="4716463" y="2205038"/>
          <a:ext cx="1219200" cy="579437"/>
        </p:xfrm>
        <a:graphic>
          <a:graphicData uri="http://schemas.openxmlformats.org/presentationml/2006/ole">
            <p:oleObj spid="_x0000_s1033" name="Clip" r:id="rId10" imgW="1381320" imgH="657000" progId="">
              <p:embed/>
            </p:oleObj>
          </a:graphicData>
        </a:graphic>
      </p:graphicFrame>
      <p:graphicFrame>
        <p:nvGraphicFramePr>
          <p:cNvPr id="1034" name="Object 22"/>
          <p:cNvGraphicFramePr>
            <a:graphicFrameLocks noChangeAspect="1"/>
          </p:cNvGraphicFramePr>
          <p:nvPr/>
        </p:nvGraphicFramePr>
        <p:xfrm>
          <a:off x="7308850" y="2060575"/>
          <a:ext cx="609600" cy="590550"/>
        </p:xfrm>
        <a:graphic>
          <a:graphicData uri="http://schemas.openxmlformats.org/presentationml/2006/ole">
            <p:oleObj spid="_x0000_s1034" name="Clip" r:id="rId11" imgW="1415160" imgH="1370520" progId="">
              <p:embed/>
            </p:oleObj>
          </a:graphicData>
        </a:graphic>
      </p:graphicFrame>
      <p:graphicFrame>
        <p:nvGraphicFramePr>
          <p:cNvPr id="1035" name="Object 23"/>
          <p:cNvGraphicFramePr>
            <a:graphicFrameLocks noChangeAspect="1"/>
          </p:cNvGraphicFramePr>
          <p:nvPr/>
        </p:nvGraphicFramePr>
        <p:xfrm>
          <a:off x="3779838" y="2997200"/>
          <a:ext cx="2049462" cy="2052638"/>
        </p:xfrm>
        <a:graphic>
          <a:graphicData uri="http://schemas.openxmlformats.org/presentationml/2006/ole">
            <p:oleObj spid="_x0000_s1035" name="Clip" r:id="rId12" imgW="1663920" imgH="1666440" progId="">
              <p:embed/>
            </p:oleObj>
          </a:graphicData>
        </a:graphic>
      </p:graphicFrame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7596188" y="5805488"/>
            <a:ext cx="15478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After</a:t>
            </a:r>
          </a:p>
          <a:p>
            <a:r>
              <a:rPr lang="en-GB" sz="1400"/>
              <a:t>The Natural Step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2"/>
          <p:cNvSpPr>
            <a:spLocks noGrp="1"/>
          </p:cNvSpPr>
          <p:nvPr>
            <p:ph type="title"/>
          </p:nvPr>
        </p:nvSpPr>
        <p:spPr bwMode="auto">
          <a:xfrm>
            <a:off x="428625" y="1219200"/>
            <a:ext cx="8229600" cy="6683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4000" smtClean="0">
                <a:solidFill>
                  <a:srgbClr val="000000"/>
                </a:solidFill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Undermining the System</a:t>
            </a:r>
          </a:p>
        </p:txBody>
      </p:sp>
      <p:sp>
        <p:nvSpPr>
          <p:cNvPr id="2059" name="Oval 3"/>
          <p:cNvSpPr>
            <a:spLocks noChangeArrowheads="1"/>
          </p:cNvSpPr>
          <p:nvPr/>
        </p:nvSpPr>
        <p:spPr bwMode="auto">
          <a:xfrm>
            <a:off x="2771775" y="2060575"/>
            <a:ext cx="3962400" cy="35052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0" name="AutoShape 4"/>
          <p:cNvSpPr>
            <a:spLocks noChangeArrowheads="1"/>
          </p:cNvSpPr>
          <p:nvPr/>
        </p:nvSpPr>
        <p:spPr bwMode="auto">
          <a:xfrm>
            <a:off x="2743200" y="4724400"/>
            <a:ext cx="685800" cy="1066800"/>
          </a:xfrm>
          <a:prstGeom prst="upArrow">
            <a:avLst>
              <a:gd name="adj1" fmla="val 50000"/>
              <a:gd name="adj2" fmla="val 3888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1" name="AutoShape 5"/>
          <p:cNvSpPr>
            <a:spLocks noChangeArrowheads="1"/>
          </p:cNvSpPr>
          <p:nvPr/>
        </p:nvSpPr>
        <p:spPr bwMode="auto">
          <a:xfrm>
            <a:off x="6248400" y="5029200"/>
            <a:ext cx="152400" cy="762000"/>
          </a:xfrm>
          <a:prstGeom prst="downArrow">
            <a:avLst>
              <a:gd name="adj1" fmla="val 50000"/>
              <a:gd name="adj2" fmla="val 1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2" name="Text Box 6"/>
          <p:cNvSpPr txBox="1">
            <a:spLocks noChangeArrowheads="1"/>
          </p:cNvSpPr>
          <p:nvPr/>
        </p:nvSpPr>
        <p:spPr bwMode="auto">
          <a:xfrm>
            <a:off x="37338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Earth’s Crust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6400800" y="1981200"/>
          <a:ext cx="609600" cy="390525"/>
        </p:xfrm>
        <a:graphic>
          <a:graphicData uri="http://schemas.openxmlformats.org/presentationml/2006/ole">
            <p:oleObj spid="_x0000_s2050" name="Clip" r:id="rId4" imgW="3151800" imgH="2023200" progId="">
              <p:embed/>
            </p:oleObj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533400" y="1752600"/>
          <a:ext cx="993775" cy="993775"/>
        </p:xfrm>
        <a:graphic>
          <a:graphicData uri="http://schemas.openxmlformats.org/presentationml/2006/ole">
            <p:oleObj spid="_x0000_s2051" name="Clip" r:id="rId5" imgW="994320" imgH="994680" progId="">
              <p:embed/>
            </p:oleObj>
          </a:graphicData>
        </a:graphic>
      </p:graphicFrame>
      <p:sp>
        <p:nvSpPr>
          <p:cNvPr id="2063" name="Line 9"/>
          <p:cNvSpPr>
            <a:spLocks noChangeShapeType="1"/>
          </p:cNvSpPr>
          <p:nvPr/>
        </p:nvSpPr>
        <p:spPr bwMode="auto">
          <a:xfrm>
            <a:off x="1219200" y="2743200"/>
            <a:ext cx="533400" cy="3810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4" name="Line 10"/>
          <p:cNvSpPr>
            <a:spLocks noChangeShapeType="1"/>
          </p:cNvSpPr>
          <p:nvPr/>
        </p:nvSpPr>
        <p:spPr bwMode="auto">
          <a:xfrm>
            <a:off x="990600" y="2819400"/>
            <a:ext cx="533400" cy="3810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5" name="AutoShape 11"/>
          <p:cNvSpPr>
            <a:spLocks noChangeArrowheads="1"/>
          </p:cNvSpPr>
          <p:nvPr/>
        </p:nvSpPr>
        <p:spPr bwMode="auto">
          <a:xfrm rot="-5796290">
            <a:off x="4495800" y="54102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6" name="AutoShape 12"/>
          <p:cNvSpPr>
            <a:spLocks noChangeArrowheads="1"/>
          </p:cNvSpPr>
          <p:nvPr/>
        </p:nvSpPr>
        <p:spPr bwMode="auto">
          <a:xfrm rot="4989853">
            <a:off x="4572000" y="19050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7" name="AutoShape 13"/>
          <p:cNvSpPr>
            <a:spLocks noChangeArrowheads="1"/>
          </p:cNvSpPr>
          <p:nvPr/>
        </p:nvSpPr>
        <p:spPr bwMode="auto">
          <a:xfrm>
            <a:off x="7019925" y="3789363"/>
            <a:ext cx="1657350" cy="1011237"/>
          </a:xfrm>
          <a:prstGeom prst="cloudCallout">
            <a:avLst>
              <a:gd name="adj1" fmla="val -20403"/>
              <a:gd name="adj2" fmla="val 551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400">
                <a:latin typeface="Times New Roman" pitchFamily="18" charset="0"/>
              </a:rPr>
              <a:t>       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Waste</a:t>
            </a:r>
          </a:p>
        </p:txBody>
      </p:sp>
      <p:sp>
        <p:nvSpPr>
          <p:cNvPr id="2068" name="Freeform 14"/>
          <p:cNvSpPr>
            <a:spLocks/>
          </p:cNvSpPr>
          <p:nvPr/>
        </p:nvSpPr>
        <p:spPr bwMode="auto">
          <a:xfrm>
            <a:off x="76200" y="5778500"/>
            <a:ext cx="8991600" cy="1003300"/>
          </a:xfrm>
          <a:custGeom>
            <a:avLst/>
            <a:gdLst>
              <a:gd name="T0" fmla="*/ 0 w 5664"/>
              <a:gd name="T1" fmla="*/ 1592738532 h 632"/>
              <a:gd name="T2" fmla="*/ 2147483647 w 5664"/>
              <a:gd name="T3" fmla="*/ 20161248 h 632"/>
              <a:gd name="T4" fmla="*/ 2147483647 w 5664"/>
              <a:gd name="T5" fmla="*/ 1471771078 h 632"/>
              <a:gd name="T6" fmla="*/ 0 60000 65536"/>
              <a:gd name="T7" fmla="*/ 0 60000 65536"/>
              <a:gd name="T8" fmla="*/ 0 60000 65536"/>
              <a:gd name="T9" fmla="*/ 0 w 5664"/>
              <a:gd name="T10" fmla="*/ 0 h 632"/>
              <a:gd name="T11" fmla="*/ 5664 w 5664"/>
              <a:gd name="T12" fmla="*/ 632 h 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64" h="632">
                <a:moveTo>
                  <a:pt x="0" y="632"/>
                </a:moveTo>
                <a:cubicBezTo>
                  <a:pt x="992" y="324"/>
                  <a:pt x="1984" y="16"/>
                  <a:pt x="2928" y="8"/>
                </a:cubicBezTo>
                <a:cubicBezTo>
                  <a:pt x="3872" y="0"/>
                  <a:pt x="5128" y="480"/>
                  <a:pt x="5664" y="58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9" name="Text Box 15"/>
          <p:cNvSpPr txBox="1">
            <a:spLocks noChangeArrowheads="1"/>
          </p:cNvSpPr>
          <p:nvPr/>
        </p:nvSpPr>
        <p:spPr bwMode="auto">
          <a:xfrm>
            <a:off x="428625" y="4868863"/>
            <a:ext cx="2414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solidFill>
                  <a:srgbClr val="3333FF"/>
                </a:solidFill>
                <a:latin typeface="Times New Roman" pitchFamily="18" charset="0"/>
              </a:rPr>
              <a:t>1.</a:t>
            </a:r>
            <a:r>
              <a:rPr lang="en-GB" sz="1600" b="1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GB" sz="2400" b="1">
                <a:solidFill>
                  <a:srgbClr val="3333FF"/>
                </a:solidFill>
                <a:latin typeface="Times New Roman" pitchFamily="18" charset="0"/>
              </a:rPr>
              <a:t>Overwhelm it</a:t>
            </a:r>
            <a:endParaRPr lang="en-GB" sz="240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070" name="Oval 16"/>
          <p:cNvSpPr>
            <a:spLocks noChangeArrowheads="1"/>
          </p:cNvSpPr>
          <p:nvPr/>
        </p:nvSpPr>
        <p:spPr bwMode="auto">
          <a:xfrm>
            <a:off x="2362200" y="4876800"/>
            <a:ext cx="1295400" cy="12954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23569" name="Refinery.jpg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175" y="2565400"/>
            <a:ext cx="15303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2" name="Object 18"/>
          <p:cNvGraphicFramePr>
            <a:graphicFrameLocks noChangeAspect="1"/>
          </p:cNvGraphicFramePr>
          <p:nvPr/>
        </p:nvGraphicFramePr>
        <p:xfrm>
          <a:off x="6804025" y="2924175"/>
          <a:ext cx="790575" cy="620713"/>
        </p:xfrm>
        <a:graphic>
          <a:graphicData uri="http://schemas.openxmlformats.org/presentationml/2006/ole">
            <p:oleObj spid="_x0000_s2052" name="Clip" r:id="rId7" imgW="790920" imgH="621360" progId="">
              <p:embed/>
            </p:oleObj>
          </a:graphicData>
        </a:graphic>
      </p:graphicFrame>
      <p:graphicFrame>
        <p:nvGraphicFramePr>
          <p:cNvPr id="2053" name="Object 19"/>
          <p:cNvGraphicFramePr>
            <a:graphicFrameLocks noChangeAspect="1"/>
          </p:cNvGraphicFramePr>
          <p:nvPr/>
        </p:nvGraphicFramePr>
        <p:xfrm>
          <a:off x="6248400" y="2667000"/>
          <a:ext cx="757238" cy="1076325"/>
        </p:xfrm>
        <a:graphic>
          <a:graphicData uri="http://schemas.openxmlformats.org/presentationml/2006/ole">
            <p:oleObj spid="_x0000_s2053" name="Clip" r:id="rId8" imgW="757800" imgH="1076040" progId="">
              <p:embed/>
            </p:oleObj>
          </a:graphicData>
        </a:graphic>
      </p:graphicFrame>
      <p:graphicFrame>
        <p:nvGraphicFramePr>
          <p:cNvPr id="2054" name="Object 20"/>
          <p:cNvGraphicFramePr>
            <a:graphicFrameLocks noChangeAspect="1"/>
          </p:cNvGraphicFramePr>
          <p:nvPr/>
        </p:nvGraphicFramePr>
        <p:xfrm>
          <a:off x="6516688" y="4292600"/>
          <a:ext cx="1371600" cy="1158875"/>
        </p:xfrm>
        <a:graphic>
          <a:graphicData uri="http://schemas.openxmlformats.org/presentationml/2006/ole">
            <p:oleObj spid="_x0000_s2054" name="Clip" r:id="rId9" imgW="1251720" imgH="1057320" progId="">
              <p:embed/>
            </p:oleObj>
          </a:graphicData>
        </a:graphic>
      </p:graphicFrame>
      <p:sp>
        <p:nvSpPr>
          <p:cNvPr id="2072" name="Oval 21"/>
          <p:cNvSpPr>
            <a:spLocks noChangeArrowheads="1"/>
          </p:cNvSpPr>
          <p:nvPr/>
        </p:nvSpPr>
        <p:spPr bwMode="auto">
          <a:xfrm>
            <a:off x="6324600" y="2667000"/>
            <a:ext cx="1447800" cy="1143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3" name="Text Box 22"/>
          <p:cNvSpPr txBox="1">
            <a:spLocks noChangeArrowheads="1"/>
          </p:cNvSpPr>
          <p:nvPr/>
        </p:nvSpPr>
        <p:spPr bwMode="auto">
          <a:xfrm>
            <a:off x="7418388" y="2420938"/>
            <a:ext cx="172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solidFill>
                  <a:srgbClr val="3333FF"/>
                </a:solidFill>
                <a:latin typeface="Times New Roman" pitchFamily="18" charset="0"/>
              </a:rPr>
              <a:t>2. Poison it</a:t>
            </a:r>
          </a:p>
        </p:txBody>
      </p:sp>
      <p:graphicFrame>
        <p:nvGraphicFramePr>
          <p:cNvPr id="2055" name="Object 23"/>
          <p:cNvGraphicFramePr>
            <a:graphicFrameLocks noChangeAspect="1"/>
          </p:cNvGraphicFramePr>
          <p:nvPr/>
        </p:nvGraphicFramePr>
        <p:xfrm>
          <a:off x="2590800" y="2209800"/>
          <a:ext cx="847725" cy="1266825"/>
        </p:xfrm>
        <a:graphic>
          <a:graphicData uri="http://schemas.openxmlformats.org/presentationml/2006/ole">
            <p:oleObj spid="_x0000_s2055" name="Clip" r:id="rId10" imgW="848160" imgH="1267920" progId="">
              <p:embed/>
            </p:oleObj>
          </a:graphicData>
        </a:graphic>
      </p:graphicFrame>
      <p:graphicFrame>
        <p:nvGraphicFramePr>
          <p:cNvPr id="2056" name="Object 24"/>
          <p:cNvGraphicFramePr>
            <a:graphicFrameLocks noChangeAspect="1"/>
          </p:cNvGraphicFramePr>
          <p:nvPr/>
        </p:nvGraphicFramePr>
        <p:xfrm>
          <a:off x="2057400" y="2971800"/>
          <a:ext cx="1131888" cy="1130300"/>
        </p:xfrm>
        <a:graphic>
          <a:graphicData uri="http://schemas.openxmlformats.org/presentationml/2006/ole">
            <p:oleObj spid="_x0000_s2056" name="Clip" r:id="rId11" imgW="1132560" imgH="1131480" progId="">
              <p:embed/>
            </p:oleObj>
          </a:graphicData>
        </a:graphic>
      </p:graphicFrame>
      <p:graphicFrame>
        <p:nvGraphicFramePr>
          <p:cNvPr id="2057" name="Object 25"/>
          <p:cNvGraphicFramePr>
            <a:graphicFrameLocks noChangeAspect="1"/>
          </p:cNvGraphicFramePr>
          <p:nvPr/>
        </p:nvGraphicFramePr>
        <p:xfrm>
          <a:off x="5486400" y="1219200"/>
          <a:ext cx="1076325" cy="1739900"/>
        </p:xfrm>
        <a:graphic>
          <a:graphicData uri="http://schemas.openxmlformats.org/presentationml/2006/ole">
            <p:oleObj spid="_x0000_s2057" name="Clip" r:id="rId12" imgW="1830240" imgH="2958840" progId="">
              <p:embed/>
            </p:oleObj>
          </a:graphicData>
        </a:graphic>
      </p:graphicFrame>
      <p:sp>
        <p:nvSpPr>
          <p:cNvPr id="2074" name="Oval 26"/>
          <p:cNvSpPr>
            <a:spLocks noChangeArrowheads="1"/>
          </p:cNvSpPr>
          <p:nvPr/>
        </p:nvSpPr>
        <p:spPr bwMode="auto">
          <a:xfrm>
            <a:off x="2209800" y="2286000"/>
            <a:ext cx="1600200" cy="17526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1908175" y="1916113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solidFill>
                  <a:srgbClr val="3333FF"/>
                </a:solidFill>
                <a:latin typeface="Times New Roman" pitchFamily="18" charset="0"/>
              </a:rPr>
              <a:t>3. Liquidate it</a:t>
            </a:r>
            <a:endParaRPr lang="en-GB" sz="240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076" name="Text Box 30"/>
          <p:cNvSpPr txBox="1">
            <a:spLocks noChangeArrowheads="1"/>
          </p:cNvSpPr>
          <p:nvPr/>
        </p:nvSpPr>
        <p:spPr bwMode="auto">
          <a:xfrm>
            <a:off x="6156325" y="5589588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solidFill>
                  <a:srgbClr val="3333FF"/>
                </a:solidFill>
                <a:latin typeface="Times New Roman" pitchFamily="18" charset="0"/>
              </a:rPr>
              <a:t>4. Waste it!</a:t>
            </a:r>
            <a:endParaRPr lang="en-GB" sz="240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077" name="Text Box 31"/>
          <p:cNvSpPr txBox="1">
            <a:spLocks noChangeArrowheads="1"/>
          </p:cNvSpPr>
          <p:nvPr/>
        </p:nvSpPr>
        <p:spPr bwMode="auto">
          <a:xfrm>
            <a:off x="8008938" y="5589588"/>
            <a:ext cx="113506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After</a:t>
            </a:r>
          </a:p>
          <a:p>
            <a:r>
              <a:rPr lang="en-GB" sz="1400"/>
              <a:t>The Natural Step</a:t>
            </a:r>
          </a:p>
          <a:p>
            <a:endParaRPr lang="en-GB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35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3569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C0C0C"/>
      </a:hlink>
      <a:folHlink>
        <a:srgbClr val="0C0C0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592</Words>
  <Application>Microsoft Office PowerPoint</Application>
  <PresentationFormat>On-screen Show (4:3)</PresentationFormat>
  <Paragraphs>86</Paragraphs>
  <Slides>14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Clip</vt:lpstr>
      <vt:lpstr>Changing Values to Create a Sustainable Culture</vt:lpstr>
      <vt:lpstr>What are Values</vt:lpstr>
      <vt:lpstr>What are Attitudes and Behaviours?</vt:lpstr>
      <vt:lpstr>Why Consumer Segmentation Doesn’t Work</vt:lpstr>
      <vt:lpstr>  Values Based Segmentation</vt:lpstr>
      <vt:lpstr>Framing</vt:lpstr>
      <vt:lpstr>Framing: Climate Change</vt:lpstr>
      <vt:lpstr>The Natural Cycle</vt:lpstr>
      <vt:lpstr>Undermining the System</vt:lpstr>
      <vt:lpstr>Framing: Flooding</vt:lpstr>
      <vt:lpstr>Workshop </vt:lpstr>
      <vt:lpstr>Slide 12</vt:lpstr>
      <vt:lpstr>Contact Details</vt:lpstr>
      <vt:lpstr>Your next steps – making the most of your EAUC Membership…</vt:lpstr>
    </vt:vector>
  </TitlesOfParts>
  <Company>University of Gloucestershire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WALKLEY, Lisa</dc:creator>
  <cp:lastModifiedBy> </cp:lastModifiedBy>
  <cp:revision>83</cp:revision>
  <cp:lastPrinted>2012-01-09T11:11:14Z</cp:lastPrinted>
  <dcterms:created xsi:type="dcterms:W3CDTF">2012-01-05T13:50:36Z</dcterms:created>
  <dcterms:modified xsi:type="dcterms:W3CDTF">2012-03-23T12:20:32Z</dcterms:modified>
</cp:coreProperties>
</file>