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7" r:id="rId4"/>
    <p:sldId id="263" r:id="rId5"/>
    <p:sldId id="264" r:id="rId6"/>
    <p:sldId id="261" r:id="rId7"/>
    <p:sldId id="266" r:id="rId8"/>
    <p:sldId id="265" r:id="rId9"/>
    <p:sldId id="260" r:id="rId10"/>
    <p:sldId id="258" r:id="rId11"/>
    <p:sldId id="268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62689"/>
    <a:srgbClr val="7BA22F"/>
    <a:srgbClr val="00535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890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AE737A-827D-4C19-9460-81741022053E}" type="datetimeFigureOut">
              <a:rPr lang="en-GB"/>
              <a:pPr>
                <a:defRPr/>
              </a:pPr>
              <a:t>20/03/2012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25068F-E5DE-4FC7-8ED2-A80AFBBBAA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 userDrawn="1"/>
        </p:nvSpPr>
        <p:spPr>
          <a:xfrm>
            <a:off x="6672263" y="6308725"/>
            <a:ext cx="208915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989AC3C-C55F-4FFD-8ED3-15D26B3F4762}" type="slidenum">
              <a:rPr lang="en-GB" sz="1600"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30066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3" y="3284984"/>
            <a:ext cx="482453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403648" y="6199792"/>
            <a:ext cx="4608512" cy="3298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3335" cy="201622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3651-0BBF-4CD0-96EE-C75BF8B7C3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6672263" y="6308725"/>
            <a:ext cx="208915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2F4C9B-1911-44BF-9CC7-0DDFA5F46395}" type="slidenum">
              <a:rPr lang="en-GB" sz="1600"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6672263" y="6308725"/>
            <a:ext cx="208915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BC464E-8390-481D-8282-2823EAE8201E}" type="slidenum">
              <a:rPr lang="en-GB" sz="1600"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51600" y="188913"/>
            <a:ext cx="25034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92211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6672263" y="6308725"/>
            <a:ext cx="208915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2FDF1A-BDAA-4A6C-AA55-5DBA167C960A}" type="slidenum">
              <a:rPr lang="en-GB" sz="1600"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354162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916832"/>
            <a:ext cx="8207375" cy="432048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562689"/>
              </a:buClr>
              <a:buSzPct val="121000"/>
              <a:buFont typeface="+mj-lt"/>
              <a:buAutoNum type="arabicPeriod"/>
              <a:defRPr baseline="0"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672263" y="6308725"/>
            <a:ext cx="208915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C0EFC9F-290F-4C52-BC88-24DE70ABF358}" type="slidenum">
              <a:rPr lang="en-GB" sz="1600"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/>
          <p:nvPr userDrawn="1"/>
        </p:nvSpPr>
        <p:spPr>
          <a:xfrm>
            <a:off x="6672263" y="6308725"/>
            <a:ext cx="208915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2E4F03-A138-4D1B-94ED-EC66062A3E7A}" type="slidenum">
              <a:rPr lang="en-GB" sz="1600"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 userDrawn="1"/>
        </p:nvSpPr>
        <p:spPr>
          <a:xfrm>
            <a:off x="6672263" y="6308725"/>
            <a:ext cx="208915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FF813B-CE78-4403-9B78-73E4A7F140AF}" type="slidenum">
              <a:rPr lang="en-GB" sz="1600"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 userDrawn="1"/>
        </p:nvSpPr>
        <p:spPr>
          <a:xfrm>
            <a:off x="6672263" y="6308725"/>
            <a:ext cx="208915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62B7DB-C156-492C-A9B3-B8BBE6E769E3}" type="slidenum">
              <a:rPr lang="en-GB" sz="1600"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672263" y="6308725"/>
            <a:ext cx="208915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B177527-24B0-43B1-9763-7D4262CFE834}" type="slidenum">
              <a:rPr lang="en-GB" sz="1600"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672263" y="6308725"/>
            <a:ext cx="208915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249022-1CB9-483E-BF99-FE68C71ED872}" type="slidenum">
              <a:rPr lang="en-GB" sz="1600"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2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79388" y="188913"/>
            <a:ext cx="8713787" cy="6480175"/>
          </a:xfrm>
          <a:prstGeom prst="roundRect">
            <a:avLst>
              <a:gd name="adj" fmla="val 32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0288" y="6356350"/>
            <a:ext cx="1306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E266CB-106F-4508-918B-02F6121405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8" name="Picture 3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451600" y="188913"/>
            <a:ext cx="25034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9" r:id="rId10"/>
    <p:sldLayoutId id="21474836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535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535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535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535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535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rgbClr val="00535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rgbClr val="00535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rgbClr val="00535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rgbClr val="00535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ifeindex.org.uk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1"/>
          <p:cNvSpPr>
            <a:spLocks noGrp="1"/>
          </p:cNvSpPr>
          <p:nvPr>
            <p:ph type="subTitle" idx="1"/>
          </p:nvPr>
        </p:nvSpPr>
        <p:spPr bwMode="auto">
          <a:xfrm>
            <a:off x="468313" y="2565400"/>
            <a:ext cx="7991475" cy="1943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000" smtClean="0">
                <a:latin typeface="Arial" charset="0"/>
                <a:cs typeface="Arial" charset="0"/>
              </a:rPr>
              <a:t>Newcastle under Lyme College</a:t>
            </a:r>
          </a:p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New College Building  - BREEAM Very Good</a:t>
            </a:r>
          </a:p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Skills and Technology Centre – BREEAM Excellent</a:t>
            </a:r>
          </a:p>
          <a:p>
            <a:pPr eaLnBrk="1" hangingPunct="1"/>
            <a:endParaRPr lang="en-GB" smtClean="0">
              <a:latin typeface="Arial" charset="0"/>
              <a:cs typeface="Arial" charset="0"/>
            </a:endParaRPr>
          </a:p>
          <a:p>
            <a:pPr eaLnBrk="1" hangingPunct="1"/>
            <a:endParaRPr lang="en-GB" smtClean="0">
              <a:latin typeface="Arial" charset="0"/>
              <a:cs typeface="Arial" charset="0"/>
            </a:endParaRPr>
          </a:p>
          <a:p>
            <a:pPr eaLnBrk="1" hangingPunct="1"/>
            <a:endParaRPr lang="en-GB" smtClean="0">
              <a:latin typeface="Arial" charset="0"/>
              <a:cs typeface="Arial" charset="0"/>
            </a:endParaRPr>
          </a:p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403350" y="6199188"/>
            <a:ext cx="4608513" cy="33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GB" sz="1500" smtClean="0">
                <a:solidFill>
                  <a:srgbClr val="595959"/>
                </a:solidFill>
                <a:latin typeface="Arial" charset="0"/>
                <a:cs typeface="Arial" charset="0"/>
              </a:rPr>
              <a:t>Martin Bostock – Head of Estates and Facilities</a:t>
            </a: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 bwMode="auto">
          <a:xfrm>
            <a:off x="539750" y="1052513"/>
            <a:ext cx="8077200" cy="10810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100" smtClean="0">
                <a:latin typeface="Arial" charset="0"/>
                <a:cs typeface="Arial" charset="0"/>
              </a:rPr>
              <a:t>Sustainable Construction </a:t>
            </a:r>
            <a:br>
              <a:rPr lang="en-GB" sz="3100" smtClean="0">
                <a:latin typeface="Arial" charset="0"/>
                <a:cs typeface="Arial" charset="0"/>
              </a:rPr>
            </a:br>
            <a:r>
              <a:rPr lang="en-GB" sz="3100" smtClean="0">
                <a:latin typeface="Arial" charset="0"/>
                <a:cs typeface="Arial" charset="0"/>
              </a:rPr>
              <a:t>Case Study</a:t>
            </a:r>
          </a:p>
        </p:txBody>
      </p:sp>
      <p:pic>
        <p:nvPicPr>
          <p:cNvPr id="14340" name="Picture 5" descr="NULC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5589588"/>
            <a:ext cx="195103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250825" y="260350"/>
            <a:ext cx="6192838" cy="1354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b="1" smtClean="0">
                <a:latin typeface="Arial" charset="0"/>
                <a:cs typeface="Arial" charset="0"/>
              </a:rPr>
              <a:t>Newcastle under Lyme College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468313" y="1916113"/>
            <a:ext cx="8207375" cy="432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en-GB" smtClean="0">
                <a:latin typeface="Arial" charset="0"/>
                <a:cs typeface="Arial" charset="0"/>
              </a:rPr>
              <a:t>Has to be a team effort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GB" smtClean="0">
                <a:latin typeface="Arial" charset="0"/>
                <a:cs typeface="Arial" charset="0"/>
              </a:rPr>
              <a:t>Make BREEAM a contract condition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GB" smtClean="0">
                <a:latin typeface="Arial" charset="0"/>
                <a:cs typeface="Arial" charset="0"/>
              </a:rPr>
              <a:t>Start early</a:t>
            </a:r>
          </a:p>
          <a:p>
            <a:pPr eaLnBrk="1" hangingPunct="1">
              <a:buFont typeface="Calibri" pitchFamily="34" charset="0"/>
              <a:buNone/>
            </a:pPr>
            <a:endParaRPr lang="en-GB" smtClean="0">
              <a:latin typeface="Arial" charset="0"/>
              <a:cs typeface="Arial" charset="0"/>
            </a:endParaRPr>
          </a:p>
          <a:p>
            <a:pPr eaLnBrk="1" hangingPunct="1">
              <a:buFont typeface="Calibri" pitchFamily="34" charset="0"/>
              <a:buNone/>
            </a:pPr>
            <a:endParaRPr lang="en-GB" smtClean="0">
              <a:latin typeface="Arial" charset="0"/>
              <a:cs typeface="Arial" charset="0"/>
            </a:endParaRPr>
          </a:p>
          <a:p>
            <a:pPr eaLnBrk="1" hangingPunct="1">
              <a:buFont typeface="Calibri" pitchFamily="34" charset="0"/>
              <a:buNone/>
            </a:pPr>
            <a:endParaRPr lang="en-GB" smtClean="0">
              <a:latin typeface="Arial" charset="0"/>
              <a:cs typeface="Arial" charset="0"/>
            </a:endParaRPr>
          </a:p>
          <a:p>
            <a:pPr eaLnBrk="1" hangingPunct="1">
              <a:buFont typeface="Calibri" pitchFamily="34" charset="0"/>
              <a:buNone/>
            </a:pPr>
            <a:r>
              <a:rPr lang="en-GB" sz="2000" b="1" smtClean="0">
                <a:latin typeface="Arial" charset="0"/>
                <a:cs typeface="Arial" charset="0"/>
              </a:rPr>
              <a:t>Martin Bostock</a:t>
            </a:r>
          </a:p>
          <a:p>
            <a:pPr eaLnBrk="1" hangingPunct="1">
              <a:buFont typeface="Calibri" pitchFamily="34" charset="0"/>
              <a:buNone/>
            </a:pPr>
            <a:r>
              <a:rPr lang="en-GB" sz="2000" b="1" smtClean="0">
                <a:latin typeface="Arial" charset="0"/>
                <a:cs typeface="Arial" charset="0"/>
              </a:rPr>
              <a:t>Head of Estates and Facilities</a:t>
            </a:r>
          </a:p>
        </p:txBody>
      </p:sp>
      <p:pic>
        <p:nvPicPr>
          <p:cNvPr id="23555" name="Picture 4" descr="NULC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5157788"/>
            <a:ext cx="19510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5986463" cy="1354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2900" b="0" smtClean="0">
                <a:latin typeface="Arial" charset="0"/>
                <a:cs typeface="Arial" charset="0"/>
              </a:rPr>
              <a:t>Your next steps – making the most of your EAUC Membership…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468313" y="1412875"/>
            <a:ext cx="8207375" cy="48244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14350" indent="-514350">
              <a:buClr>
                <a:srgbClr val="562689"/>
              </a:buClr>
              <a:buSzPct val="121000"/>
              <a:buFont typeface="Calibri" pitchFamily="34" charset="0"/>
              <a:buAutoNum type="arabicPeriod"/>
            </a:pPr>
            <a:r>
              <a:rPr lang="en-GB" sz="2000" smtClean="0">
                <a:solidFill>
                  <a:srgbClr val="562689"/>
                </a:solidFill>
                <a:latin typeface="Arial" charset="0"/>
                <a:cs typeface="Arial" charset="0"/>
              </a:rPr>
              <a:t>Resources - </a:t>
            </a:r>
            <a:r>
              <a:rPr lang="en-GB" sz="2000" smtClean="0">
                <a:latin typeface="Arial" charset="0"/>
                <a:cs typeface="Arial" charset="0"/>
              </a:rPr>
              <a:t>visit the dedicated construction section on the EAUC resource bank</a:t>
            </a:r>
          </a:p>
          <a:p>
            <a:pPr marL="514350" indent="-514350">
              <a:buClr>
                <a:srgbClr val="562689"/>
              </a:buClr>
              <a:buSzPct val="121000"/>
              <a:buFont typeface="Calibri" pitchFamily="34" charset="0"/>
              <a:buAutoNum type="arabicPeriod"/>
            </a:pPr>
            <a:r>
              <a:rPr lang="en-GB" sz="2000" smtClean="0">
                <a:solidFill>
                  <a:srgbClr val="562689"/>
                </a:solidFill>
                <a:latin typeface="Arial" charset="0"/>
                <a:cs typeface="Arial" charset="0"/>
              </a:rPr>
              <a:t>Resources - </a:t>
            </a:r>
            <a:r>
              <a:rPr lang="en-GB" sz="2000" smtClean="0">
                <a:latin typeface="Arial" charset="0"/>
                <a:cs typeface="Arial" charset="0"/>
              </a:rPr>
              <a:t>Visit SORTED, the online resource for sustainability in the Learning and Skills sector</a:t>
            </a:r>
          </a:p>
          <a:p>
            <a:pPr marL="514350" indent="-514350">
              <a:buClr>
                <a:srgbClr val="562689"/>
              </a:buClr>
              <a:buSzPct val="121000"/>
              <a:buFont typeface="Calibri" pitchFamily="34" charset="0"/>
              <a:buAutoNum type="arabicPeriod"/>
            </a:pPr>
            <a:r>
              <a:rPr lang="en-GB" sz="2000" smtClean="0">
                <a:solidFill>
                  <a:srgbClr val="562689"/>
                </a:solidFill>
                <a:latin typeface="Arial" charset="0"/>
                <a:cs typeface="Arial" charset="0"/>
              </a:rPr>
              <a:t>Recognition - </a:t>
            </a:r>
            <a:r>
              <a:rPr lang="en-GB" sz="2000" smtClean="0">
                <a:latin typeface="Arial" charset="0"/>
                <a:cs typeface="Arial" charset="0"/>
              </a:rPr>
              <a:t>enter the 2012 Green Gown Awards Sustainable construction and refurbishment category – entries open summer 2012</a:t>
            </a:r>
          </a:p>
          <a:p>
            <a:pPr marL="514350" indent="-514350">
              <a:buClr>
                <a:srgbClr val="562689"/>
              </a:buClr>
              <a:buSzPct val="121000"/>
              <a:buFont typeface="Calibri" pitchFamily="34" charset="0"/>
              <a:buAutoNum type="arabicPeriod"/>
            </a:pPr>
            <a:r>
              <a:rPr lang="en-GB" sz="2000" smtClean="0">
                <a:solidFill>
                  <a:srgbClr val="562689"/>
                </a:solidFill>
                <a:latin typeface="Arial" charset="0"/>
                <a:cs typeface="Arial" charset="0"/>
              </a:rPr>
              <a:t>Measure and improve </a:t>
            </a:r>
            <a:r>
              <a:rPr lang="en-GB" sz="2000" smtClean="0">
                <a:solidFill>
                  <a:srgbClr val="E17A1D"/>
                </a:solidFill>
                <a:latin typeface="Arial" charset="0"/>
                <a:cs typeface="Arial" charset="0"/>
              </a:rPr>
              <a:t>- </a:t>
            </a:r>
            <a:r>
              <a:rPr lang="en-GB" sz="2000" smtClean="0">
                <a:latin typeface="Arial" charset="0"/>
                <a:cs typeface="Arial" charset="0"/>
              </a:rPr>
              <a:t>sign up to LiFE – </a:t>
            </a:r>
            <a:r>
              <a:rPr lang="en-GB" sz="2000" smtClean="0">
                <a:latin typeface="Arial" charset="0"/>
                <a:cs typeface="Arial" charset="0"/>
                <a:hlinkClick r:id="rId2"/>
              </a:rPr>
              <a:t>www.thelifeindex.org.uk</a:t>
            </a:r>
            <a:r>
              <a:rPr lang="en-GB" sz="2000" smtClean="0">
                <a:latin typeface="Arial" charset="0"/>
                <a:cs typeface="Arial" charset="0"/>
              </a:rPr>
              <a:t>. EAUC Members receive a significant discount</a:t>
            </a:r>
          </a:p>
          <a:p>
            <a:pPr marL="971550" lvl="1" indent="-514350">
              <a:buClr>
                <a:srgbClr val="562689"/>
              </a:buClr>
              <a:buFont typeface="Arial" charset="0"/>
              <a:buChar char="•"/>
            </a:pPr>
            <a:r>
              <a:rPr lang="en-GB" sz="2000" smtClean="0">
                <a:latin typeface="Arial" charset="0"/>
                <a:cs typeface="Arial" charset="0"/>
              </a:rPr>
              <a:t>LiFE offers a dedicated ‘sustainable construction and renovation’ framework for implementation </a:t>
            </a:r>
          </a:p>
          <a:p>
            <a:pPr marL="514350" indent="-514350">
              <a:buClr>
                <a:srgbClr val="562689"/>
              </a:buClr>
              <a:buSzPct val="121000"/>
              <a:buFont typeface="+mj-lt"/>
              <a:buNone/>
            </a:pPr>
            <a:endParaRPr lang="en-GB" sz="500" smtClean="0">
              <a:latin typeface="Arial" charset="0"/>
              <a:cs typeface="Arial" charset="0"/>
            </a:endParaRPr>
          </a:p>
          <a:p>
            <a:pPr marL="514350" indent="-514350" algn="ctr">
              <a:buClr>
                <a:srgbClr val="562689"/>
              </a:buClr>
              <a:buSzPct val="121000"/>
              <a:buFont typeface="+mj-lt"/>
              <a:buNone/>
            </a:pPr>
            <a:r>
              <a:rPr lang="en-GB" sz="2200" b="1" smtClean="0">
                <a:solidFill>
                  <a:srgbClr val="562689"/>
                </a:solidFill>
                <a:latin typeface="Arial" charset="0"/>
                <a:cs typeface="Arial" charset="0"/>
              </a:rPr>
              <a:t>Membership matters at www.eauc.org.uk</a:t>
            </a:r>
          </a:p>
          <a:p>
            <a:pPr marL="514350" indent="-514350">
              <a:buClr>
                <a:srgbClr val="562689"/>
              </a:buClr>
              <a:buSzPct val="121000"/>
              <a:buFont typeface="+mj-lt"/>
              <a:buNone/>
            </a:pPr>
            <a:endParaRPr lang="en-GB" sz="2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100" smtClean="0">
                <a:latin typeface="Arial" charset="0"/>
                <a:cs typeface="Arial" charset="0"/>
              </a:rPr>
              <a:t>Newcastle under Lyme College</a:t>
            </a:r>
            <a:br>
              <a:rPr lang="en-GB" sz="3100" smtClean="0">
                <a:latin typeface="Arial" charset="0"/>
                <a:cs typeface="Arial" charset="0"/>
              </a:rPr>
            </a:br>
            <a:endParaRPr lang="en-GB" sz="3100" smtClean="0">
              <a:latin typeface="Arial" charset="0"/>
              <a:cs typeface="Arial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800" smtClean="0">
                <a:latin typeface="Arial" charset="0"/>
                <a:cs typeface="Arial" charset="0"/>
              </a:rPr>
              <a:t>Main Building</a:t>
            </a:r>
          </a:p>
          <a:p>
            <a:pPr eaLnBrk="1" hangingPunct="1"/>
            <a:r>
              <a:rPr lang="en-GB" sz="2800" smtClean="0">
                <a:latin typeface="Arial" charset="0"/>
                <a:cs typeface="Arial" charset="0"/>
              </a:rPr>
              <a:t>Funder requirement for BREEAM</a:t>
            </a:r>
          </a:p>
          <a:p>
            <a:pPr eaLnBrk="1" hangingPunct="1"/>
            <a:r>
              <a:rPr lang="en-GB" sz="2800" smtClean="0">
                <a:latin typeface="Arial" charset="0"/>
                <a:cs typeface="Arial" charset="0"/>
              </a:rPr>
              <a:t>I qualified as BREEAM Assessor</a:t>
            </a:r>
          </a:p>
          <a:p>
            <a:pPr eaLnBrk="1" hangingPunct="1"/>
            <a:r>
              <a:rPr lang="en-GB" sz="2800" smtClean="0">
                <a:latin typeface="Arial" charset="0"/>
                <a:cs typeface="Arial" charset="0"/>
              </a:rPr>
              <a:t>Consultants Sustainability Report</a:t>
            </a:r>
          </a:p>
          <a:p>
            <a:pPr eaLnBrk="1" hangingPunct="1"/>
            <a:r>
              <a:rPr lang="en-GB" sz="2800" smtClean="0">
                <a:latin typeface="Arial" charset="0"/>
                <a:cs typeface="Arial" charset="0"/>
              </a:rPr>
              <a:t>BREEAM became a contract condition  </a:t>
            </a:r>
          </a:p>
          <a:p>
            <a:pPr eaLnBrk="1" hangingPunct="1"/>
            <a:r>
              <a:rPr lang="en-GB" sz="2800" smtClean="0">
                <a:latin typeface="Arial" charset="0"/>
                <a:cs typeface="Arial" charset="0"/>
              </a:rPr>
              <a:t>Teamwork – </a:t>
            </a:r>
            <a:r>
              <a:rPr lang="en-GB" sz="2800" i="1" smtClean="0">
                <a:latin typeface="Arial" charset="0"/>
                <a:cs typeface="Arial" charset="0"/>
              </a:rPr>
              <a:t>Architect, Contractor, Client, 				Consultant, Assessor</a:t>
            </a:r>
          </a:p>
          <a:p>
            <a:pPr eaLnBrk="1" hangingPunct="1"/>
            <a:r>
              <a:rPr lang="en-GB" sz="2800" smtClean="0">
                <a:latin typeface="Arial" charset="0"/>
                <a:cs typeface="Arial" charset="0"/>
              </a:rPr>
              <a:t>Achieved BREEAM Very Good, Design Stage, December 2009</a:t>
            </a:r>
          </a:p>
          <a:p>
            <a:pPr eaLnBrk="1" hangingPunct="1">
              <a:buFontTx/>
              <a:buNone/>
            </a:pPr>
            <a:endParaRPr lang="en-GB" sz="2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215063" cy="922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100" b="1" smtClean="0">
                <a:latin typeface="Arial" charset="0"/>
                <a:cs typeface="Arial" charset="0"/>
              </a:rPr>
              <a:t>Newcastle under Lyme College</a:t>
            </a:r>
            <a:r>
              <a:rPr lang="en-GB" sz="3100" smtClean="0">
                <a:latin typeface="Arial" charset="0"/>
                <a:cs typeface="Arial" charset="0"/>
              </a:rPr>
              <a:t/>
            </a:r>
            <a:br>
              <a:rPr lang="en-GB" sz="3100" smtClean="0">
                <a:latin typeface="Arial" charset="0"/>
                <a:cs typeface="Arial" charset="0"/>
              </a:rPr>
            </a:br>
            <a:endParaRPr lang="en-GB" sz="3100" smtClean="0">
              <a:latin typeface="Arial" charset="0"/>
              <a:cs typeface="Arial" charset="0"/>
            </a:endParaRPr>
          </a:p>
        </p:txBody>
      </p:sp>
      <p:pic>
        <p:nvPicPr>
          <p:cNvPr id="16386" name="Picture 5" descr="New_College_front_imag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7920038" cy="43926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100" smtClean="0">
                <a:latin typeface="Arial" charset="0"/>
                <a:cs typeface="Arial" charset="0"/>
              </a:rPr>
              <a:t>Newcastle under Lyme College</a:t>
            </a:r>
            <a:br>
              <a:rPr lang="en-GB" sz="3100" smtClean="0">
                <a:latin typeface="Arial" charset="0"/>
                <a:cs typeface="Arial" charset="0"/>
              </a:rPr>
            </a:br>
            <a:endParaRPr lang="en-GB" sz="3100" smtClean="0">
              <a:latin typeface="Arial" charset="0"/>
              <a:cs typeface="Arial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Skills and Technology Building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Funder Required BREEAM Excellent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Assessed under BREEAM Education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Post Construction Stage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Challenge -  higher standard with similar design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Team approach critical to success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Achieved BREEAM Excellent, Post Construction Stage, December 2010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Winner of 2011 BREEAM Award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6215063" cy="922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100" smtClean="0">
                <a:latin typeface="Arial" charset="0"/>
                <a:cs typeface="Arial" charset="0"/>
              </a:rPr>
              <a:t>Newcastle under Lyme College</a:t>
            </a:r>
          </a:p>
        </p:txBody>
      </p:sp>
      <p:pic>
        <p:nvPicPr>
          <p:cNvPr id="18434" name="Picture 4" descr="Skills_and_Technology_Centr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5363" y="1557338"/>
            <a:ext cx="7153275" cy="47513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100" smtClean="0">
                <a:latin typeface="Arial" charset="0"/>
                <a:cs typeface="Arial" charset="0"/>
              </a:rPr>
              <a:t>Newcastle under Lyme College</a:t>
            </a:r>
            <a:br>
              <a:rPr lang="en-GB" sz="3100" smtClean="0">
                <a:latin typeface="Arial" charset="0"/>
                <a:cs typeface="Arial" charset="0"/>
              </a:rPr>
            </a:br>
            <a:endParaRPr lang="en-GB" sz="3100" smtClean="0">
              <a:latin typeface="Arial" charset="0"/>
              <a:cs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Dual fuel gas and biodiesel boilers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Rainwater harvesting for toilets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Permeable block paving and SUDS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High levels of insulation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Comprehensive Building Management System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Daylight and proximity sensors on lighting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Natural ventilation/cooling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Low flush toilets and sensor taps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Majority of materials A/A+ rated in Green Guide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Construction Phase impacts minimised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6215063" cy="922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100" smtClean="0">
                <a:latin typeface="Arial" charset="0"/>
                <a:cs typeface="Arial" charset="0"/>
              </a:rPr>
              <a:t>Newcastle under Lyme College</a:t>
            </a:r>
          </a:p>
        </p:txBody>
      </p:sp>
      <p:pic>
        <p:nvPicPr>
          <p:cNvPr id="20482" name="Picture 4" descr="rainwatertank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557338"/>
            <a:ext cx="6335713" cy="47513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6215063" cy="922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100" smtClean="0">
                <a:latin typeface="Arial" charset="0"/>
                <a:cs typeface="Arial" charset="0"/>
              </a:rPr>
              <a:t>Newcastle under Lyme College</a:t>
            </a:r>
            <a:r>
              <a:rPr lang="en-GB" sz="3100" b="0" smtClean="0">
                <a:latin typeface="Arial" charset="0"/>
                <a:cs typeface="Arial" charset="0"/>
              </a:rPr>
              <a:t/>
            </a:r>
            <a:br>
              <a:rPr lang="en-GB" sz="3100" b="0" smtClean="0">
                <a:latin typeface="Arial" charset="0"/>
                <a:cs typeface="Arial" charset="0"/>
              </a:rPr>
            </a:br>
            <a:endParaRPr lang="en-GB" sz="3100" b="0" smtClean="0">
              <a:latin typeface="Arial" charset="0"/>
              <a:cs typeface="Arial" charset="0"/>
            </a:endParaRPr>
          </a:p>
        </p:txBody>
      </p:sp>
      <p:pic>
        <p:nvPicPr>
          <p:cNvPr id="21506" name="Picture 4" descr="6LB100 - Aquacel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135937" cy="460851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6562725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100" smtClean="0">
                <a:latin typeface="Arial" charset="0"/>
                <a:cs typeface="Arial" charset="0"/>
              </a:rPr>
              <a:t>Newcastle under Lyme College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latin typeface="Arial" charset="0"/>
                <a:cs typeface="Arial" charset="0"/>
              </a:rPr>
              <a:t>			Benefits of BREEAM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Tangible expression of Green credentials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Raised profile locally, regionally, nationally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Reduced energy consumption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Lower energy bills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Minimal environmental impact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Occupier comfort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Excellent learning environment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charset="0"/>
                <a:cs typeface="Arial" charset="0"/>
              </a:rPr>
              <a:t>Unlocks Capital Funding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C8E0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0C0C0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8E0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314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+mj-lt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Sustainable Construction  Case Study</vt:lpstr>
      <vt:lpstr>Newcastle under Lyme College </vt:lpstr>
      <vt:lpstr>Newcastle under Lyme College </vt:lpstr>
      <vt:lpstr>Newcastle under Lyme College </vt:lpstr>
      <vt:lpstr>Newcastle under Lyme College</vt:lpstr>
      <vt:lpstr>Newcastle under Lyme College </vt:lpstr>
      <vt:lpstr>Newcastle under Lyme College</vt:lpstr>
      <vt:lpstr>Newcastle under Lyme College </vt:lpstr>
      <vt:lpstr>Newcastle under Lyme College</vt:lpstr>
      <vt:lpstr>Newcastle under Lyme College</vt:lpstr>
      <vt:lpstr>Your next steps – making the most of your EAUC Membership…</vt:lpstr>
    </vt:vector>
  </TitlesOfParts>
  <Company>University of Gloucestershire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WALKLEY, Lisa</dc:creator>
  <cp:lastModifiedBy>m_bostock</cp:lastModifiedBy>
  <cp:revision>76</cp:revision>
  <cp:lastPrinted>2012-01-09T11:11:14Z</cp:lastPrinted>
  <dcterms:created xsi:type="dcterms:W3CDTF">2012-01-05T13:50:36Z</dcterms:created>
  <dcterms:modified xsi:type="dcterms:W3CDTF">2012-03-20T14:42:24Z</dcterms:modified>
</cp:coreProperties>
</file>