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58" r:id="rId9"/>
    <p:sldId id="259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BA22F"/>
    <a:srgbClr val="00535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18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C0757-371D-4FF1-8369-16DE110856FA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C9E82-DD0F-457F-9B9B-8879762CD4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0266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LT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3" y="3284984"/>
            <a:ext cx="4824537" cy="122413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Speaker(s) 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403648" y="6199792"/>
            <a:ext cx="4608512" cy="32982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Stream: Partnership and Engagement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93335" cy="201622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301208"/>
            <a:ext cx="1437010" cy="14370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4790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F49-16BE-4E29-89A5-91128146C5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016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3438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A4353D-952A-49CA-9044-E05B0D45778B}" type="datetimeFigureOut">
              <a:rPr lang="en-US" smtClean="0"/>
              <a:pPr/>
              <a:t>3/26/2012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A2E-BA00-4B2D-9E37-E52EEF7625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15447" cy="9221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8313" y="1556792"/>
            <a:ext cx="8207375" cy="47525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148" y="188641"/>
            <a:ext cx="2504184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07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e home mess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987008" cy="1354162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r>
              <a:rPr lang="en-US" dirty="0" smtClean="0"/>
              <a:t>Your three take-home key messages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68313" y="1916832"/>
            <a:ext cx="8207375" cy="432048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7BA22F"/>
              </a:buClr>
              <a:buSzPct val="121000"/>
              <a:buFont typeface="+mj-lt"/>
              <a:buAutoNum type="arabicPeriod"/>
              <a:defRPr baseline="0"/>
            </a:lvl1pPr>
            <a:lvl2pPr marL="971550" indent="-51435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en-US" dirty="0" smtClean="0"/>
              <a:t>Message 1</a:t>
            </a:r>
          </a:p>
          <a:p>
            <a:pPr lvl="0"/>
            <a:r>
              <a:rPr lang="en-US" dirty="0" smtClean="0"/>
              <a:t>Message 2</a:t>
            </a:r>
          </a:p>
          <a:p>
            <a:pPr lvl="0"/>
            <a:r>
              <a:rPr lang="en-US" dirty="0" smtClean="0"/>
              <a:t>Message 3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85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6569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5568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618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067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899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731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A2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79512" y="188640"/>
            <a:ext cx="8712968" cy="6480720"/>
          </a:xfrm>
          <a:prstGeom prst="roundRect">
            <a:avLst>
              <a:gd name="adj" fmla="val 324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0312" y="635635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C90BF49-16BE-4E29-89A5-91128146C5E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148" y="188641"/>
            <a:ext cx="2504184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946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b="1" kern="1200">
          <a:solidFill>
            <a:srgbClr val="00535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ttingham.ac.uk/advantageaward" TargetMode="External"/><Relationship Id="rId2" Type="http://schemas.openxmlformats.org/officeDocument/2006/relationships/hyperlink" Target="mailto:Sarah.speight@nottingham.ac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lifeindex.org.uk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85721" y="2643182"/>
            <a:ext cx="5006360" cy="2571768"/>
          </a:xfrm>
        </p:spPr>
        <p:txBody>
          <a:bodyPr/>
          <a:lstStyle/>
          <a:p>
            <a:r>
              <a:rPr lang="en-GB" dirty="0" smtClean="0"/>
              <a:t>Dr Sarah </a:t>
            </a:r>
            <a:r>
              <a:rPr lang="en-GB" dirty="0" smtClean="0"/>
              <a:t>Speight</a:t>
            </a:r>
          </a:p>
          <a:p>
            <a:r>
              <a:rPr lang="en-GB" dirty="0" smtClean="0"/>
              <a:t>Dr Keith Pitcher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University of Nottingham</a:t>
            </a:r>
          </a:p>
          <a:p>
            <a:endParaRPr lang="en-GB" sz="2000" dirty="0" smtClean="0">
              <a:hlinkClick r:id="rId2"/>
            </a:endParaRPr>
          </a:p>
          <a:p>
            <a:r>
              <a:rPr lang="en-GB" sz="2000" dirty="0" smtClean="0"/>
              <a:t>s</a:t>
            </a:r>
            <a:r>
              <a:rPr lang="en-GB" sz="2000" dirty="0" smtClean="0"/>
              <a:t>arah.speight@nottingham.ac.uk</a:t>
            </a:r>
          </a:p>
          <a:p>
            <a:r>
              <a:rPr lang="en-GB" sz="2000" dirty="0" smtClean="0"/>
              <a:t>k</a:t>
            </a:r>
            <a:r>
              <a:rPr lang="en-GB" sz="2000" dirty="0" smtClean="0"/>
              <a:t>eith.pitcher@nottingham.ac.uk</a:t>
            </a:r>
            <a:endParaRPr lang="en-GB" sz="2000" dirty="0" smtClean="0"/>
          </a:p>
          <a:p>
            <a:endParaRPr lang="en-GB" sz="2000" dirty="0" smtClean="0">
              <a:hlinkClick r:id="rId3"/>
            </a:endParaRPr>
          </a:p>
          <a:p>
            <a:r>
              <a:rPr lang="en-GB" sz="2000" dirty="0" smtClean="0">
                <a:hlinkClick r:id="rId3"/>
              </a:rPr>
              <a:t>www.nottingham.ac.uk/advantageaward</a:t>
            </a:r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Accredited Learning for Sustainability</a:t>
            </a:r>
            <a:br>
              <a:rPr lang="en-GB" sz="3600" dirty="0" smtClean="0"/>
            </a:br>
            <a:endParaRPr lang="en-GB" dirty="0"/>
          </a:p>
        </p:txBody>
      </p:sp>
      <p:pic>
        <p:nvPicPr>
          <p:cNvPr id="5" name="Picture 2" descr="C:\Documents and Settings\evansri\Local Settings\Temporary Internet Files\Content.Outlook\EPTFZD3G\achieve_more_ic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0720" y="1844824"/>
            <a:ext cx="360573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142816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15447" cy="1082660"/>
          </a:xfrm>
        </p:spPr>
        <p:txBody>
          <a:bodyPr/>
          <a:lstStyle/>
          <a:p>
            <a:r>
              <a:rPr lang="en-GB" dirty="0" smtClean="0"/>
              <a:t>The Nottingham Advantage Award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73050" indent="-273050"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Extra-curricula programme for students, 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Opportunities to develop skills, capabilities, </a:t>
            </a:r>
            <a:r>
              <a:rPr lang="en-GB" dirty="0" err="1" smtClean="0"/>
              <a:t>literacies</a:t>
            </a: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Modules for credit, shown on degree transcripts,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Enhances CV and supports  employability.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26504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Embedding Sustainability</a:t>
            </a:r>
            <a:br>
              <a:rPr lang="en-GB" dirty="0" smtClean="0"/>
            </a:br>
            <a:r>
              <a:rPr lang="en-GB" sz="2000" dirty="0" smtClean="0"/>
              <a:t>The ‘4C’ model (Jones, P., Selby, D., Sterling, S. (2010) </a:t>
            </a:r>
            <a:r>
              <a:rPr lang="en-GB" sz="2000" i="1" dirty="0" smtClean="0"/>
              <a:t>Sustainability Education: Perspectives and Practice Across Higher Education.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/>
          </a:p>
        </p:txBody>
      </p:sp>
      <p:grpSp>
        <p:nvGrpSpPr>
          <p:cNvPr id="4" name="Group 4"/>
          <p:cNvGrpSpPr>
            <a:grpSpLocks noGrp="1"/>
          </p:cNvGrpSpPr>
          <p:nvPr>
            <p:ph sz="quarter" idx="13"/>
          </p:nvPr>
        </p:nvGrpSpPr>
        <p:grpSpPr>
          <a:xfrm>
            <a:off x="1714480" y="2071678"/>
            <a:ext cx="5603886" cy="4572033"/>
            <a:chOff x="1547664" y="980728"/>
            <a:chExt cx="4464496" cy="3960440"/>
          </a:xfrm>
        </p:grpSpPr>
        <p:sp>
          <p:nvSpPr>
            <p:cNvPr id="5" name="Oval 4"/>
            <p:cNvSpPr/>
            <p:nvPr/>
          </p:nvSpPr>
          <p:spPr>
            <a:xfrm>
              <a:off x="1547664" y="980728"/>
              <a:ext cx="4464496" cy="39604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culture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851920" y="2636912"/>
              <a:ext cx="1800200" cy="144016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community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123728" y="2708920"/>
              <a:ext cx="1728192" cy="144016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campus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915816" y="1412776"/>
              <a:ext cx="1728192" cy="144016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curriculum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15447" cy="1154098"/>
          </a:xfrm>
        </p:spPr>
        <p:txBody>
          <a:bodyPr/>
          <a:lstStyle/>
          <a:p>
            <a:r>
              <a:rPr lang="en-GB" dirty="0" smtClean="0"/>
              <a:t>Environmental Sustainability</a:t>
            </a:r>
            <a:br>
              <a:rPr lang="en-GB" dirty="0" smtClean="0"/>
            </a:br>
            <a:r>
              <a:rPr lang="en-GB" dirty="0" smtClean="0"/>
              <a:t>10 credits, UG Year 1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GB" sz="2400" i="1" dirty="0" smtClean="0"/>
              <a:t>The module enables students to develop their skills in the following areas:</a:t>
            </a:r>
          </a:p>
          <a:p>
            <a:pPr lvl="0"/>
            <a:r>
              <a:rPr lang="en-GB" sz="2400" dirty="0" smtClean="0"/>
              <a:t>Environmental sustainability awareness and advocacy</a:t>
            </a:r>
          </a:p>
          <a:p>
            <a:pPr lvl="0"/>
            <a:r>
              <a:rPr lang="en-GB" sz="2400" dirty="0" smtClean="0"/>
              <a:t>Education for sustainable development (ESD)</a:t>
            </a:r>
          </a:p>
          <a:p>
            <a:pPr lvl="0"/>
            <a:r>
              <a:rPr lang="en-GB" sz="2400" dirty="0" smtClean="0"/>
              <a:t>Oral and written communication skills </a:t>
            </a:r>
          </a:p>
          <a:p>
            <a:pPr lvl="0"/>
            <a:r>
              <a:rPr lang="en-GB" sz="2400" dirty="0" smtClean="0"/>
              <a:t>Time management </a:t>
            </a:r>
          </a:p>
          <a:p>
            <a:pPr lvl="0"/>
            <a:r>
              <a:rPr lang="en-GB" sz="2400" dirty="0" smtClean="0"/>
              <a:t>Effecting change</a:t>
            </a:r>
          </a:p>
          <a:p>
            <a:pPr lvl="0"/>
            <a:r>
              <a:rPr lang="en-GB" sz="2400" dirty="0" smtClean="0"/>
              <a:t>Problem solving </a:t>
            </a:r>
          </a:p>
          <a:p>
            <a:pPr lvl="0"/>
            <a:r>
              <a:rPr lang="en-GB" sz="2400" dirty="0" smtClean="0"/>
              <a:t>Team work </a:t>
            </a:r>
          </a:p>
          <a:p>
            <a:pPr lvl="0"/>
            <a:r>
              <a:rPr lang="en-GB" sz="2400" dirty="0" smtClean="0"/>
              <a:t>Relationship building</a:t>
            </a:r>
          </a:p>
          <a:p>
            <a:pPr lvl="0"/>
            <a:r>
              <a:rPr lang="en-GB" sz="2400" dirty="0" smtClean="0"/>
              <a:t>Information management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15447" cy="1011222"/>
          </a:xfrm>
        </p:spPr>
        <p:txBody>
          <a:bodyPr/>
          <a:lstStyle/>
          <a:p>
            <a:r>
              <a:rPr lang="en-GB" dirty="0" smtClean="0"/>
              <a:t>3 student groups – all making films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73050" lvl="1" indent="-273050">
              <a:buFont typeface="Arial" pitchFamily="34" charset="0"/>
              <a:buChar char="•"/>
            </a:pPr>
            <a:endParaRPr lang="en-GB" sz="2400" dirty="0" smtClean="0"/>
          </a:p>
          <a:p>
            <a:pPr marL="273050" lvl="1" indent="-273050">
              <a:buFont typeface="Arial" pitchFamily="34" charset="0"/>
              <a:buChar char="•"/>
            </a:pPr>
            <a:r>
              <a:rPr lang="en-GB" sz="2400" dirty="0" smtClean="0"/>
              <a:t>University specific; ‘Proud to be Nottingham’, creating a culture of </a:t>
            </a:r>
            <a:r>
              <a:rPr lang="en-GB" sz="2400" dirty="0" smtClean="0"/>
              <a:t>ownership</a:t>
            </a:r>
            <a:endParaRPr lang="en-GB" sz="2400" dirty="0" smtClean="0"/>
          </a:p>
          <a:p>
            <a:pPr marL="273050" lvl="1" indent="-273050">
              <a:buFont typeface="Arial" pitchFamily="34" charset="0"/>
              <a:buChar char="•"/>
            </a:pPr>
            <a:r>
              <a:rPr lang="en-GB" sz="2400" dirty="0" smtClean="0"/>
              <a:t>Raise awareness of environmental </a:t>
            </a:r>
            <a:r>
              <a:rPr lang="en-GB" sz="2400" dirty="0" smtClean="0"/>
              <a:t>sustainability</a:t>
            </a:r>
            <a:endParaRPr lang="en-GB" sz="2400" dirty="0" smtClean="0"/>
          </a:p>
          <a:p>
            <a:pPr marL="273050" lvl="1" indent="-273050">
              <a:buFont typeface="Arial" pitchFamily="34" charset="0"/>
              <a:buChar char="•"/>
            </a:pPr>
            <a:r>
              <a:rPr lang="en-GB" sz="2400" dirty="0" smtClean="0"/>
              <a:t>Showcase what is already being </a:t>
            </a:r>
            <a:r>
              <a:rPr lang="en-GB" sz="2400" dirty="0" smtClean="0"/>
              <a:t>done</a:t>
            </a:r>
            <a:endParaRPr lang="en-GB" sz="2400" dirty="0" smtClean="0"/>
          </a:p>
          <a:p>
            <a:pPr marL="273050" lvl="1" indent="-273050">
              <a:buFont typeface="Arial" pitchFamily="34" charset="0"/>
              <a:buChar char="•"/>
            </a:pPr>
            <a:r>
              <a:rPr lang="en-GB" sz="2400" dirty="0" smtClean="0"/>
              <a:t>Highlight what students can </a:t>
            </a:r>
            <a:r>
              <a:rPr lang="en-GB" sz="2400" dirty="0" smtClean="0"/>
              <a:t>do</a:t>
            </a:r>
            <a:endParaRPr lang="en-GB" sz="2400" dirty="0" smtClean="0"/>
          </a:p>
          <a:p>
            <a:pPr marL="273050" lvl="1" indent="-273050">
              <a:buFont typeface="Arial" pitchFamily="34" charset="0"/>
              <a:buChar char="•"/>
            </a:pPr>
            <a:r>
              <a:rPr lang="en-GB" sz="2400" dirty="0" smtClean="0"/>
              <a:t>Encourage green </a:t>
            </a:r>
            <a:r>
              <a:rPr lang="en-GB" sz="2400" dirty="0" smtClean="0"/>
              <a:t>behaviour</a:t>
            </a:r>
            <a:endParaRPr lang="en-GB" sz="2400" dirty="0" smtClean="0"/>
          </a:p>
          <a:p>
            <a:pPr marL="273050" lvl="1" indent="-273050">
              <a:buFont typeface="Arial" pitchFamily="34" charset="0"/>
              <a:buChar char="•"/>
            </a:pPr>
            <a:r>
              <a:rPr lang="en-GB" sz="2400" dirty="0" smtClean="0"/>
              <a:t>Cover more sustainability aspects, like food and teaching</a:t>
            </a:r>
          </a:p>
          <a:p>
            <a:pPr marL="273050" lvl="1" indent="-273050">
              <a:buFont typeface="Arial" pitchFamily="34" charset="0"/>
              <a:buChar char="•"/>
            </a:pPr>
            <a:r>
              <a:rPr lang="en-GB" sz="2400" dirty="0" smtClean="0"/>
              <a:t>A format that can be re-used, made into an OER</a:t>
            </a:r>
          </a:p>
          <a:p>
            <a:pPr marL="273050" lvl="1" indent="-273050">
              <a:buFont typeface="Arial" pitchFamily="34" charset="0"/>
              <a:buChar char="•"/>
            </a:pPr>
            <a:r>
              <a:rPr lang="en-GB" sz="2400" dirty="0" smtClean="0"/>
              <a:t>Can turn into a cross-campus ‘Project Connect’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-36512" y="6021288"/>
            <a:ext cx="9179668" cy="836712"/>
            <a:chOff x="-36512" y="6021288"/>
            <a:chExt cx="9179668" cy="836712"/>
          </a:xfrm>
        </p:grpSpPr>
        <p:pic>
          <p:nvPicPr>
            <p:cNvPr id="7" name="Picture 2" descr="http://www.sisealy.co.uk/wp-content/uploads/2010/11/sustainability-environ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3102"/>
            <a:stretch>
              <a:fillRect/>
            </a:stretch>
          </p:blipFill>
          <p:spPr bwMode="auto">
            <a:xfrm>
              <a:off x="4572000" y="6021288"/>
              <a:ext cx="4571156" cy="836712"/>
            </a:xfrm>
            <a:prstGeom prst="rect">
              <a:avLst/>
            </a:prstGeom>
            <a:noFill/>
          </p:spPr>
        </p:pic>
        <p:pic>
          <p:nvPicPr>
            <p:cNvPr id="8" name="Picture 2" descr="http://www.sisealy.co.uk/wp-content/uploads/2010/11/sustainability-environ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3848"/>
            <a:stretch>
              <a:fillRect/>
            </a:stretch>
          </p:blipFill>
          <p:spPr bwMode="auto">
            <a:xfrm flipH="1">
              <a:off x="-36512" y="6021288"/>
              <a:ext cx="4608512" cy="836712"/>
            </a:xfrm>
            <a:prstGeom prst="rect">
              <a:avLst/>
            </a:prstGeom>
            <a:noFill/>
          </p:spPr>
        </p:pic>
      </p:grpSp>
      <p:sp>
        <p:nvSpPr>
          <p:cNvPr id="11" name="Title 1"/>
          <p:cNvSpPr txBox="1">
            <a:spLocks/>
          </p:cNvSpPr>
          <p:nvPr/>
        </p:nvSpPr>
        <p:spPr>
          <a:xfrm>
            <a:off x="0" y="41379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Engaging the non-environmental folk</a:t>
            </a:r>
            <a:endParaRPr kumimoji="0" lang="en-GB" sz="5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" name="Group 12"/>
          <p:cNvGrpSpPr/>
          <p:nvPr/>
        </p:nvGrpSpPr>
        <p:grpSpPr>
          <a:xfrm>
            <a:off x="214282" y="1428736"/>
            <a:ext cx="3240360" cy="4301670"/>
            <a:chOff x="3635896" y="1700808"/>
            <a:chExt cx="3240360" cy="3816424"/>
          </a:xfrm>
        </p:grpSpPr>
        <p:pic>
          <p:nvPicPr>
            <p:cNvPr id="10" name="Picture 9" descr="tBritons%20(Small).jpg"/>
            <p:cNvPicPr>
              <a:picLocks noChangeAspect="1"/>
            </p:cNvPicPr>
            <p:nvPr/>
          </p:nvPicPr>
          <p:blipFill>
            <a:blip r:embed="rId3" cstate="print"/>
            <a:srcRect l="11713" t="18521" r="14662" b="21062"/>
            <a:stretch>
              <a:fillRect/>
            </a:stretch>
          </p:blipFill>
          <p:spPr>
            <a:xfrm>
              <a:off x="3635896" y="1700808"/>
              <a:ext cx="3168352" cy="3689665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>
            <a:xfrm>
              <a:off x="5004048" y="4797152"/>
              <a:ext cx="1872208" cy="72008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509120"/>
            <a:ext cx="3672408" cy="3445843"/>
          </a:xfrm>
        </p:spPr>
        <p:txBody>
          <a:bodyPr>
            <a:normAutofit/>
          </a:bodyPr>
          <a:lstStyle/>
          <a:p>
            <a:pPr marL="273050" lvl="1" indent="-273050" algn="ctr">
              <a:spcBef>
                <a:spcPts val="0"/>
              </a:spcBef>
              <a:buNone/>
            </a:pPr>
            <a:r>
              <a:rPr lang="en-GB" sz="4000" b="1" i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We</a:t>
            </a:r>
          </a:p>
          <a:p>
            <a:pPr marL="273050" lvl="1" indent="-273050" algn="ctr">
              <a:spcBef>
                <a:spcPts val="0"/>
              </a:spcBef>
              <a:buNone/>
            </a:pPr>
            <a:r>
              <a:rPr lang="en-GB" sz="4000" b="1" i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need you!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707904" y="1711349"/>
            <a:ext cx="52565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3050" marR="0" lvl="1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Manager</a:t>
            </a:r>
            <a:r>
              <a:rPr kumimoji="0" lang="en-GB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A</a:t>
            </a:r>
            <a:r>
              <a:rPr lang="en-GB" sz="2800" dirty="0" smtClean="0"/>
              <a:t>dmin staff,</a:t>
            </a:r>
            <a:endParaRPr kumimoji="0" lang="en-GB" sz="28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1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Researchers,</a:t>
            </a:r>
          </a:p>
          <a:p>
            <a:pPr marL="273050" marR="0" lvl="1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Script</a:t>
            </a:r>
            <a:r>
              <a:rPr kumimoji="0" lang="en-GB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writers,</a:t>
            </a:r>
          </a:p>
          <a:p>
            <a:pPr marL="273050" marR="0" lvl="1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Presenters / on camera actors,</a:t>
            </a:r>
            <a:endParaRPr kumimoji="0" lang="en-GB" sz="28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1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Film crew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(camera, lighting, props etc)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273050" marR="0" lvl="1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Editing / post production staff.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Education for Sustainable Development within the Nottingham Advantage Award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73050" lvl="1" indent="-273050">
              <a:buFont typeface="Arial" pitchFamily="34" charset="0"/>
              <a:buChar char="•"/>
            </a:pPr>
            <a:r>
              <a:rPr lang="en-GB" sz="3100" dirty="0" smtClean="0"/>
              <a:t>English Language Support for Primary Parents – partnership with Experian and Primary Schools</a:t>
            </a:r>
          </a:p>
          <a:p>
            <a:pPr marL="273050" lvl="1" indent="-273050">
              <a:buFont typeface="Arial" pitchFamily="34" charset="0"/>
              <a:buChar char="•"/>
            </a:pPr>
            <a:r>
              <a:rPr lang="en-GB" sz="3100" dirty="0" smtClean="0"/>
              <a:t>Biology Outreach</a:t>
            </a:r>
          </a:p>
          <a:p>
            <a:pPr marL="273050" lvl="1" indent="-273050">
              <a:buFont typeface="Arial" pitchFamily="34" charset="0"/>
              <a:buChar char="•"/>
            </a:pPr>
            <a:r>
              <a:rPr lang="en-GB" sz="3100" dirty="0" smtClean="0"/>
              <a:t>Peer Mentoring</a:t>
            </a:r>
          </a:p>
          <a:p>
            <a:pPr marL="273050" lvl="1" indent="-273050">
              <a:buFont typeface="Arial" pitchFamily="34" charset="0"/>
              <a:buChar char="•"/>
            </a:pPr>
            <a:r>
              <a:rPr lang="en-GB" sz="3100" dirty="0" smtClean="0"/>
              <a:t>Save the Children and other voluntary organisations</a:t>
            </a:r>
          </a:p>
          <a:p>
            <a:pPr marL="273050" lvl="1" indent="-273050">
              <a:buFont typeface="Arial" pitchFamily="34" charset="0"/>
              <a:buChar char="•"/>
            </a:pPr>
            <a:r>
              <a:rPr lang="en-GB" sz="3100" dirty="0" smtClean="0"/>
              <a:t>JISC/OER modules</a:t>
            </a:r>
          </a:p>
          <a:p>
            <a:pPr marL="273050" lvl="1" indent="-273050">
              <a:buFont typeface="Arial" pitchFamily="34" charset="0"/>
              <a:buChar char="•"/>
            </a:pPr>
            <a:endParaRPr lang="en-GB" sz="16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400552" cy="5054617"/>
          </a:xfrm>
        </p:spPr>
        <p:txBody>
          <a:bodyPr/>
          <a:lstStyle/>
          <a:p>
            <a:r>
              <a:rPr lang="en-GB" sz="2000" dirty="0" smtClean="0"/>
              <a:t>1. Non-threatening approach for staff &amp; students (stage on journey to better integration of ESD into the curriculum</a:t>
            </a:r>
          </a:p>
          <a:p>
            <a:endParaRPr lang="en-GB" sz="2000" dirty="0" smtClean="0"/>
          </a:p>
          <a:p>
            <a:r>
              <a:rPr lang="en-GB" sz="2000" dirty="0" smtClean="0"/>
              <a:t>2. Doing double or triple duty – supporting students to change their behaviour, develop their skills, contribute to a greater good, engagement with external stakeholders</a:t>
            </a:r>
          </a:p>
          <a:p>
            <a:endParaRPr lang="en-GB" sz="2000" dirty="0" smtClean="0"/>
          </a:p>
          <a:p>
            <a:r>
              <a:rPr lang="en-GB" sz="2000" dirty="0" smtClean="0"/>
              <a:t>3. Recognition, validation via the institution – accreditation counts (need for evidence, need to make contribution to sustainability explicit)</a:t>
            </a:r>
          </a:p>
          <a:p>
            <a:pPr>
              <a:buNone/>
            </a:pPr>
            <a:endParaRPr lang="en-GB" dirty="0" smtClean="0"/>
          </a:p>
        </p:txBody>
      </p:sp>
      <p:pic>
        <p:nvPicPr>
          <p:cNvPr id="6" name="Picture 2" descr="C:\Documents and Settings\evansri\Local Settings\Temporary Internet Files\Content.Outlook\EPTFZD3G\achieve_more_icon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4912" y="2210594"/>
            <a:ext cx="33051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26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dirty="0"/>
              <a:t>Your next steps – making the most of your EAUC </a:t>
            </a:r>
            <a:r>
              <a:rPr lang="en-GB" sz="2900" dirty="0" smtClean="0"/>
              <a:t>Membership…</a:t>
            </a:r>
            <a:br>
              <a:rPr lang="en-GB" sz="2900" dirty="0" smtClean="0"/>
            </a:br>
            <a:endParaRPr lang="en-GB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484784"/>
            <a:ext cx="8207375" cy="4752528"/>
          </a:xfrm>
        </p:spPr>
        <p:txBody>
          <a:bodyPr/>
          <a:lstStyle/>
          <a:p>
            <a:r>
              <a:rPr lang="en-GB" sz="2000" dirty="0" smtClean="0">
                <a:solidFill>
                  <a:srgbClr val="7BA22F"/>
                </a:solidFill>
              </a:rPr>
              <a:t>Resources - </a:t>
            </a:r>
            <a:r>
              <a:rPr lang="en-GB" sz="2000" dirty="0" smtClean="0"/>
              <a:t>visit </a:t>
            </a:r>
            <a:r>
              <a:rPr lang="en-GB" sz="2000" dirty="0"/>
              <a:t>the dedicated </a:t>
            </a:r>
            <a:r>
              <a:rPr lang="en-GB" sz="2000" dirty="0" smtClean="0"/>
              <a:t>behaviour </a:t>
            </a:r>
            <a:r>
              <a:rPr lang="en-GB" sz="2000" dirty="0"/>
              <a:t>change section on the EAUC resource bank</a:t>
            </a:r>
          </a:p>
          <a:p>
            <a:r>
              <a:rPr lang="en-GB" sz="2000" dirty="0">
                <a:solidFill>
                  <a:srgbClr val="7BA22F"/>
                </a:solidFill>
              </a:rPr>
              <a:t>Networks - </a:t>
            </a:r>
            <a:r>
              <a:rPr lang="en-GB" sz="2000" dirty="0" smtClean="0"/>
              <a:t>join our Embedding </a:t>
            </a:r>
            <a:r>
              <a:rPr lang="en-GB" sz="2000" dirty="0"/>
              <a:t>Positive Attitudes and Behaviours Community of </a:t>
            </a:r>
            <a:r>
              <a:rPr lang="en-GB" sz="2000" dirty="0" smtClean="0"/>
              <a:t>Practice - for </a:t>
            </a:r>
            <a:r>
              <a:rPr lang="en-GB" sz="2000" dirty="0"/>
              <a:t>those wanting to identify with the challenges of changing the behaviour of staff and students </a:t>
            </a:r>
            <a:endParaRPr lang="en-GB" sz="2000" dirty="0" smtClean="0"/>
          </a:p>
          <a:p>
            <a:pPr marL="800100" lvl="1" indent="-342900">
              <a:buClr>
                <a:srgbClr val="7BA22F"/>
              </a:buClr>
              <a:buFont typeface="Arial" pitchFamily="34" charset="0"/>
              <a:buChar char="•"/>
            </a:pPr>
            <a:r>
              <a:rPr lang="en-GB" sz="1500" dirty="0"/>
              <a:t>Find out more about this group at 5pm </a:t>
            </a:r>
            <a:r>
              <a:rPr lang="en-GB" sz="1500" dirty="0" smtClean="0"/>
              <a:t>today – </a:t>
            </a:r>
            <a:r>
              <a:rPr lang="en-GB" sz="1500" dirty="0"/>
              <a:t>see programme for details</a:t>
            </a:r>
          </a:p>
          <a:p>
            <a:pPr>
              <a:buFont typeface="+mj-lt"/>
              <a:buAutoNum type="arabicPeriod" startAt="3"/>
            </a:pPr>
            <a:r>
              <a:rPr lang="en-GB" sz="2000" dirty="0" smtClean="0">
                <a:solidFill>
                  <a:srgbClr val="7BA22F"/>
                </a:solidFill>
              </a:rPr>
              <a:t>Recognition </a:t>
            </a:r>
            <a:r>
              <a:rPr lang="en-GB" sz="2000" dirty="0">
                <a:solidFill>
                  <a:srgbClr val="7BA22F"/>
                </a:solidFill>
              </a:rPr>
              <a:t>- </a:t>
            </a:r>
            <a:r>
              <a:rPr lang="en-GB" sz="2000" dirty="0" smtClean="0"/>
              <a:t>want recognition for your student engagement initiatives – enter the 2012 Green Gown Awards Student initiatives and campaigns category – entries open summer 2012</a:t>
            </a:r>
          </a:p>
          <a:p>
            <a:pPr>
              <a:buFont typeface="+mj-lt"/>
              <a:buAutoNum type="arabicPeriod" startAt="3"/>
            </a:pPr>
            <a:r>
              <a:rPr lang="en-GB" sz="2000" dirty="0" smtClean="0">
                <a:solidFill>
                  <a:srgbClr val="7BA22F"/>
                </a:solidFill>
              </a:rPr>
              <a:t>Measure </a:t>
            </a:r>
            <a:r>
              <a:rPr lang="en-GB" sz="2000" dirty="0">
                <a:solidFill>
                  <a:srgbClr val="7BA22F"/>
                </a:solidFill>
              </a:rPr>
              <a:t>and improve - </a:t>
            </a:r>
            <a:r>
              <a:rPr lang="en-GB" sz="2000" dirty="0"/>
              <a:t>sign up to </a:t>
            </a:r>
            <a:r>
              <a:rPr lang="en-GB" sz="2000" dirty="0" err="1"/>
              <a:t>LiFE</a:t>
            </a:r>
            <a:r>
              <a:rPr lang="en-GB" sz="2000" dirty="0"/>
              <a:t> – </a:t>
            </a:r>
            <a:r>
              <a:rPr lang="en-GB" sz="2000" dirty="0">
                <a:hlinkClick r:id="rId2"/>
              </a:rPr>
              <a:t>www.thelifeindex.org.uk</a:t>
            </a:r>
            <a:r>
              <a:rPr lang="en-GB" sz="2000" dirty="0"/>
              <a:t>. EAUC Members receive a significant discount</a:t>
            </a:r>
          </a:p>
          <a:p>
            <a:pPr lvl="1">
              <a:buClr>
                <a:srgbClr val="7BA22F"/>
              </a:buClr>
              <a:buFont typeface="Arial" pitchFamily="34" charset="0"/>
              <a:buChar char="•"/>
            </a:pPr>
            <a:r>
              <a:rPr lang="en-GB" sz="1500" dirty="0" err="1"/>
              <a:t>LiFE</a:t>
            </a:r>
            <a:r>
              <a:rPr lang="en-GB" sz="1500" dirty="0"/>
              <a:t> offers a dedicated ‘student engagement’ framework for implementation </a:t>
            </a:r>
            <a:endParaRPr lang="en-GB" sz="15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GB" sz="2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rgbClr val="7BA22F"/>
                </a:solidFill>
              </a:rPr>
              <a:t>Membership matters at www.eauc.org.uk</a:t>
            </a:r>
            <a:endParaRPr lang="en-GB" sz="2000" b="1" dirty="0">
              <a:solidFill>
                <a:srgbClr val="7BA22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9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C0C0C"/>
      </a:hlink>
      <a:folHlink>
        <a:srgbClr val="0C0C0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446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Accredited Learning for Sustainability </vt:lpstr>
      <vt:lpstr>The Nottingham Advantage Award</vt:lpstr>
      <vt:lpstr>Embedding Sustainability The ‘4C’ model (Jones, P., Selby, D., Sterling, S. (2010) Sustainability Education: Perspectives and Practice Across Higher Education. </vt:lpstr>
      <vt:lpstr>Environmental Sustainability 10 credits, UG Year 1 </vt:lpstr>
      <vt:lpstr>3 student groups – all making films</vt:lpstr>
      <vt:lpstr>Slide 6</vt:lpstr>
      <vt:lpstr>Education for Sustainable Development within the Nottingham Advantage Award</vt:lpstr>
      <vt:lpstr>3 key points</vt:lpstr>
      <vt:lpstr>Your next steps – making the most of your EAUC Membership… </vt:lpstr>
    </vt:vector>
  </TitlesOfParts>
  <Company>University of Gloucestershire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WALKLEY, Lisa</dc:creator>
  <cp:lastModifiedBy>Your User Name</cp:lastModifiedBy>
  <cp:revision>72</cp:revision>
  <cp:lastPrinted>2012-01-09T11:11:14Z</cp:lastPrinted>
  <dcterms:created xsi:type="dcterms:W3CDTF">2012-01-05T13:50:36Z</dcterms:created>
  <dcterms:modified xsi:type="dcterms:W3CDTF">2012-03-26T21:34:15Z</dcterms:modified>
</cp:coreProperties>
</file>