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1" r:id="rId31"/>
    <p:sldId id="292" r:id="rId32"/>
    <p:sldId id="289" r:id="rId33"/>
    <p:sldId id="290" r:id="rId34"/>
    <p:sldId id="258" r:id="rId35"/>
    <p:sldId id="259"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62689"/>
    <a:srgbClr val="7BA22F"/>
    <a:srgbClr val="0053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p:scale>
          <a:sx n="80" d="100"/>
          <a:sy n="80" d="100"/>
        </p:scale>
        <p:origin x="-1674" y="-3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Sustainability\Carbon%20Management\calculations\Summary%20DMU%20GHG%202005-2009%20(25-11-201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plotArea>
      <c:layout/>
      <c:pieChart>
        <c:varyColors val="1"/>
        <c:ser>
          <c:idx val="0"/>
          <c:order val="0"/>
          <c:spPr>
            <a:solidFill>
              <a:srgbClr val="CC0000"/>
            </a:solidFill>
          </c:spPr>
          <c:dPt>
            <c:idx val="1"/>
            <c:spPr>
              <a:solidFill>
                <a:schemeClr val="accent3">
                  <a:lumMod val="75000"/>
                </a:schemeClr>
              </a:solidFill>
            </c:spPr>
          </c:dPt>
          <c:val>
            <c:numRef>
              <c:f>Sheet1!$G$2:$G$3</c:f>
              <c:numCache>
                <c:formatCode>General</c:formatCode>
                <c:ptCount val="2"/>
              </c:numCache>
            </c:numRef>
          </c:val>
        </c:ser>
        <c:firstSliceAng val="0"/>
      </c:pieChart>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lgn="l">
              <a:defRPr/>
            </a:pPr>
            <a:r>
              <a:rPr lang="en-US" sz="2400" b="1" dirty="0" smtClean="0">
                <a:latin typeface="Calibri" pitchFamily="34" charset="0"/>
                <a:cs typeface="Calibri" pitchFamily="34" charset="0"/>
              </a:rPr>
              <a:t>DMU baseline</a:t>
            </a:r>
            <a:r>
              <a:rPr lang="en-US" sz="2400" b="1" baseline="0" dirty="0" smtClean="0">
                <a:latin typeface="Calibri" pitchFamily="34" charset="0"/>
                <a:cs typeface="Calibri" pitchFamily="34" charset="0"/>
              </a:rPr>
              <a:t> </a:t>
            </a:r>
            <a:r>
              <a:rPr lang="en-US" sz="2400" b="1" baseline="0" dirty="0">
                <a:latin typeface="Calibri" pitchFamily="34" charset="0"/>
                <a:cs typeface="Calibri" pitchFamily="34" charset="0"/>
              </a:rPr>
              <a:t>year GHG emissions from </a:t>
            </a:r>
            <a:endParaRPr lang="en-US" sz="2400" b="1" baseline="0" dirty="0" smtClean="0">
              <a:latin typeface="Calibri" pitchFamily="34" charset="0"/>
              <a:cs typeface="Calibri" pitchFamily="34" charset="0"/>
            </a:endParaRPr>
          </a:p>
          <a:p>
            <a:pPr algn="l">
              <a:defRPr/>
            </a:pPr>
            <a:r>
              <a:rPr lang="en-US" sz="2400" b="1" baseline="0" dirty="0" smtClean="0">
                <a:latin typeface="Calibri" pitchFamily="34" charset="0"/>
                <a:cs typeface="Calibri" pitchFamily="34" charset="0"/>
              </a:rPr>
              <a:t>detailed </a:t>
            </a:r>
            <a:r>
              <a:rPr lang="en-US" sz="2400" b="1" baseline="0" dirty="0">
                <a:latin typeface="Calibri" pitchFamily="34" charset="0"/>
                <a:cs typeface="Calibri" pitchFamily="34" charset="0"/>
              </a:rPr>
              <a:t>source</a:t>
            </a:r>
            <a:r>
              <a:rPr lang="en-US" sz="2400" b="1" dirty="0">
                <a:latin typeface="Calibri" pitchFamily="34" charset="0"/>
                <a:cs typeface="Calibri" pitchFamily="34" charset="0"/>
              </a:rPr>
              <a:t> 2005/2006 (tCO</a:t>
            </a:r>
            <a:r>
              <a:rPr lang="en-US" sz="2400" b="1" baseline="-25000" dirty="0">
                <a:latin typeface="Calibri" pitchFamily="34" charset="0"/>
                <a:cs typeface="Calibri" pitchFamily="34" charset="0"/>
              </a:rPr>
              <a:t>2</a:t>
            </a:r>
            <a:r>
              <a:rPr lang="en-US" sz="2400" b="1" dirty="0">
                <a:latin typeface="Calibri" pitchFamily="34" charset="0"/>
                <a:cs typeface="Calibri" pitchFamily="34" charset="0"/>
              </a:rPr>
              <a:t>e</a:t>
            </a:r>
            <a:r>
              <a:rPr lang="en-US" sz="2400" b="0" dirty="0">
                <a:latin typeface="Calibri" pitchFamily="34" charset="0"/>
                <a:cs typeface="Calibri" pitchFamily="34" charset="0"/>
              </a:rPr>
              <a:t>)</a:t>
            </a:r>
          </a:p>
        </c:rich>
      </c:tx>
      <c:layout>
        <c:manualLayout>
          <c:xMode val="edge"/>
          <c:yMode val="edge"/>
          <c:x val="1.3013126046104151E-3"/>
          <c:y val="2.33742435579447E-2"/>
        </c:manualLayout>
      </c:layout>
    </c:title>
    <c:view3D>
      <c:rotX val="30"/>
      <c:perspective val="30"/>
    </c:view3D>
    <c:plotArea>
      <c:layout>
        <c:manualLayout>
          <c:layoutTarget val="inner"/>
          <c:xMode val="edge"/>
          <c:yMode val="edge"/>
          <c:x val="0.15966819580653743"/>
          <c:y val="0.10542133646648125"/>
          <c:w val="0.69216285339590033"/>
          <c:h val="0.88578745677079973"/>
        </c:manualLayout>
      </c:layout>
      <c:pie3DChart>
        <c:varyColors val="1"/>
        <c:ser>
          <c:idx val="0"/>
          <c:order val="0"/>
          <c:tx>
            <c:strRef>
              <c:f>Summary!$C$60:$C$61</c:f>
              <c:strCache>
                <c:ptCount val="1"/>
                <c:pt idx="0">
                  <c:v>For graphs 2005/2006</c:v>
                </c:pt>
              </c:strCache>
            </c:strRef>
          </c:tx>
          <c:explosion val="25"/>
          <c:dPt>
            <c:idx val="0"/>
            <c:spPr>
              <a:solidFill>
                <a:srgbClr val="00B0F0"/>
              </a:solidFill>
            </c:spPr>
          </c:dPt>
          <c:dPt>
            <c:idx val="1"/>
            <c:spPr>
              <a:solidFill>
                <a:srgbClr val="0070C0"/>
              </a:solidFill>
            </c:spPr>
          </c:dPt>
          <c:dPt>
            <c:idx val="2"/>
            <c:spPr>
              <a:solidFill>
                <a:srgbClr val="C00000"/>
              </a:solidFill>
            </c:spPr>
          </c:dPt>
          <c:dPt>
            <c:idx val="3"/>
            <c:spPr>
              <a:solidFill>
                <a:srgbClr val="FFC000"/>
              </a:solidFill>
            </c:spPr>
          </c:dPt>
          <c:dPt>
            <c:idx val="4"/>
            <c:spPr>
              <a:solidFill>
                <a:srgbClr val="E9E09B"/>
              </a:solidFill>
            </c:spPr>
          </c:dPt>
          <c:dPt>
            <c:idx val="5"/>
            <c:spPr>
              <a:solidFill>
                <a:srgbClr val="FFFF00"/>
              </a:solidFill>
            </c:spPr>
          </c:dPt>
          <c:dPt>
            <c:idx val="7"/>
            <c:spPr>
              <a:solidFill>
                <a:srgbClr val="FF6699"/>
              </a:solidFill>
            </c:spPr>
          </c:dPt>
          <c:dPt>
            <c:idx val="8"/>
            <c:spPr>
              <a:solidFill>
                <a:srgbClr val="00FF00"/>
              </a:solidFill>
            </c:spPr>
          </c:dPt>
          <c:dPt>
            <c:idx val="9"/>
            <c:spPr>
              <a:solidFill>
                <a:srgbClr val="92D050"/>
              </a:solidFill>
            </c:spPr>
          </c:dPt>
          <c:dLbls>
            <c:dLbl>
              <c:idx val="0"/>
              <c:layout>
                <c:manualLayout>
                  <c:x val="-4.1472258651047873E-2"/>
                  <c:y val="-2.6373620288167195E-2"/>
                </c:manualLayout>
              </c:layout>
              <c:dLblPos val="bestFit"/>
              <c:showVal val="1"/>
              <c:showCatName val="1"/>
            </c:dLbl>
            <c:dLbl>
              <c:idx val="1"/>
              <c:layout>
                <c:manualLayout>
                  <c:x val="8.7316429239315679E-2"/>
                  <c:y val="-6.3926938723889951E-2"/>
                </c:manualLayout>
              </c:layout>
              <c:dLblPos val="bestFit"/>
              <c:showVal val="1"/>
              <c:showCatName val="1"/>
            </c:dLbl>
            <c:dLbl>
              <c:idx val="2"/>
              <c:layout>
                <c:manualLayout>
                  <c:x val="0"/>
                  <c:y val="-7.1917806064376213E-2"/>
                </c:manualLayout>
              </c:layout>
              <c:dLblPos val="bestFit"/>
              <c:showVal val="1"/>
              <c:showCatName val="1"/>
            </c:dLbl>
            <c:dLbl>
              <c:idx val="3"/>
              <c:layout>
                <c:manualLayout>
                  <c:x val="0"/>
                  <c:y val="3.5164827050889316E-2"/>
                </c:manualLayout>
              </c:layout>
              <c:dLblPos val="bestFit"/>
              <c:showVal val="1"/>
              <c:showCatName val="1"/>
            </c:dLbl>
            <c:dLbl>
              <c:idx val="5"/>
              <c:layout>
                <c:manualLayout>
                  <c:x val="0.17186860908741086"/>
                  <c:y val="0.16385598569445992"/>
                </c:manualLayout>
              </c:layout>
              <c:dLblPos val="bestFit"/>
              <c:showVal val="1"/>
              <c:showCatName val="1"/>
            </c:dLbl>
            <c:dLbl>
              <c:idx val="6"/>
              <c:layout>
                <c:manualLayout>
                  <c:x val="-4.7625893165192355E-3"/>
                  <c:y val="0.21535534296446354"/>
                </c:manualLayout>
              </c:layout>
              <c:dLblPos val="bestFit"/>
              <c:showVal val="1"/>
              <c:showCatName val="1"/>
            </c:dLbl>
            <c:dLbl>
              <c:idx val="7"/>
              <c:layout>
                <c:manualLayout>
                  <c:x val="-8.6533894025231546E-3"/>
                  <c:y val="0.13185539340550004"/>
                </c:manualLayout>
              </c:layout>
              <c:dLblPos val="bestFit"/>
              <c:showVal val="1"/>
              <c:showCatName val="1"/>
            </c:dLbl>
            <c:dLbl>
              <c:idx val="8"/>
              <c:layout>
                <c:manualLayout>
                  <c:x val="0"/>
                  <c:y val="3.7167600367705812E-2"/>
                </c:manualLayout>
              </c:layout>
              <c:dLblPos val="bestFit"/>
              <c:showVal val="1"/>
              <c:showCatName val="1"/>
            </c:dLbl>
            <c:dLbl>
              <c:idx val="9"/>
              <c:layout>
                <c:manualLayout>
                  <c:x val="-1.1346532153889621E-2"/>
                  <c:y val="1.100737791074664E-2"/>
                </c:manualLayout>
              </c:layout>
              <c:tx>
                <c:rich>
                  <a:bodyPr/>
                  <a:lstStyle/>
                  <a:p>
                    <a:r>
                      <a:rPr lang="en-US" dirty="0" smtClean="0"/>
                      <a:t>Procurement inc waste and water </a:t>
                    </a:r>
                  </a:p>
                  <a:p>
                    <a:r>
                      <a:rPr lang="en-US" dirty="0" smtClean="0"/>
                      <a:t>(tCO2e</a:t>
                    </a:r>
                    <a:r>
                      <a:rPr lang="en-US" dirty="0"/>
                      <a:t>), 14,696</a:t>
                    </a:r>
                  </a:p>
                </c:rich>
              </c:tx>
              <c:dLblPos val="bestFit"/>
              <c:showVal val="1"/>
              <c:showCatName val="1"/>
            </c:dLbl>
            <c:dLbl>
              <c:idx val="10"/>
              <c:layout>
                <c:manualLayout>
                  <c:x val="-6.4823287015063E-3"/>
                  <c:y val="-2.3960706665013206E-2"/>
                </c:manualLayout>
              </c:layout>
              <c:dLblPos val="bestFit"/>
              <c:showVal val="1"/>
              <c:showCatName val="1"/>
            </c:dLbl>
            <c:dLbl>
              <c:idx val="11"/>
              <c:layout>
                <c:manualLayout>
                  <c:x val="0"/>
                  <c:y val="-7.5550254495135138E-2"/>
                </c:manualLayout>
              </c:layout>
              <c:dLblPos val="bestFit"/>
              <c:showVal val="1"/>
              <c:showCatName val="1"/>
            </c:dLbl>
            <c:txPr>
              <a:bodyPr/>
              <a:lstStyle/>
              <a:p>
                <a:pPr>
                  <a:defRPr sz="1200" b="1"/>
                </a:pPr>
                <a:endParaRPr lang="en-US"/>
              </a:p>
            </c:txPr>
            <c:dLblPos val="outEnd"/>
            <c:showVal val="1"/>
            <c:showCatName val="1"/>
            <c:showLeaderLines val="1"/>
          </c:dLbls>
          <c:cat>
            <c:strRef>
              <c:f>Summary!$B$62:$B$71</c:f>
              <c:strCache>
                <c:ptCount val="10"/>
                <c:pt idx="0">
                  <c:v>Gas use DMU buildings (tCO2e)</c:v>
                </c:pt>
                <c:pt idx="1">
                  <c:v>Transport DMU vehicles (tCO2e)</c:v>
                </c:pt>
                <c:pt idx="2">
                  <c:v>Electricity use DMU buildings (tCO2e)</c:v>
                </c:pt>
                <c:pt idx="3">
                  <c:v>Private halls (tCO2e)</c:v>
                </c:pt>
                <c:pt idx="4">
                  <c:v>Staff &amp; student commute (tCO2e)</c:v>
                </c:pt>
                <c:pt idx="5">
                  <c:v>International student travel (tCO2e)</c:v>
                </c:pt>
                <c:pt idx="6">
                  <c:v>UK based student travel (tCO2e)</c:v>
                </c:pt>
                <c:pt idx="7">
                  <c:v>Visitor travel (tCO2e)</c:v>
                </c:pt>
                <c:pt idx="8">
                  <c:v>Business travel (tCO2e)</c:v>
                </c:pt>
                <c:pt idx="9">
                  <c:v>Procurement (tCO2e)</c:v>
                </c:pt>
              </c:strCache>
            </c:strRef>
          </c:cat>
          <c:val>
            <c:numRef>
              <c:f>Summary!$C$62:$C$71</c:f>
              <c:numCache>
                <c:formatCode>#,##0</c:formatCode>
                <c:ptCount val="10"/>
                <c:pt idx="0">
                  <c:v>4444.0333643952999</c:v>
                </c:pt>
                <c:pt idx="1">
                  <c:v>4.9052843199999945</c:v>
                </c:pt>
                <c:pt idx="2">
                  <c:v>8767.8191301855059</c:v>
                </c:pt>
                <c:pt idx="3">
                  <c:v>4230.2761354279965</c:v>
                </c:pt>
                <c:pt idx="4">
                  <c:v>10705.713631329752</c:v>
                </c:pt>
                <c:pt idx="5">
                  <c:v>2166.2262979489997</c:v>
                </c:pt>
                <c:pt idx="6">
                  <c:v>873.93290275511947</c:v>
                </c:pt>
                <c:pt idx="7">
                  <c:v>208.91588616415635</c:v>
                </c:pt>
                <c:pt idx="8">
                  <c:v>1094</c:v>
                </c:pt>
                <c:pt idx="9">
                  <c:v>14696</c:v>
                </c:pt>
              </c:numCache>
            </c:numRef>
          </c:val>
        </c:ser>
      </c:pie3DChart>
      <c:spPr>
        <a:noFill/>
        <a:ln w="25400">
          <a:noFill/>
        </a:ln>
      </c:spPr>
    </c:plotArea>
    <c:plotVisOnly val="1"/>
    <c:dispBlanksAs val="zero"/>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AC0757-371D-4FF1-8369-16DE110856FA}" type="datetimeFigureOut">
              <a:rPr lang="en-GB" smtClean="0"/>
              <a:pPr/>
              <a:t>23/03/2012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E1C9E82-DD0F-457F-9B9B-8879762CD475}" type="slidenum">
              <a:rPr lang="en-GB" smtClean="0"/>
              <a:pPr/>
              <a:t>‹#›</a:t>
            </a:fld>
            <a:endParaRPr lang="en-GB"/>
          </a:p>
        </p:txBody>
      </p:sp>
    </p:spTree>
    <p:extLst>
      <p:ext uri="{BB962C8B-B14F-4D97-AF65-F5344CB8AC3E}">
        <p14:creationId xmlns:p14="http://schemas.microsoft.com/office/powerpoint/2010/main" xmlns="" val="150266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A2DEF32-7618-45D9-9582-AEB82B94A960}" type="slidenum">
              <a:rPr lang="en-US" smtClean="0">
                <a:ea typeface="ＭＳ Ｐゴシック" pitchFamily="34" charset="-128"/>
              </a:rPr>
              <a:pPr/>
              <a:t>2</a:t>
            </a:fld>
            <a:endParaRPr lang="en-US" smtClean="0">
              <a:ea typeface="ＭＳ Ｐゴシック" pitchFamily="34" charset="-128"/>
            </a:endParaRPr>
          </a:p>
        </p:txBody>
      </p:sp>
      <p:sp>
        <p:nvSpPr>
          <p:cNvPr id="48131" name="Rectangle 2"/>
          <p:cNvSpPr>
            <a:spLocks noGrp="1"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57348" name="Slide Number Placeholder 3"/>
          <p:cNvSpPr>
            <a:spLocks noGrp="1"/>
          </p:cNvSpPr>
          <p:nvPr>
            <p:ph type="sldNum" sz="quarter" idx="5"/>
          </p:nvPr>
        </p:nvSpPr>
        <p:spPr>
          <a:noFill/>
        </p:spPr>
        <p:txBody>
          <a:bodyPr/>
          <a:lstStyle/>
          <a:p>
            <a:fld id="{4240DAEA-F940-4F6A-B0A6-576B56325790}"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FFF9D2C-CC06-4C64-955F-C368D45630A9}" type="slidenum">
              <a:rPr lang="en-GB" smtClean="0">
                <a:solidFill>
                  <a:srgbClr val="000000"/>
                </a:solidFill>
                <a:ea typeface="ＭＳ Ｐゴシック" pitchFamily="34" charset="-128"/>
                <a:cs typeface="Arial" charset="0"/>
              </a:rPr>
              <a:pPr/>
              <a:t>16</a:t>
            </a:fld>
            <a:endParaRPr lang="en-GB" smtClean="0">
              <a:solidFill>
                <a:srgbClr val="000000"/>
              </a:solidFill>
              <a:ea typeface="ＭＳ Ｐゴシック" pitchFamily="34" charset="-128"/>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spcBef>
                <a:spcPct val="0"/>
              </a:spcBef>
            </a:pPr>
            <a:endParaRPr lang="en-US"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smtClean="0">
                <a:latin typeface="Arial" charset="0"/>
                <a:ea typeface="ＭＳ Ｐゴシック" pitchFamily="34" charset="-128"/>
              </a:rPr>
              <a:t>BIS Carbon Reduction Delivery Plan 2010 – 43% reduction in scope 1 and 2 sources by 2020 based on a 2005 baseline</a:t>
            </a:r>
          </a:p>
          <a:p>
            <a:pPr eaLnBrk="1" hangingPunct="1"/>
            <a:r>
              <a:rPr lang="en-US" smtClean="0">
                <a:latin typeface="Arial" charset="0"/>
                <a:ea typeface="ＭＳ Ｐゴシック" pitchFamily="34" charset="-128"/>
              </a:rPr>
              <a:t>Carbon reduction target and strategy for HE 2010 – HEFCE, UUK and Guild HE</a:t>
            </a:r>
          </a:p>
        </p:txBody>
      </p:sp>
      <p:sp>
        <p:nvSpPr>
          <p:cNvPr id="59396" name="Slide Number Placeholder 3"/>
          <p:cNvSpPr>
            <a:spLocks noGrp="1"/>
          </p:cNvSpPr>
          <p:nvPr>
            <p:ph type="sldNum" sz="quarter" idx="5"/>
          </p:nvPr>
        </p:nvSpPr>
        <p:spPr>
          <a:noFill/>
        </p:spPr>
        <p:txBody>
          <a:bodyPr/>
          <a:lstStyle/>
          <a:p>
            <a:fld id="{220CAF37-F47A-4345-A0CF-0948F4EC12F1}" type="slidenum">
              <a:rPr lang="en-GB" smtClean="0">
                <a:ea typeface="ＭＳ Ｐゴシック" pitchFamily="34" charset="-128"/>
              </a:rPr>
              <a:pPr/>
              <a:t>17</a:t>
            </a:fld>
            <a:endParaRPr lang="en-GB"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8B415AFE-652E-45DC-A345-4AE1C786502B}"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latin typeface="Arial"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C949EED3-AF42-4305-943E-FFD8106D9603}" type="slidenum">
              <a:rPr lang="en-GB" smtClean="0">
                <a:ea typeface="ＭＳ Ｐゴシック" pitchFamily="34" charset="-128"/>
              </a:rPr>
              <a:pPr/>
              <a:t>21</a:t>
            </a:fld>
            <a:endParaRPr lang="en-GB"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fld id="{60F37271-D126-47DB-8753-9AB188C05E8D}" type="slidenum">
              <a:rPr lang="en-US" smtClean="0">
                <a:ea typeface="ＭＳ Ｐゴシック" pitchFamily="34" charset="-128"/>
              </a:rPr>
              <a:pPr/>
              <a:t>28</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lnSpc>
                <a:spcPct val="90000"/>
              </a:lnSpc>
            </a:pPr>
            <a:r>
              <a:rPr lang="en-US" smtClean="0">
                <a:latin typeface="Arial" charset="0"/>
                <a:ea typeface="ＭＳ Ｐゴシック" pitchFamily="34" charset="-128"/>
              </a:rPr>
              <a:t>Central to the notion of publicly displaying a building’s energy performance though is the idea that the provision of information will change the behaviour of those managing and using the building.  Hence the proviso that the building is rated and displayed in a poster format that can be displayed in a public part of the building so it is visible, for example the entrance hall. </a:t>
            </a:r>
          </a:p>
          <a:p>
            <a:pPr>
              <a:lnSpc>
                <a:spcPct val="90000"/>
              </a:lnSpc>
            </a:pPr>
            <a:endParaRPr lang="en-US"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Yet within the public engagement literature it is widely accepted that mere information-provision is inadequate for behaviour change (Blake 1999), and yet ‘top-down’ communication campaigns both predominate (for example the UK government’s ‘Act on CO</a:t>
            </a:r>
            <a:r>
              <a:rPr lang="en-US" baseline="-25000" smtClean="0">
                <a:latin typeface="Arial" charset="0"/>
                <a:ea typeface="ＭＳ Ｐゴシック" pitchFamily="34" charset="-128"/>
              </a:rPr>
              <a:t>2</a:t>
            </a:r>
            <a:r>
              <a:rPr lang="en-US" smtClean="0">
                <a:latin typeface="Arial" charset="0"/>
                <a:ea typeface="ＭＳ Ｐゴシック" pitchFamily="34" charset="-128"/>
              </a:rPr>
              <a:t>' campaign) and are advised by those involved in ‘social marketing (Collins, Thomas et al. 2003).’ However, this rarely manifests itself through measurable behaviour change (Lorenzoni, Nicholson-Cole et al. 2007). </a:t>
            </a:r>
          </a:p>
          <a:p>
            <a:pPr>
              <a:lnSpc>
                <a:spcPct val="90000"/>
              </a:lnSpc>
            </a:pPr>
            <a:endParaRPr lang="en-US"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As a result, academics have identified the need for a different approach recognising the complexity of user perceptions and understandings (Niemeyer, Petts et al. 2005); the importance of combining a bottom-up and top-down approach in order to minimise mixed messages (Owens 2000); and the value of public engagement (Burgess and Clark 2009; Ockwell, Whitmarsh et al. 2009). It is these three perspectives – recognizing complexity of user-perceptions; a bottom up/top down approach (often manifested through partnership working) and public engagement, that to which we shall return when we consider the role of the municipalities. </a:t>
            </a:r>
          </a:p>
          <a:p>
            <a:pPr>
              <a:lnSpc>
                <a:spcPct val="90000"/>
              </a:lnSpc>
            </a:pPr>
            <a:endParaRPr lang="en-US" smtClean="0">
              <a:latin typeface="Arial" charset="0"/>
              <a:ea typeface="ＭＳ Ｐゴシック" pitchFamily="34" charset="-128"/>
            </a:endParaRPr>
          </a:p>
          <a:p>
            <a:pPr>
              <a:lnSpc>
                <a:spcPct val="90000"/>
              </a:lnSpc>
            </a:pPr>
            <a:r>
              <a:rPr lang="en-US" smtClean="0">
                <a:latin typeface="Arial" charset="0"/>
                <a:ea typeface="ＭＳ Ｐゴシック" pitchFamily="34" charset="-128"/>
              </a:rPr>
              <a:t>Of course whilst the EPBD may just require a DEC in an entrance hall, DISPLAY Campaign is different – issue of audience again.</a:t>
            </a:r>
            <a:endParaRPr lang="en-GB" smtClean="0">
              <a:latin typeface="Arial" charset="0"/>
              <a:ea typeface="ＭＳ Ｐゴシック" pitchFamily="34" charset="-128"/>
            </a:endParaRPr>
          </a:p>
          <a:p>
            <a:pPr>
              <a:lnSpc>
                <a:spcPct val="90000"/>
              </a:lnSpc>
            </a:pPr>
            <a:endParaRPr lang="en-US" smtClean="0">
              <a:latin typeface="Arial" charset="0"/>
              <a:ea typeface="ＭＳ Ｐゴシック" pitchFamily="34" charset="-128"/>
            </a:endParaRPr>
          </a:p>
        </p:txBody>
      </p:sp>
      <p:sp>
        <p:nvSpPr>
          <p:cNvPr id="63492" name="Slide Number Placeholder 3"/>
          <p:cNvSpPr>
            <a:spLocks noGrp="1"/>
          </p:cNvSpPr>
          <p:nvPr>
            <p:ph type="sldNum" sz="quarter" idx="5"/>
          </p:nvPr>
        </p:nvSpPr>
        <p:spPr>
          <a:noFill/>
        </p:spPr>
        <p:txBody>
          <a:bodyPr/>
          <a:lstStyle/>
          <a:p>
            <a:fld id="{592F1EE8-EED4-4078-8A49-835B054E9A3D}" type="slidenum">
              <a:rPr lang="en-US" smtClean="0">
                <a:ea typeface="ＭＳ Ｐゴシック" pitchFamily="34" charset="-128"/>
              </a:rPr>
              <a:pPr/>
              <a:t>29</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spcBef>
                <a:spcPct val="0"/>
              </a:spcBef>
            </a:pPr>
            <a:r>
              <a:rPr lang="en-GB" smtClean="0">
                <a:latin typeface="Arial" charset="0"/>
                <a:ea typeface="ＭＳ Ｐゴシック" pitchFamily="34" charset="-128"/>
              </a:rPr>
              <a:t>We each introduce ourselves:- </a:t>
            </a:r>
          </a:p>
          <a:p>
            <a:pPr eaLnBrk="1" hangingPunct="1">
              <a:spcBef>
                <a:spcPct val="0"/>
              </a:spcBef>
            </a:pPr>
            <a:endParaRPr lang="en-GB" smtClean="0">
              <a:latin typeface="Arial" charset="0"/>
              <a:ea typeface="ＭＳ Ｐゴシック" pitchFamily="34" charset="-128"/>
            </a:endParaRPr>
          </a:p>
          <a:p>
            <a:pPr eaLnBrk="1" hangingPunct="1">
              <a:spcBef>
                <a:spcPct val="0"/>
              </a:spcBef>
            </a:pPr>
            <a:r>
              <a:rPr lang="en-GB" smtClean="0">
                <a:latin typeface="Arial" charset="0"/>
                <a:ea typeface="ＭＳ Ｐゴシック" pitchFamily="34" charset="-128"/>
              </a:rPr>
              <a:t>Karl Letten, Environmental &amp; Sustainability Officer at DMU, been there for just over 3 years. I’m based in the Estates Department and part of my role is producing the carbon management plan, providing annual update reports on progress of reducing carbon emissions. Our CMP baseline year includes scope 1, 2 and 3 emissions but we currently only have targets for scope 1 and 2.</a:t>
            </a:r>
          </a:p>
          <a:p>
            <a:pPr eaLnBrk="1" hangingPunct="1">
              <a:spcBef>
                <a:spcPct val="0"/>
              </a:spcBef>
            </a:pPr>
            <a:endParaRPr lang="en-GB" smtClean="0">
              <a:latin typeface="Arial" charset="0"/>
              <a:ea typeface="ＭＳ Ｐゴシック" pitchFamily="34" charset="-128"/>
            </a:endParaRPr>
          </a:p>
          <a:p>
            <a:pPr eaLnBrk="1" hangingPunct="1">
              <a:spcBef>
                <a:spcPct val="0"/>
              </a:spcBef>
            </a:pPr>
            <a:r>
              <a:rPr lang="en-GB" smtClean="0">
                <a:latin typeface="Arial" charset="0"/>
                <a:ea typeface="ＭＳ Ｐゴシック" pitchFamily="34" charset="-128"/>
              </a:rPr>
              <a:t>Paul Brockway</a:t>
            </a:r>
          </a:p>
          <a:p>
            <a:pPr eaLnBrk="1" hangingPunct="1">
              <a:spcBef>
                <a:spcPct val="0"/>
              </a:spcBef>
            </a:pPr>
            <a:endParaRPr lang="en-GB" smtClean="0">
              <a:latin typeface="Arial" charset="0"/>
              <a:ea typeface="ＭＳ Ｐゴシック" pitchFamily="34" charset="-128"/>
            </a:endParaRPr>
          </a:p>
          <a:p>
            <a:pPr eaLnBrk="1" hangingPunct="1">
              <a:spcBef>
                <a:spcPct val="0"/>
              </a:spcBef>
            </a:pPr>
            <a:r>
              <a:rPr lang="en-GB" smtClean="0">
                <a:latin typeface="Arial" charset="0"/>
                <a:ea typeface="ＭＳ Ｐゴシック" pitchFamily="34" charset="-128"/>
              </a:rPr>
              <a:t>Dr Richard Bull</a:t>
            </a:r>
          </a:p>
          <a:p>
            <a:pPr eaLnBrk="1" hangingPunct="1">
              <a:spcBef>
                <a:spcPct val="0"/>
              </a:spcBef>
            </a:pPr>
            <a:endParaRPr lang="en-GB" smtClean="0">
              <a:latin typeface="Arial" charset="0"/>
              <a:ea typeface="ＭＳ Ｐゴシック" pitchFamily="34" charset="-128"/>
            </a:endParaRPr>
          </a:p>
          <a:p>
            <a:pPr eaLnBrk="1" hangingPunct="1">
              <a:spcBef>
                <a:spcPct val="0"/>
              </a:spcBef>
            </a:pPr>
            <a:endParaRPr lang="en-GB" smtClean="0">
              <a:latin typeface="Arial" charset="0"/>
              <a:ea typeface="ＭＳ Ｐゴシック" pitchFamily="34" charset="-128"/>
            </a:endParaRPr>
          </a:p>
        </p:txBody>
      </p:sp>
      <p:sp>
        <p:nvSpPr>
          <p:cNvPr id="49156" name="Slide Number Placeholder 3"/>
          <p:cNvSpPr>
            <a:spLocks noGrp="1"/>
          </p:cNvSpPr>
          <p:nvPr>
            <p:ph type="sldNum" sz="quarter" idx="5"/>
          </p:nvPr>
        </p:nvSpPr>
        <p:spPr>
          <a:noFill/>
        </p:spPr>
        <p:txBody>
          <a:bodyPr/>
          <a:lstStyle/>
          <a:p>
            <a:fld id="{CD3D13E1-1D41-4E7F-AC11-1DB5B4530A96}" type="slidenum">
              <a:rPr lang="en-GB" smtClean="0">
                <a:ea typeface="ＭＳ Ｐゴシック" pitchFamily="34" charset="-128"/>
              </a:rPr>
              <a:pPr/>
              <a:t>4</a:t>
            </a:fld>
            <a:endParaRPr lang="en-GB"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37395D4-803B-4C93-BF9A-179848B043A5}" type="slidenum">
              <a:rPr lang="en-GB" smtClean="0">
                <a:ea typeface="ＭＳ Ｐゴシック" pitchFamily="34" charset="-128"/>
              </a:rPr>
              <a:pPr/>
              <a:t>8</a:t>
            </a:fld>
            <a:endParaRPr lang="en-GB" smtClean="0">
              <a:ea typeface="ＭＳ Ｐゴシック" pitchFamily="34" charset="-128"/>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GB" smtClean="0">
                <a:latin typeface="Arial" charset="0"/>
                <a:ea typeface="ＭＳ Ｐゴシック" pitchFamily="34" charset="-128"/>
              </a:rPr>
              <a:t>Nearly 10,000 people </a:t>
            </a:r>
            <a:br>
              <a:rPr lang="en-GB" smtClean="0">
                <a:latin typeface="Arial" charset="0"/>
                <a:ea typeface="ＭＳ Ｐゴシック" pitchFamily="34" charset="-128"/>
              </a:rPr>
            </a:br>
            <a:r>
              <a:rPr lang="en-GB" smtClean="0">
                <a:latin typeface="Arial" charset="0"/>
                <a:ea typeface="ＭＳ Ｐゴシック" pitchFamily="34" charset="-128"/>
              </a:rPr>
              <a:t>70 countries in five regions </a:t>
            </a:r>
            <a:br>
              <a:rPr lang="en-GB" smtClean="0">
                <a:latin typeface="Arial" charset="0"/>
                <a:ea typeface="ＭＳ Ｐゴシック" pitchFamily="34" charset="-128"/>
              </a:rPr>
            </a:br>
            <a:r>
              <a:rPr lang="en-GB" smtClean="0">
                <a:latin typeface="Arial" charset="0"/>
                <a:ea typeface="ＭＳ Ｐゴシック" pitchFamily="34" charset="-128"/>
              </a:rPr>
              <a:t>63 years </a:t>
            </a:r>
            <a:br>
              <a:rPr lang="en-GB" smtClean="0">
                <a:latin typeface="Arial" charset="0"/>
                <a:ea typeface="ＭＳ Ｐゴシック" pitchFamily="34" charset="-128"/>
              </a:rPr>
            </a:br>
            <a:r>
              <a:rPr lang="en-GB" smtClean="0">
                <a:latin typeface="Arial" charset="0"/>
                <a:ea typeface="ＭＳ Ｐゴシック" pitchFamily="34" charset="-128"/>
              </a:rPr>
              <a:t>11,000 concurrent projects </a:t>
            </a:r>
            <a:br>
              <a:rPr lang="en-GB" smtClean="0">
                <a:latin typeface="Arial" charset="0"/>
                <a:ea typeface="ＭＳ Ｐゴシック" pitchFamily="34" charset="-128"/>
              </a:rPr>
            </a:br>
            <a:r>
              <a:rPr lang="en-GB" smtClean="0">
                <a:latin typeface="Arial" charset="0"/>
                <a:ea typeface="ＭＳ Ｐゴシック" pitchFamily="34" charset="-128"/>
              </a:rPr>
              <a:t>£800m turnover </a:t>
            </a:r>
          </a:p>
          <a:p>
            <a:r>
              <a:rPr lang="en-GB" smtClean="0">
                <a:latin typeface="Arial" charset="0"/>
                <a:ea typeface="ＭＳ Ｐゴシック" pitchFamily="34" charset="-128"/>
              </a:rPr>
              <a:t>Trust ownership </a:t>
            </a:r>
          </a:p>
          <a:p>
            <a:r>
              <a:rPr lang="en-US" smtClean="0">
                <a:latin typeface="Arial" charset="0"/>
                <a:ea typeface="ＭＳ Ｐゴシック" pitchFamily="34" charset="-128"/>
              </a:rPr>
              <a:t/>
            </a:r>
            <a:br>
              <a:rPr lang="en-US" smtClean="0">
                <a:latin typeface="Arial" charset="0"/>
                <a:ea typeface="ＭＳ Ｐゴシック" pitchFamily="34" charset="-128"/>
              </a:rPr>
            </a:br>
            <a:endParaRPr lang="en-US"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F1F3896-AAB3-4BD4-8B49-4268F01ADD46}" type="slidenum">
              <a:rPr lang="en-GB" smtClean="0">
                <a:ea typeface="ＭＳ Ｐゴシック" pitchFamily="34" charset="-128"/>
              </a:rPr>
              <a:pPr/>
              <a:t>9</a:t>
            </a:fld>
            <a:endParaRPr lang="en-GB" smtClean="0">
              <a:ea typeface="ＭＳ Ｐゴシック" pitchFamily="34" charset="-128"/>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GB" smtClean="0">
                <a:latin typeface="Arial" charset="0"/>
                <a:ea typeface="ＭＳ Ｐゴシック" pitchFamily="34" charset="-128"/>
              </a:rPr>
              <a:t>Wide geographical coverage</a:t>
            </a:r>
          </a:p>
          <a:p>
            <a:r>
              <a:rPr lang="en-GB" smtClean="0">
                <a:latin typeface="Arial" charset="0"/>
                <a:ea typeface="ＭＳ Ｐゴシック" pitchFamily="34" charset="-128"/>
              </a:rPr>
              <a:t>Range of specialists</a:t>
            </a:r>
          </a:p>
          <a:p>
            <a:r>
              <a:rPr lang="en-GB" smtClean="0">
                <a:latin typeface="Arial" charset="0"/>
                <a:ea typeface="ＭＳ Ｐゴシック" pitchFamily="34" charset="-128"/>
              </a:rPr>
              <a:t>Existing relationships with about half of all UK HEIs</a:t>
            </a:r>
          </a:p>
          <a:p>
            <a:pPr>
              <a:spcBef>
                <a:spcPct val="50000"/>
              </a:spcBef>
            </a:pPr>
            <a:r>
              <a:rPr lang="en-GB" b="1" smtClean="0">
                <a:latin typeface="Arial" charset="0"/>
                <a:ea typeface="ＭＳ Ｐゴシック" pitchFamily="34" charset="-128"/>
              </a:rPr>
              <a:t>University of Bristol – synthetic chemistry lab building</a:t>
            </a:r>
          </a:p>
          <a:p>
            <a:pPr>
              <a:spcBef>
                <a:spcPct val="50000"/>
              </a:spcBef>
            </a:pPr>
            <a:r>
              <a:rPr lang="en-GB" b="1" smtClean="0">
                <a:latin typeface="Arial" charset="0"/>
                <a:ea typeface="ＭＳ Ｐゴシック" pitchFamily="34" charset="-128"/>
              </a:rPr>
              <a:t>University of Cambridge</a:t>
            </a:r>
          </a:p>
          <a:p>
            <a:pPr>
              <a:spcBef>
                <a:spcPct val="50000"/>
              </a:spcBef>
            </a:pPr>
            <a:r>
              <a:rPr lang="en-GB" b="1" smtClean="0">
                <a:latin typeface="Arial" charset="0"/>
                <a:ea typeface="ＭＳ Ｐゴシック" pitchFamily="34" charset="-128"/>
              </a:rPr>
              <a:t>University of Lancaster</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Warwick</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Strathclyde</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Nottingham Trent University</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Salford University</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Central England, Birmingham</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Aberdeen</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Combined Universities of Cornwall</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Swansea</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Liverpool</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Swansea</a:t>
            </a:r>
            <a:endParaRPr lang="en-US" b="1" smtClean="0">
              <a:latin typeface="Arial" charset="0"/>
              <a:ea typeface="ＭＳ Ｐゴシック" pitchFamily="34" charset="-128"/>
            </a:endParaRPr>
          </a:p>
          <a:p>
            <a:pPr>
              <a:spcBef>
                <a:spcPct val="50000"/>
              </a:spcBef>
            </a:pPr>
            <a:r>
              <a:rPr lang="en-GB" b="1" smtClean="0">
                <a:latin typeface="Arial" charset="0"/>
                <a:ea typeface="ＭＳ Ｐゴシック" pitchFamily="34" charset="-128"/>
              </a:rPr>
              <a:t>University of Nottingham</a:t>
            </a:r>
            <a:endParaRPr lang="en-US" b="1" smtClean="0">
              <a:latin typeface="Arial" charset="0"/>
              <a:ea typeface="ＭＳ Ｐゴシック" pitchFamily="34" charset="-128"/>
            </a:endParaRPr>
          </a:p>
          <a:p>
            <a:pPr>
              <a:spcBef>
                <a:spcPct val="50000"/>
              </a:spcBef>
            </a:pPr>
            <a:endParaRPr lang="en-US" b="1"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30D11F7-1D7B-4E37-B6F1-B6DBA0CA20A2}" type="slidenum">
              <a:rPr lang="en-GB" smtClean="0">
                <a:ea typeface="ＭＳ Ｐゴシック" pitchFamily="34" charset="-128"/>
              </a:rPr>
              <a:pPr/>
              <a:t>10</a:t>
            </a:fld>
            <a:endParaRPr lang="en-GB" smtClean="0">
              <a:ea typeface="ＭＳ Ｐゴシック" pitchFamily="34" charset="-128"/>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GB" smtClean="0">
                <a:latin typeface="Arial" charset="0"/>
                <a:ea typeface="ＭＳ Ｐゴシック" pitchFamily="34" charset="-128"/>
              </a:rPr>
              <a:t>Nearly 10,000 people </a:t>
            </a:r>
            <a:br>
              <a:rPr lang="en-GB" smtClean="0">
                <a:latin typeface="Arial" charset="0"/>
                <a:ea typeface="ＭＳ Ｐゴシック" pitchFamily="34" charset="-128"/>
              </a:rPr>
            </a:br>
            <a:r>
              <a:rPr lang="en-GB" smtClean="0">
                <a:latin typeface="Arial" charset="0"/>
                <a:ea typeface="ＭＳ Ｐゴシック" pitchFamily="34" charset="-128"/>
              </a:rPr>
              <a:t>70 countries in five regions </a:t>
            </a:r>
            <a:br>
              <a:rPr lang="en-GB" smtClean="0">
                <a:latin typeface="Arial" charset="0"/>
                <a:ea typeface="ＭＳ Ｐゴシック" pitchFamily="34" charset="-128"/>
              </a:rPr>
            </a:br>
            <a:r>
              <a:rPr lang="en-GB" smtClean="0">
                <a:latin typeface="Arial" charset="0"/>
                <a:ea typeface="ＭＳ Ｐゴシック" pitchFamily="34" charset="-128"/>
              </a:rPr>
              <a:t>63 years </a:t>
            </a:r>
            <a:br>
              <a:rPr lang="en-GB" smtClean="0">
                <a:latin typeface="Arial" charset="0"/>
                <a:ea typeface="ＭＳ Ｐゴシック" pitchFamily="34" charset="-128"/>
              </a:rPr>
            </a:br>
            <a:r>
              <a:rPr lang="en-GB" smtClean="0">
                <a:latin typeface="Arial" charset="0"/>
                <a:ea typeface="ＭＳ Ｐゴシック" pitchFamily="34" charset="-128"/>
              </a:rPr>
              <a:t>11,000 concurrent projects </a:t>
            </a:r>
            <a:br>
              <a:rPr lang="en-GB" smtClean="0">
                <a:latin typeface="Arial" charset="0"/>
                <a:ea typeface="ＭＳ Ｐゴシック" pitchFamily="34" charset="-128"/>
              </a:rPr>
            </a:br>
            <a:r>
              <a:rPr lang="en-GB" smtClean="0">
                <a:latin typeface="Arial" charset="0"/>
                <a:ea typeface="ＭＳ Ｐゴシック" pitchFamily="34" charset="-128"/>
              </a:rPr>
              <a:t>£800m turnover </a:t>
            </a:r>
          </a:p>
          <a:p>
            <a:r>
              <a:rPr lang="en-GB" smtClean="0">
                <a:latin typeface="Arial" charset="0"/>
                <a:ea typeface="ＭＳ Ｐゴシック" pitchFamily="34" charset="-128"/>
              </a:rPr>
              <a:t>Trust ownership </a:t>
            </a:r>
          </a:p>
          <a:p>
            <a:r>
              <a:rPr lang="en-US" smtClean="0">
                <a:latin typeface="Arial" charset="0"/>
                <a:ea typeface="ＭＳ Ｐゴシック" pitchFamily="34" charset="-128"/>
              </a:rPr>
              <a:t/>
            </a:r>
            <a:br>
              <a:rPr lang="en-US" smtClean="0">
                <a:latin typeface="Arial" charset="0"/>
                <a:ea typeface="ＭＳ Ｐゴシック" pitchFamily="34" charset="-128"/>
              </a:rPr>
            </a:br>
            <a:endParaRPr lang="en-US"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GB" smtClean="0">
                <a:latin typeface="Arial" charset="0"/>
                <a:ea typeface="ＭＳ Ｐゴシック" pitchFamily="34" charset="-128"/>
              </a:rPr>
              <a:t>World Business Council for Sustainable Development (WBCSD) and the World Resources Institute (WRI)</a:t>
            </a:r>
          </a:p>
          <a:p>
            <a:r>
              <a:rPr lang="en-GB" smtClean="0">
                <a:latin typeface="Arial" charset="0"/>
                <a:ea typeface="ＭＳ Ｐゴシック" pitchFamily="34" charset="-128"/>
              </a:rPr>
              <a:t>GHG Protocol</a:t>
            </a:r>
          </a:p>
          <a:p>
            <a:r>
              <a:rPr lang="en-GB" smtClean="0">
                <a:latin typeface="Arial" charset="0"/>
                <a:ea typeface="ＭＳ Ｐゴシック" pitchFamily="34" charset="-128"/>
              </a:rPr>
              <a:t>To understand, quantify, and manage greenhouse gas emissions.</a:t>
            </a:r>
          </a:p>
          <a:p>
            <a:r>
              <a:rPr lang="en-GB" smtClean="0">
                <a:latin typeface="Arial" charset="0"/>
                <a:ea typeface="ＭＳ Ｐゴシック" pitchFamily="34" charset="-128"/>
              </a:rPr>
              <a:t>Classified GHG emissions from variety of sources or scopes</a:t>
            </a:r>
          </a:p>
          <a:p>
            <a:pPr eaLnBrk="1" hangingPunct="1">
              <a:spcBef>
                <a:spcPct val="0"/>
              </a:spcBef>
            </a:pPr>
            <a:endParaRPr lang="en-GB" smtClean="0">
              <a:latin typeface="Arial" charset="0"/>
              <a:ea typeface="ＭＳ Ｐゴシック" pitchFamily="34" charset="-128"/>
            </a:endParaRPr>
          </a:p>
          <a:p>
            <a:pPr eaLnBrk="1" hangingPunct="1">
              <a:spcBef>
                <a:spcPct val="0"/>
              </a:spcBef>
            </a:pPr>
            <a:r>
              <a:rPr lang="en-GB" smtClean="0">
                <a:latin typeface="Arial" charset="0"/>
                <a:ea typeface="ＭＳ Ｐゴシック" pitchFamily="34" charset="-128"/>
              </a:rPr>
              <a:t>Scope 3 emissions can represent the </a:t>
            </a:r>
            <a:r>
              <a:rPr lang="en-GB" i="1" smtClean="0">
                <a:latin typeface="Arial" charset="0"/>
                <a:ea typeface="ＭＳ Ｐゴシック" pitchFamily="34" charset="-128"/>
              </a:rPr>
              <a:t>largest</a:t>
            </a:r>
            <a:r>
              <a:rPr lang="en-GB" smtClean="0">
                <a:latin typeface="Arial" charset="0"/>
                <a:ea typeface="ＭＳ Ｐゴシック" pitchFamily="34" charset="-128"/>
              </a:rPr>
              <a:t> segment of an organization’s emissions</a:t>
            </a:r>
          </a:p>
          <a:p>
            <a:pPr eaLnBrk="1" hangingPunct="1">
              <a:spcBef>
                <a:spcPct val="0"/>
              </a:spcBef>
            </a:pPr>
            <a:r>
              <a:rPr lang="en-GB" smtClean="0">
                <a:latin typeface="Arial" charset="0"/>
                <a:ea typeface="ＭＳ Ｐゴシック" pitchFamily="34" charset="-128"/>
              </a:rPr>
              <a:t>However, it is the most difficult to measure so it has been largely ignored in carbon footprint calculations and reporting frameworks</a:t>
            </a:r>
          </a:p>
          <a:p>
            <a:pPr eaLnBrk="1" hangingPunct="1">
              <a:spcBef>
                <a:spcPct val="0"/>
              </a:spcBef>
            </a:pPr>
            <a:r>
              <a:rPr lang="en-GB" smtClean="0">
                <a:latin typeface="Arial" charset="0"/>
                <a:ea typeface="ＭＳ Ｐゴシック" pitchFamily="34" charset="-128"/>
              </a:rPr>
              <a:t>There will be increased pressure in the future for companies to report on Scope 3 as the 2011 version of the GHG Protocol  will be much more prescriptive about scope 3. </a:t>
            </a:r>
            <a:endParaRPr lang="en-GB" smtClean="0">
              <a:solidFill>
                <a:srgbClr val="FF0000"/>
              </a:solidFill>
              <a:latin typeface="Arial" charset="0"/>
              <a:ea typeface="ＭＳ Ｐゴシック" pitchFamily="34" charset="-128"/>
            </a:endParaRPr>
          </a:p>
          <a:p>
            <a:pPr eaLnBrk="1" hangingPunct="1">
              <a:spcBef>
                <a:spcPct val="0"/>
              </a:spcBef>
            </a:pPr>
            <a:endParaRPr lang="en-GB" smtClean="0">
              <a:latin typeface="Arial" charset="0"/>
              <a:ea typeface="ＭＳ Ｐゴシック" pitchFamily="34" charset="-128"/>
            </a:endParaRPr>
          </a:p>
        </p:txBody>
      </p:sp>
      <p:sp>
        <p:nvSpPr>
          <p:cNvPr id="53252" name="Slide Number Placeholder 3"/>
          <p:cNvSpPr>
            <a:spLocks noGrp="1"/>
          </p:cNvSpPr>
          <p:nvPr>
            <p:ph type="sldNum" sz="quarter" idx="5"/>
          </p:nvPr>
        </p:nvSpPr>
        <p:spPr>
          <a:noFill/>
        </p:spPr>
        <p:txBody>
          <a:bodyPr/>
          <a:lstStyle/>
          <a:p>
            <a:fld id="{FD85C3CA-90FD-415E-A570-F01CD37EC136}" type="slidenum">
              <a:rPr lang="en-GB" smtClean="0">
                <a:ea typeface="ＭＳ Ｐゴシック" pitchFamily="34" charset="-128"/>
              </a:rPr>
              <a:pPr/>
              <a:t>11</a:t>
            </a:fld>
            <a:endParaRPr lang="en-GB"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8E1C9CF-3EE5-405E-A9E8-8049DCB3D76F}" type="slidenum">
              <a:rPr lang="en-GB" smtClean="0">
                <a:ea typeface="ＭＳ Ｐゴシック" pitchFamily="34" charset="-128"/>
              </a:rPr>
              <a:pPr/>
              <a:t>12</a:t>
            </a:fld>
            <a:endParaRPr lang="en-GB" smtClean="0">
              <a:ea typeface="ＭＳ Ｐゴシック"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This illustrates our point:</a:t>
            </a:r>
          </a:p>
          <a:p>
            <a:pPr>
              <a:buFontTx/>
              <a:buChar char="•"/>
            </a:pPr>
            <a:r>
              <a:rPr lang="en-US" smtClean="0">
                <a:latin typeface="Arial" charset="0"/>
                <a:ea typeface="ＭＳ Ｐゴシック" pitchFamily="34" charset="-128"/>
              </a:rPr>
              <a:t>This is a morphed view of global emissions produced by each country when making Toys</a:t>
            </a:r>
          </a:p>
          <a:p>
            <a:pPr>
              <a:buFontTx/>
              <a:buChar char="•"/>
            </a:pPr>
            <a:r>
              <a:rPr lang="en-US" smtClean="0">
                <a:latin typeface="Arial" charset="0"/>
                <a:ea typeface="ＭＳ Ｐゴシック" pitchFamily="34" charset="-128"/>
              </a:rPr>
              <a:t>China as we can see produces most emissions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C2D3881-AC80-403C-9253-5E9ED7F6F0BC}" type="slidenum">
              <a:rPr lang="en-GB" smtClean="0">
                <a:ea typeface="ＭＳ Ｐゴシック" pitchFamily="34" charset="-128"/>
              </a:rPr>
              <a:pPr/>
              <a:t>13</a:t>
            </a:fld>
            <a:endParaRPr lang="en-GB" smtClean="0">
              <a:ea typeface="ＭＳ Ｐゴシック" pitchFamily="34"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latin typeface="Arial" charset="0"/>
                <a:ea typeface="ＭＳ Ｐゴシック" pitchFamily="34" charset="-128"/>
              </a:rPr>
              <a:t>However now we look at the embodied CO2 in the toys purchased in each country:</a:t>
            </a:r>
          </a:p>
          <a:p>
            <a:pPr>
              <a:buFontTx/>
              <a:buChar char="•"/>
            </a:pPr>
            <a:r>
              <a:rPr lang="en-US" smtClean="0">
                <a:latin typeface="Arial" charset="0"/>
                <a:ea typeface="ＭＳ Ｐゴシック" pitchFamily="34" charset="-128"/>
              </a:rPr>
              <a:t>The USA imports the largest global amount of embodied emissions from Toys</a:t>
            </a:r>
          </a:p>
          <a:p>
            <a:pPr>
              <a:buFontTx/>
              <a:buChar char="•"/>
            </a:pPr>
            <a:r>
              <a:rPr lang="en-US" smtClean="0">
                <a:latin typeface="Arial" charset="0"/>
                <a:ea typeface="ＭＳ Ｐゴシック" pitchFamily="34" charset="-128"/>
              </a:rPr>
              <a:t>China has very little consumed emissions: it exports most of its production –based emissions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GB" smtClean="0">
                <a:latin typeface="Arial" charset="0"/>
                <a:ea typeface="ＭＳ Ｐゴシック" pitchFamily="34" charset="-128"/>
              </a:rPr>
              <a:t> Our NHS analysis showed that </a:t>
            </a:r>
          </a:p>
          <a:p>
            <a:pPr>
              <a:buFontTx/>
              <a:buChar char="•"/>
            </a:pPr>
            <a:r>
              <a:rPr lang="en-GB" smtClean="0">
                <a:latin typeface="Arial" charset="0"/>
                <a:ea typeface="ＭＳ Ｐゴシック" pitchFamily="34" charset="-128"/>
              </a:rPr>
              <a:t>60% of emissions were in procurement, eg embodied CO2 in goods &amp; services</a:t>
            </a:r>
          </a:p>
          <a:p>
            <a:pPr>
              <a:buFontTx/>
              <a:buChar char="•"/>
            </a:pPr>
            <a:r>
              <a:rPr lang="en-GB" smtClean="0">
                <a:latin typeface="Arial" charset="0"/>
                <a:ea typeface="ＭＳ Ｐゴシック" pitchFamily="34" charset="-128"/>
              </a:rPr>
              <a:t>Pharmaceuticals (22%) were equal to the entire energy consumption CO2 emissions from the NHS buildings</a:t>
            </a:r>
          </a:p>
          <a:p>
            <a:endParaRPr lang="en-GB" smtClean="0">
              <a:latin typeface="Arial" charset="0"/>
              <a:ea typeface="ＭＳ Ｐゴシック" pitchFamily="34" charset="-128"/>
            </a:endParaRPr>
          </a:p>
          <a:p>
            <a:r>
              <a:rPr lang="en-GB" smtClean="0">
                <a:latin typeface="Arial" charset="0"/>
                <a:ea typeface="ＭＳ Ｐゴシック" pitchFamily="34" charset="-128"/>
              </a:rPr>
              <a:t>We also built a scenario modelling tool to test which carbon ‘wedges’ would be most effective at reducing carbon to meet targets </a:t>
            </a:r>
          </a:p>
          <a:p>
            <a:r>
              <a:rPr lang="en-GB" smtClean="0">
                <a:latin typeface="Arial" charset="0"/>
                <a:ea typeface="ＭＳ Ｐゴシック" pitchFamily="34" charset="-128"/>
              </a:rPr>
              <a:t>The results were the analytical foundations for the carbon reduction strategy in the NHS</a:t>
            </a:r>
          </a:p>
        </p:txBody>
      </p:sp>
      <p:sp>
        <p:nvSpPr>
          <p:cNvPr id="56324" name="Slide Number Placeholder 3"/>
          <p:cNvSpPr>
            <a:spLocks noGrp="1"/>
          </p:cNvSpPr>
          <p:nvPr>
            <p:ph type="sldNum" sz="quarter" idx="5"/>
          </p:nvPr>
        </p:nvSpPr>
        <p:spPr>
          <a:noFill/>
        </p:spPr>
        <p:txBody>
          <a:bodyPr/>
          <a:lstStyle/>
          <a:p>
            <a:fld id="{A896FBFA-E1AA-4CCE-94E3-9C82FBD26104}" type="slidenum">
              <a:rPr lang="en-GB" smtClean="0">
                <a:ea typeface="ＭＳ Ｐゴシック" pitchFamily="34" charset="-128"/>
              </a:rPr>
              <a:pPr/>
              <a:t>14</a:t>
            </a:fld>
            <a:endParaRPr lang="en-GB"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T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7543" y="3284984"/>
            <a:ext cx="4824537" cy="1224136"/>
          </a:xfrm>
          <a:prstGeom prst="rect">
            <a:avLst/>
          </a:prstGeom>
        </p:spPr>
        <p:txBody>
          <a:bodyPr/>
          <a:lstStyle>
            <a:lvl1pPr marL="0" indent="0" algn="l">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a:t>
            </a:r>
            <a:endParaRPr lang="en-GB" dirty="0"/>
          </a:p>
        </p:txBody>
      </p:sp>
      <p:sp>
        <p:nvSpPr>
          <p:cNvPr id="14" name="Text Placeholder 2"/>
          <p:cNvSpPr>
            <a:spLocks noGrp="1"/>
          </p:cNvSpPr>
          <p:nvPr>
            <p:ph type="body" idx="13" hasCustomPrompt="1"/>
          </p:nvPr>
        </p:nvSpPr>
        <p:spPr>
          <a:xfrm>
            <a:off x="1403648" y="6199792"/>
            <a:ext cx="4608512" cy="329828"/>
          </a:xfrm>
          <a:prstGeom prst="rect">
            <a:avLst/>
          </a:prstGeom>
        </p:spPr>
        <p:txBody>
          <a:bodyPr anchor="b">
            <a:normAutofit/>
          </a:bodyPr>
          <a:lstStyle>
            <a:lvl1pPr marL="0" indent="0">
              <a:buNone/>
              <a:defRPr sz="1800" baseline="0">
                <a:solidFill>
                  <a:schemeClr val="tx1">
                    <a:lumMod val="65000"/>
                    <a:lumOff val="3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Stream: Estates and Operations</a:t>
            </a:r>
          </a:p>
        </p:txBody>
      </p:sp>
      <p:sp>
        <p:nvSpPr>
          <p:cNvPr id="18" name="Title 17"/>
          <p:cNvSpPr>
            <a:spLocks noGrp="1"/>
          </p:cNvSpPr>
          <p:nvPr>
            <p:ph type="title"/>
          </p:nvPr>
        </p:nvSpPr>
        <p:spPr>
          <a:xfrm>
            <a:off x="467544" y="1124744"/>
            <a:ext cx="8293335" cy="2016223"/>
          </a:xfrm>
          <a:prstGeom prst="rect">
            <a:avLst/>
          </a:prstGeom>
        </p:spPr>
        <p:txBody>
          <a:bodyPr/>
          <a:lstStyle/>
          <a:p>
            <a:r>
              <a:rPr lang="en-US" dirty="0" smtClean="0"/>
              <a:t>Click to edit Master title style</a:t>
            </a:r>
            <a:endParaRPr lang="en-GB" dirty="0"/>
          </a:p>
        </p:txBody>
      </p:sp>
      <p:sp>
        <p:nvSpPr>
          <p:cNvPr id="22" name="TextBox 21"/>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7504" y="5301208"/>
            <a:ext cx="1436400" cy="1436400"/>
          </a:xfrm>
          <a:prstGeom prst="rect">
            <a:avLst/>
          </a:prstGeom>
        </p:spPr>
      </p:pic>
    </p:spTree>
    <p:extLst>
      <p:ext uri="{BB962C8B-B14F-4D97-AF65-F5344CB8AC3E}">
        <p14:creationId xmlns:p14="http://schemas.microsoft.com/office/powerpoint/2010/main" xmlns="" val="2524790007"/>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778098"/>
          </a:xfrm>
          <a:prstGeom prst="rect">
            <a:avLst/>
          </a:prstGeom>
        </p:spPr>
        <p:txBody>
          <a:bodyPr/>
          <a:lstStyle>
            <a:lvl1pPr>
              <a:defRPr b="0"/>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1268760"/>
            <a:ext cx="8229600" cy="485740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AC90BF49-16BE-4E29-89A5-91128146C5ED}" type="slidenum">
              <a:rPr lang="en-GB" smtClean="0"/>
              <a:pPr/>
              <a:t>‹#›</a:t>
            </a:fld>
            <a:endParaRPr lang="en-GB"/>
          </a:p>
        </p:txBody>
      </p:sp>
    </p:spTree>
    <p:extLst>
      <p:ext uri="{BB962C8B-B14F-4D97-AF65-F5344CB8AC3E}">
        <p14:creationId xmlns:p14="http://schemas.microsoft.com/office/powerpoint/2010/main" xmlns="" val="251016949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073427"/>
          </a:xfrm>
          <a:prstGeom prst="rect">
            <a:avLst/>
          </a:prstGeom>
        </p:spPr>
        <p:txBody>
          <a:bodyPr vert="eaVert"/>
          <a:lstStyle>
            <a:lvl1pPr>
              <a:defRPr b="0"/>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17034386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149" y="326847"/>
            <a:ext cx="8531775" cy="1143240"/>
          </a:xfrm>
          <a:prstGeom prst="rect">
            <a:avLst/>
          </a:prstGeom>
        </p:spPr>
        <p:txBody>
          <a:bodyPr lIns="80147" tIns="40074" rIns="80147" bIns="40074"/>
          <a:lstStyle>
            <a:lvl1pPr>
              <a:defRPr>
                <a:latin typeface="Calibri"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323081" y="1599673"/>
            <a:ext cx="8527703" cy="4603196"/>
          </a:xfrm>
          <a:prstGeom prst="rect">
            <a:avLst/>
          </a:prstGeom>
        </p:spPr>
        <p:txBody>
          <a:bodyPr lIns="80147" tIns="40074" rIns="80147" bIns="40074"/>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genta_Arup_MasterSmallTitle_SingleObject">
    <p:spTree>
      <p:nvGrpSpPr>
        <p:cNvPr id="1" name=""/>
        <p:cNvGrpSpPr/>
        <p:nvPr/>
      </p:nvGrpSpPr>
      <p:grpSpPr>
        <a:xfrm>
          <a:off x="0" y="0"/>
          <a:ext cx="0" cy="0"/>
          <a:chOff x="0" y="0"/>
          <a:chExt cx="0" cy="0"/>
        </a:xfrm>
      </p:grpSpPr>
      <p:sp>
        <p:nvSpPr>
          <p:cNvPr id="2" name="Title 1"/>
          <p:cNvSpPr>
            <a:spLocks noGrp="1"/>
          </p:cNvSpPr>
          <p:nvPr>
            <p:ph type="title"/>
          </p:nvPr>
        </p:nvSpPr>
        <p:spPr>
          <a:xfrm>
            <a:off x="308149" y="326847"/>
            <a:ext cx="8531775" cy="1143240"/>
          </a:xfrm>
          <a:prstGeom prst="rect">
            <a:avLst/>
          </a:prstGeom>
        </p:spPr>
        <p:txBody>
          <a:bodyPr lIns="80147" tIns="40074" rIns="80147" bIns="40074"/>
          <a:lstStyle>
            <a:lvl1pPr>
              <a:defRPr>
                <a:latin typeface="+mj-lt"/>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417513" y="331200"/>
            <a:ext cx="8305200" cy="5583600"/>
          </a:xfrm>
          <a:prstGeom prst="rect">
            <a:avLst/>
          </a:prstGeom>
        </p:spPr>
        <p:txBody>
          <a:bodyPr lIns="80147" tIns="40074" rIns="80147" bIns="40074"/>
          <a:lstStyle>
            <a:lvl1pPr>
              <a:lnSpc>
                <a:spcPts val="2500"/>
              </a:lnSpc>
              <a:spcBef>
                <a:spcPts val="1999"/>
              </a:spcBef>
              <a:buClr>
                <a:schemeClr val="accent1"/>
              </a:buClr>
              <a:buFont typeface="Wingdings" pitchFamily="2" charset="2"/>
              <a:buChar char="§"/>
              <a:defRPr sz="2400" b="0" baseline="0">
                <a:latin typeface="+mj-lt"/>
              </a:defRPr>
            </a:lvl1pPr>
            <a:lvl2pPr marL="534894" indent="-268241">
              <a:lnSpc>
                <a:spcPts val="2099"/>
              </a:lnSpc>
              <a:buClr>
                <a:schemeClr val="accent1"/>
              </a:buClr>
              <a:buFont typeface="Times New Roman" pitchFamily="18" charset="0"/>
              <a:buChar char="-"/>
              <a:tabLst/>
              <a:defRPr sz="2000">
                <a:latin typeface="+mj-lt"/>
              </a:defRPr>
            </a:lvl2pPr>
            <a:lvl3pPr marL="801547" indent="-266653">
              <a:lnSpc>
                <a:spcPts val="1899"/>
              </a:lnSpc>
              <a:buClr>
                <a:schemeClr val="accent1"/>
              </a:buClr>
              <a:buFont typeface="Times New Roman" pitchFamily="18" charset="0"/>
              <a:buChar char="-"/>
              <a:defRPr sz="1800">
                <a:latin typeface="+mj-lt"/>
              </a:defRPr>
            </a:lvl3pPr>
            <a:lvl4pPr marL="801547" indent="-266653">
              <a:lnSpc>
                <a:spcPts val="1899"/>
              </a:lnSpc>
              <a:buClr>
                <a:schemeClr val="accent1"/>
              </a:buClr>
              <a:buFont typeface="Times New Roman" pitchFamily="18" charset="0"/>
              <a:buChar char="-"/>
              <a:defRPr sz="1800">
                <a:latin typeface="+mj-lt"/>
              </a:defRPr>
            </a:lvl4pPr>
            <a:lvl5pPr marL="801547" indent="-266653">
              <a:lnSpc>
                <a:spcPts val="1899"/>
              </a:lnSpc>
              <a:buClr>
                <a:schemeClr val="accent1"/>
              </a:buClr>
              <a:buFont typeface="Times New Roman" pitchFamily="18" charset="0"/>
              <a:buChar char="-"/>
              <a:defRPr sz="18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15447" cy="922114"/>
          </a:xfrm>
          <a:prstGeom prst="rect">
            <a:avLst/>
          </a:prstGeom>
        </p:spPr>
        <p:txBody>
          <a:bodyPr/>
          <a:lstStyle>
            <a:lvl1pPr>
              <a:defRPr b="0"/>
            </a:lvl1pPr>
          </a:lstStyle>
          <a:p>
            <a:r>
              <a:rPr lang="en-US" dirty="0" smtClean="0"/>
              <a:t>Click to edit Master title style</a:t>
            </a:r>
            <a:endParaRPr lang="en-GB" dirty="0"/>
          </a:p>
        </p:txBody>
      </p:sp>
      <p:sp>
        <p:nvSpPr>
          <p:cNvPr id="7" name="Content Placeholder 6"/>
          <p:cNvSpPr>
            <a:spLocks noGrp="1"/>
          </p:cNvSpPr>
          <p:nvPr>
            <p:ph sz="quarter" idx="13"/>
          </p:nvPr>
        </p:nvSpPr>
        <p:spPr>
          <a:xfrm>
            <a:off x="468313" y="1556792"/>
            <a:ext cx="8207375" cy="475252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451148" y="188641"/>
            <a:ext cx="2504184" cy="864096"/>
          </a:xfrm>
          <a:prstGeom prst="rect">
            <a:avLst/>
          </a:prstGeom>
        </p:spPr>
      </p:pic>
    </p:spTree>
    <p:extLst>
      <p:ext uri="{BB962C8B-B14F-4D97-AF65-F5344CB8AC3E}">
        <p14:creationId xmlns:p14="http://schemas.microsoft.com/office/powerpoint/2010/main" xmlns="" val="3440728875"/>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ke home mess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5987008" cy="1354162"/>
          </a:xfrm>
          <a:prstGeom prst="rect">
            <a:avLst/>
          </a:prstGeom>
        </p:spPr>
        <p:txBody>
          <a:bodyPr/>
          <a:lstStyle>
            <a:lvl1pPr>
              <a:defRPr b="0" baseline="0"/>
            </a:lvl1pPr>
          </a:lstStyle>
          <a:p>
            <a:r>
              <a:rPr lang="en-US" dirty="0" smtClean="0"/>
              <a:t>Your three take-home key messages</a:t>
            </a:r>
            <a:endParaRPr lang="en-GB" dirty="0"/>
          </a:p>
        </p:txBody>
      </p:sp>
      <p:sp>
        <p:nvSpPr>
          <p:cNvPr id="7" name="Content Placeholder 6"/>
          <p:cNvSpPr>
            <a:spLocks noGrp="1"/>
          </p:cNvSpPr>
          <p:nvPr>
            <p:ph sz="quarter" idx="13" hasCustomPrompt="1"/>
          </p:nvPr>
        </p:nvSpPr>
        <p:spPr>
          <a:xfrm>
            <a:off x="468313" y="1916832"/>
            <a:ext cx="8207375" cy="4320480"/>
          </a:xfrm>
          <a:prstGeom prst="rect">
            <a:avLst/>
          </a:prstGeom>
        </p:spPr>
        <p:txBody>
          <a:bodyPr/>
          <a:lstStyle>
            <a:lvl1pPr marL="514350" indent="-514350">
              <a:buClr>
                <a:srgbClr val="562689"/>
              </a:buClr>
              <a:buSzPct val="121000"/>
              <a:buFont typeface="+mj-lt"/>
              <a:buAutoNum type="arabicPeriod"/>
              <a:defRPr baseline="0"/>
            </a:lvl1pPr>
            <a:lvl2pPr marL="971550" indent="-514350">
              <a:buFont typeface="+mj-lt"/>
              <a:buAutoNum type="arabicPeriod"/>
              <a:defRPr/>
            </a:lvl2pPr>
            <a:lvl3pPr marL="1371600" indent="-457200">
              <a:buFont typeface="+mj-lt"/>
              <a:buAutoNum type="arabicPeriod"/>
              <a:defRPr/>
            </a:lvl3pPr>
            <a:lvl4pPr marL="1828800" indent="-457200">
              <a:buFont typeface="+mj-lt"/>
              <a:buAutoNum type="arabicPeriod"/>
              <a:defRPr/>
            </a:lvl4pPr>
            <a:lvl5pPr marL="2286000" indent="-457200">
              <a:buFont typeface="+mj-lt"/>
              <a:buAutoNum type="arabicPeriod"/>
              <a:defRPr/>
            </a:lvl5pPr>
          </a:lstStyle>
          <a:p>
            <a:pPr lvl="0"/>
            <a:r>
              <a:rPr lang="en-US" dirty="0" smtClean="0"/>
              <a:t>Message 1</a:t>
            </a:r>
          </a:p>
          <a:p>
            <a:pPr lvl="0"/>
            <a:r>
              <a:rPr lang="en-US" dirty="0" smtClean="0"/>
              <a:t>Message 2</a:t>
            </a:r>
          </a:p>
          <a:p>
            <a:pPr lvl="0"/>
            <a:r>
              <a:rPr lang="en-US" dirty="0" smtClean="0"/>
              <a:t>Message 3</a:t>
            </a:r>
          </a:p>
          <a:p>
            <a:pPr lvl="0"/>
            <a:endParaRPr lang="en-US" dirty="0" smtClean="0"/>
          </a:p>
          <a:p>
            <a:pPr lvl="0"/>
            <a:endParaRPr lang="en-US" dirty="0" smtClean="0"/>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183854587"/>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7008" cy="778098"/>
          </a:xfrm>
          <a:prstGeom prst="rect">
            <a:avLst/>
          </a:prstGeom>
        </p:spPr>
        <p:txBody>
          <a:bodyPr/>
          <a:lstStyle>
            <a:lvl1pPr>
              <a:defRPr b="0"/>
            </a:lvl1p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2046569149"/>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87008" cy="778098"/>
          </a:xfrm>
          <a:prstGeom prst="rect">
            <a:avLst/>
          </a:prstGeom>
        </p:spPr>
        <p:txBody>
          <a:bodyPr/>
          <a:lstStyle>
            <a:lvl1pPr>
              <a:defRPr b="0"/>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TextBox 11"/>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2325568924"/>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778098"/>
          </a:xfrm>
          <a:prstGeom prst="rect">
            <a:avLst/>
          </a:prstGeom>
        </p:spPr>
        <p:txBody>
          <a:bodyPr/>
          <a:lstStyle>
            <a:lvl1pPr>
              <a:defRPr b="0"/>
            </a:lvl1pPr>
          </a:lstStyle>
          <a:p>
            <a:r>
              <a:rPr lang="en-US" dirty="0" smtClean="0"/>
              <a:t>Click to edit Master title style</a:t>
            </a:r>
            <a:endParaRPr lang="en-GB" dirty="0"/>
          </a:p>
        </p:txBody>
      </p:sp>
      <p:sp>
        <p:nvSpPr>
          <p:cNvPr id="8" name="TextBox 7"/>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52618648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extBox 6"/>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173067500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363899339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Box 9"/>
          <p:cNvSpPr txBox="1"/>
          <p:nvPr userDrawn="1"/>
        </p:nvSpPr>
        <p:spPr>
          <a:xfrm>
            <a:off x="6672647" y="6309320"/>
            <a:ext cx="2088232" cy="338554"/>
          </a:xfrm>
          <a:prstGeom prst="rect">
            <a:avLst/>
          </a:prstGeom>
          <a:noFill/>
        </p:spPr>
        <p:txBody>
          <a:bodyPr wrap="square" rtlCol="0">
            <a:spAutoFit/>
          </a:bodyPr>
          <a:lstStyle/>
          <a:p>
            <a:pPr algn="r"/>
            <a:fld id="{34188F14-23C6-424A-A5ED-4385630B3851}" type="slidenum">
              <a:rPr lang="en-GB" sz="1600" smtClean="0">
                <a:latin typeface="Arial" pitchFamily="34" charset="0"/>
                <a:cs typeface="Arial" pitchFamily="34" charset="0"/>
              </a:rPr>
              <a:pPr algn="r"/>
              <a:t>‹#›</a:t>
            </a:fld>
            <a:endParaRPr lang="en-GB" sz="1600" dirty="0">
              <a:latin typeface="Arial" pitchFamily="34" charset="0"/>
              <a:cs typeface="Arial" pitchFamily="34" charset="0"/>
            </a:endParaRPr>
          </a:p>
        </p:txBody>
      </p:sp>
    </p:spTree>
    <p:extLst>
      <p:ext uri="{BB962C8B-B14F-4D97-AF65-F5344CB8AC3E}">
        <p14:creationId xmlns:p14="http://schemas.microsoft.com/office/powerpoint/2010/main" xmlns="" val="256731760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62689"/>
        </a:solidFill>
        <a:effectLst/>
      </p:bgPr>
    </p:bg>
    <p:spTree>
      <p:nvGrpSpPr>
        <p:cNvPr id="1" name=""/>
        <p:cNvGrpSpPr/>
        <p:nvPr/>
      </p:nvGrpSpPr>
      <p:grpSpPr>
        <a:xfrm>
          <a:off x="0" y="0"/>
          <a:ext cx="0" cy="0"/>
          <a:chOff x="0" y="0"/>
          <a:chExt cx="0" cy="0"/>
        </a:xfrm>
      </p:grpSpPr>
      <p:sp>
        <p:nvSpPr>
          <p:cNvPr id="7" name="Rounded Rectangle 6"/>
          <p:cNvSpPr/>
          <p:nvPr userDrawn="1"/>
        </p:nvSpPr>
        <p:spPr>
          <a:xfrm>
            <a:off x="179512" y="188640"/>
            <a:ext cx="8712968" cy="6480720"/>
          </a:xfrm>
          <a:prstGeom prst="roundRect">
            <a:avLst>
              <a:gd name="adj" fmla="val 32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7380312" y="6356350"/>
            <a:ext cx="1306488" cy="365125"/>
          </a:xfrm>
          <a:prstGeom prst="rect">
            <a:avLst/>
          </a:prstGeom>
        </p:spPr>
        <p:txBody>
          <a:bodyPr vert="horz" lIns="91440" tIns="45720" rIns="91440" bIns="45720" rtlCol="0" anchor="ctr"/>
          <a:lstStyle>
            <a:lvl1pPr algn="r">
              <a:defRPr sz="1600">
                <a:solidFill>
                  <a:schemeClr val="tx1"/>
                </a:solidFill>
                <a:latin typeface="Arial" pitchFamily="34" charset="0"/>
                <a:cs typeface="Arial" pitchFamily="34" charset="0"/>
              </a:defRPr>
            </a:lvl1pPr>
          </a:lstStyle>
          <a:p>
            <a:fld id="{AC90BF49-16BE-4E29-89A5-91128146C5ED}" type="slidenum">
              <a:rPr lang="en-GB" smtClean="0"/>
              <a:pPr/>
              <a:t>‹#›</a:t>
            </a:fld>
            <a:endParaRPr lang="en-GB" dirty="0"/>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6451148" y="188641"/>
            <a:ext cx="2504184" cy="864096"/>
          </a:xfrm>
          <a:prstGeom prst="rect">
            <a:avLst/>
          </a:prstGeom>
        </p:spPr>
      </p:pic>
    </p:spTree>
    <p:extLst>
      <p:ext uri="{BB962C8B-B14F-4D97-AF65-F5344CB8AC3E}">
        <p14:creationId xmlns:p14="http://schemas.microsoft.com/office/powerpoint/2010/main" xmlns="" val="1329469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ransition spd="slow"/>
  <p:timing>
    <p:tnLst>
      <p:par>
        <p:cTn id="1" dur="indefinite" restart="never" nodeType="tmRoot"/>
      </p:par>
    </p:tnLst>
  </p:timing>
  <p:hf hdr="0" ftr="0" dt="0"/>
  <p:txStyles>
    <p:titleStyle>
      <a:lvl1pPr algn="l" defTabSz="914400" rtl="0" eaLnBrk="1" latinLnBrk="0" hangingPunct="1">
        <a:spcBef>
          <a:spcPct val="0"/>
        </a:spcBef>
        <a:buNone/>
        <a:defRPr sz="3500" b="1" kern="1200">
          <a:solidFill>
            <a:srgbClr val="00535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Tx/>
        <a:buBlip>
          <a:blip r:embed="rId16"/>
        </a:buBlip>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Tx/>
        <a:buBlip>
          <a:blip r:embed="rId16"/>
        </a:buBlip>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Tx/>
        <a:buBlip>
          <a:blip r:embed="rId16"/>
        </a:buBlip>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Tx/>
        <a:buBlip>
          <a:blip r:embed="rId16"/>
        </a:buBlip>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Tx/>
        <a:buBlip>
          <a:blip r:embed="rId16"/>
        </a:buBlip>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hefce.ac.uk/pubs/hefce/2005/05_28/05_28.pdf" TargetMode="External"/><Relationship Id="rId7" Type="http://schemas.openxmlformats.org/officeDocument/2006/relationships/hyperlink" Target="http://www.hefce.ac.uk/pubs/hefce/2010/10_01/10_01a.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bis.gov.uk/assets/biscore/business-sectors/docs/10-787-carbon-reduction-delivery-plan" TargetMode="External"/><Relationship Id="rId5" Type="http://schemas.openxmlformats.org/officeDocument/2006/relationships/hyperlink" Target="http://www.hefce.ac.uk/pubs/hefce/2009/09_03/09_03.pdf" TargetMode="External"/><Relationship Id="rId4" Type="http://schemas.openxmlformats.org/officeDocument/2006/relationships/hyperlink" Target="http://www.decc.gov.uk/en/content/cms/legislation/cc_act_08/cc_act_08.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hefce.ac.uk/pubs/rdreports/2012/rd01_12/transport.pdf" TargetMode="External"/><Relationship Id="rId7" Type="http://schemas.openxmlformats.org/officeDocument/2006/relationships/hyperlink" Target="http://www.hesa.ac.uk/content/view/2403/"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www.hefce.ac.uk/pubs/rdreports/2012/rd01_12/supplysectoremissions.pdf" TargetMode="External"/><Relationship Id="rId5" Type="http://schemas.openxmlformats.org/officeDocument/2006/relationships/hyperlink" Target="http://www.hefce.ac.uk/pubs/rdreports/2012/rd01_12/supplyemissionreporting.pdf" TargetMode="External"/><Relationship Id="rId4" Type="http://schemas.openxmlformats.org/officeDocument/2006/relationships/hyperlink" Target="http://www.hefce.ac.uk/pubs/hefce/2012/12_01/12_01.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proco2.iesd.dmu.ac.uk/proco2/"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mailto:kletten@dmu.ac.uk" TargetMode="External"/><Relationship Id="rId2" Type="http://schemas.openxmlformats.org/officeDocument/2006/relationships/hyperlink" Target="mailto:rbull@dmu.ac.uk" TargetMode="Externa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hyperlink" Target="mailto:Paul.brockway@arup.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www.thelifeindex.org.uk/"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4.xml"/><Relationship Id="rId16"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7543" y="3284984"/>
            <a:ext cx="5760641" cy="1224136"/>
          </a:xfrm>
        </p:spPr>
        <p:txBody>
          <a:bodyPr/>
          <a:lstStyle/>
          <a:p>
            <a:r>
              <a:rPr lang="en-GB" dirty="0" smtClean="0"/>
              <a:t>Karl Letten, De Montfort University</a:t>
            </a:r>
          </a:p>
          <a:p>
            <a:r>
              <a:rPr lang="en-GB" dirty="0" smtClean="0"/>
              <a:t>Paul Brockway, Arup</a:t>
            </a:r>
          </a:p>
          <a:p>
            <a:r>
              <a:rPr lang="en-GB" dirty="0" smtClean="0"/>
              <a:t>Dr Richard Bull, De Montfort University</a:t>
            </a:r>
            <a:endParaRPr lang="en-GB" dirty="0"/>
          </a:p>
        </p:txBody>
      </p:sp>
      <p:sp>
        <p:nvSpPr>
          <p:cNvPr id="3" name="Text Placeholder 2"/>
          <p:cNvSpPr>
            <a:spLocks noGrp="1"/>
          </p:cNvSpPr>
          <p:nvPr>
            <p:ph type="body" idx="13"/>
          </p:nvPr>
        </p:nvSpPr>
        <p:spPr/>
        <p:txBody>
          <a:bodyPr>
            <a:normAutofit fontScale="92500" lnSpcReduction="10000"/>
          </a:bodyPr>
          <a:lstStyle/>
          <a:p>
            <a:endParaRPr lang="en-GB"/>
          </a:p>
        </p:txBody>
      </p:sp>
      <p:sp>
        <p:nvSpPr>
          <p:cNvPr id="4" name="Title 3"/>
          <p:cNvSpPr>
            <a:spLocks noGrp="1"/>
          </p:cNvSpPr>
          <p:nvPr>
            <p:ph type="title"/>
          </p:nvPr>
        </p:nvSpPr>
        <p:spPr/>
        <p:txBody>
          <a:bodyPr/>
          <a:lstStyle/>
          <a:p>
            <a:r>
              <a:rPr lang="en-GB" sz="3600" dirty="0" smtClean="0">
                <a:latin typeface="Calibri" pitchFamily="34" charset="0"/>
              </a:rPr>
              <a:t>Scope 3 – Moving Beyond the Estates Office</a:t>
            </a:r>
            <a:br>
              <a:rPr lang="en-GB" sz="3600" dirty="0" smtClean="0">
                <a:latin typeface="Calibri" pitchFamily="34" charset="0"/>
              </a:rPr>
            </a:br>
            <a:endParaRPr lang="en-GB" dirty="0"/>
          </a:p>
        </p:txBody>
      </p:sp>
    </p:spTree>
    <p:extLst>
      <p:ext uri="{BB962C8B-B14F-4D97-AF65-F5344CB8AC3E}">
        <p14:creationId xmlns:p14="http://schemas.microsoft.com/office/powerpoint/2010/main" xmlns="" val="261428164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10864" y="334045"/>
            <a:ext cx="4255706" cy="1125962"/>
          </a:xfrm>
          <a:prstGeom prst="rect">
            <a:avLst/>
          </a:prstGeom>
          <a:noFill/>
          <a:ln w="9525">
            <a:noFill/>
            <a:miter lim="800000"/>
            <a:headEnd/>
            <a:tailEnd/>
          </a:ln>
        </p:spPr>
        <p:txBody>
          <a:bodyPr lIns="189324" tIns="567972" rIns="189324" bIns="189324"/>
          <a:lstStyle/>
          <a:p>
            <a:pPr marL="342295" indent="-342295" defTabSz="914179">
              <a:lnSpc>
                <a:spcPct val="85000"/>
              </a:lnSpc>
            </a:pPr>
            <a:r>
              <a:rPr lang="en-GB" sz="1400" dirty="0">
                <a:solidFill>
                  <a:schemeClr val="bg1"/>
                </a:solidFill>
              </a:rPr>
              <a:t>MEP CAPABILITY</a:t>
            </a:r>
          </a:p>
        </p:txBody>
      </p:sp>
      <p:pic>
        <p:nvPicPr>
          <p:cNvPr id="23555" name="Picture 4"/>
          <p:cNvPicPr>
            <a:picLocks noChangeAspect="1" noChangeArrowheads="1"/>
          </p:cNvPicPr>
          <p:nvPr/>
        </p:nvPicPr>
        <p:blipFill>
          <a:blip r:embed="rId3" cstate="print"/>
          <a:srcRect/>
          <a:stretch>
            <a:fillRect/>
          </a:stretch>
        </p:blipFill>
        <p:spPr bwMode="auto">
          <a:xfrm>
            <a:off x="620370" y="3552107"/>
            <a:ext cx="3158861" cy="2516856"/>
          </a:xfrm>
          <a:prstGeom prst="rect">
            <a:avLst/>
          </a:prstGeom>
          <a:noFill/>
          <a:ln w="9525">
            <a:noFill/>
            <a:miter lim="800000"/>
            <a:headEnd/>
            <a:tailEnd/>
          </a:ln>
        </p:spPr>
      </p:pic>
      <p:sp>
        <p:nvSpPr>
          <p:cNvPr id="23556" name="Rectangle 11"/>
          <p:cNvSpPr>
            <a:spLocks noChangeArrowheads="1"/>
          </p:cNvSpPr>
          <p:nvPr/>
        </p:nvSpPr>
        <p:spPr bwMode="auto">
          <a:xfrm>
            <a:off x="2625371" y="418996"/>
            <a:ext cx="5147572" cy="418996"/>
          </a:xfrm>
          <a:prstGeom prst="rect">
            <a:avLst/>
          </a:prstGeom>
          <a:noFill/>
          <a:ln w="9525">
            <a:noFill/>
            <a:miter lim="800000"/>
            <a:headEnd/>
            <a:tailEnd/>
          </a:ln>
        </p:spPr>
        <p:txBody>
          <a:bodyPr lIns="80147" tIns="40074" rIns="80147" bIns="40074">
            <a:spAutoFit/>
          </a:bodyPr>
          <a:lstStyle/>
          <a:p>
            <a:r>
              <a:rPr lang="en-GB" sz="2100" dirty="0">
                <a:latin typeface="Calibri" pitchFamily="34" charset="0"/>
                <a:cs typeface="Calibri" pitchFamily="34" charset="0"/>
              </a:rPr>
              <a:t>UK leading scope 3 experience</a:t>
            </a:r>
          </a:p>
        </p:txBody>
      </p:sp>
      <p:sp>
        <p:nvSpPr>
          <p:cNvPr id="23557" name="TextBox 6"/>
          <p:cNvSpPr txBox="1">
            <a:spLocks noChangeArrowheads="1"/>
          </p:cNvSpPr>
          <p:nvPr/>
        </p:nvSpPr>
        <p:spPr bwMode="auto">
          <a:xfrm>
            <a:off x="441182" y="1049651"/>
            <a:ext cx="8208694" cy="2031309"/>
          </a:xfrm>
          <a:prstGeom prst="rect">
            <a:avLst/>
          </a:prstGeom>
          <a:noFill/>
          <a:ln w="9525">
            <a:noFill/>
            <a:miter lim="800000"/>
            <a:headEnd/>
            <a:tailEnd/>
          </a:ln>
        </p:spPr>
        <p:txBody>
          <a:bodyPr lIns="91424" tIns="45712" rIns="91424" bIns="45712">
            <a:spAutoFit/>
          </a:bodyPr>
          <a:lstStyle/>
          <a:p>
            <a:r>
              <a:rPr lang="en-GB" sz="2100" dirty="0">
                <a:latin typeface="Calibri" pitchFamily="34" charset="0"/>
                <a:cs typeface="Calibri" pitchFamily="34" charset="0"/>
              </a:rPr>
              <a:t>The WRI/WBCSD Greenhouse Gas (GHG) Protocol defines  3 categories of carbon emissions:</a:t>
            </a:r>
          </a:p>
          <a:p>
            <a:pPr>
              <a:buFont typeface="Arial" charset="0"/>
              <a:buChar char="•"/>
            </a:pPr>
            <a:r>
              <a:rPr lang="en-GB" sz="2100" dirty="0">
                <a:latin typeface="Calibri" pitchFamily="34" charset="0"/>
                <a:cs typeface="Calibri" pitchFamily="34" charset="0"/>
              </a:rPr>
              <a:t>   NHS England</a:t>
            </a:r>
          </a:p>
          <a:p>
            <a:pPr>
              <a:buFont typeface="Arial" charset="0"/>
              <a:buChar char="•"/>
            </a:pPr>
            <a:r>
              <a:rPr lang="en-GB" sz="2100" dirty="0">
                <a:latin typeface="Calibri" pitchFamily="34" charset="0"/>
                <a:cs typeface="Calibri" pitchFamily="34" charset="0"/>
              </a:rPr>
              <a:t>   </a:t>
            </a:r>
            <a:r>
              <a:rPr lang="en-GB" sz="2100" dirty="0" err="1">
                <a:latin typeface="Calibri" pitchFamily="34" charset="0"/>
                <a:cs typeface="Calibri" pitchFamily="34" charset="0"/>
              </a:rPr>
              <a:t>Barts</a:t>
            </a:r>
            <a:r>
              <a:rPr lang="en-GB" sz="2100" dirty="0">
                <a:latin typeface="Calibri" pitchFamily="34" charset="0"/>
                <a:cs typeface="Calibri" pitchFamily="34" charset="0"/>
              </a:rPr>
              <a:t> &amp; the London NHS Trust</a:t>
            </a:r>
          </a:p>
          <a:p>
            <a:pPr>
              <a:buFont typeface="Arial" charset="0"/>
              <a:buChar char="•"/>
            </a:pPr>
            <a:r>
              <a:rPr lang="en-GB" sz="2100" dirty="0">
                <a:latin typeface="Calibri" pitchFamily="34" charset="0"/>
                <a:cs typeface="Calibri" pitchFamily="34" charset="0"/>
              </a:rPr>
              <a:t>   HEFCE</a:t>
            </a:r>
          </a:p>
          <a:p>
            <a:pPr>
              <a:buFont typeface="Arial" charset="0"/>
              <a:buChar char="•"/>
            </a:pPr>
            <a:r>
              <a:rPr lang="en-GB" sz="2100" dirty="0">
                <a:latin typeface="Calibri" pitchFamily="34" charset="0"/>
                <a:cs typeface="Calibri" pitchFamily="34" charset="0"/>
              </a:rPr>
              <a:t>   DMU project </a:t>
            </a:r>
          </a:p>
        </p:txBody>
      </p:sp>
      <p:pic>
        <p:nvPicPr>
          <p:cNvPr id="23558" name="Picture 5"/>
          <p:cNvPicPr>
            <a:picLocks noChangeAspect="1" noChangeArrowheads="1"/>
          </p:cNvPicPr>
          <p:nvPr/>
        </p:nvPicPr>
        <p:blipFill>
          <a:blip r:embed="rId4" cstate="print"/>
          <a:srcRect/>
          <a:stretch>
            <a:fillRect/>
          </a:stretch>
        </p:blipFill>
        <p:spPr bwMode="auto">
          <a:xfrm>
            <a:off x="4831280" y="3694652"/>
            <a:ext cx="3917694" cy="2175612"/>
          </a:xfrm>
          <a:prstGeom prst="rect">
            <a:avLst/>
          </a:prstGeom>
          <a:noFill/>
          <a:ln w="9525">
            <a:noFill/>
            <a:miter lim="800000"/>
            <a:headEnd/>
            <a:tailEnd/>
          </a:ln>
        </p:spPr>
      </p:pic>
      <p:pic>
        <p:nvPicPr>
          <p:cNvPr id="23559" name="Picture 6"/>
          <p:cNvPicPr>
            <a:picLocks noChangeAspect="1" noChangeArrowheads="1"/>
          </p:cNvPicPr>
          <p:nvPr/>
        </p:nvPicPr>
        <p:blipFill>
          <a:blip r:embed="rId5" cstate="print"/>
          <a:srcRect/>
          <a:stretch>
            <a:fillRect/>
          </a:stretch>
        </p:blipFill>
        <p:spPr bwMode="auto">
          <a:xfrm>
            <a:off x="6653021" y="2309517"/>
            <a:ext cx="1743007" cy="1866044"/>
          </a:xfrm>
          <a:prstGeom prst="rect">
            <a:avLst/>
          </a:prstGeom>
          <a:noFill/>
          <a:ln w="9525">
            <a:noFill/>
            <a:miter lim="800000"/>
            <a:headEnd/>
            <a:tailEnd/>
          </a:ln>
        </p:spPr>
      </p:pic>
      <p:pic>
        <p:nvPicPr>
          <p:cNvPr id="23560" name="Picture 15" descr="FinalArupLogo_Black_Scaled_For_PPT_300dpi.png"/>
          <p:cNvPicPr>
            <a:picLocks noChangeAspect="1"/>
          </p:cNvPicPr>
          <p:nvPr/>
        </p:nvPicPr>
        <p:blipFill>
          <a:blip r:embed="rId6" cstate="print"/>
          <a:srcRect/>
          <a:stretch>
            <a:fillRect/>
          </a:stretch>
        </p:blipFill>
        <p:spPr bwMode="auto">
          <a:xfrm>
            <a:off x="528061" y="322526"/>
            <a:ext cx="1700925" cy="54714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251520" y="620688"/>
            <a:ext cx="8472047" cy="424755"/>
          </a:xfrm>
        </p:spPr>
        <p:txBody>
          <a:bodyPr/>
          <a:lstStyle/>
          <a:p>
            <a:pPr eaLnBrk="1" hangingPunct="1"/>
            <a:r>
              <a:rPr lang="en-GB" sz="2500" dirty="0" smtClean="0">
                <a:solidFill>
                  <a:schemeClr val="tx1"/>
                </a:solidFill>
                <a:latin typeface="Calibri" pitchFamily="34" charset="0"/>
                <a:ea typeface="ＭＳ Ｐゴシック" pitchFamily="34" charset="-128"/>
                <a:cs typeface="Calibri" pitchFamily="34" charset="0"/>
              </a:rPr>
              <a:t>Terminology: GHG Protocol &amp; Scope 1-3 emissions</a:t>
            </a:r>
          </a:p>
        </p:txBody>
      </p:sp>
      <p:sp>
        <p:nvSpPr>
          <p:cNvPr id="24579" name="TextBox 6"/>
          <p:cNvSpPr txBox="1">
            <a:spLocks noChangeArrowheads="1"/>
          </p:cNvSpPr>
          <p:nvPr/>
        </p:nvSpPr>
        <p:spPr bwMode="auto">
          <a:xfrm>
            <a:off x="395536" y="1052736"/>
            <a:ext cx="8208695" cy="347003"/>
          </a:xfrm>
          <a:prstGeom prst="rect">
            <a:avLst/>
          </a:prstGeom>
          <a:noFill/>
          <a:ln w="9525">
            <a:noFill/>
            <a:miter lim="800000"/>
            <a:headEnd/>
            <a:tailEnd/>
          </a:ln>
        </p:spPr>
        <p:txBody>
          <a:bodyPr lIns="91424" tIns="45712" rIns="91424" bIns="45712">
            <a:spAutoFit/>
          </a:bodyPr>
          <a:lstStyle/>
          <a:p>
            <a:r>
              <a:rPr lang="en-GB" sz="1600" dirty="0">
                <a:latin typeface="Calibri" pitchFamily="34" charset="0"/>
                <a:cs typeface="Calibri" pitchFamily="34" charset="0"/>
              </a:rPr>
              <a:t>The WRI/WBCSD Greenhouse Gas (GHG) Protocol defines  3 categories of carbon emissions:</a:t>
            </a:r>
          </a:p>
        </p:txBody>
      </p:sp>
      <p:sp>
        <p:nvSpPr>
          <p:cNvPr id="24580" name="Text Box 7"/>
          <p:cNvSpPr txBox="1">
            <a:spLocks noChangeArrowheads="1"/>
          </p:cNvSpPr>
          <p:nvPr/>
        </p:nvSpPr>
        <p:spPr bwMode="auto">
          <a:xfrm>
            <a:off x="2262923" y="6440444"/>
            <a:ext cx="4391454" cy="217609"/>
          </a:xfrm>
          <a:prstGeom prst="rect">
            <a:avLst/>
          </a:prstGeom>
          <a:solidFill>
            <a:schemeClr val="bg1"/>
          </a:solidFill>
          <a:ln w="25400" algn="ctr">
            <a:noFill/>
            <a:miter lim="800000"/>
            <a:headEnd/>
            <a:tailEnd/>
          </a:ln>
        </p:spPr>
        <p:txBody>
          <a:bodyPr lIns="53991" tIns="46792" rIns="53991" bIns="46792">
            <a:spAutoFit/>
          </a:bodyPr>
          <a:lstStyle/>
          <a:p>
            <a:pPr algn="ctr"/>
            <a:r>
              <a:rPr lang="en-GB" sz="800" i="1" dirty="0">
                <a:latin typeface="Calibri" pitchFamily="34" charset="0"/>
              </a:rPr>
              <a:t>Forum for the Future (2008)</a:t>
            </a:r>
            <a:r>
              <a:rPr lang="en-US" sz="800" i="1" dirty="0">
                <a:latin typeface="Calibri" pitchFamily="34" charset="0"/>
              </a:rPr>
              <a:t> Getting to Zero: Defining Corporate Carbon Neutrality</a:t>
            </a:r>
            <a:endParaRPr lang="en-GB" sz="800" i="1" dirty="0">
              <a:latin typeface="Calibri" pitchFamily="34" charset="0"/>
            </a:endParaRPr>
          </a:p>
        </p:txBody>
      </p:sp>
      <p:pic>
        <p:nvPicPr>
          <p:cNvPr id="24581" name="Picture 6"/>
          <p:cNvPicPr>
            <a:picLocks noChangeAspect="1" noChangeArrowheads="1"/>
          </p:cNvPicPr>
          <p:nvPr/>
        </p:nvPicPr>
        <p:blipFill>
          <a:blip r:embed="rId3" cstate="print"/>
          <a:srcRect/>
          <a:stretch>
            <a:fillRect/>
          </a:stretch>
        </p:blipFill>
        <p:spPr bwMode="auto">
          <a:xfrm>
            <a:off x="221271" y="1341939"/>
            <a:ext cx="8683813" cy="51114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p:cNvSpPr txBox="1">
            <a:spLocks noChangeArrowheads="1"/>
          </p:cNvSpPr>
          <p:nvPr/>
        </p:nvSpPr>
        <p:spPr bwMode="ltGray">
          <a:xfrm>
            <a:off x="355660" y="420436"/>
            <a:ext cx="4876076" cy="738643"/>
          </a:xfrm>
          <a:prstGeom prst="rect">
            <a:avLst/>
          </a:prstGeom>
          <a:noFill/>
          <a:ln w="9525">
            <a:noFill/>
            <a:miter lim="800000"/>
            <a:headEnd/>
            <a:tailEnd/>
          </a:ln>
        </p:spPr>
        <p:txBody>
          <a:bodyPr lIns="0" tIns="0" rIns="0" bIns="35993" anchor="b"/>
          <a:lstStyle/>
          <a:p>
            <a:pPr eaLnBrk="0" hangingPunct="0"/>
            <a:endParaRPr lang="en-US" sz="2800" dirty="0"/>
          </a:p>
        </p:txBody>
      </p:sp>
      <p:pic>
        <p:nvPicPr>
          <p:cNvPr id="25603" name="Picture 9" descr="LeedsUniBlack"/>
          <p:cNvPicPr>
            <a:picLocks noChangeAspect="1" noChangeArrowheads="1"/>
          </p:cNvPicPr>
          <p:nvPr/>
        </p:nvPicPr>
        <p:blipFill>
          <a:blip r:embed="rId3" cstate="print"/>
          <a:srcRect/>
          <a:stretch>
            <a:fillRect/>
          </a:stretch>
        </p:blipFill>
        <p:spPr bwMode="auto">
          <a:xfrm>
            <a:off x="4509556" y="6309417"/>
            <a:ext cx="1926268" cy="548583"/>
          </a:xfrm>
          <a:prstGeom prst="rect">
            <a:avLst/>
          </a:prstGeom>
          <a:noFill/>
          <a:ln w="9525">
            <a:noFill/>
            <a:miter lim="800000"/>
            <a:headEnd/>
            <a:tailEnd/>
          </a:ln>
        </p:spPr>
      </p:pic>
      <p:pic>
        <p:nvPicPr>
          <p:cNvPr id="25604" name="Picture 2"/>
          <p:cNvPicPr>
            <a:picLocks noChangeAspect="1" noChangeArrowheads="1"/>
          </p:cNvPicPr>
          <p:nvPr/>
        </p:nvPicPr>
        <p:blipFill>
          <a:blip r:embed="rId4" cstate="print"/>
          <a:srcRect/>
          <a:stretch>
            <a:fillRect/>
          </a:stretch>
        </p:blipFill>
        <p:spPr bwMode="auto">
          <a:xfrm>
            <a:off x="179188" y="1537759"/>
            <a:ext cx="8675669" cy="4771659"/>
          </a:xfrm>
          <a:prstGeom prst="rect">
            <a:avLst/>
          </a:prstGeom>
          <a:noFill/>
          <a:ln w="9525">
            <a:noFill/>
            <a:miter lim="800000"/>
            <a:headEnd/>
            <a:tailEnd/>
          </a:ln>
        </p:spPr>
      </p:pic>
      <p:sp>
        <p:nvSpPr>
          <p:cNvPr id="6" name="Text Box 7"/>
          <p:cNvSpPr txBox="1">
            <a:spLocks noChangeArrowheads="1"/>
          </p:cNvSpPr>
          <p:nvPr/>
        </p:nvSpPr>
        <p:spPr bwMode="auto">
          <a:xfrm>
            <a:off x="3837602" y="4136686"/>
            <a:ext cx="1552960" cy="830981"/>
          </a:xfrm>
          <a:prstGeom prst="rect">
            <a:avLst/>
          </a:prstGeom>
          <a:noFill/>
          <a:ln w="38100">
            <a:solidFill>
              <a:srgbClr val="00CC99"/>
            </a:solidFill>
            <a:miter lim="800000"/>
            <a:headEnd/>
            <a:tailEnd/>
          </a:ln>
        </p:spPr>
        <p:txBody>
          <a:bodyPr lIns="91424" tIns="45712" rIns="91424" bIns="45712">
            <a:spAutoFit/>
          </a:bodyPr>
          <a:lstStyle/>
          <a:p>
            <a:pPr>
              <a:spcBef>
                <a:spcPct val="50000"/>
              </a:spcBef>
              <a:defRPr/>
            </a:pPr>
            <a:r>
              <a:rPr lang="en-GB" sz="1600" b="1" dirty="0">
                <a:solidFill>
                  <a:srgbClr val="FF0000"/>
                </a:solidFill>
                <a:latin typeface="+mj-lt"/>
              </a:rPr>
              <a:t>China produces most toys and CO</a:t>
            </a:r>
            <a:r>
              <a:rPr lang="en-GB" sz="1600" b="1" baseline="-25000" dirty="0">
                <a:solidFill>
                  <a:srgbClr val="FF0000"/>
                </a:solidFill>
                <a:latin typeface="+mj-lt"/>
              </a:rPr>
              <a:t>2</a:t>
            </a:r>
            <a:endParaRPr lang="en-US" sz="1600" b="1" baseline="-25000" dirty="0">
              <a:solidFill>
                <a:srgbClr val="FF0000"/>
              </a:solidFill>
              <a:latin typeface="+mj-lt"/>
            </a:endParaRPr>
          </a:p>
        </p:txBody>
      </p:sp>
      <p:cxnSp>
        <p:nvCxnSpPr>
          <p:cNvPr id="10" name="Straight Arrow Connector 9"/>
          <p:cNvCxnSpPr/>
          <p:nvPr/>
        </p:nvCxnSpPr>
        <p:spPr>
          <a:xfrm flipV="1">
            <a:off x="5040332" y="3169108"/>
            <a:ext cx="1052048" cy="967578"/>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5607" name="Rectangle 2"/>
          <p:cNvSpPr>
            <a:spLocks noGrp="1" noChangeArrowheads="1"/>
          </p:cNvSpPr>
          <p:nvPr>
            <p:ph type="title"/>
          </p:nvPr>
        </p:nvSpPr>
        <p:spPr>
          <a:xfrm>
            <a:off x="295931" y="158384"/>
            <a:ext cx="8848069" cy="424756"/>
          </a:xfrm>
        </p:spPr>
        <p:txBody>
          <a:bodyPr/>
          <a:lstStyle/>
          <a:p>
            <a:r>
              <a:rPr lang="en-GB" sz="2400" dirty="0" smtClean="0">
                <a:solidFill>
                  <a:schemeClr val="tx1"/>
                </a:solidFill>
                <a:ea typeface="ＭＳ Ｐゴシック" pitchFamily="34" charset="-128"/>
              </a:rPr>
              <a:t>Scope 3 emissions are of global importance: </a:t>
            </a:r>
            <a:r>
              <a:rPr lang="en-GB" sz="2400" dirty="0" smtClean="0">
                <a:solidFill>
                  <a:schemeClr val="tx1"/>
                </a:solidFill>
                <a:ea typeface="ＭＳ Ｐゴシック" pitchFamily="34" charset="-128"/>
              </a:rPr>
              <a:t/>
            </a:r>
            <a:br>
              <a:rPr lang="en-GB" sz="2400" dirty="0" smtClean="0">
                <a:solidFill>
                  <a:schemeClr val="tx1"/>
                </a:solidFill>
                <a:ea typeface="ＭＳ Ｐゴシック" pitchFamily="34" charset="-128"/>
              </a:rPr>
            </a:br>
            <a:r>
              <a:rPr lang="en-GB" sz="2400" dirty="0" smtClean="0">
                <a:solidFill>
                  <a:schemeClr val="tx1"/>
                </a:solidFill>
                <a:ea typeface="ＭＳ Ｐゴシック" pitchFamily="34" charset="-128"/>
              </a:rPr>
              <a:t>Toy </a:t>
            </a:r>
            <a:r>
              <a:rPr lang="en-GB" sz="2400" dirty="0" smtClean="0">
                <a:solidFill>
                  <a:schemeClr val="tx1"/>
                </a:solidFill>
                <a:ea typeface="ＭＳ Ｐゴシック" pitchFamily="34" charset="-128"/>
              </a:rPr>
              <a:t>production emissions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142536" y="1215233"/>
            <a:ext cx="8848069" cy="4865249"/>
          </a:xfrm>
          <a:prstGeom prst="rect">
            <a:avLst/>
          </a:prstGeom>
          <a:noFill/>
          <a:ln w="9525">
            <a:noFill/>
            <a:miter lim="800000"/>
            <a:headEnd/>
            <a:tailEnd/>
          </a:ln>
        </p:spPr>
      </p:pic>
      <p:sp>
        <p:nvSpPr>
          <p:cNvPr id="7" name="Text Box 7"/>
          <p:cNvSpPr txBox="1">
            <a:spLocks noChangeArrowheads="1"/>
          </p:cNvSpPr>
          <p:nvPr/>
        </p:nvSpPr>
        <p:spPr bwMode="auto">
          <a:xfrm>
            <a:off x="3837602" y="4136686"/>
            <a:ext cx="1394134" cy="830981"/>
          </a:xfrm>
          <a:prstGeom prst="rect">
            <a:avLst/>
          </a:prstGeom>
          <a:noFill/>
          <a:ln w="38100">
            <a:solidFill>
              <a:srgbClr val="00CC99"/>
            </a:solidFill>
            <a:miter lim="800000"/>
            <a:headEnd/>
            <a:tailEnd/>
          </a:ln>
        </p:spPr>
        <p:txBody>
          <a:bodyPr lIns="91424" tIns="45712" rIns="91424" bIns="45712">
            <a:spAutoFit/>
          </a:bodyPr>
          <a:lstStyle/>
          <a:p>
            <a:pPr>
              <a:spcBef>
                <a:spcPct val="50000"/>
              </a:spcBef>
              <a:defRPr/>
            </a:pPr>
            <a:r>
              <a:rPr lang="en-GB" sz="1600" b="1" dirty="0">
                <a:solidFill>
                  <a:srgbClr val="FF0000"/>
                </a:solidFill>
                <a:latin typeface="+mj-lt"/>
              </a:rPr>
              <a:t>USA imports most toys and thus CO</a:t>
            </a:r>
            <a:r>
              <a:rPr lang="en-GB" sz="1600" b="1" baseline="-25000" dirty="0">
                <a:solidFill>
                  <a:srgbClr val="FF0000"/>
                </a:solidFill>
                <a:latin typeface="+mj-lt"/>
              </a:rPr>
              <a:t>2</a:t>
            </a:r>
            <a:endParaRPr lang="en-US" sz="1600" b="1" baseline="-25000" dirty="0">
              <a:solidFill>
                <a:srgbClr val="FF0000"/>
              </a:solidFill>
              <a:latin typeface="+mj-lt"/>
            </a:endParaRPr>
          </a:p>
        </p:txBody>
      </p:sp>
      <p:cxnSp>
        <p:nvCxnSpPr>
          <p:cNvPr id="9" name="Straight Arrow Connector 8"/>
          <p:cNvCxnSpPr/>
          <p:nvPr/>
        </p:nvCxnSpPr>
        <p:spPr>
          <a:xfrm flipH="1" flipV="1">
            <a:off x="3137142" y="2997765"/>
            <a:ext cx="1104990" cy="1138921"/>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629" name="Rectangle 2"/>
          <p:cNvSpPr>
            <a:spLocks noGrp="1" noChangeArrowheads="1"/>
          </p:cNvSpPr>
          <p:nvPr>
            <p:ph type="title"/>
          </p:nvPr>
        </p:nvSpPr>
        <p:spPr>
          <a:xfrm>
            <a:off x="295931" y="158384"/>
            <a:ext cx="8848069" cy="424756"/>
          </a:xfrm>
        </p:spPr>
        <p:txBody>
          <a:bodyPr/>
          <a:lstStyle/>
          <a:p>
            <a:r>
              <a:rPr lang="en-GB" sz="2400" dirty="0" smtClean="0">
                <a:solidFill>
                  <a:schemeClr val="tx1"/>
                </a:solidFill>
                <a:ea typeface="ＭＳ Ｐゴシック" pitchFamily="34" charset="-128"/>
              </a:rPr>
              <a:t>Scope 3 emissions are of global importance: </a:t>
            </a:r>
            <a:r>
              <a:rPr lang="en-GB" sz="2400" dirty="0" smtClean="0">
                <a:solidFill>
                  <a:schemeClr val="tx1"/>
                </a:solidFill>
                <a:ea typeface="ＭＳ Ｐゴシック" pitchFamily="34" charset="-128"/>
              </a:rPr>
              <a:t/>
            </a:r>
            <a:br>
              <a:rPr lang="en-GB" sz="2400" dirty="0" smtClean="0">
                <a:solidFill>
                  <a:schemeClr val="tx1"/>
                </a:solidFill>
                <a:ea typeface="ＭＳ Ｐゴシック" pitchFamily="34" charset="-128"/>
              </a:rPr>
            </a:br>
            <a:r>
              <a:rPr lang="en-GB" sz="2400" dirty="0" smtClean="0">
                <a:solidFill>
                  <a:schemeClr val="tx1"/>
                </a:solidFill>
                <a:ea typeface="ＭＳ Ｐゴシック" pitchFamily="34" charset="-128"/>
              </a:rPr>
              <a:t>Toy </a:t>
            </a:r>
            <a:r>
              <a:rPr lang="en-GB" sz="2400" dirty="0" smtClean="0">
                <a:solidFill>
                  <a:schemeClr val="tx1"/>
                </a:solidFill>
                <a:ea typeface="ＭＳ Ｐゴシック" pitchFamily="34" charset="-128"/>
              </a:rPr>
              <a:t>consumption emissions</a:t>
            </a:r>
          </a:p>
        </p:txBody>
      </p:sp>
      <p:pic>
        <p:nvPicPr>
          <p:cNvPr id="26630" name="Picture 9" descr="LeedsUniBlack"/>
          <p:cNvPicPr>
            <a:picLocks noChangeAspect="1" noChangeArrowheads="1"/>
          </p:cNvPicPr>
          <p:nvPr/>
        </p:nvPicPr>
        <p:blipFill>
          <a:blip r:embed="rId4" cstate="print"/>
          <a:srcRect/>
          <a:stretch>
            <a:fillRect/>
          </a:stretch>
        </p:blipFill>
        <p:spPr bwMode="auto">
          <a:xfrm>
            <a:off x="4486479" y="6309417"/>
            <a:ext cx="1926267" cy="54858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0820" y="250534"/>
            <a:ext cx="8723181" cy="689688"/>
          </a:xfrm>
        </p:spPr>
        <p:txBody>
          <a:bodyPr lIns="80147" tIns="40074" rIns="80147" bIns="40074"/>
          <a:lstStyle/>
          <a:p>
            <a:r>
              <a:rPr lang="en-GB" sz="2400" dirty="0" smtClean="0">
                <a:solidFill>
                  <a:schemeClr val="tx1"/>
                </a:solidFill>
                <a:latin typeface="Calibri" pitchFamily="34" charset="0"/>
                <a:ea typeface="ＭＳ Ｐゴシック" pitchFamily="34" charset="-128"/>
                <a:cs typeface="Calibri" pitchFamily="34" charset="0"/>
              </a:rPr>
              <a:t>The NHS England study (2008): </a:t>
            </a:r>
            <a:r>
              <a:rPr lang="en-GB" sz="2400" dirty="0" smtClean="0">
                <a:solidFill>
                  <a:schemeClr val="tx1"/>
                </a:solidFill>
                <a:latin typeface="Calibri" pitchFamily="34" charset="0"/>
                <a:ea typeface="ＭＳ Ｐゴシック" pitchFamily="34" charset="-128"/>
                <a:cs typeface="Calibri" pitchFamily="34" charset="0"/>
              </a:rPr>
              <a:t/>
            </a:r>
            <a:br>
              <a:rPr lang="en-GB" sz="2400" dirty="0" smtClean="0">
                <a:solidFill>
                  <a:schemeClr val="tx1"/>
                </a:solidFill>
                <a:latin typeface="Calibri" pitchFamily="34" charset="0"/>
                <a:ea typeface="ＭＳ Ｐゴシック" pitchFamily="34" charset="-128"/>
                <a:cs typeface="Calibri" pitchFamily="34" charset="0"/>
              </a:rPr>
            </a:br>
            <a:r>
              <a:rPr lang="en-GB" sz="2400" dirty="0" smtClean="0">
                <a:solidFill>
                  <a:schemeClr val="tx1"/>
                </a:solidFill>
                <a:latin typeface="Calibri" pitchFamily="34" charset="0"/>
                <a:ea typeface="ＭＳ Ｐゴシック" pitchFamily="34" charset="-128"/>
                <a:cs typeface="Calibri" pitchFamily="34" charset="0"/>
              </a:rPr>
              <a:t>showed </a:t>
            </a:r>
            <a:r>
              <a:rPr lang="en-GB" sz="2400" dirty="0" smtClean="0">
                <a:solidFill>
                  <a:schemeClr val="tx1"/>
                </a:solidFill>
                <a:latin typeface="Calibri" pitchFamily="34" charset="0"/>
                <a:ea typeface="ＭＳ Ｐゴシック" pitchFamily="34" charset="-128"/>
                <a:cs typeface="Calibri" pitchFamily="34" charset="0"/>
              </a:rPr>
              <a:t>the importance in UK of scope 3</a:t>
            </a:r>
          </a:p>
        </p:txBody>
      </p:sp>
      <p:pic>
        <p:nvPicPr>
          <p:cNvPr id="27651" name="Picture 2"/>
          <p:cNvPicPr>
            <a:picLocks noChangeAspect="1" noChangeArrowheads="1"/>
          </p:cNvPicPr>
          <p:nvPr/>
        </p:nvPicPr>
        <p:blipFill>
          <a:blip r:embed="rId3" cstate="print"/>
          <a:srcRect/>
          <a:stretch>
            <a:fillRect/>
          </a:stretch>
        </p:blipFill>
        <p:spPr bwMode="auto">
          <a:xfrm>
            <a:off x="1115851" y="1172037"/>
            <a:ext cx="7247598" cy="473278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20819" y="250534"/>
            <a:ext cx="8318651" cy="423316"/>
          </a:xfrm>
        </p:spPr>
        <p:txBody>
          <a:bodyPr/>
          <a:lstStyle/>
          <a:p>
            <a:r>
              <a:rPr lang="en-GB" sz="2400" dirty="0" smtClean="0">
                <a:ea typeface="ＭＳ Ｐゴシック" pitchFamily="34" charset="-128"/>
              </a:rPr>
              <a:t>Scope 3 moving on: </a:t>
            </a:r>
            <a:r>
              <a:rPr lang="en-GB" sz="2400" dirty="0" smtClean="0">
                <a:ea typeface="ＭＳ Ｐゴシック" pitchFamily="34" charset="-128"/>
              </a:rPr>
              <a:t/>
            </a:r>
            <a:br>
              <a:rPr lang="en-GB" sz="2400" dirty="0" smtClean="0">
                <a:ea typeface="ＭＳ Ｐゴシック" pitchFamily="34" charset="-128"/>
              </a:rPr>
            </a:br>
            <a:r>
              <a:rPr lang="en-GB" sz="2400" dirty="0" smtClean="0">
                <a:ea typeface="ＭＳ Ｐゴシック" pitchFamily="34" charset="-128"/>
              </a:rPr>
              <a:t>The </a:t>
            </a:r>
            <a:r>
              <a:rPr lang="en-GB" sz="2400" dirty="0" smtClean="0">
                <a:ea typeface="ＭＳ Ｐゴシック" pitchFamily="34" charset="-128"/>
              </a:rPr>
              <a:t>new Scope 3 GHG Protocol - October 2011</a:t>
            </a:r>
          </a:p>
        </p:txBody>
      </p:sp>
      <p:pic>
        <p:nvPicPr>
          <p:cNvPr id="28675" name="Picture 2"/>
          <p:cNvPicPr>
            <a:picLocks noChangeAspect="1" noChangeArrowheads="1"/>
          </p:cNvPicPr>
          <p:nvPr/>
        </p:nvPicPr>
        <p:blipFill>
          <a:blip r:embed="rId3" cstate="print"/>
          <a:srcRect t="5731"/>
          <a:stretch>
            <a:fillRect/>
          </a:stretch>
        </p:blipFill>
        <p:spPr bwMode="auto">
          <a:xfrm>
            <a:off x="0" y="1383695"/>
            <a:ext cx="9144000" cy="547430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414033" y="2796186"/>
            <a:ext cx="1582824" cy="1554255"/>
          </a:xfrm>
          <a:prstGeom prst="rect">
            <a:avLst/>
          </a:prstGeom>
          <a:noFill/>
          <a:ln w="9525">
            <a:noFill/>
            <a:miter lim="800000"/>
            <a:headEnd/>
            <a:tailEnd/>
          </a:ln>
          <a:effectLst/>
        </p:spPr>
        <p:txBody>
          <a:bodyPr lIns="91424" tIns="45712" rIns="91424" bIns="45712">
            <a:spAutoFit/>
          </a:bodyPr>
          <a:lstStyle/>
          <a:p>
            <a:pPr defTabSz="457119">
              <a:spcBef>
                <a:spcPct val="50000"/>
              </a:spcBef>
              <a:defRPr/>
            </a:pPr>
            <a:r>
              <a:rPr lang="en-US" sz="5500" b="1" dirty="0">
                <a:solidFill>
                  <a:srgbClr val="800080"/>
                </a:solidFill>
                <a:effectLst>
                  <a:outerShdw blurRad="38100" dist="38100" dir="2700000" algn="tl">
                    <a:srgbClr val="C0C0C0"/>
                  </a:outerShdw>
                </a:effectLst>
                <a:latin typeface="Calibri" pitchFamily="34" charset="0"/>
                <a:cs typeface="Arial" pitchFamily="34" charset="0"/>
              </a:rPr>
              <a:t>551</a:t>
            </a:r>
          </a:p>
          <a:p>
            <a:pPr defTabSz="457119">
              <a:spcBef>
                <a:spcPct val="50000"/>
              </a:spcBef>
              <a:defRPr/>
            </a:pPr>
            <a:r>
              <a:rPr lang="en-US" sz="1600" b="1" dirty="0">
                <a:solidFill>
                  <a:srgbClr val="800080"/>
                </a:solidFill>
                <a:latin typeface="Calibri" pitchFamily="34" charset="0"/>
                <a:cs typeface="Arial" pitchFamily="34" charset="0"/>
              </a:rPr>
              <a:t>Investor Signatories</a:t>
            </a:r>
            <a:endParaRPr lang="en-GB" sz="1600" b="1" dirty="0">
              <a:solidFill>
                <a:srgbClr val="800080"/>
              </a:solidFill>
              <a:latin typeface="Calibri" pitchFamily="34" charset="0"/>
              <a:cs typeface="Arial" pitchFamily="34" charset="0"/>
            </a:endParaRPr>
          </a:p>
        </p:txBody>
      </p:sp>
      <p:sp>
        <p:nvSpPr>
          <p:cNvPr id="11" name="Text Box 4"/>
          <p:cNvSpPr txBox="1">
            <a:spLocks noChangeArrowheads="1"/>
          </p:cNvSpPr>
          <p:nvPr/>
        </p:nvSpPr>
        <p:spPr bwMode="auto">
          <a:xfrm>
            <a:off x="4033080" y="2783228"/>
            <a:ext cx="2214053" cy="2169809"/>
          </a:xfrm>
          <a:prstGeom prst="rect">
            <a:avLst/>
          </a:prstGeom>
          <a:noFill/>
          <a:ln w="9525">
            <a:noFill/>
            <a:miter lim="800000"/>
            <a:headEnd/>
            <a:tailEnd/>
          </a:ln>
          <a:effectLst/>
        </p:spPr>
        <p:txBody>
          <a:bodyPr lIns="91424" tIns="45712" rIns="91424" bIns="45712">
            <a:spAutoFit/>
          </a:bodyPr>
          <a:lstStyle/>
          <a:p>
            <a:pPr defTabSz="457119">
              <a:spcBef>
                <a:spcPct val="50000"/>
              </a:spcBef>
              <a:defRPr/>
            </a:pPr>
            <a:r>
              <a:rPr lang="en-US" sz="5500" b="1" dirty="0">
                <a:solidFill>
                  <a:srgbClr val="31859C"/>
                </a:solidFill>
                <a:effectLst>
                  <a:outerShdw blurRad="38100" dist="38100" dir="2700000" algn="tl">
                    <a:srgbClr val="C0C0C0"/>
                  </a:outerShdw>
                </a:effectLst>
                <a:latin typeface="Calibri" pitchFamily="34" charset="0"/>
                <a:cs typeface="Arial" pitchFamily="34" charset="0"/>
              </a:rPr>
              <a:t>3,500+</a:t>
            </a:r>
          </a:p>
          <a:p>
            <a:pPr defTabSz="457119">
              <a:spcBef>
                <a:spcPct val="50000"/>
              </a:spcBef>
              <a:defRPr/>
            </a:pPr>
            <a:r>
              <a:rPr lang="en-US" sz="1600" b="1" dirty="0">
                <a:solidFill>
                  <a:srgbClr val="31859C"/>
                </a:solidFill>
                <a:latin typeface="Calibri" pitchFamily="34" charset="0"/>
                <a:cs typeface="Arial" pitchFamily="34" charset="0"/>
              </a:rPr>
              <a:t>Number of Companies reporting via CDP in 2011</a:t>
            </a:r>
          </a:p>
          <a:p>
            <a:pPr defTabSz="457119">
              <a:spcBef>
                <a:spcPct val="50000"/>
              </a:spcBef>
              <a:defRPr/>
            </a:pPr>
            <a:endParaRPr lang="en-GB" sz="1400" b="1" dirty="0">
              <a:solidFill>
                <a:srgbClr val="31859C"/>
              </a:solidFill>
              <a:latin typeface="Calibri" pitchFamily="34" charset="0"/>
              <a:cs typeface="Arial" pitchFamily="34" charset="0"/>
            </a:endParaRPr>
          </a:p>
        </p:txBody>
      </p:sp>
      <p:sp>
        <p:nvSpPr>
          <p:cNvPr id="13" name="Text Box 6"/>
          <p:cNvSpPr txBox="1">
            <a:spLocks noChangeArrowheads="1"/>
          </p:cNvSpPr>
          <p:nvPr/>
        </p:nvSpPr>
        <p:spPr bwMode="auto">
          <a:xfrm>
            <a:off x="6555282" y="2796187"/>
            <a:ext cx="2151609" cy="1800477"/>
          </a:xfrm>
          <a:prstGeom prst="rect">
            <a:avLst/>
          </a:prstGeom>
          <a:noFill/>
          <a:ln w="9525">
            <a:noFill/>
            <a:miter lim="800000"/>
            <a:headEnd/>
            <a:tailEnd/>
          </a:ln>
          <a:effectLst/>
        </p:spPr>
        <p:txBody>
          <a:bodyPr lIns="91424" tIns="45712" rIns="91424" bIns="45712">
            <a:spAutoFit/>
          </a:bodyPr>
          <a:lstStyle/>
          <a:p>
            <a:pPr defTabSz="457119">
              <a:spcBef>
                <a:spcPct val="50000"/>
              </a:spcBef>
              <a:defRPr/>
            </a:pPr>
            <a:r>
              <a:rPr lang="en-US" sz="5500" b="1" dirty="0">
                <a:solidFill>
                  <a:srgbClr val="CC3300"/>
                </a:solidFill>
                <a:effectLst>
                  <a:outerShdw blurRad="38100" dist="38100" dir="2700000" algn="tl">
                    <a:srgbClr val="C0C0C0"/>
                  </a:outerShdw>
                </a:effectLst>
                <a:latin typeface="Calibri" pitchFamily="34" charset="0"/>
                <a:cs typeface="Arial" pitchFamily="34" charset="0"/>
              </a:rPr>
              <a:t> 68%</a:t>
            </a:r>
          </a:p>
          <a:p>
            <a:pPr defTabSz="457119">
              <a:spcBef>
                <a:spcPct val="50000"/>
              </a:spcBef>
              <a:defRPr/>
            </a:pPr>
            <a:r>
              <a:rPr lang="en-US" sz="1600" b="1" dirty="0">
                <a:solidFill>
                  <a:srgbClr val="CC3300"/>
                </a:solidFill>
                <a:latin typeface="Calibri" pitchFamily="34" charset="0"/>
                <a:cs typeface="Arial" pitchFamily="34" charset="0"/>
              </a:rPr>
              <a:t>% of </a:t>
            </a:r>
            <a:r>
              <a:rPr lang="en-US" sz="1600" b="1" dirty="0">
                <a:solidFill>
                  <a:srgbClr val="E02500"/>
                </a:solidFill>
                <a:latin typeface="Calibri" pitchFamily="34" charset="0"/>
                <a:cs typeface="Arial" pitchFamily="34" charset="0"/>
              </a:rPr>
              <a:t>FTSE 350 </a:t>
            </a:r>
            <a:r>
              <a:rPr lang="en-US" sz="1600" b="1" dirty="0">
                <a:solidFill>
                  <a:srgbClr val="CC3300"/>
                </a:solidFill>
                <a:latin typeface="Calibri" pitchFamily="34" charset="0"/>
                <a:cs typeface="Arial" pitchFamily="34" charset="0"/>
              </a:rPr>
              <a:t>companies reporting via CDP in 2011</a:t>
            </a:r>
            <a:endParaRPr lang="en-GB" sz="1600" b="1" dirty="0">
              <a:solidFill>
                <a:srgbClr val="CC3300"/>
              </a:solidFill>
              <a:latin typeface="Calibri" pitchFamily="34" charset="0"/>
              <a:cs typeface="Arial" pitchFamily="34" charset="0"/>
            </a:endParaRPr>
          </a:p>
        </p:txBody>
      </p:sp>
      <p:sp>
        <p:nvSpPr>
          <p:cNvPr id="29701" name="TextBox 15"/>
          <p:cNvSpPr txBox="1">
            <a:spLocks noChangeArrowheads="1"/>
          </p:cNvSpPr>
          <p:nvPr/>
        </p:nvSpPr>
        <p:spPr bwMode="auto">
          <a:xfrm>
            <a:off x="909513" y="1552157"/>
            <a:ext cx="2357947" cy="597538"/>
          </a:xfrm>
          <a:prstGeom prst="rect">
            <a:avLst/>
          </a:prstGeom>
          <a:noFill/>
          <a:ln w="9525">
            <a:noFill/>
            <a:miter lim="800000"/>
            <a:headEnd/>
            <a:tailEnd/>
          </a:ln>
        </p:spPr>
        <p:txBody>
          <a:bodyPr lIns="91424" tIns="45712" rIns="91424" bIns="45712">
            <a:spAutoFit/>
          </a:bodyPr>
          <a:lstStyle/>
          <a:p>
            <a:r>
              <a:rPr lang="en-GB" sz="1600" b="1" dirty="0">
                <a:latin typeface="Calibri" pitchFamily="34" charset="0"/>
                <a:cs typeface="Calibri" pitchFamily="34" charset="0"/>
              </a:rPr>
              <a:t>CDP collects climate change information for:</a:t>
            </a:r>
            <a:endParaRPr lang="en-US" sz="1600" b="1" dirty="0">
              <a:latin typeface="Calibri" pitchFamily="34" charset="0"/>
              <a:cs typeface="Calibri" pitchFamily="34" charset="0"/>
            </a:endParaRPr>
          </a:p>
        </p:txBody>
      </p:sp>
      <p:sp>
        <p:nvSpPr>
          <p:cNvPr id="29702" name="TextBox 15"/>
          <p:cNvSpPr txBox="1">
            <a:spLocks noChangeArrowheads="1"/>
          </p:cNvSpPr>
          <p:nvPr/>
        </p:nvSpPr>
        <p:spPr bwMode="auto">
          <a:xfrm>
            <a:off x="5444862" y="1552157"/>
            <a:ext cx="2222198" cy="597538"/>
          </a:xfrm>
          <a:prstGeom prst="rect">
            <a:avLst/>
          </a:prstGeom>
          <a:noFill/>
          <a:ln w="9525">
            <a:noFill/>
            <a:miter lim="800000"/>
            <a:headEnd/>
            <a:tailEnd/>
          </a:ln>
        </p:spPr>
        <p:txBody>
          <a:bodyPr lIns="91424" tIns="45712" rIns="91424" bIns="45712">
            <a:spAutoFit/>
          </a:bodyPr>
          <a:lstStyle/>
          <a:p>
            <a:r>
              <a:rPr lang="en-GB" sz="1600" b="1" dirty="0">
                <a:latin typeface="Calibri" pitchFamily="34" charset="0"/>
                <a:cs typeface="Calibri" pitchFamily="34" charset="0"/>
              </a:rPr>
              <a:t>CDP collects information from:</a:t>
            </a:r>
            <a:endParaRPr lang="en-US" sz="1600" b="1" dirty="0">
              <a:latin typeface="Calibri" pitchFamily="34" charset="0"/>
              <a:cs typeface="Calibri" pitchFamily="34" charset="0"/>
            </a:endParaRPr>
          </a:p>
        </p:txBody>
      </p:sp>
      <p:cxnSp>
        <p:nvCxnSpPr>
          <p:cNvPr id="20" name="Straight Connector 19"/>
          <p:cNvCxnSpPr/>
          <p:nvPr/>
        </p:nvCxnSpPr>
        <p:spPr>
          <a:xfrm>
            <a:off x="3986926" y="1953875"/>
            <a:ext cx="0" cy="2917134"/>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aphicFrame>
        <p:nvGraphicFramePr>
          <p:cNvPr id="19" name="Chart 18"/>
          <p:cNvGraphicFramePr/>
          <p:nvPr/>
        </p:nvGraphicFramePr>
        <p:xfrm>
          <a:off x="2654489" y="2898729"/>
          <a:ext cx="1221475" cy="1020169"/>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5"/>
          <p:cNvSpPr txBox="1">
            <a:spLocks noChangeArrowheads="1"/>
          </p:cNvSpPr>
          <p:nvPr/>
        </p:nvSpPr>
        <p:spPr bwMode="auto">
          <a:xfrm>
            <a:off x="1999572" y="2770269"/>
            <a:ext cx="1844818" cy="1800477"/>
          </a:xfrm>
          <a:prstGeom prst="rect">
            <a:avLst/>
          </a:prstGeom>
          <a:noFill/>
          <a:ln w="9525">
            <a:noFill/>
            <a:miter lim="800000"/>
            <a:headEnd/>
            <a:tailEnd/>
          </a:ln>
          <a:effectLst/>
        </p:spPr>
        <p:txBody>
          <a:bodyPr lIns="91424" tIns="45712" rIns="91424" bIns="45712">
            <a:spAutoFit/>
          </a:bodyPr>
          <a:lstStyle/>
          <a:p>
            <a:pPr defTabSz="457119">
              <a:spcBef>
                <a:spcPct val="50000"/>
              </a:spcBef>
              <a:defRPr/>
            </a:pPr>
            <a:r>
              <a:rPr lang="en-US" sz="5500" b="1" dirty="0">
                <a:solidFill>
                  <a:srgbClr val="008000"/>
                </a:solidFill>
                <a:effectLst>
                  <a:outerShdw blurRad="38100" dist="38100" dir="2700000" algn="tl">
                    <a:srgbClr val="C0C0C0"/>
                  </a:outerShdw>
                </a:effectLst>
                <a:latin typeface="Calibri" pitchFamily="34" charset="0"/>
                <a:ea typeface="ＭＳ Ｐゴシック"/>
                <a:cs typeface="ＭＳ Ｐゴシック"/>
              </a:rPr>
              <a:t>$71T</a:t>
            </a:r>
          </a:p>
          <a:p>
            <a:pPr defTabSz="457119">
              <a:spcBef>
                <a:spcPct val="50000"/>
              </a:spcBef>
              <a:defRPr/>
            </a:pPr>
            <a:r>
              <a:rPr lang="en-US" sz="1600" b="1" dirty="0">
                <a:solidFill>
                  <a:srgbClr val="008000"/>
                </a:solidFill>
                <a:latin typeface="Calibri" pitchFamily="34" charset="0"/>
                <a:ea typeface="ＭＳ Ｐゴシック"/>
                <a:cs typeface="ＭＳ Ｐゴシック"/>
              </a:rPr>
              <a:t>AUM represented by CDP’s signatory investors</a:t>
            </a:r>
            <a:endParaRPr lang="en-GB" sz="1600" b="1" dirty="0">
              <a:solidFill>
                <a:srgbClr val="008000"/>
              </a:solidFill>
              <a:latin typeface="Calibri" pitchFamily="34" charset="0"/>
              <a:ea typeface="ＭＳ Ｐゴシック"/>
              <a:cs typeface="ＭＳ Ｐゴシック"/>
            </a:endParaRPr>
          </a:p>
        </p:txBody>
      </p:sp>
      <p:sp>
        <p:nvSpPr>
          <p:cNvPr id="29706" name="Title 1"/>
          <p:cNvSpPr>
            <a:spLocks noGrp="1"/>
          </p:cNvSpPr>
          <p:nvPr>
            <p:ph type="title"/>
          </p:nvPr>
        </p:nvSpPr>
        <p:spPr>
          <a:xfrm>
            <a:off x="420819" y="250534"/>
            <a:ext cx="8318651" cy="434834"/>
          </a:xfrm>
        </p:spPr>
        <p:txBody>
          <a:bodyPr/>
          <a:lstStyle/>
          <a:p>
            <a:pPr eaLnBrk="1" hangingPunct="1"/>
            <a:r>
              <a:rPr lang="en-GB" sz="2400" dirty="0" smtClean="0">
                <a:solidFill>
                  <a:schemeClr val="tx1"/>
                </a:solidFill>
                <a:ea typeface="ＭＳ Ｐゴシック" pitchFamily="34" charset="-128"/>
              </a:rPr>
              <a:t>The corporate lever: </a:t>
            </a:r>
            <a:r>
              <a:rPr lang="en-GB" sz="2400" dirty="0" smtClean="0">
                <a:solidFill>
                  <a:schemeClr val="tx1"/>
                </a:solidFill>
                <a:ea typeface="ＭＳ Ｐゴシック" pitchFamily="34" charset="-128"/>
              </a:rPr>
              <a:t/>
            </a:r>
            <a:br>
              <a:rPr lang="en-GB" sz="2400" dirty="0" smtClean="0">
                <a:solidFill>
                  <a:schemeClr val="tx1"/>
                </a:solidFill>
                <a:ea typeface="ＭＳ Ｐゴシック" pitchFamily="34" charset="-128"/>
              </a:rPr>
            </a:br>
            <a:r>
              <a:rPr lang="en-GB" sz="2400" dirty="0" smtClean="0">
                <a:solidFill>
                  <a:schemeClr val="tx1"/>
                </a:solidFill>
                <a:ea typeface="ＭＳ Ｐゴシック" pitchFamily="34" charset="-128"/>
              </a:rPr>
              <a:t>The </a:t>
            </a:r>
            <a:r>
              <a:rPr lang="en-GB" sz="2400" dirty="0" smtClean="0">
                <a:solidFill>
                  <a:schemeClr val="tx1"/>
                </a:solidFill>
                <a:ea typeface="ＭＳ Ｐゴシック" pitchFamily="34" charset="-128"/>
              </a:rPr>
              <a:t>Carbon Disclosure Project</a:t>
            </a:r>
          </a:p>
        </p:txBody>
      </p:sp>
      <p:sp>
        <p:nvSpPr>
          <p:cNvPr id="18" name="Oval 17"/>
          <p:cNvSpPr/>
          <p:nvPr/>
        </p:nvSpPr>
        <p:spPr>
          <a:xfrm>
            <a:off x="6243061" y="2590288"/>
            <a:ext cx="2549352" cy="2331115"/>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en-GB"/>
          </a:p>
        </p:txBody>
      </p:sp>
      <p:sp>
        <p:nvSpPr>
          <p:cNvPr id="12" name="Oval 11"/>
          <p:cNvSpPr/>
          <p:nvPr/>
        </p:nvSpPr>
        <p:spPr>
          <a:xfrm>
            <a:off x="1774230" y="2773149"/>
            <a:ext cx="2064730" cy="2074822"/>
          </a:xfrm>
          <a:prstGeom prst="ellipse">
            <a:avLst/>
          </a:prstGeom>
          <a:noFill/>
          <a:ln w="50800">
            <a:solidFill>
              <a:srgbClr val="00B050"/>
            </a:solidFill>
          </a:ln>
        </p:spPr>
        <p:style>
          <a:lnRef idx="1">
            <a:schemeClr val="accent1"/>
          </a:lnRef>
          <a:fillRef idx="3">
            <a:schemeClr val="accent1"/>
          </a:fillRef>
          <a:effectRef idx="2">
            <a:schemeClr val="accent1"/>
          </a:effectRef>
          <a:fontRef idx="minor">
            <a:schemeClr val="lt1"/>
          </a:fontRef>
        </p:style>
        <p:txBody>
          <a:bodyPr lIns="91424" tIns="45712" rIns="91424" bIns="45712" anchor="ctr"/>
          <a:lstStyle/>
          <a:p>
            <a:pPr algn="ctr">
              <a:defRPr/>
            </a:pPr>
            <a:endParaRPr lang="en-GB"/>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3528" y="404664"/>
            <a:ext cx="8531776" cy="750161"/>
          </a:xfrm>
        </p:spPr>
        <p:txBody>
          <a:bodyPr/>
          <a:lstStyle/>
          <a:p>
            <a:pPr eaLnBrk="1" hangingPunct="1"/>
            <a:r>
              <a:rPr lang="en-GB" sz="2400" dirty="0" smtClean="0">
                <a:solidFill>
                  <a:schemeClr val="tx1"/>
                </a:solidFill>
                <a:ea typeface="ＭＳ Ｐゴシック" pitchFamily="34" charset="-128"/>
              </a:rPr>
              <a:t>Policy context</a:t>
            </a:r>
          </a:p>
        </p:txBody>
      </p:sp>
      <p:sp>
        <p:nvSpPr>
          <p:cNvPr id="30723" name="Content Placeholder 2"/>
          <p:cNvSpPr>
            <a:spLocks noGrp="1"/>
          </p:cNvSpPr>
          <p:nvPr>
            <p:ph idx="1"/>
          </p:nvPr>
        </p:nvSpPr>
        <p:spPr>
          <a:xfrm>
            <a:off x="467544" y="1124744"/>
            <a:ext cx="8229057" cy="5075466"/>
          </a:xfrm>
        </p:spPr>
        <p:txBody>
          <a:bodyPr/>
          <a:lstStyle/>
          <a:p>
            <a:pPr eaLnBrk="1" hangingPunct="1"/>
            <a:r>
              <a:rPr lang="en-GB" sz="2100" dirty="0" smtClean="0">
                <a:ea typeface="ＭＳ Ｐゴシック" pitchFamily="34" charset="-128"/>
              </a:rPr>
              <a:t>HEFCE </a:t>
            </a:r>
            <a:r>
              <a:rPr lang="en-GB" sz="2100" dirty="0" smtClean="0">
                <a:ea typeface="ＭＳ Ｐゴシック" pitchFamily="34" charset="-128"/>
                <a:hlinkClick r:id="rId3"/>
              </a:rPr>
              <a:t>Sustainable Development in Higher Education (2005)</a:t>
            </a:r>
            <a:endParaRPr lang="en-GB" sz="2100" dirty="0" smtClean="0">
              <a:ea typeface="ＭＳ Ｐゴシック" pitchFamily="34" charset="-128"/>
            </a:endParaRPr>
          </a:p>
          <a:p>
            <a:pPr eaLnBrk="1" hangingPunct="1"/>
            <a:r>
              <a:rPr lang="en-GB" sz="2100" dirty="0" smtClean="0">
                <a:ea typeface="ＭＳ Ｐゴシック" pitchFamily="34" charset="-128"/>
                <a:hlinkClick r:id="rId4"/>
              </a:rPr>
              <a:t>Climate Change Act 2008</a:t>
            </a:r>
            <a:endParaRPr lang="en-GB" sz="2100" dirty="0" smtClean="0">
              <a:ea typeface="ＭＳ Ｐゴシック" pitchFamily="34" charset="-128"/>
            </a:endParaRPr>
          </a:p>
          <a:p>
            <a:pPr eaLnBrk="1" hangingPunct="1"/>
            <a:r>
              <a:rPr lang="en-GB" sz="2100" dirty="0" smtClean="0">
                <a:ea typeface="ＭＳ Ｐゴシック" pitchFamily="34" charset="-128"/>
              </a:rPr>
              <a:t>Carbon reduction targets enshrined in law</a:t>
            </a:r>
          </a:p>
          <a:p>
            <a:pPr lvl="2" eaLnBrk="1" hangingPunct="1"/>
            <a:r>
              <a:rPr lang="en-GB" sz="1800" dirty="0" smtClean="0">
                <a:ea typeface="ＭＳ Ｐゴシック" pitchFamily="34" charset="-128"/>
              </a:rPr>
              <a:t>a legally binding target of at least an 80% cut in greenhouse gas emissions by 2050</a:t>
            </a:r>
          </a:p>
          <a:p>
            <a:pPr lvl="2" eaLnBrk="1" hangingPunct="1"/>
            <a:r>
              <a:rPr lang="en-GB" sz="1800" dirty="0" smtClean="0">
                <a:ea typeface="ＭＳ Ｐゴシック" pitchFamily="34" charset="-128"/>
              </a:rPr>
              <a:t>reduction in emissions of at least 34% by 2020. Both targets are against a 1990 baseline</a:t>
            </a:r>
          </a:p>
          <a:p>
            <a:pPr eaLnBrk="1" hangingPunct="1"/>
            <a:r>
              <a:rPr lang="en-GB" sz="2100" dirty="0" smtClean="0">
                <a:ea typeface="ＭＳ Ｐゴシック" pitchFamily="34" charset="-128"/>
                <a:hlinkClick r:id="rId5"/>
              </a:rPr>
              <a:t>HEFCE update Strategic Statement on SD in HE 2009</a:t>
            </a:r>
            <a:endParaRPr lang="en-GB" sz="2100" dirty="0" smtClean="0">
              <a:ea typeface="ＭＳ Ｐゴシック" pitchFamily="34" charset="-128"/>
            </a:endParaRPr>
          </a:p>
          <a:p>
            <a:pPr eaLnBrk="1" hangingPunct="1"/>
            <a:r>
              <a:rPr lang="en-GB" sz="2100" dirty="0" smtClean="0">
                <a:ea typeface="ＭＳ Ｐゴシック" pitchFamily="34" charset="-128"/>
                <a:hlinkClick r:id="rId6"/>
              </a:rPr>
              <a:t>BIS Carbon Reduction Delivery Plan 2010</a:t>
            </a:r>
            <a:endParaRPr lang="en-GB" sz="2100" dirty="0" smtClean="0">
              <a:ea typeface="ＭＳ Ｐゴシック" pitchFamily="34" charset="-128"/>
              <a:hlinkClick r:id="rId7"/>
            </a:endParaRPr>
          </a:p>
          <a:p>
            <a:pPr eaLnBrk="1" hangingPunct="1"/>
            <a:r>
              <a:rPr lang="en-GB" sz="2100" dirty="0" smtClean="0">
                <a:ea typeface="ＭＳ Ｐゴシック" pitchFamily="34" charset="-128"/>
                <a:hlinkClick r:id="rId7"/>
              </a:rPr>
              <a:t>Carbon reduction target and strategy for higher education in England 2010    </a:t>
            </a:r>
            <a:endParaRPr lang="en-GB" sz="2100" dirty="0" smtClean="0">
              <a:ea typeface="ＭＳ Ｐゴシック" pitchFamily="34" charset="-128"/>
            </a:endParaRPr>
          </a:p>
          <a:p>
            <a:pPr lvl="2" eaLnBrk="1" hangingPunct="1"/>
            <a:r>
              <a:rPr lang="en-GB" sz="1800" dirty="0" smtClean="0">
                <a:ea typeface="ＭＳ Ｐゴシック" pitchFamily="34" charset="-128"/>
              </a:rPr>
              <a:t>reduction scope 1 and 2 emissions of 34 per cent by 2020 and </a:t>
            </a:r>
          </a:p>
          <a:p>
            <a:pPr lvl="2" eaLnBrk="1" hangingPunct="1"/>
            <a:r>
              <a:rPr lang="en-GB" sz="1800" dirty="0" smtClean="0">
                <a:ea typeface="ＭＳ Ｐゴシック" pitchFamily="34" charset="-128"/>
              </a:rPr>
              <a:t>80 per cent by 2050 against a 1990 baseline</a:t>
            </a:r>
          </a:p>
          <a:p>
            <a:pPr eaLnBrk="1" hangingPunct="1"/>
            <a:endParaRPr lang="en-GB" sz="2400" dirty="0" smtClean="0">
              <a:ea typeface="ＭＳ Ｐゴシック" pitchFamily="34" charset="-128"/>
            </a:endParaRPr>
          </a:p>
          <a:p>
            <a:pPr eaLnBrk="1" hangingPunct="1"/>
            <a:endParaRPr lang="en-GB" sz="2400" dirty="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5071" y="264932"/>
            <a:ext cx="8531776" cy="737203"/>
          </a:xfrm>
        </p:spPr>
        <p:txBody>
          <a:bodyPr/>
          <a:lstStyle/>
          <a:p>
            <a:pPr eaLnBrk="1" hangingPunct="1"/>
            <a:r>
              <a:rPr lang="en-GB" sz="2400" dirty="0" smtClean="0">
                <a:solidFill>
                  <a:schemeClr val="tx1"/>
                </a:solidFill>
                <a:ea typeface="ＭＳ Ｐゴシック" pitchFamily="34" charset="-128"/>
              </a:rPr>
              <a:t>Policy context</a:t>
            </a:r>
          </a:p>
        </p:txBody>
      </p:sp>
      <p:sp>
        <p:nvSpPr>
          <p:cNvPr id="31747" name="Content Placeholder 2"/>
          <p:cNvSpPr>
            <a:spLocks noGrp="1"/>
          </p:cNvSpPr>
          <p:nvPr>
            <p:ph idx="1"/>
          </p:nvPr>
        </p:nvSpPr>
        <p:spPr>
          <a:xfrm>
            <a:off x="323081" y="1002135"/>
            <a:ext cx="8527703" cy="5200734"/>
          </a:xfrm>
        </p:spPr>
        <p:txBody>
          <a:bodyPr/>
          <a:lstStyle/>
          <a:p>
            <a:pPr eaLnBrk="1" hangingPunct="1"/>
            <a:r>
              <a:rPr lang="en-GB" sz="2100" dirty="0" smtClean="0">
                <a:ea typeface="ＭＳ Ｐゴシック" pitchFamily="34" charset="-128"/>
              </a:rPr>
              <a:t>Linking funding to carbon management</a:t>
            </a:r>
          </a:p>
          <a:p>
            <a:pPr lvl="2" eaLnBrk="1" hangingPunct="1"/>
            <a:r>
              <a:rPr lang="en-GB" sz="1800" dirty="0" smtClean="0">
                <a:ea typeface="ＭＳ Ｐゴシック" pitchFamily="34" charset="-128"/>
              </a:rPr>
              <a:t>Carbon management and CIF2</a:t>
            </a:r>
          </a:p>
          <a:p>
            <a:pPr eaLnBrk="1" hangingPunct="1"/>
            <a:r>
              <a:rPr lang="en-GB" sz="2100" dirty="0" smtClean="0">
                <a:ea typeface="ＭＳ Ｐゴシック" pitchFamily="34" charset="-128"/>
              </a:rPr>
              <a:t>HEFCE guidance on measuring scope 3 emissions</a:t>
            </a:r>
          </a:p>
          <a:p>
            <a:pPr lvl="2" eaLnBrk="1" hangingPunct="1"/>
            <a:r>
              <a:rPr lang="en-GB" sz="1800" dirty="0" smtClean="0">
                <a:ea typeface="ＭＳ Ｐゴシック" pitchFamily="34" charset="-128"/>
                <a:hlinkClick r:id="rId3"/>
              </a:rPr>
              <a:t>Transport</a:t>
            </a:r>
            <a:endParaRPr lang="en-GB" sz="1800" dirty="0" smtClean="0">
              <a:ea typeface="ＭＳ Ｐゴシック" pitchFamily="34" charset="-128"/>
            </a:endParaRPr>
          </a:p>
          <a:p>
            <a:pPr lvl="2" eaLnBrk="1" hangingPunct="1"/>
            <a:r>
              <a:rPr lang="en-GB" sz="1800" dirty="0" smtClean="0">
                <a:ea typeface="ＭＳ Ｐゴシック" pitchFamily="34" charset="-128"/>
                <a:hlinkClick r:id="rId4"/>
              </a:rPr>
              <a:t>Waste and water</a:t>
            </a:r>
            <a:endParaRPr lang="en-GB" sz="1800" dirty="0" smtClean="0">
              <a:ea typeface="ＭＳ Ｐゴシック" pitchFamily="34" charset="-128"/>
            </a:endParaRPr>
          </a:p>
          <a:p>
            <a:pPr lvl="2" eaLnBrk="1" hangingPunct="1"/>
            <a:r>
              <a:rPr lang="en-GB" sz="1800" dirty="0" smtClean="0">
                <a:ea typeface="ＭＳ Ｐゴシック" pitchFamily="34" charset="-128"/>
                <a:hlinkClick r:id="rId5"/>
              </a:rPr>
              <a:t>Procurement</a:t>
            </a:r>
            <a:endParaRPr lang="en-GB" sz="1800" dirty="0" smtClean="0">
              <a:ea typeface="ＭＳ Ｐゴシック" pitchFamily="34" charset="-128"/>
            </a:endParaRPr>
          </a:p>
          <a:p>
            <a:pPr eaLnBrk="1" hangingPunct="1"/>
            <a:r>
              <a:rPr lang="en-GB" sz="2100" dirty="0" smtClean="0">
                <a:ea typeface="ＭＳ Ｐゴシック" pitchFamily="34" charset="-128"/>
                <a:hlinkClick r:id="rId6"/>
              </a:rPr>
              <a:t>Sector wide procurement emissions</a:t>
            </a:r>
            <a:endParaRPr lang="en-GB" sz="2100" dirty="0" smtClean="0">
              <a:ea typeface="ＭＳ Ｐゴシック" pitchFamily="34" charset="-128"/>
            </a:endParaRPr>
          </a:p>
          <a:p>
            <a:pPr eaLnBrk="1" hangingPunct="1"/>
            <a:r>
              <a:rPr lang="en-GB" sz="2100" dirty="0" smtClean="0">
                <a:ea typeface="ＭＳ Ｐゴシック" pitchFamily="34" charset="-128"/>
              </a:rPr>
              <a:t>Higher Education Statistics Agency (HESA) review of </a:t>
            </a:r>
            <a:r>
              <a:rPr lang="en-GB" sz="2100" dirty="0" smtClean="0">
                <a:ea typeface="ＭＳ Ｐゴシック" pitchFamily="34" charset="-128"/>
                <a:hlinkClick r:id="rId7"/>
              </a:rPr>
              <a:t>Estates Management Statistics</a:t>
            </a:r>
            <a:endParaRPr lang="en-GB" sz="2100" dirty="0" smtClean="0">
              <a:ea typeface="ＭＳ Ｐゴシック" pitchFamily="34" charset="-128"/>
            </a:endParaRPr>
          </a:p>
          <a:p>
            <a:pPr eaLnBrk="1" hangingPunct="1"/>
            <a:r>
              <a:rPr lang="en-GB" sz="2100" dirty="0" smtClean="0">
                <a:ea typeface="ＭＳ Ｐゴシック" pitchFamily="34" charset="-128"/>
              </a:rPr>
              <a:t>Introduction of scope 3 reporting for 2012/13</a:t>
            </a:r>
          </a:p>
          <a:p>
            <a:pPr eaLnBrk="1" hangingPunct="1"/>
            <a:endParaRPr lang="en-GB" sz="2500" dirty="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z="2400" dirty="0" smtClean="0">
                <a:solidFill>
                  <a:schemeClr val="tx1"/>
                </a:solidFill>
                <a:ea typeface="ＭＳ Ｐゴシック" pitchFamily="34" charset="-128"/>
              </a:rPr>
              <a:t>HE sector CO</a:t>
            </a:r>
            <a:r>
              <a:rPr lang="en-GB" sz="2400" baseline="-25000" dirty="0" smtClean="0">
                <a:solidFill>
                  <a:schemeClr val="tx1"/>
                </a:solidFill>
                <a:ea typeface="ＭＳ Ｐゴシック" pitchFamily="34" charset="-128"/>
              </a:rPr>
              <a:t>2</a:t>
            </a:r>
            <a:r>
              <a:rPr lang="en-GB" sz="2400" dirty="0" smtClean="0">
                <a:solidFill>
                  <a:schemeClr val="tx1"/>
                </a:solidFill>
                <a:ea typeface="ＭＳ Ｐゴシック" pitchFamily="34" charset="-128"/>
              </a:rPr>
              <a:t> emissions: </a:t>
            </a:r>
            <a:br>
              <a:rPr lang="en-GB" sz="2400" dirty="0" smtClean="0">
                <a:solidFill>
                  <a:schemeClr val="tx1"/>
                </a:solidFill>
                <a:ea typeface="ＭＳ Ｐゴシック" pitchFamily="34" charset="-128"/>
              </a:rPr>
            </a:br>
            <a:r>
              <a:rPr lang="en-GB" sz="2400" dirty="0" smtClean="0">
                <a:solidFill>
                  <a:schemeClr val="tx1"/>
                </a:solidFill>
                <a:ea typeface="ＭＳ Ｐゴシック" pitchFamily="34" charset="-128"/>
              </a:rPr>
              <a:t>primary sector breakdown (2005-06)</a:t>
            </a:r>
          </a:p>
        </p:txBody>
      </p:sp>
      <p:pic>
        <p:nvPicPr>
          <p:cNvPr id="32771" name="Picture 2"/>
          <p:cNvPicPr>
            <a:picLocks noGrp="1" noChangeAspect="1" noChangeArrowheads="1"/>
          </p:cNvPicPr>
          <p:nvPr>
            <p:ph idx="1"/>
          </p:nvPr>
        </p:nvPicPr>
        <p:blipFill>
          <a:blip r:embed="rId2" cstate="print"/>
          <a:srcRect/>
          <a:stretch>
            <a:fillRect/>
          </a:stretch>
        </p:blipFill>
        <p:spPr>
          <a:xfrm>
            <a:off x="1547530" y="1773893"/>
            <a:ext cx="6629943" cy="3986942"/>
          </a:xfr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lIns="80133" tIns="40067" rIns="80133" bIns="40067" anchor="ctr"/>
          <a:lstStyle/>
          <a:p>
            <a:pPr algn="ctr" defTabSz="911396"/>
            <a:endParaRPr lang="en-US" dirty="0"/>
          </a:p>
        </p:txBody>
      </p:sp>
      <p:pic>
        <p:nvPicPr>
          <p:cNvPr id="15363" name="Picture 12" descr="Arup Logo Small"/>
          <p:cNvPicPr>
            <a:picLocks noChangeAspect="1" noChangeArrowheads="1"/>
          </p:cNvPicPr>
          <p:nvPr/>
        </p:nvPicPr>
        <p:blipFill>
          <a:blip r:embed="rId3" cstate="print"/>
          <a:srcRect/>
          <a:stretch>
            <a:fillRect/>
          </a:stretch>
        </p:blipFill>
        <p:spPr bwMode="auto">
          <a:xfrm>
            <a:off x="7353481" y="4286430"/>
            <a:ext cx="1231236" cy="587458"/>
          </a:xfrm>
          <a:prstGeom prst="rect">
            <a:avLst/>
          </a:prstGeom>
          <a:noFill/>
          <a:ln w="9525">
            <a:noFill/>
            <a:miter lim="800000"/>
            <a:headEnd/>
            <a:tailEnd/>
          </a:ln>
        </p:spPr>
      </p:pic>
      <p:pic>
        <p:nvPicPr>
          <p:cNvPr id="15364" name="Picture 6" descr="C:\Documents and Settings\paul.brockway\Local Settings\Temporary Internet Files\Content.Outlook\89Q4Z0BJ\DSC_0759 200.JPG"/>
          <p:cNvPicPr>
            <a:picLocks noChangeAspect="1" noChangeArrowheads="1"/>
          </p:cNvPicPr>
          <p:nvPr/>
        </p:nvPicPr>
        <p:blipFill>
          <a:blip r:embed="rId4" cstate="print"/>
          <a:srcRect/>
          <a:stretch>
            <a:fillRect/>
          </a:stretch>
        </p:blipFill>
        <p:spPr bwMode="auto">
          <a:xfrm>
            <a:off x="275570" y="338365"/>
            <a:ext cx="8489694" cy="6201428"/>
          </a:xfrm>
          <a:prstGeom prst="rect">
            <a:avLst/>
          </a:prstGeom>
          <a:noFill/>
          <a:ln w="9525">
            <a:noFill/>
            <a:miter lim="800000"/>
            <a:headEnd/>
            <a:tailEnd/>
          </a:ln>
        </p:spPr>
      </p:pic>
      <p:sp>
        <p:nvSpPr>
          <p:cNvPr id="15365" name="Rectangle 11"/>
          <p:cNvSpPr>
            <a:spLocks noChangeArrowheads="1"/>
          </p:cNvSpPr>
          <p:nvPr/>
        </p:nvSpPr>
        <p:spPr bwMode="auto">
          <a:xfrm>
            <a:off x="252492" y="4500967"/>
            <a:ext cx="8527703" cy="1596793"/>
          </a:xfrm>
          <a:prstGeom prst="rect">
            <a:avLst/>
          </a:prstGeom>
          <a:solidFill>
            <a:schemeClr val="bg1"/>
          </a:solidFill>
          <a:ln w="9525">
            <a:noFill/>
            <a:miter lim="800000"/>
            <a:headEnd/>
            <a:tailEnd/>
          </a:ln>
        </p:spPr>
        <p:txBody>
          <a:bodyPr wrap="none" lIns="80133" tIns="40067" rIns="80133" bIns="40067" anchor="ctr"/>
          <a:lstStyle/>
          <a:p>
            <a:endParaRPr lang="en-US"/>
          </a:p>
        </p:txBody>
      </p:sp>
      <p:sp>
        <p:nvSpPr>
          <p:cNvPr id="15366" name="Rectangle 13"/>
          <p:cNvSpPr>
            <a:spLocks noChangeArrowheads="1"/>
          </p:cNvSpPr>
          <p:nvPr/>
        </p:nvSpPr>
        <p:spPr bwMode="auto">
          <a:xfrm>
            <a:off x="266067" y="4567200"/>
            <a:ext cx="6719537" cy="1445608"/>
          </a:xfrm>
          <a:prstGeom prst="rect">
            <a:avLst/>
          </a:prstGeom>
          <a:noFill/>
          <a:ln w="9525">
            <a:noFill/>
            <a:miter lim="800000"/>
            <a:headEnd/>
            <a:tailEnd/>
          </a:ln>
        </p:spPr>
        <p:txBody>
          <a:bodyPr lIns="315484" tIns="315484" rIns="315484" bIns="315484" anchor="ctr"/>
          <a:lstStyle/>
          <a:p>
            <a:pPr>
              <a:lnSpc>
                <a:spcPct val="85000"/>
              </a:lnSpc>
              <a:spcBef>
                <a:spcPts val="526"/>
              </a:spcBef>
            </a:pPr>
            <a:r>
              <a:rPr lang="en-GB" sz="2100" b="1" dirty="0">
                <a:latin typeface="Calibri" pitchFamily="34" charset="0"/>
              </a:rPr>
              <a:t>Environmental Association of Universities and College</a:t>
            </a:r>
          </a:p>
          <a:p>
            <a:pPr>
              <a:lnSpc>
                <a:spcPct val="85000"/>
              </a:lnSpc>
              <a:spcBef>
                <a:spcPts val="526"/>
              </a:spcBef>
            </a:pPr>
            <a:r>
              <a:rPr lang="en-GB" sz="2100" b="1" dirty="0">
                <a:latin typeface="Calibri" pitchFamily="34" charset="0"/>
              </a:rPr>
              <a:t>Scope 3 – Moving Beyond the Estates Office</a:t>
            </a:r>
          </a:p>
          <a:p>
            <a:pPr>
              <a:lnSpc>
                <a:spcPct val="85000"/>
              </a:lnSpc>
              <a:spcBef>
                <a:spcPts val="526"/>
              </a:spcBef>
            </a:pPr>
            <a:r>
              <a:rPr lang="en-GB" sz="2100" b="1" dirty="0">
                <a:latin typeface="Calibri" pitchFamily="34" charset="0"/>
              </a:rPr>
              <a:t>27</a:t>
            </a:r>
            <a:r>
              <a:rPr lang="en-GB" sz="2100" b="1" baseline="30000" dirty="0">
                <a:latin typeface="Calibri" pitchFamily="34" charset="0"/>
              </a:rPr>
              <a:t>th</a:t>
            </a:r>
            <a:r>
              <a:rPr lang="en-GB" sz="2100" b="1" dirty="0">
                <a:latin typeface="Calibri" pitchFamily="34" charset="0"/>
              </a:rPr>
              <a:t> March 2012</a:t>
            </a:r>
          </a:p>
          <a:p>
            <a:pPr>
              <a:lnSpc>
                <a:spcPct val="85000"/>
              </a:lnSpc>
            </a:pPr>
            <a:endParaRPr lang="en-GB" sz="1200" dirty="0">
              <a:solidFill>
                <a:srgbClr val="4D4D4D"/>
              </a:solidFill>
            </a:endParaRPr>
          </a:p>
        </p:txBody>
      </p:sp>
      <p:pic>
        <p:nvPicPr>
          <p:cNvPr id="15367" name="Picture 2" descr="C:\Users\Karl\AppData\Local\Microsoft\Windows\Temporary Internet Files\Content.IE5\NZY4JSC9\DMU NEW CMYK master_#76A6AB.jpg"/>
          <p:cNvPicPr>
            <a:picLocks noChangeAspect="1" noChangeArrowheads="1"/>
          </p:cNvPicPr>
          <p:nvPr/>
        </p:nvPicPr>
        <p:blipFill>
          <a:blip r:embed="rId5" cstate="print"/>
          <a:srcRect/>
          <a:stretch>
            <a:fillRect/>
          </a:stretch>
        </p:blipFill>
        <p:spPr bwMode="auto">
          <a:xfrm>
            <a:off x="7308685" y="5373516"/>
            <a:ext cx="1508163" cy="647932"/>
          </a:xfrm>
          <a:prstGeom prst="rect">
            <a:avLst/>
          </a:prstGeom>
          <a:noFill/>
          <a:ln w="9525">
            <a:noFill/>
            <a:miter lim="800000"/>
            <a:headEnd/>
            <a:tailEnd/>
          </a:ln>
        </p:spPr>
      </p:pic>
      <p:pic>
        <p:nvPicPr>
          <p:cNvPr id="15368" name="Picture 15" descr="FinalArupLogo_Black_Scaled_For_PPT_300dpi.png"/>
          <p:cNvPicPr>
            <a:picLocks noChangeAspect="1"/>
          </p:cNvPicPr>
          <p:nvPr/>
        </p:nvPicPr>
        <p:blipFill>
          <a:blip r:embed="rId6" cstate="print"/>
          <a:srcRect/>
          <a:stretch>
            <a:fillRect/>
          </a:stretch>
        </p:blipFill>
        <p:spPr bwMode="auto">
          <a:xfrm>
            <a:off x="7281535" y="4750062"/>
            <a:ext cx="1514950" cy="48666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z="2400" dirty="0" smtClean="0">
                <a:solidFill>
                  <a:schemeClr val="tx1"/>
                </a:solidFill>
                <a:ea typeface="ＭＳ Ｐゴシック" pitchFamily="34" charset="-128"/>
              </a:rPr>
              <a:t>HE sector CO</a:t>
            </a:r>
            <a:r>
              <a:rPr lang="en-GB" sz="2400" baseline="-25000" dirty="0" smtClean="0">
                <a:solidFill>
                  <a:schemeClr val="tx1"/>
                </a:solidFill>
                <a:ea typeface="ＭＳ Ｐゴシック" pitchFamily="34" charset="-128"/>
              </a:rPr>
              <a:t>2</a:t>
            </a:r>
            <a:r>
              <a:rPr lang="en-GB" sz="2400" dirty="0" smtClean="0">
                <a:solidFill>
                  <a:schemeClr val="tx1"/>
                </a:solidFill>
                <a:ea typeface="ＭＳ Ｐゴシック" pitchFamily="34" charset="-128"/>
              </a:rPr>
              <a:t> emissions: </a:t>
            </a:r>
            <a:r>
              <a:rPr lang="en-GB" sz="2400" dirty="0" smtClean="0">
                <a:solidFill>
                  <a:schemeClr val="tx1"/>
                </a:solidFill>
                <a:ea typeface="ＭＳ Ｐゴシック" pitchFamily="34" charset="-128"/>
              </a:rPr>
              <a:t/>
            </a:r>
            <a:br>
              <a:rPr lang="en-GB" sz="2400" dirty="0" smtClean="0">
                <a:solidFill>
                  <a:schemeClr val="tx1"/>
                </a:solidFill>
                <a:ea typeface="ＭＳ Ｐゴシック" pitchFamily="34" charset="-128"/>
              </a:rPr>
            </a:br>
            <a:r>
              <a:rPr lang="en-GB" sz="2400" dirty="0" smtClean="0">
                <a:solidFill>
                  <a:schemeClr val="tx1"/>
                </a:solidFill>
                <a:ea typeface="ＭＳ Ｐゴシック" pitchFamily="34" charset="-128"/>
              </a:rPr>
              <a:t>scope </a:t>
            </a:r>
            <a:r>
              <a:rPr lang="en-GB" sz="2400" dirty="0" smtClean="0">
                <a:solidFill>
                  <a:schemeClr val="tx1"/>
                </a:solidFill>
                <a:ea typeface="ＭＳ Ｐゴシック" pitchFamily="34" charset="-128"/>
              </a:rPr>
              <a:t>1-3 emissions breakdown (2005 – 2006</a:t>
            </a:r>
            <a:r>
              <a:rPr lang="en-GB" sz="2500" dirty="0" smtClean="0">
                <a:solidFill>
                  <a:schemeClr val="tx1"/>
                </a:solidFill>
                <a:ea typeface="ＭＳ Ｐゴシック" pitchFamily="34" charset="-128"/>
              </a:rPr>
              <a:t>)</a:t>
            </a:r>
          </a:p>
        </p:txBody>
      </p:sp>
      <p:pic>
        <p:nvPicPr>
          <p:cNvPr id="33795" name="Picture 2"/>
          <p:cNvPicPr>
            <a:picLocks noGrp="1" noChangeAspect="1" noChangeArrowheads="1"/>
          </p:cNvPicPr>
          <p:nvPr>
            <p:ph idx="1"/>
          </p:nvPr>
        </p:nvPicPr>
        <p:blipFill>
          <a:blip r:embed="rId2" cstate="print"/>
          <a:srcRect/>
          <a:stretch>
            <a:fillRect/>
          </a:stretch>
        </p:blipFill>
        <p:spPr>
          <a:xfrm>
            <a:off x="826707" y="1916439"/>
            <a:ext cx="7307326" cy="3599622"/>
          </a:xfrm>
          <a:noFill/>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95931" y="476591"/>
            <a:ext cx="8848069" cy="423316"/>
          </a:xfrm>
        </p:spPr>
        <p:txBody>
          <a:bodyPr/>
          <a:lstStyle/>
          <a:p>
            <a:pPr eaLnBrk="1" hangingPunct="1"/>
            <a:r>
              <a:rPr lang="en-GB" sz="2400" dirty="0" smtClean="0">
                <a:solidFill>
                  <a:schemeClr val="tx1"/>
                </a:solidFill>
                <a:ea typeface="ＭＳ Ｐゴシック" pitchFamily="34" charset="-128"/>
              </a:rPr>
              <a:t>DMU carbon footprint analysis: 2008 (2008-09)</a:t>
            </a:r>
          </a:p>
        </p:txBody>
      </p:sp>
      <p:pic>
        <p:nvPicPr>
          <p:cNvPr id="34819" name="Picture 2"/>
          <p:cNvPicPr>
            <a:picLocks noGrp="1" noChangeAspect="1" noChangeArrowheads="1"/>
          </p:cNvPicPr>
          <p:nvPr>
            <p:ph idx="1"/>
          </p:nvPr>
        </p:nvPicPr>
        <p:blipFill>
          <a:blip r:embed="rId3" cstate="print"/>
          <a:srcRect/>
          <a:stretch>
            <a:fillRect/>
          </a:stretch>
        </p:blipFill>
        <p:spPr>
          <a:xfrm>
            <a:off x="4699603" y="3717864"/>
            <a:ext cx="4192877" cy="2162478"/>
          </a:xfrm>
          <a:noFill/>
        </p:spPr>
      </p:pic>
      <p:pic>
        <p:nvPicPr>
          <p:cNvPr id="34820" name="Picture 3"/>
          <p:cNvPicPr>
            <a:picLocks noChangeAspect="1" noChangeArrowheads="1"/>
          </p:cNvPicPr>
          <p:nvPr/>
        </p:nvPicPr>
        <p:blipFill>
          <a:blip r:embed="rId4" cstate="print"/>
          <a:srcRect/>
          <a:stretch>
            <a:fillRect/>
          </a:stretch>
        </p:blipFill>
        <p:spPr bwMode="auto">
          <a:xfrm>
            <a:off x="190048" y="3860235"/>
            <a:ext cx="4641232" cy="1824288"/>
          </a:xfrm>
          <a:prstGeom prst="rect">
            <a:avLst/>
          </a:prstGeom>
          <a:noFill/>
          <a:ln w="9525">
            <a:noFill/>
            <a:miter lim="800000"/>
            <a:headEnd/>
            <a:tailEnd/>
          </a:ln>
        </p:spPr>
      </p:pic>
      <p:pic>
        <p:nvPicPr>
          <p:cNvPr id="34821" name="Picture 4"/>
          <p:cNvPicPr>
            <a:picLocks noChangeAspect="1" noChangeArrowheads="1"/>
          </p:cNvPicPr>
          <p:nvPr/>
        </p:nvPicPr>
        <p:blipFill>
          <a:blip r:embed="rId5" cstate="print"/>
          <a:srcRect/>
          <a:stretch>
            <a:fillRect/>
          </a:stretch>
        </p:blipFill>
        <p:spPr bwMode="auto">
          <a:xfrm>
            <a:off x="211767" y="1386575"/>
            <a:ext cx="4497339" cy="1812769"/>
          </a:xfrm>
          <a:prstGeom prst="rect">
            <a:avLst/>
          </a:prstGeom>
          <a:noFill/>
          <a:ln w="9525">
            <a:noFill/>
            <a:miter lim="800000"/>
            <a:headEnd/>
            <a:tailEnd/>
          </a:ln>
        </p:spPr>
      </p:pic>
      <p:pic>
        <p:nvPicPr>
          <p:cNvPr id="34822" name="Picture 5"/>
          <p:cNvPicPr>
            <a:picLocks noChangeAspect="1" noChangeArrowheads="1"/>
          </p:cNvPicPr>
          <p:nvPr/>
        </p:nvPicPr>
        <p:blipFill>
          <a:blip r:embed="rId6" cstate="print"/>
          <a:srcRect/>
          <a:stretch>
            <a:fillRect/>
          </a:stretch>
        </p:blipFill>
        <p:spPr bwMode="auto">
          <a:xfrm>
            <a:off x="4724039" y="1049774"/>
            <a:ext cx="4168442" cy="232955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sz="2400" dirty="0" smtClean="0">
                <a:solidFill>
                  <a:schemeClr val="tx1"/>
                </a:solidFill>
                <a:ea typeface="ＭＳ Ｐゴシック" pitchFamily="34" charset="-128"/>
              </a:rPr>
              <a:t>Measuring Procurement Related Emissions</a:t>
            </a:r>
          </a:p>
        </p:txBody>
      </p:sp>
      <p:sp>
        <p:nvSpPr>
          <p:cNvPr id="35843" name="Content Placeholder 2"/>
          <p:cNvSpPr>
            <a:spLocks noGrp="1"/>
          </p:cNvSpPr>
          <p:nvPr>
            <p:ph idx="1"/>
          </p:nvPr>
        </p:nvSpPr>
        <p:spPr/>
        <p:txBody>
          <a:bodyPr/>
          <a:lstStyle/>
          <a:p>
            <a:r>
              <a:rPr lang="en-GB" sz="2100" dirty="0" smtClean="0">
                <a:ea typeface="ＭＳ Ｐゴシック" pitchFamily="34" charset="-128"/>
              </a:rPr>
              <a:t>Procurement sizable part of footprint</a:t>
            </a:r>
          </a:p>
          <a:p>
            <a:r>
              <a:rPr lang="en-GB" sz="2100" dirty="0" smtClean="0">
                <a:ea typeface="ＭＳ Ｐゴシック" pitchFamily="34" charset="-128"/>
              </a:rPr>
              <a:t>HEFCE guidance; included in HESA review of EMS</a:t>
            </a:r>
          </a:p>
          <a:p>
            <a:r>
              <a:rPr lang="en-GB" sz="2100" dirty="0" smtClean="0">
                <a:ea typeface="ＭＳ Ｐゴシック" pitchFamily="34" charset="-128"/>
              </a:rPr>
              <a:t>Carbon emissions procurement tool</a:t>
            </a:r>
          </a:p>
          <a:p>
            <a:r>
              <a:rPr lang="en-GB" sz="2100" dirty="0" smtClean="0">
                <a:ea typeface="ＭＳ Ｐゴシック" pitchFamily="34" charset="-128"/>
              </a:rPr>
              <a:t>Purchasing consortium – annual returns</a:t>
            </a:r>
          </a:p>
          <a:p>
            <a:r>
              <a:rPr lang="en-GB" sz="2100" dirty="0" smtClean="0">
                <a:ea typeface="ＭＳ Ｐゴシック" pitchFamily="34" charset="-128"/>
              </a:rPr>
              <a:t>Providing information to HEIs</a:t>
            </a:r>
          </a:p>
          <a:p>
            <a:endParaRPr lang="en-GB" dirty="0" smtClean="0">
              <a:ea typeface="ＭＳ Ｐゴシック" pitchFamily="34" charset="-128"/>
            </a:endParaRPr>
          </a:p>
          <a:p>
            <a:endParaRPr lang="en-GB" dirty="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z="2400" dirty="0" smtClean="0">
                <a:solidFill>
                  <a:schemeClr val="tx1"/>
                </a:solidFill>
                <a:ea typeface="ＭＳ Ｐゴシック" pitchFamily="34" charset="-128"/>
              </a:rPr>
              <a:t>Carbon Management Plans - DMU</a:t>
            </a:r>
            <a:endParaRPr lang="en-GB" sz="2400" dirty="0" smtClean="0">
              <a:solidFill>
                <a:srgbClr val="FF0000"/>
              </a:solidFill>
              <a:ea typeface="ＭＳ Ｐゴシック" pitchFamily="34" charset="-128"/>
            </a:endParaRPr>
          </a:p>
        </p:txBody>
      </p:sp>
      <p:sp>
        <p:nvSpPr>
          <p:cNvPr id="36867" name="Content Placeholder 2"/>
          <p:cNvSpPr>
            <a:spLocks noGrp="1"/>
          </p:cNvSpPr>
          <p:nvPr>
            <p:ph idx="1"/>
          </p:nvPr>
        </p:nvSpPr>
        <p:spPr/>
        <p:txBody>
          <a:bodyPr/>
          <a:lstStyle/>
          <a:p>
            <a:r>
              <a:rPr lang="en-GB" sz="2100" dirty="0" err="1" smtClean="0">
                <a:ea typeface="ＭＳ Ｐゴシック" pitchFamily="34" charset="-128"/>
              </a:rPr>
              <a:t>Footprinting</a:t>
            </a:r>
            <a:r>
              <a:rPr lang="en-GB" sz="2100" dirty="0" smtClean="0">
                <a:ea typeface="ＭＳ Ｐゴシック" pitchFamily="34" charset="-128"/>
              </a:rPr>
              <a:t> study in 2009</a:t>
            </a:r>
          </a:p>
          <a:p>
            <a:r>
              <a:rPr lang="en-GB" sz="2100" dirty="0" smtClean="0">
                <a:ea typeface="ＭＳ Ｐゴシック" pitchFamily="34" charset="-128"/>
              </a:rPr>
              <a:t>Early involvement of stakeholders</a:t>
            </a:r>
          </a:p>
          <a:p>
            <a:r>
              <a:rPr lang="en-GB" sz="2100" dirty="0" smtClean="0">
                <a:ea typeface="ＭＳ Ｐゴシック" pitchFamily="34" charset="-128"/>
              </a:rPr>
              <a:t>Led to higher profile of CMP</a:t>
            </a:r>
          </a:p>
          <a:p>
            <a:r>
              <a:rPr lang="en-GB" sz="2100" dirty="0" smtClean="0">
                <a:ea typeface="ＭＳ Ｐゴシック" pitchFamily="34" charset="-128"/>
              </a:rPr>
              <a:t>Emissions of scope 1 and 2 reducing</a:t>
            </a:r>
          </a:p>
          <a:p>
            <a:r>
              <a:rPr lang="en-GB" sz="2100" dirty="0" smtClean="0">
                <a:ea typeface="ＭＳ Ｐゴシック" pitchFamily="34" charset="-128"/>
              </a:rPr>
              <a:t>Sustainability and Carbon management key theme in strategic plan</a:t>
            </a:r>
          </a:p>
          <a:p>
            <a:r>
              <a:rPr lang="en-GB" sz="2100" dirty="0" smtClean="0">
                <a:ea typeface="ＭＳ Ｐゴシック" pitchFamily="34" charset="-128"/>
              </a:rPr>
              <a:t>Commitment to reduce emissions all scopes</a:t>
            </a:r>
          </a:p>
          <a:p>
            <a:r>
              <a:rPr lang="en-GB" sz="2100" dirty="0" smtClean="0">
                <a:ea typeface="ＭＳ Ｐゴシック" pitchFamily="34" charset="-128"/>
              </a:rPr>
              <a:t>Commitment to carbon budgeting in strategic plan</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179513" y="116632"/>
          <a:ext cx="8784976" cy="5976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dissolve">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additive="base">
                                        <p:cTn id="12" dur="500" fill="hold"/>
                                        <p:tgtEl>
                                          <p:spTgt spid="5">
                                            <p:graphicEl>
                                              <a:chart seriesIdx="-4" categoryIdx="0" bldStep="category"/>
                                            </p:graphic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graphicEl>
                                              <a:chart seriesIdx="-4" categoryIdx="0" bldStep="category"/>
                                            </p:graphic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additive="base">
                                        <p:cTn id="16" dur="500" fill="hold"/>
                                        <p:tgtEl>
                                          <p:spTgt spid="5">
                                            <p:graphicEl>
                                              <a:chart seriesIdx="-4" categoryIdx="1" bldStep="category"/>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5">
                                            <p:graphicEl>
                                              <a:chart seriesIdx="-4" categoryIdx="1"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additive="base">
                                        <p:cTn id="22" dur="500" fill="hold"/>
                                        <p:tgtEl>
                                          <p:spTgt spid="5">
                                            <p:graphicEl>
                                              <a:chart seriesIdx="-4" categoryIdx="2" bldStep="category"/>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graphicEl>
                                              <a:chart seriesIdx="-4" categoryIdx="2"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additive="base">
                                        <p:cTn id="28" dur="5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graphicEl>
                                              <a:chart seriesIdx="-4" categoryIdx="4" bldStep="category"/>
                                            </p:graphicEl>
                                          </p:spTgt>
                                        </p:tgtEl>
                                        <p:attrNameLst>
                                          <p:attrName>style.visibility</p:attrName>
                                        </p:attrNameLst>
                                      </p:cBhvr>
                                      <p:to>
                                        <p:strVal val="visible"/>
                                      </p:to>
                                    </p:set>
                                    <p:anim calcmode="lin" valueType="num">
                                      <p:cBhvr additive="base">
                                        <p:cTn id="34" dur="500" fill="hold"/>
                                        <p:tgtEl>
                                          <p:spTgt spid="5">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5">
                                            <p:graphicEl>
                                              <a:chart seriesIdx="-4" categoryIdx="5" bldStep="category"/>
                                            </p:graphicEl>
                                          </p:spTgt>
                                        </p:tgtEl>
                                        <p:attrNameLst>
                                          <p:attrName>style.visibility</p:attrName>
                                        </p:attrNameLst>
                                      </p:cBhvr>
                                      <p:to>
                                        <p:strVal val="visible"/>
                                      </p:to>
                                    </p:set>
                                    <p:anim calcmode="lin" valueType="num">
                                      <p:cBhvr additive="base">
                                        <p:cTn id="39" dur="500" fill="hold"/>
                                        <p:tgtEl>
                                          <p:spTgt spid="5">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chart seriesIdx="-4" categoryIdx="5" bldStep="category"/>
                                            </p:graphicEl>
                                          </p:spTgt>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5">
                                            <p:graphicEl>
                                              <a:chart seriesIdx="-4" categoryIdx="6" bldStep="category"/>
                                            </p:graphicEl>
                                          </p:spTgt>
                                        </p:tgtEl>
                                        <p:attrNameLst>
                                          <p:attrName>style.visibility</p:attrName>
                                        </p:attrNameLst>
                                      </p:cBhvr>
                                      <p:to>
                                        <p:strVal val="visible"/>
                                      </p:to>
                                    </p:set>
                                    <p:anim calcmode="lin" valueType="num">
                                      <p:cBhvr additive="base">
                                        <p:cTn id="44" dur="500" fill="hold"/>
                                        <p:tgtEl>
                                          <p:spTgt spid="5">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graphicEl>
                                              <a:chart seriesIdx="-4" categoryIdx="6"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5">
                                            <p:graphicEl>
                                              <a:chart seriesIdx="-4" categoryIdx="7" bldStep="category"/>
                                            </p:graphicEl>
                                          </p:spTgt>
                                        </p:tgtEl>
                                        <p:attrNameLst>
                                          <p:attrName>style.visibility</p:attrName>
                                        </p:attrNameLst>
                                      </p:cBhvr>
                                      <p:to>
                                        <p:strVal val="visible"/>
                                      </p:to>
                                    </p:set>
                                    <p:anim calcmode="lin" valueType="num">
                                      <p:cBhvr additive="base">
                                        <p:cTn id="50" dur="500" fill="hold"/>
                                        <p:tgtEl>
                                          <p:spTgt spid="5">
                                            <p:graphicEl>
                                              <a:chart seriesIdx="-4" categoryIdx="7" bldStep="category"/>
                                            </p:graphic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
                                            <p:graphicEl>
                                              <a:chart seriesIdx="-4" categoryIdx="7"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5">
                                            <p:graphicEl>
                                              <a:chart seriesIdx="-4" categoryIdx="8" bldStep="category"/>
                                            </p:graphicEl>
                                          </p:spTgt>
                                        </p:tgtEl>
                                        <p:attrNameLst>
                                          <p:attrName>style.visibility</p:attrName>
                                        </p:attrNameLst>
                                      </p:cBhvr>
                                      <p:to>
                                        <p:strVal val="visible"/>
                                      </p:to>
                                    </p:set>
                                    <p:anim calcmode="lin" valueType="num">
                                      <p:cBhvr additive="base">
                                        <p:cTn id="56" dur="500" fill="hold"/>
                                        <p:tgtEl>
                                          <p:spTgt spid="5">
                                            <p:graphicEl>
                                              <a:chart seriesIdx="-4" categoryIdx="8" bldStep="category"/>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
                                            <p:graphicEl>
                                              <a:chart seriesIdx="-4" categoryIdx="8" bldStep="category"/>
                                            </p:graphic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5">
                                            <p:graphicEl>
                                              <a:chart seriesIdx="-4" categoryIdx="9" bldStep="category"/>
                                            </p:graphicEl>
                                          </p:spTgt>
                                        </p:tgtEl>
                                        <p:attrNameLst>
                                          <p:attrName>style.visibility</p:attrName>
                                        </p:attrNameLst>
                                      </p:cBhvr>
                                      <p:to>
                                        <p:strVal val="visible"/>
                                      </p:to>
                                    </p:set>
                                    <p:anim calcmode="lin" valueType="num">
                                      <p:cBhvr additive="base">
                                        <p:cTn id="62" dur="500" fill="hold"/>
                                        <p:tgtEl>
                                          <p:spTgt spid="5">
                                            <p:graphicEl>
                                              <a:chart seriesIdx="-4" categoryIdx="9" bldStep="category"/>
                                            </p:graphic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5">
                                            <p:graphicEl>
                                              <a:chart seriesIdx="-4" categoryIdx="9" bldStep="category"/>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0" y="3196107"/>
            <a:ext cx="184698" cy="369316"/>
          </a:xfrm>
          <a:prstGeom prst="rect">
            <a:avLst/>
          </a:prstGeom>
          <a:noFill/>
          <a:ln w="9525">
            <a:noFill/>
            <a:miter lim="800000"/>
            <a:headEnd/>
            <a:tailEnd/>
          </a:ln>
        </p:spPr>
        <p:txBody>
          <a:bodyPr wrap="none" lIns="91424" tIns="45712" rIns="91424" bIns="45712" anchor="ctr">
            <a:spAutoFit/>
          </a:bodyPr>
          <a:lstStyle/>
          <a:p>
            <a:pPr defTabSz="914179"/>
            <a:endParaRPr lang="en-US" dirty="0">
              <a:cs typeface="Arial" charset="0"/>
            </a:endParaRPr>
          </a:p>
        </p:txBody>
      </p:sp>
      <p:sp>
        <p:nvSpPr>
          <p:cNvPr id="38915" name="Title 1"/>
          <p:cNvSpPr>
            <a:spLocks noGrp="1"/>
          </p:cNvSpPr>
          <p:nvPr>
            <p:ph type="title"/>
          </p:nvPr>
        </p:nvSpPr>
        <p:spPr>
          <a:xfrm>
            <a:off x="420819" y="195820"/>
            <a:ext cx="8318651" cy="434834"/>
          </a:xfrm>
        </p:spPr>
        <p:txBody>
          <a:bodyPr lIns="80147" tIns="40074" rIns="80147" bIns="40074"/>
          <a:lstStyle/>
          <a:p>
            <a:pPr eaLnBrk="1" hangingPunct="1"/>
            <a:r>
              <a:rPr lang="en-GB" sz="2500" b="1" dirty="0" smtClean="0">
                <a:solidFill>
                  <a:schemeClr val="tx1"/>
                </a:solidFill>
                <a:latin typeface="Calibri" pitchFamily="34" charset="0"/>
                <a:ea typeface="ＭＳ Ｐゴシック" pitchFamily="34" charset="-128"/>
                <a:cs typeface="Calibri" pitchFamily="34" charset="0"/>
              </a:rPr>
              <a:t>Next steps: carbon cycle feedback</a:t>
            </a:r>
          </a:p>
        </p:txBody>
      </p:sp>
      <p:sp>
        <p:nvSpPr>
          <p:cNvPr id="38916" name="Rectangle 2"/>
          <p:cNvSpPr>
            <a:spLocks noChangeArrowheads="1"/>
          </p:cNvSpPr>
          <p:nvPr/>
        </p:nvSpPr>
        <p:spPr bwMode="auto">
          <a:xfrm>
            <a:off x="0" y="-184658"/>
            <a:ext cx="184698" cy="369316"/>
          </a:xfrm>
          <a:prstGeom prst="rect">
            <a:avLst/>
          </a:prstGeom>
          <a:noFill/>
          <a:ln w="9525">
            <a:noFill/>
            <a:miter lim="800000"/>
            <a:headEnd/>
            <a:tailEnd/>
          </a:ln>
        </p:spPr>
        <p:txBody>
          <a:bodyPr wrap="none" lIns="91424" tIns="45712" rIns="91424" bIns="45712" anchor="ctr">
            <a:spAutoFit/>
          </a:bodyPr>
          <a:lstStyle/>
          <a:p>
            <a:endParaRPr lang="en-US"/>
          </a:p>
        </p:txBody>
      </p:sp>
      <p:pic>
        <p:nvPicPr>
          <p:cNvPr id="38917" name="Picture 3"/>
          <p:cNvPicPr>
            <a:picLocks noChangeAspect="1" noChangeArrowheads="1"/>
          </p:cNvPicPr>
          <p:nvPr/>
        </p:nvPicPr>
        <p:blipFill>
          <a:blip r:embed="rId2" cstate="print"/>
          <a:srcRect/>
          <a:stretch>
            <a:fillRect/>
          </a:stretch>
        </p:blipFill>
        <p:spPr bwMode="auto">
          <a:xfrm>
            <a:off x="229415" y="993496"/>
            <a:ext cx="4409102" cy="4827813"/>
          </a:xfrm>
          <a:prstGeom prst="rect">
            <a:avLst/>
          </a:prstGeom>
          <a:noFill/>
          <a:ln w="9525">
            <a:noFill/>
            <a:miter lim="800000"/>
            <a:headEnd/>
            <a:tailEnd/>
          </a:ln>
        </p:spPr>
      </p:pic>
      <p:sp>
        <p:nvSpPr>
          <p:cNvPr id="6" name="Content Placeholder 2"/>
          <p:cNvSpPr txBox="1">
            <a:spLocks/>
          </p:cNvSpPr>
          <p:nvPr/>
        </p:nvSpPr>
        <p:spPr>
          <a:xfrm>
            <a:off x="4737613" y="980538"/>
            <a:ext cx="4265209" cy="4800456"/>
          </a:xfrm>
          <a:prstGeom prst="rect">
            <a:avLst/>
          </a:prstGeom>
        </p:spPr>
        <p:txBody>
          <a:bodyPr lIns="80147" tIns="40074" rIns="80147" bIns="40074"/>
          <a:lstStyle/>
          <a:p>
            <a:pPr marL="342295" indent="-342295" defTabSz="914179">
              <a:spcBef>
                <a:spcPct val="20000"/>
              </a:spcBef>
              <a:buFontTx/>
              <a:buChar char="•"/>
              <a:defRPr/>
            </a:pPr>
            <a:r>
              <a:rPr lang="en-GB" sz="2100" kern="0" dirty="0">
                <a:latin typeface="Calibri" pitchFamily="34" charset="0"/>
                <a:cs typeface="Calibri" pitchFamily="34" charset="0"/>
              </a:rPr>
              <a:t>Issues raised with scope 3</a:t>
            </a:r>
          </a:p>
          <a:p>
            <a:pPr marL="858520" lvl="1" indent="-400736" defTabSz="914179">
              <a:spcBef>
                <a:spcPct val="20000"/>
              </a:spcBef>
              <a:buFont typeface="+mj-lt"/>
              <a:buAutoNum type="arabicPeriod"/>
              <a:defRPr/>
            </a:pPr>
            <a:r>
              <a:rPr lang="en-GB" sz="2100" kern="0" dirty="0">
                <a:latin typeface="Calibri" pitchFamily="34" charset="0"/>
                <a:cs typeface="Calibri" pitchFamily="34" charset="0"/>
              </a:rPr>
              <a:t>Data collection moves outside Estates office</a:t>
            </a:r>
          </a:p>
          <a:p>
            <a:pPr marL="858520" lvl="1" indent="-400736" defTabSz="914179">
              <a:spcBef>
                <a:spcPct val="20000"/>
              </a:spcBef>
              <a:buFont typeface="+mj-lt"/>
              <a:buAutoNum type="arabicPeriod"/>
              <a:defRPr/>
            </a:pPr>
            <a:r>
              <a:rPr lang="en-GB" sz="2100" kern="0" dirty="0" err="1">
                <a:latin typeface="Calibri" pitchFamily="34" charset="0"/>
                <a:cs typeface="Calibri" pitchFamily="34" charset="0"/>
              </a:rPr>
              <a:t>CMP</a:t>
            </a:r>
            <a:r>
              <a:rPr lang="en-GB" sz="2100" kern="0" dirty="0">
                <a:latin typeface="Calibri" pitchFamily="34" charset="0"/>
                <a:cs typeface="Calibri" pitchFamily="34" charset="0"/>
              </a:rPr>
              <a:t> plan and systems cover scope 1 &amp; 2, but now has to cover scope 3</a:t>
            </a:r>
          </a:p>
          <a:p>
            <a:pPr marL="858520" lvl="1" indent="-400736" defTabSz="914179">
              <a:spcBef>
                <a:spcPct val="20000"/>
              </a:spcBef>
              <a:buFont typeface="+mj-lt"/>
              <a:buAutoNum type="arabicPeriod"/>
              <a:defRPr/>
            </a:pPr>
            <a:r>
              <a:rPr lang="en-GB" sz="2100" kern="0" dirty="0">
                <a:latin typeface="Calibri" pitchFamily="34" charset="0"/>
                <a:cs typeface="Calibri" pitchFamily="34" charset="0"/>
              </a:rPr>
              <a:t>Behavioural change – key aspect for scope 3</a:t>
            </a:r>
          </a:p>
          <a:p>
            <a:pPr marL="858520" lvl="1" indent="-400736" defTabSz="914179">
              <a:spcBef>
                <a:spcPct val="20000"/>
              </a:spcBef>
              <a:buFont typeface="+mj-lt"/>
              <a:buAutoNum type="arabicPeriod"/>
              <a:defRPr/>
            </a:pPr>
            <a:r>
              <a:rPr lang="en-GB" sz="2100" kern="0" dirty="0">
                <a:latin typeface="Calibri" pitchFamily="34" charset="0"/>
                <a:cs typeface="Calibri" pitchFamily="34" charset="0"/>
              </a:rPr>
              <a:t>Who leads: </a:t>
            </a:r>
            <a:r>
              <a:rPr lang="en-GB" sz="2100" kern="0" dirty="0" err="1">
                <a:latin typeface="Calibri" pitchFamily="34" charset="0"/>
                <a:cs typeface="Calibri" pitchFamily="34" charset="0"/>
              </a:rPr>
              <a:t>SD</a:t>
            </a:r>
            <a:r>
              <a:rPr lang="en-GB" sz="2100" kern="0" dirty="0">
                <a:latin typeface="Calibri" pitchFamily="34" charset="0"/>
                <a:cs typeface="Calibri" pitchFamily="34" charset="0"/>
              </a:rPr>
              <a:t> group, estates, environment lead?</a:t>
            </a:r>
          </a:p>
          <a:p>
            <a:pPr marL="858520" lvl="1" indent="-400736" defTabSz="914179">
              <a:spcBef>
                <a:spcPct val="20000"/>
              </a:spcBef>
              <a:buFont typeface="+mj-lt"/>
              <a:buAutoNum type="arabicPeriod"/>
              <a:defRPr/>
            </a:pPr>
            <a:r>
              <a:rPr lang="en-GB" sz="2100" kern="0" dirty="0" err="1">
                <a:latin typeface="Calibri" pitchFamily="34" charset="0"/>
                <a:cs typeface="Calibri" pitchFamily="34" charset="0"/>
              </a:rPr>
              <a:t>Comms</a:t>
            </a:r>
            <a:r>
              <a:rPr lang="en-GB" sz="2100" kern="0" dirty="0">
                <a:latin typeface="Calibri" pitchFamily="34" charset="0"/>
                <a:cs typeface="Calibri" pitchFamily="34" charset="0"/>
              </a:rPr>
              <a:t>: internal &amp; external issues</a:t>
            </a:r>
          </a:p>
          <a:p>
            <a:pPr marL="858520" lvl="1" indent="-400736" defTabSz="914179">
              <a:spcBef>
                <a:spcPct val="20000"/>
              </a:spcBef>
              <a:buFont typeface="+mj-lt"/>
              <a:buAutoNum type="arabicPeriod"/>
              <a:defRPr/>
            </a:pPr>
            <a:r>
              <a:rPr lang="en-GB" sz="2100" kern="0" dirty="0">
                <a:latin typeface="Calibri" pitchFamily="34" charset="0"/>
                <a:cs typeface="Calibri" pitchFamily="34" charset="0"/>
              </a:rPr>
              <a:t>Who’s does this?</a:t>
            </a:r>
          </a:p>
          <a:p>
            <a:pPr marL="858520" lvl="1" indent="-400736" defTabSz="914179">
              <a:spcBef>
                <a:spcPct val="20000"/>
              </a:spcBef>
              <a:buFont typeface="+mj-lt"/>
              <a:buAutoNum type="arabicPeriod"/>
              <a:defRPr/>
            </a:pPr>
            <a:endParaRPr lang="en-GB" sz="2100" kern="0" dirty="0">
              <a:solidFill>
                <a:srgbClr val="4D4D4D"/>
              </a:solidFill>
              <a:cs typeface="ＭＳ Ｐゴシック"/>
            </a:endParaRPr>
          </a:p>
          <a:p>
            <a:pPr marL="342295" indent="-342295" defTabSz="914179">
              <a:spcBef>
                <a:spcPct val="20000"/>
              </a:spcBef>
              <a:buFontTx/>
              <a:buChar char="•"/>
              <a:defRPr/>
            </a:pPr>
            <a:endParaRPr lang="en-GB" sz="1400" kern="0" dirty="0">
              <a:solidFill>
                <a:srgbClr val="4D4D4D"/>
              </a:solidFill>
              <a:cs typeface="ＭＳ Ｐゴシック" pitchFamily="-97"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8149" y="499628"/>
            <a:ext cx="8531775" cy="935902"/>
          </a:xfrm>
        </p:spPr>
        <p:txBody>
          <a:bodyPr/>
          <a:lstStyle/>
          <a:p>
            <a:pPr eaLnBrk="1" hangingPunct="1"/>
            <a:r>
              <a:rPr lang="en-GB" sz="2500" dirty="0" smtClean="0">
                <a:solidFill>
                  <a:schemeClr val="tx1"/>
                </a:solidFill>
                <a:ea typeface="ＭＳ Ｐゴシック" pitchFamily="34" charset="-128"/>
              </a:rPr>
              <a:t>Scope 3 - Group discussions 15-20</a:t>
            </a:r>
          </a:p>
        </p:txBody>
      </p:sp>
      <p:sp>
        <p:nvSpPr>
          <p:cNvPr id="39939" name="Content Placeholder 2"/>
          <p:cNvSpPr>
            <a:spLocks noGrp="1"/>
          </p:cNvSpPr>
          <p:nvPr>
            <p:ph idx="1"/>
          </p:nvPr>
        </p:nvSpPr>
        <p:spPr/>
        <p:txBody>
          <a:bodyPr/>
          <a:lstStyle/>
          <a:p>
            <a:pPr eaLnBrk="1" hangingPunct="1"/>
            <a:r>
              <a:rPr lang="en-GB" sz="2100" dirty="0" smtClean="0">
                <a:ea typeface="ＭＳ Ｐゴシック" pitchFamily="34" charset="-128"/>
              </a:rPr>
              <a:t>Discuss with your neighbour</a:t>
            </a:r>
          </a:p>
          <a:p>
            <a:pPr lvl="1" eaLnBrk="1" hangingPunct="1"/>
            <a:r>
              <a:rPr lang="en-GB" sz="2100" dirty="0" smtClean="0">
                <a:ea typeface="ＭＳ Ｐゴシック" pitchFamily="34" charset="-128"/>
              </a:rPr>
              <a:t>What information do you need?</a:t>
            </a:r>
          </a:p>
          <a:p>
            <a:pPr lvl="1" eaLnBrk="1" hangingPunct="1"/>
            <a:r>
              <a:rPr lang="en-GB" sz="2100" dirty="0" smtClean="0">
                <a:ea typeface="ＭＳ Ｐゴシック" pitchFamily="34" charset="-128"/>
              </a:rPr>
              <a:t>Who do you need to talk to in your organisation?</a:t>
            </a:r>
          </a:p>
          <a:p>
            <a:pPr lvl="1" eaLnBrk="1" hangingPunct="1"/>
            <a:r>
              <a:rPr lang="en-GB" sz="2100" dirty="0" smtClean="0">
                <a:ea typeface="ＭＳ Ｐゴシック" pitchFamily="34" charset="-128"/>
              </a:rPr>
              <a:t>How will you get them engaged?</a:t>
            </a:r>
          </a:p>
          <a:p>
            <a:pPr lvl="1" eaLnBrk="1" hangingPunct="1"/>
            <a:r>
              <a:rPr lang="en-GB" sz="2100" dirty="0" smtClean="0">
                <a:ea typeface="ＭＳ Ｐゴシック" pitchFamily="34" charset="-128"/>
              </a:rPr>
              <a:t>What have been your experiences?</a:t>
            </a:r>
          </a:p>
          <a:p>
            <a:pPr lvl="1" eaLnBrk="1" hangingPunct="1"/>
            <a:r>
              <a:rPr lang="en-GB" sz="2100" dirty="0" smtClean="0">
                <a:ea typeface="ＭＳ Ｐゴシック" pitchFamily="34" charset="-128"/>
              </a:rPr>
              <a:t>Potential barriers?</a:t>
            </a:r>
          </a:p>
          <a:p>
            <a:pPr eaLnBrk="1" hangingPunct="1"/>
            <a:endParaRPr lang="en-GB" dirty="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9"/>
          <p:cNvSpPr>
            <a:spLocks noGrp="1"/>
          </p:cNvSpPr>
          <p:nvPr>
            <p:ph idx="1"/>
          </p:nvPr>
        </p:nvSpPr>
        <p:spPr>
          <a:xfrm>
            <a:off x="323081" y="1504642"/>
            <a:ext cx="8820919" cy="4680948"/>
          </a:xfrm>
        </p:spPr>
        <p:txBody>
          <a:bodyPr/>
          <a:lstStyle/>
          <a:p>
            <a:pPr>
              <a:buFontTx/>
              <a:buNone/>
            </a:pPr>
            <a:r>
              <a:rPr lang="en-GB" sz="2100" dirty="0" smtClean="0">
                <a:ea typeface="ＭＳ Ｐゴシック" pitchFamily="34" charset="-128"/>
              </a:rPr>
              <a:t>Aim: To develop an ICT based decision making tool to enable DMU to    reduce scope 3 emissions, notably procurement</a:t>
            </a:r>
          </a:p>
          <a:p>
            <a:pPr>
              <a:buFontTx/>
              <a:buNone/>
            </a:pPr>
            <a:r>
              <a:rPr lang="en-GB" sz="2100" dirty="0" smtClean="0">
                <a:ea typeface="ＭＳ Ｐゴシック" pitchFamily="34" charset="-128"/>
              </a:rPr>
              <a:t>Objectives:</a:t>
            </a:r>
          </a:p>
          <a:p>
            <a:pPr lvl="1"/>
            <a:r>
              <a:rPr lang="en-GB" sz="2100" dirty="0" smtClean="0">
                <a:ea typeface="ＭＳ Ｐゴシック" pitchFamily="34" charset="-128"/>
              </a:rPr>
              <a:t>Link financial and environmental accounting for procurement in the ICT tool and database</a:t>
            </a:r>
          </a:p>
          <a:p>
            <a:pPr lvl="1"/>
            <a:r>
              <a:rPr lang="en-GB" sz="2100" dirty="0" smtClean="0">
                <a:ea typeface="ＭＳ Ｐゴシック" pitchFamily="34" charset="-128"/>
              </a:rPr>
              <a:t>Increase awareness on the environmental impacts of purchasing goods/services and support decision-making towards sustainable procurement</a:t>
            </a:r>
          </a:p>
          <a:p>
            <a:pPr lvl="1"/>
            <a:r>
              <a:rPr lang="en-US" sz="2100" dirty="0" smtClean="0">
                <a:ea typeface="ＭＳ Ｐゴシック" pitchFamily="34" charset="-128"/>
              </a:rPr>
              <a:t>Understand issues of organizational learning and institutional change.</a:t>
            </a:r>
          </a:p>
          <a:p>
            <a:pPr lvl="1"/>
            <a:r>
              <a:rPr lang="en-US" sz="2100" dirty="0" smtClean="0">
                <a:ea typeface="ＭＳ Ｐゴシック" pitchFamily="34" charset="-128"/>
              </a:rPr>
              <a:t>Contribute to the financial and environmental sustainability and resilience of the organization through reducing procurement spend and their associated GHG emissions by reducing consumption. </a:t>
            </a:r>
            <a:endParaRPr lang="en-GB" sz="2100" dirty="0" smtClean="0">
              <a:ea typeface="ＭＳ Ｐゴシック" pitchFamily="34" charset="-128"/>
            </a:endParaRPr>
          </a:p>
          <a:p>
            <a:endParaRPr lang="en-GB" sz="2400" dirty="0" smtClean="0">
              <a:ea typeface="ＭＳ Ｐゴシック" pitchFamily="34" charset="-128"/>
            </a:endParaRPr>
          </a:p>
          <a:p>
            <a:endParaRPr lang="en-GB" sz="2400" dirty="0" smtClean="0">
              <a:ea typeface="ＭＳ Ｐゴシック" pitchFamily="34" charset="-128"/>
            </a:endParaRPr>
          </a:p>
          <a:p>
            <a:endParaRPr lang="en-US" sz="2400" dirty="0" smtClean="0">
              <a:ea typeface="ＭＳ Ｐゴシック" pitchFamily="34" charset="-128"/>
            </a:endParaRPr>
          </a:p>
        </p:txBody>
      </p:sp>
      <p:sp>
        <p:nvSpPr>
          <p:cNvPr id="40963" name="Title 1"/>
          <p:cNvSpPr>
            <a:spLocks noGrp="1"/>
          </p:cNvSpPr>
          <p:nvPr>
            <p:ph type="title"/>
          </p:nvPr>
        </p:nvSpPr>
        <p:spPr>
          <a:xfrm>
            <a:off x="293217" y="908720"/>
            <a:ext cx="8348515" cy="462016"/>
          </a:xfrm>
        </p:spPr>
        <p:txBody>
          <a:bodyPr/>
          <a:lstStyle/>
          <a:p>
            <a:pPr eaLnBrk="1" hangingPunct="1"/>
            <a:r>
              <a:rPr lang="en-GB" sz="2500" dirty="0" smtClean="0">
                <a:solidFill>
                  <a:schemeClr val="tx1"/>
                </a:solidFill>
                <a:ea typeface="ＭＳ Ｐゴシック" pitchFamily="34" charset="-128"/>
              </a:rPr>
              <a:t>Engaging on Scope 3 Procurement Emissions – PROCO2</a:t>
            </a:r>
          </a:p>
        </p:txBody>
      </p:sp>
      <p:pic>
        <p:nvPicPr>
          <p:cNvPr id="40964" name="Picture 4" descr="New Image.BMP"/>
          <p:cNvPicPr>
            <a:picLocks noChangeAspect="1"/>
          </p:cNvPicPr>
          <p:nvPr/>
        </p:nvPicPr>
        <p:blipFill>
          <a:blip r:embed="rId2" cstate="print"/>
          <a:srcRect/>
          <a:stretch>
            <a:fillRect/>
          </a:stretch>
        </p:blipFill>
        <p:spPr bwMode="auto">
          <a:xfrm>
            <a:off x="7638553" y="5586613"/>
            <a:ext cx="1200014" cy="66809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ea typeface="ＭＳ Ｐゴシック" pitchFamily="34" charset="-128"/>
            </a:endParaRPr>
          </a:p>
        </p:txBody>
      </p:sp>
      <p:sp>
        <p:nvSpPr>
          <p:cNvPr id="41987" name="Content Placeholder 2"/>
          <p:cNvSpPr>
            <a:spLocks noGrp="1"/>
          </p:cNvSpPr>
          <p:nvPr>
            <p:ph idx="1"/>
          </p:nvPr>
        </p:nvSpPr>
        <p:spPr/>
        <p:txBody>
          <a:bodyPr/>
          <a:lstStyle/>
          <a:p>
            <a:endParaRPr lang="en-US" smtClean="0">
              <a:ea typeface="ＭＳ Ｐゴシック" pitchFamily="34" charset="-128"/>
            </a:endParaRPr>
          </a:p>
        </p:txBody>
      </p:sp>
      <p:pic>
        <p:nvPicPr>
          <p:cNvPr id="41988" name="Picture 2" descr="http://farm4.static.flickr.com/3092/2514544307_15c1cd04a8_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5529" y="609057"/>
            <a:ext cx="8458471" cy="1143240"/>
          </a:xfrm>
        </p:spPr>
        <p:txBody>
          <a:bodyPr/>
          <a:lstStyle/>
          <a:p>
            <a:r>
              <a:rPr lang="en-GB" sz="2500" dirty="0" smtClean="0">
                <a:solidFill>
                  <a:srgbClr val="001933"/>
                </a:solidFill>
                <a:ea typeface="ＭＳ Ｐゴシック" pitchFamily="34" charset="-128"/>
              </a:rPr>
              <a:t>Beyond information provision</a:t>
            </a:r>
            <a:endParaRPr lang="en-US" sz="2500" dirty="0" smtClean="0">
              <a:solidFill>
                <a:srgbClr val="001933"/>
              </a:solidFill>
              <a:ea typeface="ＭＳ Ｐゴシック" pitchFamily="34" charset="-128"/>
            </a:endParaRPr>
          </a:p>
        </p:txBody>
      </p:sp>
      <p:sp>
        <p:nvSpPr>
          <p:cNvPr id="43011" name="Rectangle 3"/>
          <p:cNvSpPr>
            <a:spLocks noChangeArrowheads="1"/>
          </p:cNvSpPr>
          <p:nvPr/>
        </p:nvSpPr>
        <p:spPr bwMode="auto">
          <a:xfrm>
            <a:off x="0" y="1805571"/>
            <a:ext cx="9144000" cy="3085444"/>
          </a:xfrm>
          <a:prstGeom prst="rect">
            <a:avLst/>
          </a:prstGeom>
          <a:noFill/>
          <a:ln w="9525">
            <a:noFill/>
            <a:miter lim="800000"/>
            <a:headEnd/>
            <a:tailEnd/>
          </a:ln>
        </p:spPr>
        <p:txBody>
          <a:bodyPr lIns="91424" tIns="45712" rIns="91424" bIns="45712">
            <a:spAutoFit/>
          </a:bodyPr>
          <a:lstStyle/>
          <a:p>
            <a:pPr lvl="1">
              <a:spcAft>
                <a:spcPts val="1797"/>
              </a:spcAft>
              <a:buFont typeface="Arial" charset="0"/>
              <a:buChar char="•"/>
            </a:pPr>
            <a:r>
              <a:rPr lang="en-US" sz="2100" dirty="0">
                <a:latin typeface="Calibri" pitchFamily="34" charset="0"/>
                <a:cs typeface="Calibri" pitchFamily="34" charset="0"/>
              </a:rPr>
              <a:t>There is a need for a different approach- </a:t>
            </a:r>
            <a:r>
              <a:rPr lang="en-US" sz="2100" dirty="0" err="1">
                <a:latin typeface="Calibri" pitchFamily="34" charset="0"/>
                <a:cs typeface="Calibri" pitchFamily="34" charset="0"/>
              </a:rPr>
              <a:t>recognising</a:t>
            </a:r>
            <a:r>
              <a:rPr lang="en-US" sz="2100" dirty="0">
                <a:latin typeface="Calibri" pitchFamily="34" charset="0"/>
                <a:cs typeface="Calibri" pitchFamily="34" charset="0"/>
              </a:rPr>
              <a:t> the complexity of user perceptions and understandings (Niemeyer, </a:t>
            </a:r>
            <a:r>
              <a:rPr lang="en-US" sz="2100" dirty="0" err="1">
                <a:latin typeface="Calibri" pitchFamily="34" charset="0"/>
                <a:cs typeface="Calibri" pitchFamily="34" charset="0"/>
              </a:rPr>
              <a:t>Petts</a:t>
            </a:r>
            <a:r>
              <a:rPr lang="en-US" sz="2100" dirty="0">
                <a:latin typeface="Calibri" pitchFamily="34" charset="0"/>
                <a:cs typeface="Calibri" pitchFamily="34" charset="0"/>
              </a:rPr>
              <a:t> et al. 2005); </a:t>
            </a:r>
          </a:p>
          <a:p>
            <a:pPr lvl="1">
              <a:spcAft>
                <a:spcPts val="1797"/>
              </a:spcAft>
              <a:buFont typeface="Arial" charset="0"/>
              <a:buChar char="•"/>
            </a:pPr>
            <a:r>
              <a:rPr lang="en-US" sz="2100" dirty="0">
                <a:latin typeface="Calibri" pitchFamily="34" charset="0"/>
                <a:cs typeface="Calibri" pitchFamily="34" charset="0"/>
              </a:rPr>
              <a:t>Combining a bottom-up and top-down approach in order to </a:t>
            </a:r>
            <a:r>
              <a:rPr lang="en-US" sz="2100" dirty="0" err="1">
                <a:latin typeface="Calibri" pitchFamily="34" charset="0"/>
                <a:cs typeface="Calibri" pitchFamily="34" charset="0"/>
              </a:rPr>
              <a:t>minimise</a:t>
            </a:r>
            <a:r>
              <a:rPr lang="en-US" sz="2100" dirty="0">
                <a:latin typeface="Calibri" pitchFamily="34" charset="0"/>
                <a:cs typeface="Calibri" pitchFamily="34" charset="0"/>
              </a:rPr>
              <a:t> mixed messages (Owens 2000);</a:t>
            </a:r>
          </a:p>
          <a:p>
            <a:pPr lvl="1">
              <a:spcAft>
                <a:spcPts val="1797"/>
              </a:spcAft>
              <a:buFont typeface="Arial" charset="0"/>
              <a:buChar char="•"/>
            </a:pPr>
            <a:r>
              <a:rPr lang="en-US" sz="2100" dirty="0">
                <a:latin typeface="Calibri" pitchFamily="34" charset="0"/>
                <a:cs typeface="Calibri" pitchFamily="34" charset="0"/>
              </a:rPr>
              <a:t> The value of public engagement (Burgess and Clark 2009; </a:t>
            </a:r>
            <a:r>
              <a:rPr lang="en-US" sz="2100" dirty="0" err="1">
                <a:latin typeface="Calibri" pitchFamily="34" charset="0"/>
                <a:cs typeface="Calibri" pitchFamily="34" charset="0"/>
              </a:rPr>
              <a:t>Ockwell</a:t>
            </a:r>
            <a:r>
              <a:rPr lang="en-US" sz="2100" dirty="0">
                <a:latin typeface="Calibri" pitchFamily="34" charset="0"/>
                <a:cs typeface="Calibri" pitchFamily="34" charset="0"/>
              </a:rPr>
              <a:t>, </a:t>
            </a:r>
            <a:r>
              <a:rPr lang="en-US" sz="2100" dirty="0" err="1">
                <a:latin typeface="Calibri" pitchFamily="34" charset="0"/>
                <a:cs typeface="Calibri" pitchFamily="34" charset="0"/>
              </a:rPr>
              <a:t>Whitmarsh</a:t>
            </a:r>
            <a:r>
              <a:rPr lang="en-US" sz="2100" dirty="0">
                <a:latin typeface="Calibri" pitchFamily="34" charset="0"/>
                <a:cs typeface="Calibri" pitchFamily="34" charset="0"/>
              </a:rPr>
              <a:t> et al. 2009).</a:t>
            </a:r>
          </a:p>
          <a:p>
            <a:pPr lvl="1">
              <a:spcAft>
                <a:spcPts val="1797"/>
              </a:spcAft>
              <a:buFont typeface="Arial" charset="0"/>
              <a:buChar char="•"/>
            </a:pPr>
            <a:r>
              <a:rPr lang="en-US" sz="2100" dirty="0">
                <a:latin typeface="Calibri" pitchFamily="34" charset="0"/>
                <a:cs typeface="Calibri" pitchFamily="34" charset="0"/>
              </a:rPr>
              <a:t>The importance of context. </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32" y="188621"/>
            <a:ext cx="8229057" cy="516905"/>
          </a:xfrm>
        </p:spPr>
        <p:txBody>
          <a:bodyPr/>
          <a:lstStyle/>
          <a:p>
            <a:pPr eaLnBrk="1" hangingPunct="1"/>
            <a:r>
              <a:rPr lang="en-GB" sz="2400" dirty="0" smtClean="0">
                <a:ea typeface="ＭＳ Ｐゴシック" pitchFamily="34" charset="-128"/>
              </a:rPr>
              <a:t>Structure and timings [TO BE REMOVED FROM FINAL VERSION!]</a:t>
            </a:r>
          </a:p>
        </p:txBody>
      </p:sp>
      <p:sp>
        <p:nvSpPr>
          <p:cNvPr id="16387" name="Content Placeholder 2"/>
          <p:cNvSpPr>
            <a:spLocks noGrp="1"/>
          </p:cNvSpPr>
          <p:nvPr>
            <p:ph idx="1"/>
          </p:nvPr>
        </p:nvSpPr>
        <p:spPr>
          <a:xfrm>
            <a:off x="457472" y="672410"/>
            <a:ext cx="8229057" cy="5400872"/>
          </a:xfrm>
        </p:spPr>
        <p:txBody>
          <a:bodyPr/>
          <a:lstStyle/>
          <a:p>
            <a:pPr eaLnBrk="1" hangingPunct="1"/>
            <a:r>
              <a:rPr lang="en-GB" sz="2000" dirty="0" smtClean="0">
                <a:ea typeface="ＭＳ Ｐゴシック" pitchFamily="34" charset="-128"/>
              </a:rPr>
              <a:t>Introductions (5 - 10mins) </a:t>
            </a:r>
            <a:r>
              <a:rPr lang="en-GB" sz="2000" dirty="0" smtClean="0">
                <a:solidFill>
                  <a:srgbClr val="FF0000"/>
                </a:solidFill>
                <a:ea typeface="ＭＳ Ｐゴシック" pitchFamily="34" charset="-128"/>
              </a:rPr>
              <a:t>KL</a:t>
            </a:r>
          </a:p>
          <a:p>
            <a:pPr eaLnBrk="1" hangingPunct="1"/>
            <a:r>
              <a:rPr lang="en-GB" sz="2000" dirty="0" smtClean="0">
                <a:ea typeface="ＭＳ Ｐゴシック" pitchFamily="34" charset="-128"/>
              </a:rPr>
              <a:t>Background to scope 3 emissions  (10mins) </a:t>
            </a:r>
            <a:r>
              <a:rPr lang="en-GB" sz="2000" dirty="0" smtClean="0">
                <a:solidFill>
                  <a:srgbClr val="FF0000"/>
                </a:solidFill>
                <a:ea typeface="ＭＳ Ｐゴシック" pitchFamily="34" charset="-128"/>
              </a:rPr>
              <a:t>PB</a:t>
            </a:r>
          </a:p>
          <a:p>
            <a:pPr lvl="2" eaLnBrk="1" hangingPunct="1"/>
            <a:r>
              <a:rPr lang="en-GB" sz="1200" dirty="0" smtClean="0">
                <a:ea typeface="ＭＳ Ｐゴシック" pitchFamily="34" charset="-128"/>
              </a:rPr>
              <a:t>Terminology around scopes WRI</a:t>
            </a:r>
          </a:p>
          <a:p>
            <a:pPr lvl="2" eaLnBrk="1" hangingPunct="1"/>
            <a:r>
              <a:rPr lang="en-GB" sz="1200" dirty="0" smtClean="0">
                <a:ea typeface="ＭＳ Ｐゴシック" pitchFamily="34" charset="-128"/>
              </a:rPr>
              <a:t>Experiences from other sectors (NHS, other HEIs).</a:t>
            </a:r>
          </a:p>
          <a:p>
            <a:pPr eaLnBrk="1" hangingPunct="1"/>
            <a:r>
              <a:rPr lang="en-GB" sz="2000" dirty="0" smtClean="0">
                <a:ea typeface="ＭＳ Ｐゴシック" pitchFamily="34" charset="-128"/>
              </a:rPr>
              <a:t>Policy context (15 </a:t>
            </a:r>
            <a:r>
              <a:rPr lang="en-GB" sz="2000" dirty="0" err="1" smtClean="0">
                <a:ea typeface="ＭＳ Ｐゴシック" pitchFamily="34" charset="-128"/>
              </a:rPr>
              <a:t>mins</a:t>
            </a:r>
            <a:r>
              <a:rPr lang="en-GB" sz="2000" dirty="0" smtClean="0">
                <a:ea typeface="ＭＳ Ｐゴシック" pitchFamily="34" charset="-128"/>
              </a:rPr>
              <a:t>) </a:t>
            </a:r>
            <a:r>
              <a:rPr lang="en-GB" sz="2000" dirty="0" smtClean="0">
                <a:solidFill>
                  <a:srgbClr val="FF0000"/>
                </a:solidFill>
                <a:ea typeface="ＭＳ Ｐゴシック" pitchFamily="34" charset="-128"/>
              </a:rPr>
              <a:t>KL/PB</a:t>
            </a:r>
          </a:p>
          <a:p>
            <a:pPr lvl="2" eaLnBrk="1" hangingPunct="1"/>
            <a:r>
              <a:rPr lang="en-GB" sz="1200" dirty="0" smtClean="0">
                <a:ea typeface="ＭＳ Ｐゴシック" pitchFamily="34" charset="-128"/>
              </a:rPr>
              <a:t>Climate Change Bill reduction target</a:t>
            </a:r>
          </a:p>
          <a:p>
            <a:pPr lvl="2" eaLnBrk="1" hangingPunct="1"/>
            <a:r>
              <a:rPr lang="en-GB" sz="1200" dirty="0" smtClean="0">
                <a:ea typeface="ＭＳ Ｐゴシック" pitchFamily="34" charset="-128"/>
              </a:rPr>
              <a:t>HEFCE carbon reduction target for the sector; SQW work</a:t>
            </a:r>
          </a:p>
          <a:p>
            <a:pPr lvl="2" eaLnBrk="1" hangingPunct="1"/>
            <a:r>
              <a:rPr lang="en-GB" sz="1200" dirty="0" smtClean="0">
                <a:ea typeface="ＭＳ Ｐゴシック" pitchFamily="34" charset="-128"/>
              </a:rPr>
              <a:t>Carbon Management Plans and CIF2</a:t>
            </a:r>
          </a:p>
          <a:p>
            <a:pPr lvl="2" eaLnBrk="1" hangingPunct="1"/>
            <a:r>
              <a:rPr lang="en-GB" sz="1200" dirty="0" smtClean="0">
                <a:ea typeface="ＭＳ Ｐゴシック" pitchFamily="34" charset="-128"/>
              </a:rPr>
              <a:t>Scope 3 emissions reports and guidance; HESA consultation</a:t>
            </a:r>
          </a:p>
          <a:p>
            <a:pPr lvl="2" eaLnBrk="1" hangingPunct="1"/>
            <a:r>
              <a:rPr lang="en-GB" sz="1200" dirty="0" smtClean="0">
                <a:ea typeface="ＭＳ Ｐゴシック" pitchFamily="34" charset="-128"/>
              </a:rPr>
              <a:t>Measuring procurement emissions</a:t>
            </a:r>
          </a:p>
          <a:p>
            <a:pPr lvl="2" eaLnBrk="1" hangingPunct="1"/>
            <a:r>
              <a:rPr lang="en-GB" sz="1200" dirty="0" smtClean="0">
                <a:ea typeface="ＭＳ Ｐゴシック" pitchFamily="34" charset="-128"/>
              </a:rPr>
              <a:t>Carbon management plans – experiences from Arup???</a:t>
            </a:r>
          </a:p>
          <a:p>
            <a:pPr eaLnBrk="1" hangingPunct="1"/>
            <a:r>
              <a:rPr lang="en-GB" sz="2000" dirty="0" smtClean="0">
                <a:ea typeface="ＭＳ Ｐゴシック" pitchFamily="34" charset="-128"/>
              </a:rPr>
              <a:t>Discussions around scope 3 (20 </a:t>
            </a:r>
            <a:r>
              <a:rPr lang="en-GB" sz="2000" dirty="0" err="1" smtClean="0">
                <a:ea typeface="ＭＳ Ｐゴシック" pitchFamily="34" charset="-128"/>
              </a:rPr>
              <a:t>mins</a:t>
            </a:r>
            <a:r>
              <a:rPr lang="en-GB" sz="2000" dirty="0" smtClean="0">
                <a:ea typeface="ＭＳ Ｐゴシック" pitchFamily="34" charset="-128"/>
              </a:rPr>
              <a:t>)</a:t>
            </a:r>
          </a:p>
          <a:p>
            <a:pPr lvl="2" eaLnBrk="1" hangingPunct="1"/>
            <a:r>
              <a:rPr lang="en-GB" sz="1200" dirty="0" smtClean="0">
                <a:ea typeface="ＭＳ Ｐゴシック" pitchFamily="34" charset="-128"/>
              </a:rPr>
              <a:t>What information do you need?</a:t>
            </a:r>
          </a:p>
          <a:p>
            <a:pPr lvl="2" eaLnBrk="1" hangingPunct="1"/>
            <a:r>
              <a:rPr lang="en-GB" sz="1200" dirty="0" smtClean="0">
                <a:ea typeface="ＭＳ Ｐゴシック" pitchFamily="34" charset="-128"/>
              </a:rPr>
              <a:t>Who do you need to talk to in your organisation?</a:t>
            </a:r>
          </a:p>
          <a:p>
            <a:pPr lvl="2" eaLnBrk="1" hangingPunct="1"/>
            <a:r>
              <a:rPr lang="en-GB" sz="1200" dirty="0" smtClean="0">
                <a:ea typeface="ＭＳ Ｐゴシック" pitchFamily="34" charset="-128"/>
              </a:rPr>
              <a:t>How to get them engaged?</a:t>
            </a:r>
          </a:p>
          <a:p>
            <a:pPr lvl="2" eaLnBrk="1" hangingPunct="1"/>
            <a:r>
              <a:rPr lang="en-GB" sz="1200" dirty="0" smtClean="0">
                <a:ea typeface="ＭＳ Ｐゴシック" pitchFamily="34" charset="-128"/>
              </a:rPr>
              <a:t>What have been your experiences?</a:t>
            </a:r>
          </a:p>
          <a:p>
            <a:pPr eaLnBrk="1" hangingPunct="1"/>
            <a:r>
              <a:rPr lang="en-GB" sz="2000" dirty="0" smtClean="0">
                <a:ea typeface="ＭＳ Ｐゴシック" pitchFamily="34" charset="-128"/>
              </a:rPr>
              <a:t>Feedback from attendees (10mins)</a:t>
            </a:r>
          </a:p>
          <a:p>
            <a:pPr lvl="2" eaLnBrk="1" hangingPunct="1"/>
            <a:r>
              <a:rPr lang="en-GB" sz="1200" dirty="0" smtClean="0">
                <a:ea typeface="ＭＳ Ｐゴシック" pitchFamily="34" charset="-128"/>
              </a:rPr>
              <a:t>Recording feedback? Flip chart or notes</a:t>
            </a:r>
          </a:p>
          <a:p>
            <a:pPr eaLnBrk="1" hangingPunct="1"/>
            <a:r>
              <a:rPr lang="en-GB" sz="2000" dirty="0" smtClean="0">
                <a:ea typeface="ＭＳ Ｐゴシック" pitchFamily="34" charset="-128"/>
              </a:rPr>
              <a:t>PROCO2 tool at DMU (15 – 20mins)</a:t>
            </a:r>
          </a:p>
          <a:p>
            <a:pPr lvl="2" eaLnBrk="1" hangingPunct="1"/>
            <a:r>
              <a:rPr lang="en-GB" sz="1200" dirty="0" smtClean="0">
                <a:ea typeface="ＭＳ Ｐゴシック" pitchFamily="34" charset="-128"/>
              </a:rPr>
              <a:t>Experiences of measuring procurement related emissions at DMU</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08149" y="908719"/>
            <a:ext cx="8531775" cy="561367"/>
          </a:xfrm>
        </p:spPr>
        <p:txBody>
          <a:bodyPr/>
          <a:lstStyle/>
          <a:p>
            <a:r>
              <a:rPr lang="en-US" sz="2400" dirty="0" smtClean="0">
                <a:solidFill>
                  <a:schemeClr val="tx1"/>
                </a:solidFill>
                <a:ea typeface="ＭＳ Ｐゴシック" pitchFamily="34" charset="-128"/>
              </a:rPr>
              <a:t>Staff engagement prior to &amp; during development of the tool (1)</a:t>
            </a:r>
          </a:p>
        </p:txBody>
      </p:sp>
      <p:sp>
        <p:nvSpPr>
          <p:cNvPr id="4" name="Content Placeholder 3"/>
          <p:cNvSpPr>
            <a:spLocks noGrp="1"/>
          </p:cNvSpPr>
          <p:nvPr>
            <p:ph idx="1"/>
          </p:nvPr>
        </p:nvSpPr>
        <p:spPr/>
        <p:txBody>
          <a:bodyPr/>
          <a:lstStyle/>
          <a:p>
            <a:pPr marL="300552" indent="-300552">
              <a:buNone/>
            </a:pPr>
            <a:r>
              <a:rPr lang="en-GB" sz="2100" b="1" dirty="0" smtClean="0">
                <a:ea typeface="Cambria" pitchFamily="1" charset="0"/>
              </a:rPr>
              <a:t>What are the perceived benefits?:</a:t>
            </a:r>
          </a:p>
          <a:p>
            <a:pPr marL="701288" lvl="1" indent="-300552">
              <a:buFont typeface="Symbol" pitchFamily="1" charset="2"/>
              <a:buChar char=""/>
            </a:pPr>
            <a:r>
              <a:rPr lang="en-GB" sz="2100" dirty="0" smtClean="0">
                <a:ea typeface="Cambria" pitchFamily="1" charset="0"/>
              </a:rPr>
              <a:t>It's simple to use</a:t>
            </a:r>
          </a:p>
          <a:p>
            <a:pPr marL="701288" lvl="1" indent="-300552">
              <a:buFont typeface="Symbol" pitchFamily="1" charset="2"/>
              <a:buChar char=""/>
            </a:pPr>
            <a:r>
              <a:rPr lang="en-GB" sz="2100" dirty="0" smtClean="0">
                <a:ea typeface="Cambria" pitchFamily="1" charset="0"/>
              </a:rPr>
              <a:t>It allows performance improvements to be monitored across time</a:t>
            </a:r>
          </a:p>
          <a:p>
            <a:pPr marL="701288" lvl="1" indent="-300552">
              <a:buFont typeface="Symbol" pitchFamily="1" charset="2"/>
              <a:buChar char=""/>
            </a:pPr>
            <a:r>
              <a:rPr lang="en-GB" sz="2100" dirty="0" smtClean="0">
                <a:ea typeface="Cambria" pitchFamily="1" charset="0"/>
              </a:rPr>
              <a:t>Unconvinced whether the tool is sufficient to bring about behavioural change but will help to raise awareness of green issues in procurement</a:t>
            </a:r>
          </a:p>
          <a:p>
            <a:pPr marL="701288" lvl="1" indent="-300552">
              <a:buFont typeface="Symbol" pitchFamily="1" charset="2"/>
              <a:buChar char=""/>
            </a:pPr>
            <a:r>
              <a:rPr lang="en-GB" sz="2100" dirty="0" smtClean="0">
                <a:ea typeface="Cambria" pitchFamily="1" charset="0"/>
              </a:rPr>
              <a:t>The tool should be used by those who request the purchase in the first place</a:t>
            </a:r>
          </a:p>
          <a:p>
            <a:pPr marL="701288" lvl="1" indent="-300552">
              <a:spcAft>
                <a:spcPts val="877"/>
              </a:spcAft>
              <a:buFont typeface="Symbol" pitchFamily="1" charset="2"/>
              <a:buChar char=""/>
            </a:pPr>
            <a:r>
              <a:rPr lang="en-GB" sz="2100" dirty="0" smtClean="0">
                <a:ea typeface="Cambria" pitchFamily="1" charset="0"/>
              </a:rPr>
              <a:t>They liked the capability of the system to compare faculties</a:t>
            </a:r>
          </a:p>
          <a:p>
            <a:pPr marL="300552" indent="-300552"/>
            <a:endParaRPr lang="en-US" dirty="0" smtClean="0">
              <a:ea typeface="ＭＳ Ｐゴシック" pitchFamily="34" charset="-128"/>
              <a:cs typeface="Calibri"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51520" y="332656"/>
            <a:ext cx="8531775" cy="561367"/>
          </a:xfrm>
        </p:spPr>
        <p:txBody>
          <a:bodyPr/>
          <a:lstStyle/>
          <a:p>
            <a:r>
              <a:rPr lang="en-US" sz="2400" dirty="0" smtClean="0">
                <a:solidFill>
                  <a:schemeClr val="tx1"/>
                </a:solidFill>
                <a:ea typeface="ＭＳ Ｐゴシック" pitchFamily="34" charset="-128"/>
              </a:rPr>
              <a:t>Staff engagement prior to &amp; </a:t>
            </a:r>
            <a:r>
              <a:rPr lang="en-US" sz="2400" dirty="0" smtClean="0">
                <a:solidFill>
                  <a:schemeClr val="tx1"/>
                </a:solidFill>
                <a:ea typeface="ＭＳ Ｐゴシック" pitchFamily="34" charset="-128"/>
              </a:rPr>
              <a:t/>
            </a:r>
            <a:br>
              <a:rPr lang="en-US" sz="2400" dirty="0" smtClean="0">
                <a:solidFill>
                  <a:schemeClr val="tx1"/>
                </a:solidFill>
                <a:ea typeface="ＭＳ Ｐゴシック" pitchFamily="34" charset="-128"/>
              </a:rPr>
            </a:br>
            <a:r>
              <a:rPr lang="en-US" sz="2400" dirty="0" smtClean="0">
                <a:solidFill>
                  <a:schemeClr val="tx1"/>
                </a:solidFill>
                <a:ea typeface="ＭＳ Ｐゴシック" pitchFamily="34" charset="-128"/>
              </a:rPr>
              <a:t>during </a:t>
            </a:r>
            <a:r>
              <a:rPr lang="en-US" sz="2400" dirty="0" smtClean="0">
                <a:solidFill>
                  <a:schemeClr val="tx1"/>
                </a:solidFill>
                <a:ea typeface="ＭＳ Ｐゴシック" pitchFamily="34" charset="-128"/>
              </a:rPr>
              <a:t>development of the tool (2)</a:t>
            </a:r>
          </a:p>
        </p:txBody>
      </p:sp>
      <p:sp>
        <p:nvSpPr>
          <p:cNvPr id="3" name="Content Placeholder 2"/>
          <p:cNvSpPr>
            <a:spLocks noGrp="1"/>
          </p:cNvSpPr>
          <p:nvPr>
            <p:ph idx="1"/>
          </p:nvPr>
        </p:nvSpPr>
        <p:spPr>
          <a:xfrm>
            <a:off x="323081" y="1124744"/>
            <a:ext cx="8527703" cy="5078125"/>
          </a:xfrm>
        </p:spPr>
        <p:txBody>
          <a:bodyPr/>
          <a:lstStyle/>
          <a:p>
            <a:pPr>
              <a:buFontTx/>
              <a:buNone/>
            </a:pPr>
            <a:r>
              <a:rPr lang="en-GB" sz="2100" b="1" dirty="0" smtClean="0">
                <a:ea typeface="ＭＳ Ｐゴシック" pitchFamily="34" charset="-128"/>
              </a:rPr>
              <a:t>What could be improved about the tool?</a:t>
            </a:r>
          </a:p>
          <a:p>
            <a:pPr>
              <a:buFontTx/>
              <a:buNone/>
            </a:pPr>
            <a:r>
              <a:rPr lang="en-GB" sz="2000" dirty="0" smtClean="0">
                <a:ea typeface="ＭＳ Ｐゴシック" pitchFamily="34" charset="-128"/>
              </a:rPr>
              <a:t>a)    The information contained within the tool:</a:t>
            </a:r>
          </a:p>
          <a:p>
            <a:pPr lvl="1">
              <a:spcBef>
                <a:spcPts val="0"/>
              </a:spcBef>
            </a:pPr>
            <a:r>
              <a:rPr lang="en-GB" sz="1600" dirty="0" smtClean="0">
                <a:ea typeface="ＭＳ Ｐゴシック" pitchFamily="34" charset="-128"/>
              </a:rPr>
              <a:t>They would ultimately like to be able to compare products and suppliers</a:t>
            </a:r>
          </a:p>
          <a:p>
            <a:pPr lvl="1">
              <a:spcBef>
                <a:spcPts val="0"/>
              </a:spcBef>
            </a:pPr>
            <a:r>
              <a:rPr lang="en-GB" sz="1600" dirty="0" smtClean="0">
                <a:ea typeface="ＭＳ Ｐゴシック" pitchFamily="34" charset="-128"/>
              </a:rPr>
              <a:t>Suggestion to explore the availability of data from last year to track performance against for this year</a:t>
            </a:r>
          </a:p>
          <a:p>
            <a:pPr lvl="1">
              <a:spcBef>
                <a:spcPts val="0"/>
              </a:spcBef>
            </a:pPr>
            <a:r>
              <a:rPr lang="en-GB" sz="1600" dirty="0" smtClean="0">
                <a:ea typeface="ＭＳ Ｐゴシック" pitchFamily="34" charset="-128"/>
              </a:rPr>
              <a:t>Suggested incorporation of a link from the calculator page to the UNSPCC </a:t>
            </a:r>
            <a:r>
              <a:rPr lang="en-GB" sz="1600" dirty="0" smtClean="0">
                <a:ea typeface="ＭＳ Ｐゴシック" pitchFamily="34" charset="-128"/>
              </a:rPr>
              <a:t>codes</a:t>
            </a:r>
            <a:endParaRPr lang="en-GB" sz="1600" dirty="0" smtClean="0">
              <a:ea typeface="ＭＳ Ｐゴシック" pitchFamily="34" charset="-128"/>
            </a:endParaRPr>
          </a:p>
          <a:p>
            <a:pPr>
              <a:buFontTx/>
              <a:buNone/>
            </a:pPr>
            <a:r>
              <a:rPr lang="en-GB" sz="2000" dirty="0" smtClean="0">
                <a:ea typeface="ＭＳ Ｐゴシック" pitchFamily="34" charset="-128"/>
              </a:rPr>
              <a:t>b) Presentation of data</a:t>
            </a:r>
          </a:p>
          <a:p>
            <a:pPr lvl="1">
              <a:spcBef>
                <a:spcPts val="0"/>
              </a:spcBef>
            </a:pPr>
            <a:r>
              <a:rPr lang="en-GB" sz="1600" dirty="0" smtClean="0">
                <a:ea typeface="ＭＳ Ｐゴシック" pitchFamily="34" charset="-128"/>
              </a:rPr>
              <a:t>They would like the reports to show data on the basis of each £ spent as well as total £s spent</a:t>
            </a:r>
          </a:p>
          <a:p>
            <a:pPr lvl="1">
              <a:spcBef>
                <a:spcPts val="0"/>
              </a:spcBef>
            </a:pPr>
            <a:r>
              <a:rPr lang="en-GB" sz="1600" dirty="0" smtClean="0">
                <a:ea typeface="ＭＳ Ｐゴシック" pitchFamily="34" charset="-128"/>
              </a:rPr>
              <a:t>They would like to see the carbon figure produced by the calculator to be shown as a RAG status</a:t>
            </a:r>
          </a:p>
          <a:p>
            <a:pPr lvl="1">
              <a:spcBef>
                <a:spcPts val="0"/>
              </a:spcBef>
            </a:pPr>
            <a:r>
              <a:rPr lang="en-GB" sz="1600" dirty="0" smtClean="0">
                <a:ea typeface="ＭＳ Ｐゴシック" pitchFamily="34" charset="-128"/>
              </a:rPr>
              <a:t>Could we include a link to explanatory information outlining what the figure produced by the calculator means?</a:t>
            </a:r>
          </a:p>
          <a:p>
            <a:pPr lvl="1">
              <a:spcBef>
                <a:spcPts val="0"/>
              </a:spcBef>
            </a:pPr>
            <a:r>
              <a:rPr lang="en-GB" sz="1600" dirty="0" smtClean="0">
                <a:ea typeface="ＭＳ Ｐゴシック" pitchFamily="34" charset="-128"/>
              </a:rPr>
              <a:t>Could the reports highlight what the carbon intensive figure means</a:t>
            </a:r>
            <a:r>
              <a:rPr lang="en-GB" sz="1600" dirty="0" smtClean="0">
                <a:ea typeface="ＭＳ Ｐゴシック" pitchFamily="34" charset="-128"/>
              </a:rPr>
              <a:t>?</a:t>
            </a:r>
            <a:endParaRPr lang="en-GB" dirty="0" smtClean="0">
              <a:ea typeface="ＭＳ Ｐゴシック" pitchFamily="34" charset="-128"/>
            </a:endParaRPr>
          </a:p>
          <a:p>
            <a:pPr>
              <a:buFontTx/>
              <a:buNone/>
            </a:pPr>
            <a:r>
              <a:rPr lang="en-GB" sz="2000" dirty="0" smtClean="0">
                <a:ea typeface="ＭＳ Ｐゴシック" pitchFamily="34" charset="-128"/>
              </a:rPr>
              <a:t>c)  Layout / interface</a:t>
            </a:r>
          </a:p>
          <a:p>
            <a:pPr lvl="1">
              <a:spcBef>
                <a:spcPts val="0"/>
              </a:spcBef>
            </a:pPr>
            <a:r>
              <a:rPr lang="en-GB" sz="1600" dirty="0" smtClean="0">
                <a:ea typeface="ＭＳ Ｐゴシック" pitchFamily="34" charset="-128"/>
              </a:rPr>
              <a:t>Would it be possible to change the graphs (e.g., explode the bar chart) according to user's preference?</a:t>
            </a:r>
          </a:p>
          <a:p>
            <a:pPr lvl="1">
              <a:spcBef>
                <a:spcPts val="0"/>
              </a:spcBef>
            </a:pPr>
            <a:r>
              <a:rPr lang="en-GB" sz="1600" dirty="0" smtClean="0">
                <a:ea typeface="ＭＳ Ｐゴシック" pitchFamily="34" charset="-128"/>
              </a:rPr>
              <a:t>Can the figure produced by the calculator be more obvious? E.g., open up a new window?</a:t>
            </a:r>
          </a:p>
          <a:p>
            <a:endParaRPr lang="en-US" dirty="0" smtClean="0">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ea typeface="ＭＳ Ｐゴシック" pitchFamily="34" charset="-128"/>
            </a:endParaRPr>
          </a:p>
        </p:txBody>
      </p:sp>
      <p:sp>
        <p:nvSpPr>
          <p:cNvPr id="45059" name="Content Placeholder 2"/>
          <p:cNvSpPr>
            <a:spLocks noGrp="1"/>
          </p:cNvSpPr>
          <p:nvPr>
            <p:ph idx="1"/>
          </p:nvPr>
        </p:nvSpPr>
        <p:spPr/>
        <p:txBody>
          <a:bodyPr/>
          <a:lstStyle/>
          <a:p>
            <a:endParaRPr lang="en-US" smtClean="0">
              <a:ea typeface="ＭＳ Ｐゴシック" pitchFamily="34" charset="-128"/>
            </a:endParaRPr>
          </a:p>
        </p:txBody>
      </p:sp>
      <p:pic>
        <p:nvPicPr>
          <p:cNvPr id="45060" name="Picture 3">
            <a:hlinkClick r:id="rId2"/>
          </p:cNvPr>
          <p:cNvPicPr>
            <a:picLocks noChangeAspect="1"/>
          </p:cNvPicPr>
          <p:nvPr/>
        </p:nvPicPr>
        <p:blipFill>
          <a:blip r:embed="rId3" cstate="print"/>
          <a:srcRect/>
          <a:stretch>
            <a:fillRect/>
          </a:stretch>
        </p:blipFill>
        <p:spPr bwMode="auto">
          <a:xfrm>
            <a:off x="0" y="1"/>
            <a:ext cx="9144000" cy="6857999"/>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650235" y="570180"/>
            <a:ext cx="5486943" cy="5463018"/>
          </a:xfrm>
          <a:prstGeom prst="rect">
            <a:avLst/>
          </a:prstGeom>
          <a:noFill/>
          <a:ln w="9525">
            <a:noFill/>
            <a:miter lim="800000"/>
            <a:headEnd/>
            <a:tailEnd/>
          </a:ln>
        </p:spPr>
        <p:txBody>
          <a:bodyPr lIns="91424" tIns="45712" rIns="91424" bIns="45712">
            <a:spAutoFit/>
          </a:bodyPr>
          <a:lstStyle/>
          <a:p>
            <a:r>
              <a:rPr lang="en-GB" dirty="0">
                <a:latin typeface="Calibri" pitchFamily="34" charset="0"/>
                <a:cs typeface="Calibri" pitchFamily="34" charset="0"/>
              </a:rPr>
              <a:t>Thank you for listening.</a:t>
            </a:r>
          </a:p>
          <a:p>
            <a:r>
              <a:rPr lang="en-GB" dirty="0">
                <a:latin typeface="Calibri" pitchFamily="34" charset="0"/>
                <a:cs typeface="Calibri" pitchFamily="34" charset="0"/>
              </a:rPr>
              <a:t>Dr Richard Bull</a:t>
            </a:r>
          </a:p>
          <a:p>
            <a:r>
              <a:rPr lang="en-GB" dirty="0">
                <a:latin typeface="Calibri" pitchFamily="34" charset="0"/>
                <a:cs typeface="Calibri" pitchFamily="34" charset="0"/>
                <a:hlinkClick r:id="rId2"/>
              </a:rPr>
              <a:t>rbull@dmu.ac.uk</a:t>
            </a:r>
            <a:endParaRPr lang="en-GB" dirty="0">
              <a:latin typeface="Calibri" pitchFamily="34" charset="0"/>
              <a:cs typeface="Calibri" pitchFamily="34" charset="0"/>
            </a:endParaRPr>
          </a:p>
          <a:p>
            <a:endParaRPr lang="en-GB" dirty="0">
              <a:latin typeface="Calibri" pitchFamily="34" charset="0"/>
              <a:cs typeface="Calibri" pitchFamily="34" charset="0"/>
            </a:endParaRPr>
          </a:p>
          <a:p>
            <a:r>
              <a:rPr lang="en-GB" dirty="0">
                <a:latin typeface="Calibri" pitchFamily="34" charset="0"/>
                <a:cs typeface="Calibri" pitchFamily="34" charset="0"/>
              </a:rPr>
              <a:t>greenview.dmu.ac.uk   </a:t>
            </a:r>
          </a:p>
          <a:p>
            <a:r>
              <a:rPr lang="en-GB" dirty="0">
                <a:latin typeface="Calibri" pitchFamily="34" charset="0"/>
                <a:cs typeface="Calibri" pitchFamily="34" charset="0"/>
              </a:rPr>
              <a:t>Twitter: </a:t>
            </a:r>
            <a:r>
              <a:rPr lang="en-GB" dirty="0" err="1">
                <a:latin typeface="Calibri" pitchFamily="34" charset="0"/>
                <a:cs typeface="Calibri" pitchFamily="34" charset="0"/>
              </a:rPr>
              <a:t>richbull</a:t>
            </a:r>
            <a:r>
              <a:rPr lang="en-GB" dirty="0">
                <a:latin typeface="Calibri" pitchFamily="34" charset="0"/>
                <a:cs typeface="Calibri" pitchFamily="34" charset="0"/>
              </a:rPr>
              <a:t> or </a:t>
            </a:r>
            <a:r>
              <a:rPr lang="en-GB" dirty="0" err="1">
                <a:latin typeface="Calibri" pitchFamily="34" charset="0"/>
                <a:cs typeface="Calibri" pitchFamily="34" charset="0"/>
              </a:rPr>
              <a:t>greenviewdmu</a:t>
            </a:r>
            <a:endParaRPr lang="en-GB" dirty="0">
              <a:latin typeface="Calibri" pitchFamily="34" charset="0"/>
              <a:cs typeface="Calibri" pitchFamily="34" charset="0"/>
            </a:endParaRPr>
          </a:p>
          <a:p>
            <a:endParaRPr lang="en-GB" dirty="0">
              <a:latin typeface="Calibri" pitchFamily="34" charset="0"/>
              <a:cs typeface="Calibri" pitchFamily="34" charset="0"/>
            </a:endParaRPr>
          </a:p>
          <a:p>
            <a:endParaRPr lang="en-GB" dirty="0">
              <a:latin typeface="Calibri" pitchFamily="34" charset="0"/>
              <a:cs typeface="Calibri" pitchFamily="34" charset="0"/>
            </a:endParaRPr>
          </a:p>
          <a:p>
            <a:r>
              <a:rPr lang="en-GB" dirty="0">
                <a:latin typeface="Calibri" pitchFamily="34" charset="0"/>
                <a:cs typeface="Calibri" pitchFamily="34" charset="0"/>
              </a:rPr>
              <a:t>Karl Letten</a:t>
            </a:r>
          </a:p>
          <a:p>
            <a:r>
              <a:rPr lang="en-GB" dirty="0">
                <a:latin typeface="Calibri" pitchFamily="34" charset="0"/>
                <a:cs typeface="Calibri" pitchFamily="34" charset="0"/>
                <a:hlinkClick r:id="rId3"/>
              </a:rPr>
              <a:t>kletten@dmu.ac.uk</a:t>
            </a:r>
            <a:endParaRPr lang="en-GB" dirty="0">
              <a:latin typeface="Calibri" pitchFamily="34" charset="0"/>
              <a:cs typeface="Calibri" pitchFamily="34" charset="0"/>
            </a:endParaRPr>
          </a:p>
          <a:p>
            <a:endParaRPr lang="en-GB" dirty="0">
              <a:latin typeface="Calibri" pitchFamily="34" charset="0"/>
              <a:cs typeface="Calibri" pitchFamily="34" charset="0"/>
            </a:endParaRPr>
          </a:p>
          <a:p>
            <a:r>
              <a:rPr lang="en-GB" dirty="0">
                <a:latin typeface="Calibri" pitchFamily="34" charset="0"/>
                <a:cs typeface="Calibri" pitchFamily="34" charset="0"/>
              </a:rPr>
              <a:t>dmu.ac.uk/sustainability</a:t>
            </a:r>
          </a:p>
          <a:p>
            <a:r>
              <a:rPr lang="en-GB" dirty="0">
                <a:latin typeface="Calibri" pitchFamily="34" charset="0"/>
                <a:cs typeface="Calibri" pitchFamily="34" charset="0"/>
              </a:rPr>
              <a:t>Twitter: </a:t>
            </a:r>
            <a:r>
              <a:rPr lang="en-GB" dirty="0" err="1">
                <a:latin typeface="Calibri" pitchFamily="34" charset="0"/>
                <a:cs typeface="Calibri" pitchFamily="34" charset="0"/>
              </a:rPr>
              <a:t>sustainableDMU</a:t>
            </a:r>
            <a:endParaRPr lang="en-GB" dirty="0">
              <a:latin typeface="Calibri" pitchFamily="34" charset="0"/>
              <a:cs typeface="Calibri" pitchFamily="34" charset="0"/>
            </a:endParaRPr>
          </a:p>
          <a:p>
            <a:endParaRPr lang="en-GB" dirty="0">
              <a:latin typeface="Calibri" pitchFamily="34" charset="0"/>
              <a:cs typeface="Calibri" pitchFamily="34" charset="0"/>
            </a:endParaRPr>
          </a:p>
          <a:p>
            <a:endParaRPr lang="en-GB" dirty="0">
              <a:latin typeface="Calibri" pitchFamily="34" charset="0"/>
              <a:cs typeface="Calibri" pitchFamily="34" charset="0"/>
            </a:endParaRPr>
          </a:p>
          <a:p>
            <a:endParaRPr lang="en-GB" dirty="0">
              <a:latin typeface="Calibri" pitchFamily="34" charset="0"/>
              <a:cs typeface="Calibri" pitchFamily="34" charset="0"/>
            </a:endParaRPr>
          </a:p>
          <a:p>
            <a:r>
              <a:rPr lang="en-GB" dirty="0">
                <a:latin typeface="Calibri" pitchFamily="34" charset="0"/>
                <a:cs typeface="Calibri" pitchFamily="34" charset="0"/>
              </a:rPr>
              <a:t>Paul Brockway</a:t>
            </a:r>
          </a:p>
          <a:p>
            <a:r>
              <a:rPr lang="en-GB" dirty="0">
                <a:latin typeface="Calibri" pitchFamily="34" charset="0"/>
                <a:cs typeface="Calibri" pitchFamily="34" charset="0"/>
                <a:hlinkClick r:id="rId4"/>
              </a:rPr>
              <a:t>Paul.brockway@arup.com</a:t>
            </a:r>
            <a:r>
              <a:rPr lang="en-GB" dirty="0">
                <a:latin typeface="Calibri" pitchFamily="34" charset="0"/>
                <a:cs typeface="Calibri" pitchFamily="34" charset="0"/>
              </a:rPr>
              <a:t> </a:t>
            </a:r>
          </a:p>
          <a:p>
            <a:endParaRPr lang="en-US" sz="2000" dirty="0">
              <a:solidFill>
                <a:srgbClr val="001933"/>
              </a:solidFill>
            </a:endParaRPr>
          </a:p>
        </p:txBody>
      </p:sp>
      <p:pic>
        <p:nvPicPr>
          <p:cNvPr id="46083" name="Content Placeholder 6" descr="Greenview logo.pdf"/>
          <p:cNvPicPr>
            <a:picLocks noChangeAspect="1"/>
          </p:cNvPicPr>
          <p:nvPr/>
        </p:nvPicPr>
        <p:blipFill>
          <a:blip r:embed="rId5" cstate="print"/>
          <a:srcRect t="9843" b="20580"/>
          <a:stretch>
            <a:fillRect/>
          </a:stretch>
        </p:blipFill>
        <p:spPr bwMode="auto">
          <a:xfrm>
            <a:off x="5013183" y="1962514"/>
            <a:ext cx="2591433" cy="233255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sz="quarter" idx="13"/>
          </p:nvPr>
        </p:nvSpPr>
        <p:spPr/>
        <p:txBody>
          <a:bodyPr/>
          <a:lstStyle/>
          <a:p>
            <a:r>
              <a:rPr lang="en-GB" dirty="0" smtClean="0"/>
              <a:t>Scope 3 emissions are a large part of your footprint</a:t>
            </a:r>
            <a:endParaRPr lang="en-GB" dirty="0" smtClean="0"/>
          </a:p>
          <a:p>
            <a:r>
              <a:rPr lang="en-GB" dirty="0" smtClean="0"/>
              <a:t>Important to engage with colleagues</a:t>
            </a:r>
            <a:endParaRPr lang="en-GB" dirty="0" smtClean="0"/>
          </a:p>
          <a:p>
            <a:r>
              <a:rPr lang="en-GB" dirty="0" smtClean="0"/>
              <a:t>There is guidance available</a:t>
            </a:r>
            <a:endParaRPr lang="en-GB" dirty="0"/>
          </a:p>
        </p:txBody>
      </p:sp>
    </p:spTree>
    <p:extLst>
      <p:ext uri="{BB962C8B-B14F-4D97-AF65-F5344CB8AC3E}">
        <p14:creationId xmlns:p14="http://schemas.microsoft.com/office/powerpoint/2010/main" xmlns="" val="12521191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900" dirty="0"/>
              <a:t>Your next steps – making the most of your EAUC Membership…</a:t>
            </a:r>
          </a:p>
        </p:txBody>
      </p:sp>
      <p:sp>
        <p:nvSpPr>
          <p:cNvPr id="4" name="Content Placeholder 2"/>
          <p:cNvSpPr>
            <a:spLocks noGrp="1"/>
          </p:cNvSpPr>
          <p:nvPr>
            <p:ph sz="quarter" idx="13"/>
          </p:nvPr>
        </p:nvSpPr>
        <p:spPr>
          <a:xfrm>
            <a:off x="468313" y="1412776"/>
            <a:ext cx="8207375" cy="4824536"/>
          </a:xfrm>
        </p:spPr>
        <p:txBody>
          <a:bodyPr/>
          <a:lstStyle/>
          <a:p>
            <a:r>
              <a:rPr lang="en-GB" sz="2000" dirty="0" smtClean="0">
                <a:solidFill>
                  <a:srgbClr val="562689"/>
                </a:solidFill>
              </a:rPr>
              <a:t>Resources - </a:t>
            </a:r>
            <a:r>
              <a:rPr lang="en-GB" sz="2000" dirty="0" smtClean="0"/>
              <a:t>visit </a:t>
            </a:r>
            <a:r>
              <a:rPr lang="en-GB" sz="2000" dirty="0"/>
              <a:t>the </a:t>
            </a:r>
            <a:r>
              <a:rPr lang="en-GB" sz="2000" dirty="0" smtClean="0"/>
              <a:t>EAUC resource bank for guidance from </a:t>
            </a:r>
            <a:r>
              <a:rPr lang="en-GB" sz="2000" dirty="0"/>
              <a:t>HEFCE </a:t>
            </a:r>
            <a:r>
              <a:rPr lang="en-GB" sz="2000" dirty="0" smtClean="0"/>
              <a:t>on measuring </a:t>
            </a:r>
            <a:r>
              <a:rPr lang="en-GB" sz="2000" dirty="0"/>
              <a:t>scope 3 carbon emissions</a:t>
            </a:r>
          </a:p>
          <a:p>
            <a:r>
              <a:rPr lang="en-GB" sz="2000" dirty="0" smtClean="0">
                <a:solidFill>
                  <a:srgbClr val="562689"/>
                </a:solidFill>
              </a:rPr>
              <a:t>Networks - </a:t>
            </a:r>
            <a:r>
              <a:rPr lang="en-GB" sz="2000" dirty="0" smtClean="0"/>
              <a:t>Join </a:t>
            </a:r>
            <a:r>
              <a:rPr lang="en-GB" sz="2000" dirty="0"/>
              <a:t>our Transport Planning Network Community of </a:t>
            </a:r>
            <a:r>
              <a:rPr lang="en-GB" sz="2000" dirty="0" smtClean="0"/>
              <a:t>Practice - for </a:t>
            </a:r>
            <a:r>
              <a:rPr lang="en-GB" sz="2000" dirty="0"/>
              <a:t>College and University travel planning </a:t>
            </a:r>
            <a:r>
              <a:rPr lang="en-GB" sz="2000" dirty="0" smtClean="0"/>
              <a:t>professionals</a:t>
            </a:r>
          </a:p>
          <a:p>
            <a:pPr lvl="1">
              <a:buClr>
                <a:srgbClr val="562689"/>
              </a:buClr>
              <a:buFont typeface="Arial" pitchFamily="34" charset="0"/>
              <a:buChar char="•"/>
            </a:pPr>
            <a:r>
              <a:rPr lang="en-GB" sz="2000" dirty="0"/>
              <a:t>Find out more about this group at 5pm tomorrow – see programme for details</a:t>
            </a:r>
          </a:p>
          <a:p>
            <a:r>
              <a:rPr lang="en-GB" sz="2000" dirty="0" smtClean="0">
                <a:solidFill>
                  <a:srgbClr val="562689"/>
                </a:solidFill>
              </a:rPr>
              <a:t>Recognition - </a:t>
            </a:r>
            <a:r>
              <a:rPr lang="en-GB" sz="2000" dirty="0"/>
              <a:t>w</a:t>
            </a:r>
            <a:r>
              <a:rPr lang="en-GB" sz="2000" dirty="0" smtClean="0"/>
              <a:t>ant recognition for your carbon reduction initiatives – enter the 2012 Green Gown Awards carbon reduction category. Entries open summer 2012</a:t>
            </a:r>
          </a:p>
          <a:p>
            <a:r>
              <a:rPr lang="en-GB" sz="2000" dirty="0" smtClean="0">
                <a:solidFill>
                  <a:srgbClr val="562689"/>
                </a:solidFill>
              </a:rPr>
              <a:t>Measure and improve </a:t>
            </a:r>
            <a:r>
              <a:rPr lang="en-GB" sz="2000" dirty="0" smtClean="0">
                <a:solidFill>
                  <a:srgbClr val="E17A1D"/>
                </a:solidFill>
              </a:rPr>
              <a:t>- </a:t>
            </a:r>
            <a:r>
              <a:rPr lang="en-GB" sz="2000" dirty="0" smtClean="0"/>
              <a:t>sign up to </a:t>
            </a:r>
            <a:r>
              <a:rPr lang="en-GB" sz="2000" dirty="0" err="1" smtClean="0"/>
              <a:t>LiFE</a:t>
            </a:r>
            <a:r>
              <a:rPr lang="en-GB" sz="2000" dirty="0" smtClean="0"/>
              <a:t> – </a:t>
            </a:r>
            <a:r>
              <a:rPr lang="en-GB" sz="2000" dirty="0" smtClean="0">
                <a:hlinkClick r:id="rId2"/>
              </a:rPr>
              <a:t>www.thelifeindex.org.uk</a:t>
            </a:r>
            <a:r>
              <a:rPr lang="en-GB" sz="2000" dirty="0" smtClean="0"/>
              <a:t>. EAUC Members receive a significant discount</a:t>
            </a:r>
          </a:p>
          <a:p>
            <a:pPr lvl="1">
              <a:buClr>
                <a:srgbClr val="562689"/>
              </a:buClr>
              <a:buFont typeface="Arial" pitchFamily="34" charset="0"/>
              <a:buChar char="•"/>
            </a:pPr>
            <a:r>
              <a:rPr lang="en-GB" sz="1800" dirty="0" err="1" smtClean="0"/>
              <a:t>LiFE</a:t>
            </a:r>
            <a:r>
              <a:rPr lang="en-GB" sz="1800" dirty="0" smtClean="0"/>
              <a:t> offers a dedicated ‘travel and transport</a:t>
            </a:r>
            <a:r>
              <a:rPr lang="en-GB" sz="1800" smtClean="0"/>
              <a:t>’ framework</a:t>
            </a:r>
          </a:p>
          <a:p>
            <a:pPr lvl="1">
              <a:buClr>
                <a:srgbClr val="562689"/>
              </a:buClr>
              <a:buFont typeface="Arial" pitchFamily="34" charset="0"/>
              <a:buChar char="•"/>
            </a:pPr>
            <a:endParaRPr lang="en-GB" sz="500" dirty="0" smtClean="0"/>
          </a:p>
          <a:p>
            <a:pPr marL="0" indent="0" algn="ctr">
              <a:buNone/>
            </a:pPr>
            <a:r>
              <a:rPr lang="en-GB" sz="2200" b="1" dirty="0" smtClean="0">
                <a:solidFill>
                  <a:srgbClr val="562689"/>
                </a:solidFill>
              </a:rPr>
              <a:t>Membership </a:t>
            </a:r>
            <a:r>
              <a:rPr lang="en-GB" sz="2200" b="1" dirty="0">
                <a:solidFill>
                  <a:srgbClr val="562689"/>
                </a:solidFill>
              </a:rPr>
              <a:t>matters at www.eauc.org.uk</a:t>
            </a:r>
          </a:p>
          <a:p>
            <a:pPr marL="0" indent="0">
              <a:buNone/>
            </a:pPr>
            <a:endParaRPr lang="en-GB" sz="2200" dirty="0"/>
          </a:p>
        </p:txBody>
      </p:sp>
    </p:spTree>
    <p:extLst>
      <p:ext uri="{BB962C8B-B14F-4D97-AF65-F5344CB8AC3E}">
        <p14:creationId xmlns:p14="http://schemas.microsoft.com/office/powerpoint/2010/main" xmlns="" val="6579256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0366" y="165583"/>
            <a:ext cx="8531776" cy="935902"/>
          </a:xfrm>
        </p:spPr>
        <p:txBody>
          <a:bodyPr/>
          <a:lstStyle/>
          <a:p>
            <a:pPr eaLnBrk="1" hangingPunct="1"/>
            <a:r>
              <a:rPr lang="en-GB" sz="2500" dirty="0" smtClean="0">
                <a:solidFill>
                  <a:schemeClr val="tx1"/>
                </a:solidFill>
                <a:ea typeface="ＭＳ Ｐゴシック" pitchFamily="34" charset="-128"/>
              </a:rPr>
              <a:t>Presenters</a:t>
            </a:r>
          </a:p>
        </p:txBody>
      </p:sp>
      <p:sp>
        <p:nvSpPr>
          <p:cNvPr id="17411" name="Content Placeholder 2"/>
          <p:cNvSpPr>
            <a:spLocks noGrp="1"/>
          </p:cNvSpPr>
          <p:nvPr>
            <p:ph idx="1"/>
          </p:nvPr>
        </p:nvSpPr>
        <p:spPr>
          <a:xfrm>
            <a:off x="323081" y="1101485"/>
            <a:ext cx="6982888" cy="4666549"/>
          </a:xfrm>
        </p:spPr>
        <p:txBody>
          <a:bodyPr/>
          <a:lstStyle/>
          <a:p>
            <a:pPr eaLnBrk="1" hangingPunct="1"/>
            <a:r>
              <a:rPr lang="en-GB" sz="2100" dirty="0" smtClean="0">
                <a:ea typeface="ＭＳ Ｐゴシック" pitchFamily="34" charset="-128"/>
              </a:rPr>
              <a:t>Karl Letten, Environmental &amp; Sustainability Officer, Estates, De Montfort University</a:t>
            </a:r>
          </a:p>
          <a:p>
            <a:pPr eaLnBrk="1" hangingPunct="1">
              <a:buFontTx/>
              <a:buNone/>
            </a:pPr>
            <a:endParaRPr lang="en-GB" sz="2100" dirty="0" smtClean="0">
              <a:ea typeface="ＭＳ Ｐゴシック" pitchFamily="34" charset="-128"/>
            </a:endParaRPr>
          </a:p>
          <a:p>
            <a:pPr eaLnBrk="1" hangingPunct="1">
              <a:buFontTx/>
              <a:buNone/>
            </a:pPr>
            <a:endParaRPr lang="en-GB" sz="2100" dirty="0" smtClean="0">
              <a:ea typeface="ＭＳ Ｐゴシック" pitchFamily="34" charset="-128"/>
            </a:endParaRPr>
          </a:p>
          <a:p>
            <a:pPr eaLnBrk="1" hangingPunct="1">
              <a:buFontTx/>
              <a:buNone/>
            </a:pPr>
            <a:endParaRPr lang="en-GB" sz="2100" dirty="0" smtClean="0">
              <a:ea typeface="ＭＳ Ｐゴシック" pitchFamily="34" charset="-128"/>
            </a:endParaRPr>
          </a:p>
          <a:p>
            <a:pPr eaLnBrk="1" hangingPunct="1"/>
            <a:r>
              <a:rPr lang="en-GB" sz="2100" dirty="0" smtClean="0">
                <a:ea typeface="ＭＳ Ｐゴシック" pitchFamily="34" charset="-128"/>
              </a:rPr>
              <a:t>Paul Brockway, Senior Sustainability Consultant, Arup</a:t>
            </a:r>
          </a:p>
          <a:p>
            <a:pPr eaLnBrk="1" hangingPunct="1">
              <a:buFontTx/>
              <a:buNone/>
            </a:pPr>
            <a:endParaRPr lang="en-GB" sz="2100" dirty="0" smtClean="0">
              <a:ea typeface="ＭＳ Ｐゴシック" pitchFamily="34" charset="-128"/>
            </a:endParaRPr>
          </a:p>
          <a:p>
            <a:pPr eaLnBrk="1" hangingPunct="1">
              <a:buFontTx/>
              <a:buNone/>
            </a:pPr>
            <a:endParaRPr lang="en-GB" sz="2100" dirty="0" smtClean="0">
              <a:ea typeface="ＭＳ Ｐゴシック" pitchFamily="34" charset="-128"/>
            </a:endParaRPr>
          </a:p>
          <a:p>
            <a:pPr eaLnBrk="1" hangingPunct="1">
              <a:buFontTx/>
              <a:buNone/>
            </a:pPr>
            <a:endParaRPr lang="en-GB" sz="2100" dirty="0" smtClean="0">
              <a:ea typeface="ＭＳ Ｐゴシック" pitchFamily="34" charset="-128"/>
            </a:endParaRPr>
          </a:p>
          <a:p>
            <a:pPr eaLnBrk="1" hangingPunct="1"/>
            <a:r>
              <a:rPr lang="en-GB" sz="2100" dirty="0" smtClean="0">
                <a:ea typeface="ＭＳ Ｐゴシック" pitchFamily="34" charset="-128"/>
              </a:rPr>
              <a:t>Dr Richard Bull, Senior Research Fellow, Institute of Energy &amp; Sustainable Development , De Montfort University</a:t>
            </a:r>
          </a:p>
        </p:txBody>
      </p:sp>
      <p:pic>
        <p:nvPicPr>
          <p:cNvPr id="17412" name="Picture 7" descr="http://a1.twimg.com/profile_images/1087732588/Photo_on_2010-07-26_at_14.03.jpg"/>
          <p:cNvPicPr>
            <a:picLocks noChangeAspect="1" noChangeArrowheads="1"/>
          </p:cNvPicPr>
          <p:nvPr/>
        </p:nvPicPr>
        <p:blipFill>
          <a:blip r:embed="rId3" cstate="print"/>
          <a:srcRect/>
          <a:stretch>
            <a:fillRect/>
          </a:stretch>
        </p:blipFill>
        <p:spPr bwMode="auto">
          <a:xfrm>
            <a:off x="7380312" y="4581128"/>
            <a:ext cx="1195941" cy="1533439"/>
          </a:xfrm>
          <a:prstGeom prst="rect">
            <a:avLst/>
          </a:prstGeom>
          <a:noFill/>
          <a:ln w="9525">
            <a:noFill/>
            <a:miter lim="800000"/>
            <a:headEnd/>
            <a:tailEnd/>
          </a:ln>
        </p:spPr>
      </p:pic>
      <p:pic>
        <p:nvPicPr>
          <p:cNvPr id="17413" name="Picture 11"/>
          <p:cNvPicPr>
            <a:picLocks noChangeAspect="1" noChangeArrowheads="1"/>
          </p:cNvPicPr>
          <p:nvPr/>
        </p:nvPicPr>
        <p:blipFill>
          <a:blip r:embed="rId4" cstate="print"/>
          <a:srcRect/>
          <a:stretch>
            <a:fillRect/>
          </a:stretch>
        </p:blipFill>
        <p:spPr bwMode="auto">
          <a:xfrm>
            <a:off x="7380312" y="1052736"/>
            <a:ext cx="1205444" cy="1622710"/>
          </a:xfrm>
          <a:prstGeom prst="rect">
            <a:avLst/>
          </a:prstGeom>
          <a:noFill/>
          <a:ln w="9525">
            <a:noFill/>
            <a:miter lim="800000"/>
            <a:headEnd/>
            <a:tailEnd/>
          </a:ln>
        </p:spPr>
      </p:pic>
      <p:pic>
        <p:nvPicPr>
          <p:cNvPr id="17414" name="Picture 7"/>
          <p:cNvPicPr>
            <a:picLocks noChangeAspect="1" noChangeArrowheads="1"/>
          </p:cNvPicPr>
          <p:nvPr/>
        </p:nvPicPr>
        <p:blipFill>
          <a:blip r:embed="rId5" cstate="print"/>
          <a:srcRect/>
          <a:stretch>
            <a:fillRect/>
          </a:stretch>
        </p:blipFill>
        <p:spPr bwMode="auto">
          <a:xfrm>
            <a:off x="7380312" y="2852936"/>
            <a:ext cx="1221734" cy="151904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8149" y="537064"/>
            <a:ext cx="8531775" cy="973338"/>
          </a:xfrm>
        </p:spPr>
        <p:txBody>
          <a:bodyPr/>
          <a:lstStyle/>
          <a:p>
            <a:r>
              <a:rPr lang="en-GB" sz="2500" dirty="0" smtClean="0">
                <a:solidFill>
                  <a:schemeClr val="tx1"/>
                </a:solidFill>
                <a:ea typeface="ＭＳ Ｐゴシック" pitchFamily="34" charset="-128"/>
              </a:rPr>
              <a:t>Content</a:t>
            </a:r>
          </a:p>
        </p:txBody>
      </p:sp>
      <p:sp>
        <p:nvSpPr>
          <p:cNvPr id="18435" name="Content Placeholder 2"/>
          <p:cNvSpPr>
            <a:spLocks noGrp="1"/>
          </p:cNvSpPr>
          <p:nvPr>
            <p:ph idx="1"/>
          </p:nvPr>
        </p:nvSpPr>
        <p:spPr/>
        <p:txBody>
          <a:bodyPr/>
          <a:lstStyle/>
          <a:p>
            <a:pPr eaLnBrk="1" hangingPunct="1"/>
            <a:r>
              <a:rPr lang="en-GB" sz="2100" dirty="0" smtClean="0">
                <a:ea typeface="ＭＳ Ｐゴシック" pitchFamily="34" charset="-128"/>
              </a:rPr>
              <a:t>Introductions – DMU, Arup</a:t>
            </a:r>
          </a:p>
          <a:p>
            <a:pPr eaLnBrk="1" hangingPunct="1"/>
            <a:r>
              <a:rPr lang="en-GB" sz="2100" dirty="0" smtClean="0">
                <a:ea typeface="ＭＳ Ｐゴシック" pitchFamily="34" charset="-128"/>
              </a:rPr>
              <a:t>Background to scope 3 emissions</a:t>
            </a:r>
          </a:p>
          <a:p>
            <a:pPr eaLnBrk="1" hangingPunct="1"/>
            <a:r>
              <a:rPr lang="en-GB" sz="2100" dirty="0" smtClean="0">
                <a:ea typeface="ＭＳ Ｐゴシック" pitchFamily="34" charset="-128"/>
              </a:rPr>
              <a:t>Policy context</a:t>
            </a:r>
          </a:p>
          <a:p>
            <a:pPr eaLnBrk="1" hangingPunct="1"/>
            <a:r>
              <a:rPr lang="en-GB" sz="2100" dirty="0" smtClean="0">
                <a:ea typeface="ＭＳ Ｐゴシック" pitchFamily="34" charset="-128"/>
              </a:rPr>
              <a:t>Discussions around scope 3</a:t>
            </a:r>
          </a:p>
          <a:p>
            <a:pPr eaLnBrk="1" hangingPunct="1"/>
            <a:r>
              <a:rPr lang="en-GB" sz="2100" dirty="0" smtClean="0">
                <a:ea typeface="ＭＳ Ｐゴシック" pitchFamily="34" charset="-128"/>
              </a:rPr>
              <a:t>Experience of measuring procurement emissions at DMU – PROCO2</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C:\Documents and Settings\paul.brockway\Local Settings\Temporary Internet Files\Content.Outlook\89Q4Z0BJ\DSC_0759 200.JPG"/>
          <p:cNvPicPr>
            <a:picLocks noChangeAspect="1" noChangeArrowheads="1"/>
          </p:cNvPicPr>
          <p:nvPr/>
        </p:nvPicPr>
        <p:blipFill>
          <a:blip r:embed="rId2" cstate="print"/>
          <a:srcRect/>
          <a:stretch>
            <a:fillRect/>
          </a:stretch>
        </p:blipFill>
        <p:spPr bwMode="auto">
          <a:xfrm>
            <a:off x="0" y="0"/>
            <a:ext cx="9388347" cy="6858000"/>
          </a:xfrm>
          <a:prstGeom prst="rect">
            <a:avLst/>
          </a:prstGeom>
          <a:noFill/>
          <a:ln w="9525">
            <a:noFill/>
            <a:miter lim="800000"/>
            <a:headEnd/>
            <a:tailEnd/>
          </a:ln>
        </p:spPr>
      </p:pic>
      <p:sp>
        <p:nvSpPr>
          <p:cNvPr id="19459" name="Title 1"/>
          <p:cNvSpPr>
            <a:spLocks noGrp="1"/>
          </p:cNvSpPr>
          <p:nvPr>
            <p:ph type="title"/>
          </p:nvPr>
        </p:nvSpPr>
        <p:spPr>
          <a:xfrm>
            <a:off x="821277" y="669531"/>
            <a:ext cx="5888758" cy="751601"/>
          </a:xfrm>
          <a:solidFill>
            <a:schemeClr val="bg1">
              <a:alpha val="39999"/>
            </a:schemeClr>
          </a:solidFill>
        </p:spPr>
        <p:txBody>
          <a:bodyPr lIns="80147" tIns="40074" rIns="80147" bIns="40074"/>
          <a:lstStyle/>
          <a:p>
            <a:r>
              <a:rPr lang="en-GB" sz="2800" dirty="0" smtClean="0">
                <a:solidFill>
                  <a:schemeClr val="tx1"/>
                </a:solidFill>
                <a:latin typeface="Calibri" pitchFamily="34" charset="0"/>
                <a:ea typeface="ＭＳ Ｐゴシック" pitchFamily="34" charset="-128"/>
              </a:rPr>
              <a:t>De Montfort University (DMU)</a:t>
            </a:r>
          </a:p>
        </p:txBody>
      </p:sp>
      <p:sp>
        <p:nvSpPr>
          <p:cNvPr id="19460" name="Content Placeholder 2"/>
          <p:cNvSpPr>
            <a:spLocks noGrp="1"/>
          </p:cNvSpPr>
          <p:nvPr>
            <p:ph sz="half" idx="1"/>
          </p:nvPr>
        </p:nvSpPr>
        <p:spPr>
          <a:xfrm>
            <a:off x="183261" y="2894096"/>
            <a:ext cx="4198692" cy="3789682"/>
          </a:xfrm>
          <a:solidFill>
            <a:schemeClr val="bg1">
              <a:alpha val="76077"/>
            </a:schemeClr>
          </a:solidFill>
        </p:spPr>
        <p:txBody>
          <a:bodyPr lIns="80147" tIns="40074" rIns="80147" bIns="40074"/>
          <a:lstStyle/>
          <a:p>
            <a:r>
              <a:rPr lang="en-GB" sz="2100" dirty="0" smtClean="0">
                <a:latin typeface="Calibri" pitchFamily="34" charset="0"/>
                <a:ea typeface="ＭＳ Ｐゴシック" pitchFamily="34" charset="-128"/>
              </a:rPr>
              <a:t>Based in Leicester with city centre campus</a:t>
            </a:r>
          </a:p>
          <a:p>
            <a:r>
              <a:rPr lang="en-GB" sz="2100" dirty="0" smtClean="0">
                <a:latin typeface="Calibri" pitchFamily="34" charset="0"/>
                <a:ea typeface="ＭＳ Ｐゴシック" pitchFamily="34" charset="-128"/>
              </a:rPr>
              <a:t>Approximately 20,000 students and 3000 staff</a:t>
            </a:r>
          </a:p>
          <a:p>
            <a:r>
              <a:rPr lang="en-GB" sz="2100" dirty="0" smtClean="0">
                <a:latin typeface="Calibri" pitchFamily="34" charset="0"/>
                <a:ea typeface="ＭＳ Ｐゴシック" pitchFamily="34" charset="-128"/>
              </a:rPr>
              <a:t>Includes Institute of Energy &amp; Sustainable Development</a:t>
            </a:r>
          </a:p>
          <a:p>
            <a:r>
              <a:rPr lang="en-GB" sz="2100" dirty="0" smtClean="0">
                <a:latin typeface="Calibri" pitchFamily="34" charset="0"/>
                <a:ea typeface="ＭＳ Ｐゴシック" pitchFamily="34" charset="-128"/>
              </a:rPr>
              <a:t>Sustainable Development Task Force chaired by Pro VC</a:t>
            </a:r>
          </a:p>
          <a:p>
            <a:r>
              <a:rPr lang="en-GB" sz="2100" dirty="0" smtClean="0">
                <a:latin typeface="Calibri" pitchFamily="34" charset="0"/>
                <a:ea typeface="ＭＳ Ｐゴシック" pitchFamily="34" charset="-128"/>
              </a:rPr>
              <a:t>Follow us on Twitter @</a:t>
            </a:r>
            <a:r>
              <a:rPr lang="en-GB" sz="2100" dirty="0" err="1" smtClean="0">
                <a:latin typeface="Calibri" pitchFamily="34" charset="0"/>
                <a:ea typeface="ＭＳ Ｐゴシック" pitchFamily="34" charset="-128"/>
              </a:rPr>
              <a:t>SustainableDMU</a:t>
            </a:r>
            <a:endParaRPr lang="en-GB" sz="2100" dirty="0" smtClean="0">
              <a:latin typeface="Calibri" pitchFamily="34" charset="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6" descr="GI_De Montfort.jpg"/>
          <p:cNvPicPr>
            <a:picLocks noGrp="1" noChangeAspect="1"/>
          </p:cNvPicPr>
          <p:nvPr>
            <p:ph sz="half" idx="1"/>
          </p:nvPr>
        </p:nvPicPr>
        <p:blipFill>
          <a:blip r:embed="rId2" cstate="print"/>
          <a:srcRect/>
          <a:stretch>
            <a:fillRect/>
          </a:stretch>
        </p:blipFill>
        <p:spPr>
          <a:xfrm>
            <a:off x="6904814" y="5301208"/>
            <a:ext cx="2239188" cy="1556793"/>
          </a:xfrm>
        </p:spPr>
      </p:pic>
      <p:pic>
        <p:nvPicPr>
          <p:cNvPr id="20484" name="Picture 4" descr="http://greenview.dmu.ac.uk/images/projects/proco2/banner.jpg"/>
          <p:cNvPicPr>
            <a:picLocks noChangeAspect="1" noChangeArrowheads="1"/>
          </p:cNvPicPr>
          <p:nvPr/>
        </p:nvPicPr>
        <p:blipFill>
          <a:blip r:embed="rId3" cstate="print"/>
          <a:srcRect/>
          <a:stretch>
            <a:fillRect/>
          </a:stretch>
        </p:blipFill>
        <p:spPr bwMode="auto">
          <a:xfrm>
            <a:off x="0" y="3645024"/>
            <a:ext cx="4645304" cy="1800200"/>
          </a:xfrm>
          <a:prstGeom prst="rect">
            <a:avLst/>
          </a:prstGeom>
          <a:noFill/>
          <a:ln w="9525">
            <a:noFill/>
            <a:miter lim="800000"/>
            <a:headEnd/>
            <a:tailEnd/>
          </a:ln>
        </p:spPr>
      </p:pic>
      <p:pic>
        <p:nvPicPr>
          <p:cNvPr id="20485" name="Content Placeholder 6" descr="go-green-week-07.jpg"/>
          <p:cNvPicPr>
            <a:picLocks noChangeAspect="1"/>
          </p:cNvPicPr>
          <p:nvPr/>
        </p:nvPicPr>
        <p:blipFill>
          <a:blip r:embed="rId4" cstate="print"/>
          <a:srcRect/>
          <a:stretch>
            <a:fillRect/>
          </a:stretch>
        </p:blipFill>
        <p:spPr bwMode="auto">
          <a:xfrm>
            <a:off x="6897731" y="3717032"/>
            <a:ext cx="2246269" cy="1584176"/>
          </a:xfrm>
          <a:prstGeom prst="rect">
            <a:avLst/>
          </a:prstGeom>
          <a:noFill/>
          <a:ln w="9525">
            <a:noFill/>
            <a:miter lim="800000"/>
            <a:headEnd/>
            <a:tailEnd/>
          </a:ln>
        </p:spPr>
      </p:pic>
      <p:pic>
        <p:nvPicPr>
          <p:cNvPr id="20486" name="Picture 8" descr="http://ubsu.net/files/student_switchoff.png"/>
          <p:cNvPicPr>
            <a:picLocks noChangeAspect="1" noChangeArrowheads="1"/>
          </p:cNvPicPr>
          <p:nvPr/>
        </p:nvPicPr>
        <p:blipFill>
          <a:blip r:embed="rId5" cstate="print"/>
          <a:srcRect/>
          <a:stretch>
            <a:fillRect/>
          </a:stretch>
        </p:blipFill>
        <p:spPr bwMode="auto">
          <a:xfrm>
            <a:off x="0" y="5409513"/>
            <a:ext cx="4788024" cy="1448488"/>
          </a:xfrm>
          <a:prstGeom prst="rect">
            <a:avLst/>
          </a:prstGeom>
          <a:noFill/>
          <a:ln w="9525">
            <a:noFill/>
            <a:miter lim="800000"/>
            <a:headEnd/>
            <a:tailEnd/>
          </a:ln>
        </p:spPr>
      </p:pic>
      <p:pic>
        <p:nvPicPr>
          <p:cNvPr id="20487" name="Picture 8" descr="Untitled.jpg"/>
          <p:cNvPicPr>
            <a:picLocks noChangeAspect="1"/>
          </p:cNvPicPr>
          <p:nvPr/>
        </p:nvPicPr>
        <p:blipFill>
          <a:blip r:embed="rId6" cstate="print"/>
          <a:srcRect/>
          <a:stretch>
            <a:fillRect/>
          </a:stretch>
        </p:blipFill>
        <p:spPr bwMode="auto">
          <a:xfrm>
            <a:off x="0" y="0"/>
            <a:ext cx="9144000" cy="3691772"/>
          </a:xfrm>
          <a:prstGeom prst="rect">
            <a:avLst/>
          </a:prstGeom>
          <a:noFill/>
          <a:ln w="9525">
            <a:noFill/>
            <a:miter lim="800000"/>
            <a:headEnd/>
            <a:tailEnd/>
          </a:ln>
        </p:spPr>
      </p:pic>
      <p:pic>
        <p:nvPicPr>
          <p:cNvPr id="20483" name="Picture 2" descr="http://librarymashups.our.dmu.ac.uk/files/2012/03/Greenview1.jpg"/>
          <p:cNvPicPr>
            <a:picLocks noChangeAspect="1" noChangeArrowheads="1"/>
          </p:cNvPicPr>
          <p:nvPr/>
        </p:nvPicPr>
        <p:blipFill>
          <a:blip r:embed="rId7" cstate="print"/>
          <a:srcRect/>
          <a:stretch>
            <a:fillRect/>
          </a:stretch>
        </p:blipFill>
        <p:spPr bwMode="auto">
          <a:xfrm>
            <a:off x="4743043" y="3765205"/>
            <a:ext cx="2161112" cy="309279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23081" y="6377091"/>
            <a:ext cx="6472475" cy="315326"/>
          </a:xfrm>
          <a:prstGeom prst="rect">
            <a:avLst/>
          </a:prstGeom>
          <a:solidFill>
            <a:schemeClr val="bg1"/>
          </a:solidFill>
          <a:ln w="9525">
            <a:noFill/>
            <a:miter lim="800000"/>
            <a:headEnd/>
            <a:tailEnd/>
          </a:ln>
        </p:spPr>
        <p:txBody>
          <a:bodyPr lIns="0" tIns="110439" rIns="0" bIns="0"/>
          <a:lstStyle/>
          <a:p>
            <a:pPr marL="342295" indent="-342295" defTabSz="914179">
              <a:spcBef>
                <a:spcPct val="20000"/>
              </a:spcBef>
            </a:pPr>
            <a:r>
              <a:rPr lang="en-GB" sz="900" dirty="0">
                <a:solidFill>
                  <a:srgbClr val="333333"/>
                </a:solidFill>
              </a:rPr>
              <a:t>THE SUITABILITY OF OUR COMPANY: CAPABILITY &amp; TRACK RECORD</a:t>
            </a:r>
          </a:p>
        </p:txBody>
      </p:sp>
      <p:sp>
        <p:nvSpPr>
          <p:cNvPr id="21507" name="Rectangle 4"/>
          <p:cNvSpPr>
            <a:spLocks noChangeArrowheads="1"/>
          </p:cNvSpPr>
          <p:nvPr/>
        </p:nvSpPr>
        <p:spPr bwMode="auto">
          <a:xfrm>
            <a:off x="310864" y="334045"/>
            <a:ext cx="4255706" cy="1125962"/>
          </a:xfrm>
          <a:prstGeom prst="rect">
            <a:avLst/>
          </a:prstGeom>
          <a:noFill/>
          <a:ln w="9525">
            <a:noFill/>
            <a:miter lim="800000"/>
            <a:headEnd/>
            <a:tailEnd/>
          </a:ln>
        </p:spPr>
        <p:txBody>
          <a:bodyPr lIns="189324" tIns="567972" rIns="189324" bIns="189324"/>
          <a:lstStyle/>
          <a:p>
            <a:pPr marL="342295" indent="-342295" defTabSz="914179">
              <a:lnSpc>
                <a:spcPct val="85000"/>
              </a:lnSpc>
            </a:pPr>
            <a:r>
              <a:rPr lang="en-GB" sz="1400" dirty="0">
                <a:solidFill>
                  <a:schemeClr val="bg1"/>
                </a:solidFill>
              </a:rPr>
              <a:t>MEP CAPABILITY</a:t>
            </a:r>
          </a:p>
        </p:txBody>
      </p:sp>
      <p:pic>
        <p:nvPicPr>
          <p:cNvPr id="21508" name="Picture 12" descr="32_Eden Project_©Graham Gaunt"/>
          <p:cNvPicPr>
            <a:picLocks noChangeAspect="1" noChangeArrowheads="1"/>
          </p:cNvPicPr>
          <p:nvPr/>
        </p:nvPicPr>
        <p:blipFill>
          <a:blip r:embed="rId3" cstate="print"/>
          <a:srcRect/>
          <a:stretch>
            <a:fillRect/>
          </a:stretch>
        </p:blipFill>
        <p:spPr bwMode="auto">
          <a:xfrm>
            <a:off x="4646662" y="323966"/>
            <a:ext cx="4190547" cy="3235340"/>
          </a:xfrm>
          <a:prstGeom prst="rect">
            <a:avLst/>
          </a:prstGeom>
          <a:noFill/>
          <a:ln w="9525">
            <a:noFill/>
            <a:miter lim="800000"/>
            <a:headEnd/>
            <a:tailEnd/>
          </a:ln>
        </p:spPr>
      </p:pic>
      <p:pic>
        <p:nvPicPr>
          <p:cNvPr id="21509" name="Picture 13" descr="pompidou centre 2"/>
          <p:cNvPicPr>
            <a:picLocks noChangeAspect="1" noChangeArrowheads="1"/>
          </p:cNvPicPr>
          <p:nvPr/>
        </p:nvPicPr>
        <p:blipFill>
          <a:blip r:embed="rId4" cstate="print"/>
          <a:srcRect/>
          <a:stretch>
            <a:fillRect/>
          </a:stretch>
        </p:blipFill>
        <p:spPr bwMode="auto">
          <a:xfrm>
            <a:off x="312221" y="3752246"/>
            <a:ext cx="4202765" cy="2443424"/>
          </a:xfrm>
          <a:prstGeom prst="rect">
            <a:avLst/>
          </a:prstGeom>
          <a:noFill/>
          <a:ln w="9525">
            <a:noFill/>
            <a:miter lim="800000"/>
            <a:headEnd/>
            <a:tailEnd/>
          </a:ln>
        </p:spPr>
      </p:pic>
      <p:pic>
        <p:nvPicPr>
          <p:cNvPr id="21510" name="Picture 14" descr="BeijingStadium_©Clive Lewis-ArupSport"/>
          <p:cNvPicPr>
            <a:picLocks noChangeAspect="1" noChangeArrowheads="1"/>
          </p:cNvPicPr>
          <p:nvPr/>
        </p:nvPicPr>
        <p:blipFill>
          <a:blip r:embed="rId5" cstate="print"/>
          <a:srcRect/>
          <a:stretch>
            <a:fillRect/>
          </a:stretch>
        </p:blipFill>
        <p:spPr bwMode="auto">
          <a:xfrm>
            <a:off x="4646662" y="3763765"/>
            <a:ext cx="4190547" cy="2431905"/>
          </a:xfrm>
          <a:prstGeom prst="rect">
            <a:avLst/>
          </a:prstGeom>
          <a:noFill/>
          <a:ln w="9525">
            <a:noFill/>
            <a:miter lim="800000"/>
            <a:headEnd/>
            <a:tailEnd/>
          </a:ln>
        </p:spPr>
      </p:pic>
      <p:pic>
        <p:nvPicPr>
          <p:cNvPr id="21511" name="Content Placeholder 6" descr="WorldMap_Jan2011_ArupIntroPPT.png"/>
          <p:cNvPicPr>
            <a:picLocks noGrp="1" noChangeAspect="1"/>
          </p:cNvPicPr>
          <p:nvPr>
            <p:ph sz="quarter" idx="4294967295"/>
          </p:nvPr>
        </p:nvPicPr>
        <p:blipFill>
          <a:blip r:embed="rId6" cstate="print"/>
          <a:srcRect/>
          <a:stretch>
            <a:fillRect/>
          </a:stretch>
        </p:blipFill>
        <p:spPr>
          <a:xfrm>
            <a:off x="443897" y="1084207"/>
            <a:ext cx="4072447" cy="2394468"/>
          </a:xfrm>
          <a:prstGeom prst="rect">
            <a:avLst/>
          </a:prstGeom>
        </p:spPr>
      </p:pic>
      <p:pic>
        <p:nvPicPr>
          <p:cNvPr id="21512" name="Picture 15" descr="FinalArupLogo_Black_Scaled_For_PPT_300dpi.png"/>
          <p:cNvPicPr>
            <a:picLocks noChangeAspect="1"/>
          </p:cNvPicPr>
          <p:nvPr/>
        </p:nvPicPr>
        <p:blipFill>
          <a:blip r:embed="rId7" cstate="print"/>
          <a:srcRect/>
          <a:stretch>
            <a:fillRect/>
          </a:stretch>
        </p:blipFill>
        <p:spPr bwMode="auto">
          <a:xfrm>
            <a:off x="528062" y="322527"/>
            <a:ext cx="2033508" cy="65369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3" descr="Health Sciences Bldg (c) Keith Hunter"/>
          <p:cNvPicPr>
            <a:picLocks noChangeAspect="1" noChangeArrowheads="1"/>
          </p:cNvPicPr>
          <p:nvPr/>
        </p:nvPicPr>
        <p:blipFill>
          <a:blip r:embed="rId3" cstate="print"/>
          <a:srcRect/>
          <a:stretch>
            <a:fillRect/>
          </a:stretch>
        </p:blipFill>
        <p:spPr bwMode="auto">
          <a:xfrm>
            <a:off x="2465188" y="1799811"/>
            <a:ext cx="2047083" cy="1472966"/>
          </a:xfrm>
          <a:prstGeom prst="rect">
            <a:avLst/>
          </a:prstGeom>
          <a:noFill/>
          <a:ln w="9525">
            <a:noFill/>
            <a:miter lim="800000"/>
            <a:headEnd/>
            <a:tailEnd/>
          </a:ln>
        </p:spPr>
      </p:pic>
      <p:sp>
        <p:nvSpPr>
          <p:cNvPr id="22531" name="Rectangle 3"/>
          <p:cNvSpPr>
            <a:spLocks noChangeArrowheads="1"/>
          </p:cNvSpPr>
          <p:nvPr/>
        </p:nvSpPr>
        <p:spPr bwMode="auto">
          <a:xfrm>
            <a:off x="323081" y="6377091"/>
            <a:ext cx="4195978" cy="315326"/>
          </a:xfrm>
          <a:prstGeom prst="rect">
            <a:avLst/>
          </a:prstGeom>
          <a:solidFill>
            <a:schemeClr val="bg1"/>
          </a:solidFill>
          <a:ln w="9525">
            <a:noFill/>
            <a:miter lim="800000"/>
            <a:headEnd/>
            <a:tailEnd/>
          </a:ln>
        </p:spPr>
        <p:txBody>
          <a:bodyPr lIns="0" tIns="110439" rIns="0" bIns="0"/>
          <a:lstStyle/>
          <a:p>
            <a:pPr marL="342295" indent="-342295" defTabSz="914179">
              <a:spcBef>
                <a:spcPct val="20000"/>
              </a:spcBef>
            </a:pPr>
            <a:r>
              <a:rPr lang="en-GB" sz="900" dirty="0">
                <a:solidFill>
                  <a:srgbClr val="333333"/>
                </a:solidFill>
              </a:rPr>
              <a:t>THE SUITABILITY OF OUR COMPANY: BROAD EDUCATION EXPERTISE</a:t>
            </a:r>
          </a:p>
        </p:txBody>
      </p:sp>
      <p:sp>
        <p:nvSpPr>
          <p:cNvPr id="22532" name="Rectangle 4"/>
          <p:cNvSpPr>
            <a:spLocks noChangeArrowheads="1"/>
          </p:cNvSpPr>
          <p:nvPr/>
        </p:nvSpPr>
        <p:spPr bwMode="auto">
          <a:xfrm>
            <a:off x="310864" y="1791172"/>
            <a:ext cx="4058872" cy="521225"/>
          </a:xfrm>
          <a:prstGeom prst="rect">
            <a:avLst/>
          </a:prstGeom>
          <a:noFill/>
          <a:ln w="9525">
            <a:noFill/>
            <a:miter lim="800000"/>
            <a:headEnd/>
            <a:tailEnd/>
          </a:ln>
        </p:spPr>
        <p:txBody>
          <a:bodyPr lIns="189324" tIns="189324" rIns="189324" bIns="189324"/>
          <a:lstStyle/>
          <a:p>
            <a:pPr marL="342295" indent="-342295" defTabSz="914179">
              <a:lnSpc>
                <a:spcPct val="85000"/>
              </a:lnSpc>
            </a:pPr>
            <a:endParaRPr lang="en-US" sz="1300" dirty="0">
              <a:solidFill>
                <a:srgbClr val="333333"/>
              </a:solidFill>
            </a:endParaRPr>
          </a:p>
        </p:txBody>
      </p:sp>
      <p:pic>
        <p:nvPicPr>
          <p:cNvPr id="22533" name="Picture 6" descr="(c)wilson mason &amp; partners chartered architects_UofLancsISS"/>
          <p:cNvPicPr>
            <a:picLocks noChangeAspect="1" noChangeArrowheads="1"/>
          </p:cNvPicPr>
          <p:nvPr/>
        </p:nvPicPr>
        <p:blipFill>
          <a:blip r:embed="rId4" cstate="print"/>
          <a:srcRect/>
          <a:stretch>
            <a:fillRect/>
          </a:stretch>
        </p:blipFill>
        <p:spPr bwMode="auto">
          <a:xfrm>
            <a:off x="6855285" y="334046"/>
            <a:ext cx="1981924" cy="1352018"/>
          </a:xfrm>
          <a:prstGeom prst="rect">
            <a:avLst/>
          </a:prstGeom>
          <a:noFill/>
          <a:ln w="9525">
            <a:noFill/>
            <a:miter lim="800000"/>
            <a:headEnd/>
            <a:tailEnd/>
          </a:ln>
        </p:spPr>
      </p:pic>
      <p:pic>
        <p:nvPicPr>
          <p:cNvPr id="22534" name="Picture 7" descr="NTI_1_lowres"/>
          <p:cNvPicPr>
            <a:picLocks noChangeAspect="1" noChangeArrowheads="1"/>
          </p:cNvPicPr>
          <p:nvPr/>
        </p:nvPicPr>
        <p:blipFill>
          <a:blip r:embed="rId5" cstate="print"/>
          <a:srcRect/>
          <a:stretch>
            <a:fillRect/>
          </a:stretch>
        </p:blipFill>
        <p:spPr bwMode="auto">
          <a:xfrm>
            <a:off x="312221" y="3387965"/>
            <a:ext cx="2048441" cy="1297303"/>
          </a:xfrm>
          <a:prstGeom prst="rect">
            <a:avLst/>
          </a:prstGeom>
          <a:noFill/>
          <a:ln w="9525">
            <a:noFill/>
            <a:miter lim="800000"/>
            <a:headEnd/>
            <a:tailEnd/>
          </a:ln>
        </p:spPr>
      </p:pic>
      <p:pic>
        <p:nvPicPr>
          <p:cNvPr id="22535" name="Picture 8" descr="IMG0044_©Paul McMullin"/>
          <p:cNvPicPr>
            <a:picLocks noChangeAspect="1" noChangeArrowheads="1"/>
          </p:cNvPicPr>
          <p:nvPr/>
        </p:nvPicPr>
        <p:blipFill>
          <a:blip r:embed="rId6" cstate="print"/>
          <a:srcRect/>
          <a:stretch>
            <a:fillRect/>
          </a:stretch>
        </p:blipFill>
        <p:spPr bwMode="auto">
          <a:xfrm>
            <a:off x="6856643" y="4800456"/>
            <a:ext cx="1980566" cy="1398094"/>
          </a:xfrm>
          <a:prstGeom prst="rect">
            <a:avLst/>
          </a:prstGeom>
          <a:noFill/>
          <a:ln w="9525">
            <a:noFill/>
            <a:miter lim="800000"/>
            <a:headEnd/>
            <a:tailEnd/>
          </a:ln>
        </p:spPr>
      </p:pic>
      <p:pic>
        <p:nvPicPr>
          <p:cNvPr id="22536" name="Picture 9" descr="Job 57700_5"/>
          <p:cNvPicPr>
            <a:picLocks noChangeAspect="1" noChangeArrowheads="1"/>
          </p:cNvPicPr>
          <p:nvPr/>
        </p:nvPicPr>
        <p:blipFill>
          <a:blip r:embed="rId7" cstate="print"/>
          <a:srcRect/>
          <a:stretch>
            <a:fillRect/>
          </a:stretch>
        </p:blipFill>
        <p:spPr bwMode="auto">
          <a:xfrm>
            <a:off x="4626300" y="1807011"/>
            <a:ext cx="2060658" cy="1467205"/>
          </a:xfrm>
          <a:prstGeom prst="rect">
            <a:avLst/>
          </a:prstGeom>
          <a:noFill/>
          <a:ln w="9525">
            <a:noFill/>
            <a:miter lim="800000"/>
            <a:headEnd/>
            <a:tailEnd/>
          </a:ln>
        </p:spPr>
      </p:pic>
      <p:pic>
        <p:nvPicPr>
          <p:cNvPr id="22537" name="Picture 10" descr="Job 119501_0"/>
          <p:cNvPicPr>
            <a:picLocks noChangeAspect="1" noChangeArrowheads="1"/>
          </p:cNvPicPr>
          <p:nvPr/>
        </p:nvPicPr>
        <p:blipFill>
          <a:blip r:embed="rId8" cstate="print"/>
          <a:srcRect/>
          <a:stretch>
            <a:fillRect/>
          </a:stretch>
        </p:blipFill>
        <p:spPr bwMode="auto">
          <a:xfrm>
            <a:off x="4634445" y="3387965"/>
            <a:ext cx="2060658" cy="1297303"/>
          </a:xfrm>
          <a:prstGeom prst="rect">
            <a:avLst/>
          </a:prstGeom>
          <a:noFill/>
          <a:ln w="9525">
            <a:noFill/>
            <a:miter lim="800000"/>
            <a:headEnd/>
            <a:tailEnd/>
          </a:ln>
        </p:spPr>
      </p:pic>
      <p:pic>
        <p:nvPicPr>
          <p:cNvPr id="22538" name="Picture 11" descr="uni of aberdeen"/>
          <p:cNvPicPr>
            <a:picLocks noChangeAspect="1" noChangeArrowheads="1"/>
          </p:cNvPicPr>
          <p:nvPr/>
        </p:nvPicPr>
        <p:blipFill>
          <a:blip r:embed="rId9" cstate="print"/>
          <a:srcRect/>
          <a:stretch>
            <a:fillRect/>
          </a:stretch>
        </p:blipFill>
        <p:spPr bwMode="auto">
          <a:xfrm>
            <a:off x="2465188" y="3387965"/>
            <a:ext cx="2036223" cy="1297303"/>
          </a:xfrm>
          <a:prstGeom prst="rect">
            <a:avLst/>
          </a:prstGeom>
          <a:noFill/>
          <a:ln w="9525">
            <a:noFill/>
            <a:miter lim="800000"/>
            <a:headEnd/>
            <a:tailEnd/>
          </a:ln>
        </p:spPr>
      </p:pic>
      <p:sp>
        <p:nvSpPr>
          <p:cNvPr id="22539" name="Text Box 12"/>
          <p:cNvSpPr txBox="1">
            <a:spLocks noChangeArrowheads="1"/>
          </p:cNvSpPr>
          <p:nvPr/>
        </p:nvSpPr>
        <p:spPr bwMode="auto">
          <a:xfrm>
            <a:off x="2505912" y="3431160"/>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sp>
        <p:nvSpPr>
          <p:cNvPr id="22540" name="Text Box 13"/>
          <p:cNvSpPr txBox="1">
            <a:spLocks noChangeArrowheads="1"/>
          </p:cNvSpPr>
          <p:nvPr/>
        </p:nvSpPr>
        <p:spPr bwMode="auto">
          <a:xfrm>
            <a:off x="6936734" y="406038"/>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sp>
        <p:nvSpPr>
          <p:cNvPr id="22541" name="Text Box 14"/>
          <p:cNvSpPr txBox="1">
            <a:spLocks noChangeArrowheads="1"/>
          </p:cNvSpPr>
          <p:nvPr/>
        </p:nvSpPr>
        <p:spPr bwMode="auto">
          <a:xfrm>
            <a:off x="6917730" y="4876769"/>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sp>
        <p:nvSpPr>
          <p:cNvPr id="22542" name="Text Box 15"/>
          <p:cNvSpPr txBox="1">
            <a:spLocks noChangeArrowheads="1"/>
          </p:cNvSpPr>
          <p:nvPr/>
        </p:nvSpPr>
        <p:spPr bwMode="auto">
          <a:xfrm>
            <a:off x="327154" y="3467156"/>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sp>
        <p:nvSpPr>
          <p:cNvPr id="22543" name="Text Box 16"/>
          <p:cNvSpPr txBox="1">
            <a:spLocks noChangeArrowheads="1"/>
          </p:cNvSpPr>
          <p:nvPr/>
        </p:nvSpPr>
        <p:spPr bwMode="auto">
          <a:xfrm>
            <a:off x="4634445" y="1959635"/>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44" name="Picture 17" descr="Job 117932_0"/>
          <p:cNvPicPr>
            <a:picLocks noChangeAspect="1" noChangeArrowheads="1"/>
          </p:cNvPicPr>
          <p:nvPr/>
        </p:nvPicPr>
        <p:blipFill>
          <a:blip r:embed="rId10" cstate="print"/>
          <a:srcRect/>
          <a:stretch>
            <a:fillRect/>
          </a:stretch>
        </p:blipFill>
        <p:spPr bwMode="auto">
          <a:xfrm>
            <a:off x="6847141" y="1807011"/>
            <a:ext cx="1990069" cy="1475845"/>
          </a:xfrm>
          <a:prstGeom prst="rect">
            <a:avLst/>
          </a:prstGeom>
          <a:noFill/>
          <a:ln w="9525">
            <a:noFill/>
            <a:miter lim="800000"/>
            <a:headEnd/>
            <a:tailEnd/>
          </a:ln>
        </p:spPr>
      </p:pic>
      <p:sp>
        <p:nvSpPr>
          <p:cNvPr id="22545" name="Text Box 18"/>
          <p:cNvSpPr txBox="1">
            <a:spLocks noChangeArrowheads="1"/>
          </p:cNvSpPr>
          <p:nvPr/>
        </p:nvSpPr>
        <p:spPr bwMode="auto">
          <a:xfrm>
            <a:off x="6946237" y="1959635"/>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sp>
        <p:nvSpPr>
          <p:cNvPr id="22546" name="Text Box 20"/>
          <p:cNvSpPr txBox="1">
            <a:spLocks noChangeArrowheads="1"/>
          </p:cNvSpPr>
          <p:nvPr/>
        </p:nvSpPr>
        <p:spPr bwMode="auto">
          <a:xfrm>
            <a:off x="469689" y="4955960"/>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47" name="Picture 21" descr="Victoria Building"/>
          <p:cNvPicPr>
            <a:picLocks noChangeAspect="1" noChangeArrowheads="1"/>
          </p:cNvPicPr>
          <p:nvPr/>
        </p:nvPicPr>
        <p:blipFill>
          <a:blip r:embed="rId11" cstate="print"/>
          <a:srcRect/>
          <a:stretch>
            <a:fillRect/>
          </a:stretch>
        </p:blipFill>
        <p:spPr bwMode="auto">
          <a:xfrm>
            <a:off x="2465188" y="4800456"/>
            <a:ext cx="2036223" cy="1395214"/>
          </a:xfrm>
          <a:prstGeom prst="rect">
            <a:avLst/>
          </a:prstGeom>
          <a:noFill/>
          <a:ln w="9525">
            <a:noFill/>
            <a:miter lim="800000"/>
            <a:headEnd/>
            <a:tailEnd/>
          </a:ln>
        </p:spPr>
      </p:pic>
      <p:sp>
        <p:nvSpPr>
          <p:cNvPr id="22548" name="Text Box 22"/>
          <p:cNvSpPr txBox="1">
            <a:spLocks noChangeArrowheads="1"/>
          </p:cNvSpPr>
          <p:nvPr/>
        </p:nvSpPr>
        <p:spPr bwMode="auto">
          <a:xfrm>
            <a:off x="2505912" y="4944441"/>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49" name="Picture 23" descr="Job 115937_0"/>
          <p:cNvPicPr>
            <a:picLocks noChangeAspect="1" noChangeArrowheads="1"/>
          </p:cNvPicPr>
          <p:nvPr/>
        </p:nvPicPr>
        <p:blipFill>
          <a:blip r:embed="rId12" cstate="print"/>
          <a:srcRect/>
          <a:stretch>
            <a:fillRect/>
          </a:stretch>
        </p:blipFill>
        <p:spPr bwMode="auto">
          <a:xfrm>
            <a:off x="4634445" y="4793257"/>
            <a:ext cx="1991427" cy="1402413"/>
          </a:xfrm>
          <a:prstGeom prst="rect">
            <a:avLst/>
          </a:prstGeom>
          <a:noFill/>
          <a:ln w="9525">
            <a:noFill/>
            <a:miter lim="800000"/>
            <a:headEnd/>
            <a:tailEnd/>
          </a:ln>
        </p:spPr>
      </p:pic>
      <p:sp>
        <p:nvSpPr>
          <p:cNvPr id="22550" name="Text Box 24"/>
          <p:cNvSpPr txBox="1">
            <a:spLocks noChangeArrowheads="1"/>
          </p:cNvSpPr>
          <p:nvPr/>
        </p:nvSpPr>
        <p:spPr bwMode="auto">
          <a:xfrm>
            <a:off x="4710464" y="4882528"/>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51" name="Picture 25" descr="113702"/>
          <p:cNvPicPr>
            <a:picLocks noChangeAspect="1" noChangeArrowheads="1"/>
          </p:cNvPicPr>
          <p:nvPr/>
        </p:nvPicPr>
        <p:blipFill>
          <a:blip r:embed="rId13" cstate="print"/>
          <a:srcRect/>
          <a:stretch>
            <a:fillRect/>
          </a:stretch>
        </p:blipFill>
        <p:spPr bwMode="auto">
          <a:xfrm>
            <a:off x="6845783" y="3387965"/>
            <a:ext cx="1991426" cy="1303063"/>
          </a:xfrm>
          <a:prstGeom prst="rect">
            <a:avLst/>
          </a:prstGeom>
          <a:noFill/>
          <a:ln w="9525">
            <a:noFill/>
            <a:miter lim="800000"/>
            <a:headEnd/>
            <a:tailEnd/>
          </a:ln>
        </p:spPr>
      </p:pic>
      <p:sp>
        <p:nvSpPr>
          <p:cNvPr id="22552" name="Text Box 26"/>
          <p:cNvSpPr txBox="1">
            <a:spLocks noChangeArrowheads="1"/>
          </p:cNvSpPr>
          <p:nvPr/>
        </p:nvSpPr>
        <p:spPr bwMode="auto">
          <a:xfrm>
            <a:off x="6906870" y="3451318"/>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53" name="Picture 27" descr="Cambridge University Law Faculty (c) John Edward Linden"/>
          <p:cNvPicPr>
            <a:picLocks noChangeAspect="1" noChangeArrowheads="1"/>
          </p:cNvPicPr>
          <p:nvPr/>
        </p:nvPicPr>
        <p:blipFill>
          <a:blip r:embed="rId14" cstate="print"/>
          <a:srcRect/>
          <a:stretch>
            <a:fillRect/>
          </a:stretch>
        </p:blipFill>
        <p:spPr bwMode="auto">
          <a:xfrm>
            <a:off x="4634444" y="334046"/>
            <a:ext cx="2048441" cy="1352018"/>
          </a:xfrm>
          <a:prstGeom prst="rect">
            <a:avLst/>
          </a:prstGeom>
          <a:noFill/>
          <a:ln w="9525">
            <a:noFill/>
            <a:miter lim="800000"/>
            <a:headEnd/>
            <a:tailEnd/>
          </a:ln>
        </p:spPr>
      </p:pic>
      <p:sp>
        <p:nvSpPr>
          <p:cNvPr id="22554" name="Text Box 28"/>
          <p:cNvSpPr txBox="1">
            <a:spLocks noChangeArrowheads="1"/>
          </p:cNvSpPr>
          <p:nvPr/>
        </p:nvSpPr>
        <p:spPr bwMode="auto">
          <a:xfrm>
            <a:off x="4634445" y="467952"/>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55" name="Picture 29" descr="warwick uni"/>
          <p:cNvPicPr>
            <a:picLocks noChangeAspect="1" noChangeArrowheads="1"/>
          </p:cNvPicPr>
          <p:nvPr/>
        </p:nvPicPr>
        <p:blipFill>
          <a:blip r:embed="rId15" cstate="print"/>
          <a:srcRect/>
          <a:stretch>
            <a:fillRect/>
          </a:stretch>
        </p:blipFill>
        <p:spPr bwMode="auto">
          <a:xfrm>
            <a:off x="312221" y="1807011"/>
            <a:ext cx="2048441" cy="1458566"/>
          </a:xfrm>
          <a:prstGeom prst="rect">
            <a:avLst/>
          </a:prstGeom>
          <a:noFill/>
          <a:ln w="9525">
            <a:noFill/>
            <a:miter lim="800000"/>
            <a:headEnd/>
            <a:tailEnd/>
          </a:ln>
        </p:spPr>
      </p:pic>
      <p:sp>
        <p:nvSpPr>
          <p:cNvPr id="22556" name="Text Box 30"/>
          <p:cNvSpPr txBox="1">
            <a:spLocks noChangeArrowheads="1"/>
          </p:cNvSpPr>
          <p:nvPr/>
        </p:nvSpPr>
        <p:spPr bwMode="auto">
          <a:xfrm>
            <a:off x="365163" y="1807011"/>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sp>
        <p:nvSpPr>
          <p:cNvPr id="22557" name="Text Box 34"/>
          <p:cNvSpPr txBox="1">
            <a:spLocks noChangeArrowheads="1"/>
          </p:cNvSpPr>
          <p:nvPr/>
        </p:nvSpPr>
        <p:spPr bwMode="auto">
          <a:xfrm>
            <a:off x="2519487" y="1971154"/>
            <a:ext cx="1995499" cy="123827"/>
          </a:xfrm>
          <a:prstGeom prst="rect">
            <a:avLst/>
          </a:prstGeom>
          <a:noFill/>
          <a:ln w="9525" algn="ctr">
            <a:noFill/>
            <a:miter lim="800000"/>
            <a:headEnd/>
            <a:tailEnd/>
          </a:ln>
        </p:spPr>
        <p:txBody>
          <a:bodyPr lIns="0" tIns="0" rIns="0" bIns="0">
            <a:spAutoFit/>
          </a:bodyPr>
          <a:lstStyle/>
          <a:p>
            <a:pPr defTabSz="914179">
              <a:spcBef>
                <a:spcPct val="50000"/>
              </a:spcBef>
            </a:pPr>
            <a:endParaRPr lang="en-US" sz="800" dirty="0"/>
          </a:p>
        </p:txBody>
      </p:sp>
      <p:pic>
        <p:nvPicPr>
          <p:cNvPr id="22558" name="Picture 35" descr="LIVERPOOL UNI"/>
          <p:cNvPicPr>
            <a:picLocks noChangeAspect="1" noChangeArrowheads="1"/>
          </p:cNvPicPr>
          <p:nvPr/>
        </p:nvPicPr>
        <p:blipFill>
          <a:blip r:embed="rId16" cstate="print"/>
          <a:srcRect/>
          <a:stretch>
            <a:fillRect/>
          </a:stretch>
        </p:blipFill>
        <p:spPr bwMode="auto">
          <a:xfrm>
            <a:off x="301361" y="335486"/>
            <a:ext cx="2048441" cy="1349138"/>
          </a:xfrm>
          <a:prstGeom prst="rect">
            <a:avLst/>
          </a:prstGeom>
          <a:noFill/>
          <a:ln w="9525">
            <a:noFill/>
            <a:miter lim="800000"/>
            <a:headEnd/>
            <a:tailEnd/>
          </a:ln>
        </p:spPr>
      </p:pic>
      <p:pic>
        <p:nvPicPr>
          <p:cNvPr id="22559" name="Picture 36" descr="bristol uni"/>
          <p:cNvPicPr>
            <a:picLocks noChangeAspect="1" noChangeArrowheads="1"/>
          </p:cNvPicPr>
          <p:nvPr/>
        </p:nvPicPr>
        <p:blipFill>
          <a:blip r:embed="rId17" cstate="print"/>
          <a:srcRect/>
          <a:stretch>
            <a:fillRect/>
          </a:stretch>
        </p:blipFill>
        <p:spPr bwMode="auto">
          <a:xfrm>
            <a:off x="2465188" y="335486"/>
            <a:ext cx="2049798" cy="1349138"/>
          </a:xfrm>
          <a:prstGeom prst="rect">
            <a:avLst/>
          </a:prstGeom>
          <a:noFill/>
          <a:ln w="9525">
            <a:noFill/>
            <a:miter lim="800000"/>
            <a:headEnd/>
            <a:tailEnd/>
          </a:ln>
        </p:spPr>
      </p:pic>
      <p:pic>
        <p:nvPicPr>
          <p:cNvPr id="22560" name="Picture 8" descr="00025323_20090619125734"/>
          <p:cNvPicPr>
            <a:picLocks noChangeAspect="1" noChangeArrowheads="1"/>
          </p:cNvPicPr>
          <p:nvPr/>
        </p:nvPicPr>
        <p:blipFill>
          <a:blip r:embed="rId18" cstate="print"/>
          <a:srcRect/>
          <a:stretch>
            <a:fillRect/>
          </a:stretch>
        </p:blipFill>
        <p:spPr bwMode="auto">
          <a:xfrm>
            <a:off x="306791" y="4809095"/>
            <a:ext cx="2032151" cy="140529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0C0C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536</TotalTime>
  <Words>2253</Words>
  <Application>Microsoft Office PowerPoint</Application>
  <PresentationFormat>On-screen Show (4:3)</PresentationFormat>
  <Paragraphs>285</Paragraphs>
  <Slides>35</Slides>
  <Notes>16</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Scope 3 – Moving Beyond the Estates Office </vt:lpstr>
      <vt:lpstr>Slide 2</vt:lpstr>
      <vt:lpstr>Structure and timings [TO BE REMOVED FROM FINAL VERSION!]</vt:lpstr>
      <vt:lpstr>Presenters</vt:lpstr>
      <vt:lpstr>Content</vt:lpstr>
      <vt:lpstr>De Montfort University (DMU)</vt:lpstr>
      <vt:lpstr>Slide 7</vt:lpstr>
      <vt:lpstr>Slide 8</vt:lpstr>
      <vt:lpstr>Slide 9</vt:lpstr>
      <vt:lpstr>Slide 10</vt:lpstr>
      <vt:lpstr>Terminology: GHG Protocol &amp; Scope 1-3 emissions</vt:lpstr>
      <vt:lpstr>Scope 3 emissions are of global importance:  Toy production emissions</vt:lpstr>
      <vt:lpstr>Scope 3 emissions are of global importance:  Toy consumption emissions</vt:lpstr>
      <vt:lpstr>The NHS England study (2008):  showed the importance in UK of scope 3</vt:lpstr>
      <vt:lpstr>Scope 3 moving on:  The new Scope 3 GHG Protocol - October 2011</vt:lpstr>
      <vt:lpstr>The corporate lever:  The Carbon Disclosure Project</vt:lpstr>
      <vt:lpstr>Policy context</vt:lpstr>
      <vt:lpstr>Policy context</vt:lpstr>
      <vt:lpstr>HE sector CO2 emissions:  primary sector breakdown (2005-06)</vt:lpstr>
      <vt:lpstr>HE sector CO2 emissions:  scope 1-3 emissions breakdown (2005 – 2006)</vt:lpstr>
      <vt:lpstr>DMU carbon footprint analysis: 2008 (2008-09)</vt:lpstr>
      <vt:lpstr>Measuring Procurement Related Emissions</vt:lpstr>
      <vt:lpstr>Carbon Management Plans - DMU</vt:lpstr>
      <vt:lpstr>Slide 24</vt:lpstr>
      <vt:lpstr>Next steps: carbon cycle feedback</vt:lpstr>
      <vt:lpstr>Scope 3 - Group discussions 15-20</vt:lpstr>
      <vt:lpstr>Engaging on Scope 3 Procurement Emissions – PROCO2</vt:lpstr>
      <vt:lpstr>Slide 28</vt:lpstr>
      <vt:lpstr>Beyond information provision</vt:lpstr>
      <vt:lpstr>Staff engagement prior to &amp; during development of the tool (1)</vt:lpstr>
      <vt:lpstr>Staff engagement prior to &amp;  during development of the tool (2)</vt:lpstr>
      <vt:lpstr>Slide 32</vt:lpstr>
      <vt:lpstr>Slide 33</vt:lpstr>
      <vt:lpstr>Key messages</vt:lpstr>
      <vt:lpstr>Your next steps – making the most of your EAUC Membership…</vt:lpstr>
    </vt:vector>
  </TitlesOfParts>
  <Company>University of Gloucestershire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WALKLEY, Lisa</dc:creator>
  <cp:lastModifiedBy>Karl</cp:lastModifiedBy>
  <cp:revision>71</cp:revision>
  <cp:lastPrinted>2012-01-09T11:11:14Z</cp:lastPrinted>
  <dcterms:created xsi:type="dcterms:W3CDTF">2012-01-05T13:50:36Z</dcterms:created>
  <dcterms:modified xsi:type="dcterms:W3CDTF">2012-03-23T11:18:15Z</dcterms:modified>
</cp:coreProperties>
</file>