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3" r:id="rId4"/>
    <p:sldId id="264" r:id="rId5"/>
    <p:sldId id="265" r:id="rId6"/>
    <p:sldId id="269" r:id="rId7"/>
    <p:sldId id="270" r:id="rId8"/>
    <p:sldId id="266" r:id="rId9"/>
    <p:sldId id="268" r:id="rId10"/>
    <p:sldId id="258" r:id="rId11"/>
    <p:sldId id="259" r:id="rId12"/>
  </p:sldIdLst>
  <p:sldSz cx="9144000" cy="6858000" type="screen4x3"/>
  <p:notesSz cx="6797675" cy="9926638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17A1D"/>
    <a:srgbClr val="006BAC"/>
    <a:srgbClr val="FF6BAC"/>
    <a:srgbClr val="562689"/>
    <a:srgbClr val="7BA22F"/>
    <a:srgbClr val="00535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2406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C0757-371D-4FF1-8369-16DE110856FA}" type="datetimeFigureOut">
              <a:rPr lang="en-GB" smtClean="0"/>
              <a:pPr/>
              <a:t>26/03/2012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C9E82-DD0F-457F-9B9B-8879762CD4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0266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3" y="3284984"/>
            <a:ext cx="4824537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Speaker(s) 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03648" y="6199792"/>
            <a:ext cx="4608512" cy="3298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Stream: Learning, Teaching and Research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93335" cy="201622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5301208"/>
            <a:ext cx="1436400" cy="14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790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BF49-16BE-4E29-89A5-91128146C5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1016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  <a:prstGeom prst="rect">
            <a:avLst/>
          </a:prstGeom>
        </p:spPr>
        <p:txBody>
          <a:bodyPr vert="eaVert"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43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3458" t="14833" b="14439"/>
          <a:stretch>
            <a:fillRect/>
          </a:stretch>
        </p:blipFill>
        <p:spPr bwMode="auto">
          <a:xfrm>
            <a:off x="-276225" y="-76200"/>
            <a:ext cx="9444038" cy="71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5447" cy="922114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556792"/>
            <a:ext cx="8207375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148" y="188641"/>
            <a:ext cx="250418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072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 hom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987008" cy="1354162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</a:lstStyle>
          <a:p>
            <a:r>
              <a:rPr lang="en-US" dirty="0" smtClean="0"/>
              <a:t>Your three take-home key messages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68313" y="1916832"/>
            <a:ext cx="8207375" cy="4320480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rgbClr val="E17A1D"/>
              </a:buClr>
              <a:buSzPct val="121000"/>
              <a:buFont typeface="+mj-lt"/>
              <a:buAutoNum type="arabicPeriod"/>
              <a:defRPr baseline="0"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dirty="0" smtClean="0"/>
              <a:t>Message 1</a:t>
            </a:r>
          </a:p>
          <a:p>
            <a:pPr lvl="0"/>
            <a:r>
              <a:rPr lang="en-US" dirty="0" smtClean="0"/>
              <a:t>Message 2</a:t>
            </a:r>
          </a:p>
          <a:p>
            <a:pPr lvl="0"/>
            <a:r>
              <a:rPr lang="en-US" dirty="0" smtClean="0"/>
              <a:t>Message 3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5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656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5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18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67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99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31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79512" y="188640"/>
            <a:ext cx="8712968" cy="6480720"/>
          </a:xfrm>
          <a:prstGeom prst="roundRect">
            <a:avLst>
              <a:gd name="adj" fmla="val 324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0312" y="6356350"/>
            <a:ext cx="130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C90BF49-16BE-4E29-89A5-91128146C5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148" y="188641"/>
            <a:ext cx="250418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94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500" b="1" kern="1200">
          <a:solidFill>
            <a:srgbClr val="00535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lifeindex.org.uk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5536" y="3789040"/>
            <a:ext cx="6408713" cy="1224136"/>
          </a:xfrm>
        </p:spPr>
        <p:txBody>
          <a:bodyPr/>
          <a:lstStyle/>
          <a:p>
            <a:r>
              <a:rPr lang="en-GB" dirty="0" smtClean="0"/>
              <a:t>Jackie Bagnall</a:t>
            </a:r>
          </a:p>
          <a:p>
            <a:r>
              <a:rPr lang="en-GB" dirty="0" smtClean="0"/>
              <a:t>The One Planet MBA</a:t>
            </a:r>
          </a:p>
          <a:p>
            <a:r>
              <a:rPr lang="en-GB" dirty="0" smtClean="0"/>
              <a:t>The University of Exeter Business School 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5332" y="2132856"/>
            <a:ext cx="8293335" cy="2016223"/>
          </a:xfrm>
        </p:spPr>
        <p:txBody>
          <a:bodyPr/>
          <a:lstStyle/>
          <a:p>
            <a:pPr algn="ctr"/>
            <a:r>
              <a:rPr lang="en-GB" dirty="0" smtClean="0"/>
              <a:t>Producing Unique Planet-Minded Business Leaders 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95536" y="404664"/>
            <a:ext cx="3849340" cy="694407"/>
            <a:chOff x="665163" y="1068388"/>
            <a:chExt cx="5595937" cy="966787"/>
          </a:xfrm>
        </p:grpSpPr>
        <p:pic>
          <p:nvPicPr>
            <p:cNvPr id="6" name="Picture 8" descr="Business_School_rgb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5163" y="1111250"/>
              <a:ext cx="41148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WWF_partnership_lscape (2)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94288" y="1068388"/>
              <a:ext cx="1166812" cy="64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61428164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5987008" cy="1354162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In Summary 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2" y="2276872"/>
            <a:ext cx="8207375" cy="3096344"/>
          </a:xfrm>
        </p:spPr>
        <p:txBody>
          <a:bodyPr/>
          <a:lstStyle/>
          <a:p>
            <a:r>
              <a:rPr lang="en-GB" dirty="0" smtClean="0"/>
              <a:t>Assumptions underpin design questions.</a:t>
            </a:r>
            <a:endParaRPr lang="en-GB" dirty="0" smtClean="0"/>
          </a:p>
          <a:p>
            <a:r>
              <a:rPr lang="en-GB" dirty="0" smtClean="0"/>
              <a:t>Innovation takes partnership and time. </a:t>
            </a:r>
            <a:endParaRPr lang="en-GB" dirty="0" smtClean="0"/>
          </a:p>
          <a:p>
            <a:r>
              <a:rPr lang="en-GB" dirty="0" smtClean="0"/>
              <a:t>Future design needs are determined as you journey forwards.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0896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/>
              <a:t>Your next steps – making the most of your EAUC Membership…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340768"/>
            <a:ext cx="8207375" cy="4896544"/>
          </a:xfrm>
        </p:spPr>
        <p:txBody>
          <a:bodyPr/>
          <a:lstStyle/>
          <a:p>
            <a:r>
              <a:rPr lang="en-GB" sz="1900" dirty="0" smtClean="0">
                <a:solidFill>
                  <a:srgbClr val="E17A1D"/>
                </a:solidFill>
              </a:rPr>
              <a:t>Resources - </a:t>
            </a:r>
          </a:p>
          <a:p>
            <a:pPr lvl="1">
              <a:buClr>
                <a:srgbClr val="E17A1D"/>
              </a:buClr>
              <a:buFont typeface="Arial" pitchFamily="34" charset="0"/>
              <a:buChar char="•"/>
            </a:pPr>
            <a:r>
              <a:rPr lang="en-GB" sz="1900" dirty="0"/>
              <a:t>v</a:t>
            </a:r>
            <a:r>
              <a:rPr lang="en-GB" sz="1900" dirty="0" smtClean="0"/>
              <a:t>isit </a:t>
            </a:r>
            <a:r>
              <a:rPr lang="en-GB" sz="1900" dirty="0"/>
              <a:t>the dedicated Education for Sustainability section on the EAUC resource bank</a:t>
            </a:r>
          </a:p>
          <a:p>
            <a:pPr lvl="1">
              <a:buClr>
                <a:srgbClr val="E17A1D"/>
              </a:buClr>
              <a:buFont typeface="Arial" pitchFamily="34" charset="0"/>
              <a:buChar char="•"/>
            </a:pPr>
            <a:r>
              <a:rPr lang="en-GB" sz="1900" dirty="0" smtClean="0"/>
              <a:t>visit </a:t>
            </a:r>
            <a:r>
              <a:rPr lang="en-GB" sz="1900" dirty="0"/>
              <a:t>SORTED </a:t>
            </a:r>
            <a:r>
              <a:rPr lang="en-GB" sz="1900" dirty="0" smtClean="0"/>
              <a:t>- </a:t>
            </a:r>
            <a:r>
              <a:rPr lang="en-GB" sz="1900" dirty="0"/>
              <a:t>the online resource for sustainability in the Learning and Skills sector</a:t>
            </a:r>
          </a:p>
          <a:p>
            <a:r>
              <a:rPr lang="en-GB" sz="1900" dirty="0">
                <a:solidFill>
                  <a:srgbClr val="E17A1D"/>
                </a:solidFill>
              </a:rPr>
              <a:t>Networks - </a:t>
            </a:r>
            <a:r>
              <a:rPr lang="en-GB" sz="1900" dirty="0" smtClean="0"/>
              <a:t>Join </a:t>
            </a:r>
            <a:r>
              <a:rPr lang="en-GB" sz="1900" dirty="0"/>
              <a:t>SHED - the leading cross sector Community of Practice in the UK for Education for Sustainability (</a:t>
            </a:r>
            <a:r>
              <a:rPr lang="en-GB" sz="1900" dirty="0" err="1"/>
              <a:t>EfS</a:t>
            </a:r>
            <a:r>
              <a:rPr lang="en-GB" sz="1900" dirty="0"/>
              <a:t>). Developed in collaboration with Higher Education Academy</a:t>
            </a:r>
            <a:r>
              <a:rPr lang="en-GB" sz="1900" dirty="0" smtClean="0"/>
              <a:t>.</a:t>
            </a:r>
          </a:p>
          <a:p>
            <a:pPr lvl="1">
              <a:buClr>
                <a:srgbClr val="E17A1D"/>
              </a:buClr>
              <a:buFont typeface="Arial" pitchFamily="34" charset="0"/>
              <a:buChar char="•"/>
            </a:pPr>
            <a:r>
              <a:rPr lang="en-GB" sz="1900" dirty="0" smtClean="0"/>
              <a:t>Visit the EAUC stand for more information on this group </a:t>
            </a:r>
            <a:endParaRPr lang="en-GB" sz="1900" dirty="0"/>
          </a:p>
          <a:p>
            <a:r>
              <a:rPr lang="en-GB" sz="1900" dirty="0" smtClean="0">
                <a:solidFill>
                  <a:srgbClr val="E17A1D"/>
                </a:solidFill>
              </a:rPr>
              <a:t>Recognition - </a:t>
            </a:r>
            <a:r>
              <a:rPr lang="en-GB" sz="1900" dirty="0" smtClean="0"/>
              <a:t>want recognition for your curriculum projects – enter the 2012 Green Gown Awards courses and/or skills categories. Entries open summer 2012</a:t>
            </a:r>
          </a:p>
          <a:p>
            <a:r>
              <a:rPr lang="en-GB" sz="1900" dirty="0" smtClean="0">
                <a:solidFill>
                  <a:srgbClr val="E17A1D"/>
                </a:solidFill>
              </a:rPr>
              <a:t>Measure and improve - </a:t>
            </a:r>
            <a:r>
              <a:rPr lang="en-GB" sz="1900" dirty="0" smtClean="0"/>
              <a:t>sign </a:t>
            </a:r>
            <a:r>
              <a:rPr lang="en-GB" sz="1900" dirty="0"/>
              <a:t>up to </a:t>
            </a:r>
            <a:r>
              <a:rPr lang="en-GB" sz="1900" dirty="0" err="1"/>
              <a:t>LiFE</a:t>
            </a:r>
            <a:r>
              <a:rPr lang="en-GB" sz="1900" dirty="0"/>
              <a:t> for help on embedding ESD into your </a:t>
            </a:r>
            <a:r>
              <a:rPr lang="en-GB" sz="1900" dirty="0" smtClean="0"/>
              <a:t>institution - visit </a:t>
            </a:r>
            <a:r>
              <a:rPr lang="en-GB" sz="1900" dirty="0" smtClean="0">
                <a:hlinkClick r:id="rId3"/>
              </a:rPr>
              <a:t>www.thelifeindex.org.uk</a:t>
            </a:r>
            <a:r>
              <a:rPr lang="en-GB" sz="1900" dirty="0" smtClean="0"/>
              <a:t> </a:t>
            </a:r>
          </a:p>
          <a:p>
            <a:pPr marL="0" indent="0" algn="ctr">
              <a:buNone/>
            </a:pPr>
            <a:endParaRPr lang="en-GB" sz="1000" b="1" dirty="0" smtClean="0">
              <a:solidFill>
                <a:srgbClr val="E17A1D"/>
              </a:solidFill>
            </a:endParaRPr>
          </a:p>
          <a:p>
            <a:pPr marL="0" indent="0" algn="ctr">
              <a:buNone/>
            </a:pPr>
            <a:r>
              <a:rPr lang="en-GB" sz="2200" b="1" dirty="0" smtClean="0">
                <a:solidFill>
                  <a:srgbClr val="E17A1D"/>
                </a:solidFill>
              </a:rPr>
              <a:t>Membership </a:t>
            </a:r>
            <a:r>
              <a:rPr lang="en-GB" sz="2200" b="1" dirty="0">
                <a:solidFill>
                  <a:srgbClr val="E17A1D"/>
                </a:solidFill>
              </a:rPr>
              <a:t>matters at www.eauc.org.uk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855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215447" cy="922114"/>
          </a:xfrm>
        </p:spPr>
        <p:txBody>
          <a:bodyPr/>
          <a:lstStyle/>
          <a:p>
            <a:r>
              <a:rPr lang="en-GB" dirty="0" smtClean="0"/>
              <a:t>This is Personal!</a:t>
            </a:r>
            <a:endParaRPr lang="en-GB" dirty="0"/>
          </a:p>
        </p:txBody>
      </p:sp>
      <p:pic>
        <p:nvPicPr>
          <p:cNvPr id="5" name="Picture 1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 l="9219" t="8298" r="6898" b="9912"/>
          <a:stretch>
            <a:fillRect/>
          </a:stretch>
        </p:blipFill>
        <p:spPr bwMode="auto">
          <a:xfrm>
            <a:off x="1331640" y="952509"/>
            <a:ext cx="6107591" cy="49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23528" y="6237312"/>
            <a:ext cx="71082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2060"/>
                </a:solidFill>
              </a:rPr>
              <a:t>40 Full Time / 22 countries </a:t>
            </a:r>
            <a:r>
              <a:rPr lang="en-GB" sz="1600" b="1" dirty="0">
                <a:solidFill>
                  <a:srgbClr val="002060"/>
                </a:solidFill>
              </a:rPr>
              <a:t>/ 65% female / </a:t>
            </a:r>
            <a:r>
              <a:rPr lang="en-GB" sz="1600" b="1" dirty="0" smtClean="0">
                <a:solidFill>
                  <a:srgbClr val="002060"/>
                </a:solidFill>
              </a:rPr>
              <a:t>Average age </a:t>
            </a:r>
            <a:r>
              <a:rPr lang="en-GB" sz="1600" b="1" dirty="0">
                <a:solidFill>
                  <a:srgbClr val="002060"/>
                </a:solidFill>
              </a:rPr>
              <a:t>34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5044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468312" y="712471"/>
            <a:ext cx="8207375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buNone/>
            </a:pPr>
            <a:r>
              <a:rPr lang="en-GB" sz="2800" b="1" dirty="0" smtClean="0">
                <a:solidFill>
                  <a:srgbClr val="DE6A00"/>
                </a:solidFill>
              </a:rPr>
              <a:t>Underlying Assumptions:</a:t>
            </a:r>
            <a:endParaRPr lang="en-GB" sz="2800" b="1" dirty="0">
              <a:solidFill>
                <a:srgbClr val="DE6A00"/>
              </a:solidFill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rgbClr val="002060"/>
                </a:solidFill>
              </a:rPr>
              <a:t>A resource-constrained world</a:t>
            </a:r>
          </a:p>
          <a:p>
            <a:pPr>
              <a:lnSpc>
                <a:spcPct val="200000"/>
              </a:lnSpc>
            </a:pPr>
            <a:r>
              <a:rPr lang="en-GB" sz="2400" dirty="0" smtClean="0">
                <a:solidFill>
                  <a:srgbClr val="002060"/>
                </a:solidFill>
              </a:rPr>
              <a:t>Need for stewardship </a:t>
            </a:r>
            <a:r>
              <a:rPr lang="en-GB" sz="2400" dirty="0">
                <a:solidFill>
                  <a:srgbClr val="002060"/>
                </a:solidFill>
              </a:rPr>
              <a:t>of financial, environmental and social resources</a:t>
            </a:r>
          </a:p>
          <a:p>
            <a:pPr algn="just" eaLnBrk="0" hangingPunct="0">
              <a:lnSpc>
                <a:spcPct val="200000"/>
              </a:lnSpc>
            </a:pPr>
            <a:r>
              <a:rPr lang="en-GB" sz="2400" dirty="0">
                <a:solidFill>
                  <a:srgbClr val="002060"/>
                </a:solidFill>
                <a:cs typeface="Times New Roman" pitchFamily="18" charset="0"/>
              </a:rPr>
              <a:t>Sustainability as a source of innovation, efficiency and advantage</a:t>
            </a:r>
          </a:p>
          <a:p>
            <a:pPr algn="just" eaLnBrk="0" hangingPunct="0">
              <a:lnSpc>
                <a:spcPct val="200000"/>
              </a:lnSpc>
            </a:pPr>
            <a:r>
              <a:rPr lang="en-GB" sz="2400" dirty="0" smtClean="0">
                <a:solidFill>
                  <a:srgbClr val="002060"/>
                </a:solidFill>
              </a:rPr>
              <a:t>Developing “Planet-minded</a:t>
            </a:r>
            <a:r>
              <a:rPr lang="en-GB" sz="2400" dirty="0">
                <a:solidFill>
                  <a:srgbClr val="002060"/>
                </a:solidFill>
              </a:rPr>
              <a:t>” leaders</a:t>
            </a:r>
          </a:p>
          <a:p>
            <a:pPr algn="just" eaLnBrk="0" hangingPunct="0"/>
            <a:endParaRPr lang="en-GB" sz="2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5044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 smtClean="0"/>
              <a:t>How would you go about bringing these assumptions to life?</a:t>
            </a:r>
          </a:p>
          <a:p>
            <a:pPr marL="0" indent="0" algn="ctr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dirty="0" smtClean="0"/>
              <a:t>What would you change about:</a:t>
            </a:r>
          </a:p>
          <a:p>
            <a:pPr marL="0" indent="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WHAT you teach?</a:t>
            </a:r>
          </a:p>
          <a:p>
            <a:pPr marL="0" indent="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HOW you teach?</a:t>
            </a:r>
          </a:p>
          <a:p>
            <a:pPr marL="0" indent="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WHERE you teach?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5044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6215447" cy="922114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Our journey so far 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Documents and Settings\jeb201\Local Settings\Temporary Internet Files\Content.IE5\EZK16RBI\MC900071065[1].wm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6146" y="2204864"/>
            <a:ext cx="4851707" cy="346036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5044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 smtClean="0"/>
              <a:t>How Exeter went about bringing these assumptions to life?</a:t>
            </a:r>
          </a:p>
          <a:p>
            <a:pPr marL="0" indent="0" algn="ctr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dirty="0" smtClean="0"/>
              <a:t>What we changed about:</a:t>
            </a:r>
          </a:p>
          <a:p>
            <a:pPr marL="0" indent="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WHAT we teach</a:t>
            </a:r>
          </a:p>
          <a:p>
            <a:pPr marL="0" indent="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HOW we teach</a:t>
            </a:r>
          </a:p>
          <a:p>
            <a:pPr marL="0" indent="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WHERE we teach</a:t>
            </a:r>
          </a:p>
          <a:p>
            <a:pPr marL="0" indent="0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WHO we teach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395536" y="404664"/>
            <a:ext cx="3849340" cy="694407"/>
            <a:chOff x="665163" y="1068388"/>
            <a:chExt cx="5595937" cy="966787"/>
          </a:xfrm>
        </p:grpSpPr>
        <p:pic>
          <p:nvPicPr>
            <p:cNvPr id="5" name="Picture 8" descr="Business_School_rgb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5163" y="1111250"/>
              <a:ext cx="41148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WWF_partnership_lscape (2)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94288" y="1068388"/>
              <a:ext cx="1166812" cy="64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65044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otched Right Arrow 82"/>
          <p:cNvSpPr>
            <a:spLocks noChangeArrowheads="1"/>
          </p:cNvSpPr>
          <p:nvPr/>
        </p:nvSpPr>
        <p:spPr bwMode="auto">
          <a:xfrm>
            <a:off x="7461033" y="3468008"/>
            <a:ext cx="928223" cy="465138"/>
          </a:xfrm>
          <a:prstGeom prst="notchedRightArrow">
            <a:avLst>
              <a:gd name="adj1" fmla="val 50000"/>
              <a:gd name="adj2" fmla="val 49866"/>
            </a:avLst>
          </a:prstGeom>
          <a:solidFill>
            <a:srgbClr val="DE6A00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874941" y="3556000"/>
            <a:ext cx="6745059" cy="290285"/>
          </a:xfrm>
          <a:prstGeom prst="rect">
            <a:avLst/>
          </a:prstGeom>
          <a:solidFill>
            <a:srgbClr val="DE6A00"/>
          </a:solidFill>
          <a:ln cap="rnd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GB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5191" y="3049805"/>
            <a:ext cx="1080859" cy="400110"/>
          </a:xfrm>
          <a:prstGeom prst="rect">
            <a:avLst/>
          </a:prstGeom>
          <a:solidFill>
            <a:schemeClr val="accent5">
              <a:lumMod val="2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Innovation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5666" y="3942443"/>
            <a:ext cx="1103084" cy="400110"/>
          </a:xfrm>
          <a:prstGeom prst="rect">
            <a:avLst/>
          </a:prstGeom>
          <a:solidFill>
            <a:schemeClr val="accent5">
              <a:lumMod val="2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Strategy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14350" name="TextBox 23"/>
          <p:cNvSpPr txBox="1">
            <a:spLocks noChangeArrowheads="1"/>
          </p:cNvSpPr>
          <p:nvPr/>
        </p:nvSpPr>
        <p:spPr bwMode="auto">
          <a:xfrm>
            <a:off x="4205288" y="3595688"/>
            <a:ext cx="1349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 i="1">
                <a:solidFill>
                  <a:schemeClr val="bg1"/>
                </a:solidFill>
              </a:rPr>
              <a:t>Leadership Devt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514" y="3352347"/>
            <a:ext cx="98107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Changing Business </a:t>
            </a:r>
          </a:p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Environment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chemeClr val="bg1"/>
              </a:solidFill>
            </a:endParaRPr>
          </a:p>
        </p:txBody>
      </p:sp>
      <p:cxnSp>
        <p:nvCxnSpPr>
          <p:cNvPr id="14354" name="Straight Connector 60"/>
          <p:cNvCxnSpPr>
            <a:cxnSpLocks noChangeShapeType="1"/>
          </p:cNvCxnSpPr>
          <p:nvPr/>
        </p:nvCxnSpPr>
        <p:spPr bwMode="auto">
          <a:xfrm>
            <a:off x="0" y="5819767"/>
            <a:ext cx="80549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4355" name="TextBox 17"/>
          <p:cNvSpPr txBox="1">
            <a:spLocks noChangeArrowheads="1"/>
          </p:cNvSpPr>
          <p:nvPr/>
        </p:nvSpPr>
        <p:spPr bwMode="auto">
          <a:xfrm>
            <a:off x="1176338" y="3581400"/>
            <a:ext cx="13509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b="1" i="1">
                <a:solidFill>
                  <a:schemeClr val="bg1"/>
                </a:solidFill>
              </a:rPr>
              <a:t>Leadership Devt</a:t>
            </a:r>
          </a:p>
        </p:txBody>
      </p:sp>
      <p:sp>
        <p:nvSpPr>
          <p:cNvPr id="16434" name="TextBox 49"/>
          <p:cNvSpPr txBox="1">
            <a:spLocks noChangeArrowheads="1"/>
          </p:cNvSpPr>
          <p:nvPr/>
        </p:nvSpPr>
        <p:spPr bwMode="auto">
          <a:xfrm>
            <a:off x="28575" y="3086100"/>
            <a:ext cx="8001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Context</a:t>
            </a:r>
          </a:p>
        </p:txBody>
      </p:sp>
      <p:sp>
        <p:nvSpPr>
          <p:cNvPr id="16435" name="TextBox 50"/>
          <p:cNvSpPr txBox="1">
            <a:spLocks noChangeArrowheads="1"/>
          </p:cNvSpPr>
          <p:nvPr/>
        </p:nvSpPr>
        <p:spPr bwMode="auto">
          <a:xfrm>
            <a:off x="1609725" y="1943100"/>
            <a:ext cx="5889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Build</a:t>
            </a:r>
          </a:p>
        </p:txBody>
      </p:sp>
      <p:sp>
        <p:nvSpPr>
          <p:cNvPr id="16436" name="TextBox 51"/>
          <p:cNvSpPr txBox="1">
            <a:spLocks noChangeArrowheads="1"/>
          </p:cNvSpPr>
          <p:nvPr/>
        </p:nvSpPr>
        <p:spPr bwMode="auto">
          <a:xfrm>
            <a:off x="2882900" y="2781300"/>
            <a:ext cx="9413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Integrate</a:t>
            </a:r>
          </a:p>
        </p:txBody>
      </p:sp>
      <p:sp>
        <p:nvSpPr>
          <p:cNvPr id="16437" name="TextBox 52"/>
          <p:cNvSpPr txBox="1">
            <a:spLocks noChangeArrowheads="1"/>
          </p:cNvSpPr>
          <p:nvPr/>
        </p:nvSpPr>
        <p:spPr bwMode="auto">
          <a:xfrm>
            <a:off x="4468813" y="1866900"/>
            <a:ext cx="96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Immerse</a:t>
            </a:r>
          </a:p>
        </p:txBody>
      </p:sp>
      <p:sp>
        <p:nvSpPr>
          <p:cNvPr id="16438" name="TextBox 53"/>
          <p:cNvSpPr txBox="1">
            <a:spLocks noChangeArrowheads="1"/>
          </p:cNvSpPr>
          <p:nvPr/>
        </p:nvSpPr>
        <p:spPr bwMode="auto">
          <a:xfrm>
            <a:off x="6734175" y="2720975"/>
            <a:ext cx="6318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chemeClr val="accent2">
                    <a:lumMod val="75000"/>
                  </a:schemeClr>
                </a:solidFill>
              </a:rPr>
              <a:t>Apply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84491" y="3126465"/>
            <a:ext cx="16764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Economics for a Sustainable World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84491" y="2659287"/>
            <a:ext cx="16764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Finance and Responsible Investment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84491" y="2192109"/>
            <a:ext cx="16764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Integrated </a:t>
            </a:r>
          </a:p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Accounting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74966" y="3904797"/>
            <a:ext cx="16764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Marketing and</a:t>
            </a:r>
          </a:p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Customer Engagement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74966" y="4352472"/>
            <a:ext cx="16764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Managing Resources and Operations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54704" y="4179424"/>
            <a:ext cx="1819045" cy="24622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rgbClr val="002060"/>
                </a:solidFill>
              </a:rPr>
              <a:t>Building New Enterprise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61279" y="2687866"/>
            <a:ext cx="1821543" cy="24622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rgbClr val="002060"/>
                </a:solidFill>
              </a:rPr>
              <a:t>Collaborating &amp; Partnering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58104" y="2408005"/>
            <a:ext cx="1821543" cy="230832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900" b="1" dirty="0">
                <a:solidFill>
                  <a:srgbClr val="002060"/>
                </a:solidFill>
              </a:rPr>
              <a:t>Governance and Ethics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061279" y="2988587"/>
            <a:ext cx="1821544" cy="250366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rgbClr val="002060"/>
                </a:solidFill>
              </a:rPr>
              <a:t>Sustainable Finance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54928" y="3274785"/>
            <a:ext cx="1831522" cy="24622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 err="1">
                <a:solidFill>
                  <a:srgbClr val="002060"/>
                </a:solidFill>
              </a:rPr>
              <a:t>Biomimicry</a:t>
            </a: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54022" y="3886205"/>
            <a:ext cx="1826078" cy="250366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rgbClr val="002060"/>
                </a:solidFill>
              </a:rPr>
              <a:t>Exploring Leadership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00800" y="3007182"/>
            <a:ext cx="1333958" cy="14311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002060"/>
                </a:solidFill>
              </a:rPr>
              <a:t>Project 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  <a:p>
            <a:pPr algn="ctr">
              <a:lnSpc>
                <a:spcPct val="50000"/>
              </a:lnSpc>
              <a:defRPr/>
            </a:pPr>
            <a:endParaRPr lang="en-GB" sz="1000" b="1" i="1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en-GB" sz="1000" b="1" i="1" dirty="0">
                <a:solidFill>
                  <a:srgbClr val="002060"/>
                </a:solidFill>
              </a:rPr>
              <a:t>Research</a:t>
            </a:r>
          </a:p>
          <a:p>
            <a:pPr algn="ctr">
              <a:lnSpc>
                <a:spcPct val="120000"/>
              </a:lnSpc>
              <a:defRPr/>
            </a:pPr>
            <a:r>
              <a:rPr lang="en-GB" sz="1000" b="1" i="1" dirty="0">
                <a:solidFill>
                  <a:srgbClr val="002060"/>
                </a:solidFill>
              </a:rPr>
              <a:t>Dissertation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en-GB" sz="1000" b="1" dirty="0">
                <a:solidFill>
                  <a:srgbClr val="002060"/>
                </a:solidFill>
              </a:rPr>
              <a:t>OR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en-GB" sz="1000" b="1" i="1" dirty="0">
                <a:solidFill>
                  <a:srgbClr val="002060"/>
                </a:solidFill>
              </a:rPr>
              <a:t>Consultancy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i="1" dirty="0">
              <a:solidFill>
                <a:srgbClr val="00206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54025" y="4462675"/>
            <a:ext cx="1826075" cy="24622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rgbClr val="002060"/>
                </a:solidFill>
              </a:rPr>
              <a:t>Sustainable Supply </a:t>
            </a:r>
            <a:r>
              <a:rPr lang="en-GB" sz="1000" b="1" dirty="0" err="1">
                <a:solidFill>
                  <a:srgbClr val="002060"/>
                </a:solidFill>
              </a:rPr>
              <a:t>Mangt</a:t>
            </a: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21580" name="Oval 49"/>
          <p:cNvSpPr>
            <a:spLocks noChangeArrowheads="1"/>
          </p:cNvSpPr>
          <p:nvPr/>
        </p:nvSpPr>
        <p:spPr bwMode="auto">
          <a:xfrm>
            <a:off x="6061989" y="3483426"/>
            <a:ext cx="523875" cy="4381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049263" y="4748425"/>
            <a:ext cx="1824487" cy="24622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rgbClr val="002060"/>
                </a:solidFill>
              </a:rPr>
              <a:t>Creative Communication</a:t>
            </a:r>
          </a:p>
        </p:txBody>
      </p:sp>
      <p:sp>
        <p:nvSpPr>
          <p:cNvPr id="14406" name="TextBox 68"/>
          <p:cNvSpPr txBox="1">
            <a:spLocks noChangeArrowheads="1"/>
          </p:cNvSpPr>
          <p:nvPr/>
        </p:nvSpPr>
        <p:spPr bwMode="auto">
          <a:xfrm>
            <a:off x="0" y="1001713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The One Planet MBA (FT)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67934" y="3497938"/>
            <a:ext cx="1100816" cy="400110"/>
          </a:xfrm>
          <a:prstGeom prst="rect">
            <a:avLst/>
          </a:prstGeom>
          <a:solidFill>
            <a:schemeClr val="accent5">
              <a:lumMod val="2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GB" sz="1000" b="1" dirty="0">
                <a:solidFill>
                  <a:schemeClr val="bg1"/>
                </a:solidFill>
              </a:rPr>
              <a:t>Human Factor</a:t>
            </a:r>
          </a:p>
          <a:p>
            <a:pPr algn="ctr">
              <a:lnSpc>
                <a:spcPct val="50000"/>
              </a:lnSpc>
              <a:defRPr/>
            </a:pPr>
            <a:endParaRPr lang="en-GB" sz="1000" b="1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48355" y="5031454"/>
            <a:ext cx="1830158" cy="24622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>
                <a:solidFill>
                  <a:srgbClr val="002060"/>
                </a:solidFill>
              </a:rPr>
              <a:t>Managing @ the World</a:t>
            </a:r>
          </a:p>
        </p:txBody>
      </p:sp>
      <p:sp>
        <p:nvSpPr>
          <p:cNvPr id="69" name="Oval 49"/>
          <p:cNvSpPr>
            <a:spLocks noChangeArrowheads="1"/>
          </p:cNvSpPr>
          <p:nvPr/>
        </p:nvSpPr>
        <p:spPr bwMode="auto">
          <a:xfrm>
            <a:off x="5573490" y="3500205"/>
            <a:ext cx="609600" cy="43815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en-US" sz="1200" b="1" dirty="0">
                <a:latin typeface="+mj-lt"/>
              </a:rPr>
              <a:t>OP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48579" y="2131780"/>
            <a:ext cx="1821543" cy="230832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900" b="1" dirty="0">
                <a:solidFill>
                  <a:srgbClr val="002060"/>
                </a:solidFill>
              </a:rPr>
              <a:t>Solutions for </a:t>
            </a:r>
            <a:r>
              <a:rPr lang="en-GB" sz="900" b="1" dirty="0" err="1">
                <a:solidFill>
                  <a:srgbClr val="002060"/>
                </a:solidFill>
              </a:rPr>
              <a:t>Env</a:t>
            </a:r>
            <a:r>
              <a:rPr lang="en-GB" sz="900" b="1" dirty="0">
                <a:solidFill>
                  <a:srgbClr val="002060"/>
                </a:solidFill>
              </a:rPr>
              <a:t> </a:t>
            </a:r>
            <a:r>
              <a:rPr lang="en-GB" sz="900" b="1" dirty="0" err="1">
                <a:solidFill>
                  <a:srgbClr val="002060"/>
                </a:solidFill>
              </a:rPr>
              <a:t>Mangt</a:t>
            </a:r>
            <a:endParaRPr lang="en-GB" sz="900" b="1" dirty="0">
              <a:solidFill>
                <a:srgbClr val="002060"/>
              </a:solidFill>
            </a:endParaRPr>
          </a:p>
        </p:txBody>
      </p:sp>
      <p:sp>
        <p:nvSpPr>
          <p:cNvPr id="14419" name="TextBox 70"/>
          <p:cNvSpPr txBox="1">
            <a:spLocks noChangeArrowheads="1"/>
          </p:cNvSpPr>
          <p:nvPr/>
        </p:nvSpPr>
        <p:spPr bwMode="auto">
          <a:xfrm>
            <a:off x="0" y="5864217"/>
            <a:ext cx="8102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/>
              <a:t>     Oct           Nov             Dec         Jan         Feb         Mar         Apr      May       Jun      Jul     Aug     Sep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-161925" y="3343275"/>
            <a:ext cx="161925" cy="714375"/>
          </a:xfrm>
          <a:prstGeom prst="rect">
            <a:avLst/>
          </a:prstGeom>
          <a:solidFill>
            <a:srgbClr val="DE6A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4055612" y="5328997"/>
            <a:ext cx="1830158" cy="24622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000" b="1" dirty="0" smtClean="0">
                <a:solidFill>
                  <a:srgbClr val="002060"/>
                </a:solidFill>
              </a:rPr>
              <a:t>Heritage Management</a:t>
            </a:r>
            <a:endParaRPr lang="en-GB" sz="10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215447" cy="922114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Our future 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C:\Documents and Settings\jeb201\Local Settings\Temporary Internet Files\Content.IE5\5IZ5OUZI\MC90030303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44824"/>
            <a:ext cx="4346373" cy="385378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5044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6215447" cy="922114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Employer Impact 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 l="14706" t="11029" r="9467" b="7721"/>
          <a:stretch>
            <a:fillRect/>
          </a:stretch>
        </p:blipFill>
        <p:spPr bwMode="auto">
          <a:xfrm>
            <a:off x="611560" y="1412776"/>
            <a:ext cx="792088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0C0C0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370</Words>
  <Application>Microsoft Office PowerPoint</Application>
  <PresentationFormat>On-screen Show (4:3)</PresentationFormat>
  <Paragraphs>87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Producing Unique Planet-Minded Business Leaders </vt:lpstr>
      <vt:lpstr>This is Personal!</vt:lpstr>
      <vt:lpstr>Slide 3</vt:lpstr>
      <vt:lpstr>Slide 4</vt:lpstr>
      <vt:lpstr>Our journey so far </vt:lpstr>
      <vt:lpstr>Slide 6</vt:lpstr>
      <vt:lpstr>Slide 7</vt:lpstr>
      <vt:lpstr>Our future </vt:lpstr>
      <vt:lpstr>Employer Impact </vt:lpstr>
      <vt:lpstr>In Summary </vt:lpstr>
      <vt:lpstr>Your next steps – making the most of your EAUC Membership…</vt:lpstr>
    </vt:vector>
  </TitlesOfParts>
  <Company>University of Gloucestershire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WALKLEY, Lisa</dc:creator>
  <cp:lastModifiedBy>jackie Bagnall</cp:lastModifiedBy>
  <cp:revision>81</cp:revision>
  <cp:lastPrinted>2012-01-09T11:11:14Z</cp:lastPrinted>
  <dcterms:created xsi:type="dcterms:W3CDTF">2012-01-05T13:50:36Z</dcterms:created>
  <dcterms:modified xsi:type="dcterms:W3CDTF">2012-03-26T14:04:17Z</dcterms:modified>
</cp:coreProperties>
</file>