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4"/>
  </p:sldMasterIdLst>
  <p:notesMasterIdLst>
    <p:notesMasterId r:id="rId32"/>
  </p:notesMasterIdLst>
  <p:handoutMasterIdLst>
    <p:handoutMasterId r:id="rId33"/>
  </p:handoutMasterIdLst>
  <p:sldIdLst>
    <p:sldId id="256" r:id="rId5"/>
    <p:sldId id="257" r:id="rId6"/>
    <p:sldId id="282" r:id="rId7"/>
    <p:sldId id="283" r:id="rId8"/>
    <p:sldId id="302" r:id="rId9"/>
    <p:sldId id="297" r:id="rId10"/>
    <p:sldId id="307" r:id="rId11"/>
    <p:sldId id="309" r:id="rId12"/>
    <p:sldId id="273" r:id="rId13"/>
    <p:sldId id="293" r:id="rId14"/>
    <p:sldId id="266" r:id="rId15"/>
    <p:sldId id="288" r:id="rId16"/>
    <p:sldId id="289" r:id="rId17"/>
    <p:sldId id="306" r:id="rId18"/>
    <p:sldId id="272" r:id="rId19"/>
    <p:sldId id="298" r:id="rId20"/>
    <p:sldId id="270" r:id="rId21"/>
    <p:sldId id="274" r:id="rId22"/>
    <p:sldId id="305" r:id="rId23"/>
    <p:sldId id="275" r:id="rId24"/>
    <p:sldId id="277" r:id="rId25"/>
    <p:sldId id="299" r:id="rId26"/>
    <p:sldId id="284" r:id="rId27"/>
    <p:sldId id="308" r:id="rId28"/>
    <p:sldId id="310" r:id="rId29"/>
    <p:sldId id="285" r:id="rId30"/>
    <p:sldId id="301" r:id="rId31"/>
  </p:sldIdLst>
  <p:sldSz cx="12190413" cy="6859588"/>
  <p:notesSz cx="6807200" cy="9939338"/>
  <p:custDataLst>
    <p:tags r:id="rId34"/>
  </p:custDataLst>
  <p:defaultTextStyle>
    <a:defPPr>
      <a:defRPr lang="en-US"/>
    </a:defPPr>
    <a:lvl1pPr marL="0" algn="l" defTabSz="1039033" rtl="0" eaLnBrk="1" latinLnBrk="0" hangingPunct="1">
      <a:defRPr sz="2000" kern="1200">
        <a:solidFill>
          <a:schemeClr val="tx1"/>
        </a:solidFill>
        <a:latin typeface="+mn-lt"/>
        <a:ea typeface="+mn-ea"/>
        <a:cs typeface="+mn-cs"/>
      </a:defRPr>
    </a:lvl1pPr>
    <a:lvl2pPr marL="519516" algn="l" defTabSz="1039033" rtl="0" eaLnBrk="1" latinLnBrk="0" hangingPunct="1">
      <a:defRPr sz="2000" kern="1200">
        <a:solidFill>
          <a:schemeClr val="tx1"/>
        </a:solidFill>
        <a:latin typeface="+mn-lt"/>
        <a:ea typeface="+mn-ea"/>
        <a:cs typeface="+mn-cs"/>
      </a:defRPr>
    </a:lvl2pPr>
    <a:lvl3pPr marL="1039033" algn="l" defTabSz="1039033" rtl="0" eaLnBrk="1" latinLnBrk="0" hangingPunct="1">
      <a:defRPr sz="2000" kern="1200">
        <a:solidFill>
          <a:schemeClr val="tx1"/>
        </a:solidFill>
        <a:latin typeface="+mn-lt"/>
        <a:ea typeface="+mn-ea"/>
        <a:cs typeface="+mn-cs"/>
      </a:defRPr>
    </a:lvl3pPr>
    <a:lvl4pPr marL="1558549" algn="l" defTabSz="1039033" rtl="0" eaLnBrk="1" latinLnBrk="0" hangingPunct="1">
      <a:defRPr sz="2000" kern="1200">
        <a:solidFill>
          <a:schemeClr val="tx1"/>
        </a:solidFill>
        <a:latin typeface="+mn-lt"/>
        <a:ea typeface="+mn-ea"/>
        <a:cs typeface="+mn-cs"/>
      </a:defRPr>
    </a:lvl4pPr>
    <a:lvl5pPr marL="2078065" algn="l" defTabSz="1039033" rtl="0" eaLnBrk="1" latinLnBrk="0" hangingPunct="1">
      <a:defRPr sz="2000" kern="1200">
        <a:solidFill>
          <a:schemeClr val="tx1"/>
        </a:solidFill>
        <a:latin typeface="+mn-lt"/>
        <a:ea typeface="+mn-ea"/>
        <a:cs typeface="+mn-cs"/>
      </a:defRPr>
    </a:lvl5pPr>
    <a:lvl6pPr marL="2597582" algn="l" defTabSz="1039033" rtl="0" eaLnBrk="1" latinLnBrk="0" hangingPunct="1">
      <a:defRPr sz="2000" kern="1200">
        <a:solidFill>
          <a:schemeClr val="tx1"/>
        </a:solidFill>
        <a:latin typeface="+mn-lt"/>
        <a:ea typeface="+mn-ea"/>
        <a:cs typeface="+mn-cs"/>
      </a:defRPr>
    </a:lvl6pPr>
    <a:lvl7pPr marL="3117098" algn="l" defTabSz="1039033" rtl="0" eaLnBrk="1" latinLnBrk="0" hangingPunct="1">
      <a:defRPr sz="2000" kern="1200">
        <a:solidFill>
          <a:schemeClr val="tx1"/>
        </a:solidFill>
        <a:latin typeface="+mn-lt"/>
        <a:ea typeface="+mn-ea"/>
        <a:cs typeface="+mn-cs"/>
      </a:defRPr>
    </a:lvl7pPr>
    <a:lvl8pPr marL="3636615" algn="l" defTabSz="1039033" rtl="0" eaLnBrk="1" latinLnBrk="0" hangingPunct="1">
      <a:defRPr sz="2000" kern="1200">
        <a:solidFill>
          <a:schemeClr val="tx1"/>
        </a:solidFill>
        <a:latin typeface="+mn-lt"/>
        <a:ea typeface="+mn-ea"/>
        <a:cs typeface="+mn-cs"/>
      </a:defRPr>
    </a:lvl8pPr>
    <a:lvl9pPr marL="4156131" algn="l" defTabSz="1039033"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128AC7-C446-4937-B3AB-2893C748C2DA}">
          <p14:sldIdLst>
            <p14:sldId id="256"/>
            <p14:sldId id="257"/>
            <p14:sldId id="282"/>
            <p14:sldId id="283"/>
            <p14:sldId id="302"/>
            <p14:sldId id="297"/>
            <p14:sldId id="307"/>
            <p14:sldId id="309"/>
            <p14:sldId id="273"/>
            <p14:sldId id="293"/>
            <p14:sldId id="266"/>
            <p14:sldId id="288"/>
            <p14:sldId id="289"/>
            <p14:sldId id="306"/>
            <p14:sldId id="272"/>
            <p14:sldId id="298"/>
            <p14:sldId id="270"/>
            <p14:sldId id="274"/>
            <p14:sldId id="305"/>
            <p14:sldId id="275"/>
            <p14:sldId id="277"/>
            <p14:sldId id="299"/>
            <p14:sldId id="284"/>
            <p14:sldId id="308"/>
            <p14:sldId id="310"/>
            <p14:sldId id="285"/>
            <p14:sldId id="301"/>
          </p14:sldIdLst>
        </p14:section>
      </p14:sectionLst>
    </p:ext>
    <p:ext uri="{EFAFB233-063F-42B5-8137-9DF3F51BA10A}">
      <p15:sldGuideLst xmlns:p15="http://schemas.microsoft.com/office/powerpoint/2012/main">
        <p15:guide id="1" orient="horz" pos="2138" userDrawn="1">
          <p15:clr>
            <a:srgbClr val="A4A3A4"/>
          </p15:clr>
        </p15:guide>
        <p15:guide id="2" orient="horz" pos="709">
          <p15:clr>
            <a:srgbClr val="A4A3A4"/>
          </p15:clr>
        </p15:guide>
        <p15:guide id="3" orient="horz" pos="3975" userDrawn="1">
          <p15:clr>
            <a:srgbClr val="A4A3A4"/>
          </p15:clr>
        </p15:guide>
        <p15:guide id="4" orient="horz" pos="754">
          <p15:clr>
            <a:srgbClr val="A4A3A4"/>
          </p15:clr>
        </p15:guide>
        <p15:guide id="5" orient="horz" pos="142" userDrawn="1">
          <p15:clr>
            <a:srgbClr val="A4A3A4"/>
          </p15:clr>
        </p15:guide>
        <p15:guide id="6" orient="horz" pos="3703">
          <p15:clr>
            <a:srgbClr val="A4A3A4"/>
          </p15:clr>
        </p15:guide>
        <p15:guide id="7" orient="horz" pos="1775" userDrawn="1">
          <p15:clr>
            <a:srgbClr val="A4A3A4"/>
          </p15:clr>
        </p15:guide>
        <p15:guide id="8" pos="3840">
          <p15:clr>
            <a:srgbClr val="A4A3A4"/>
          </p15:clr>
        </p15:guide>
        <p15:guide id="9" pos="420">
          <p15:clr>
            <a:srgbClr val="A4A3A4"/>
          </p15:clr>
        </p15:guide>
        <p15:guide id="10" pos="7269">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0264D"/>
    <a:srgbClr val="1A3C5F"/>
    <a:srgbClr val="E6E6E1"/>
    <a:srgbClr val="F8981D"/>
    <a:srgbClr val="003468"/>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1" autoAdjust="0"/>
    <p:restoredTop sz="94604" autoAdjust="0"/>
  </p:normalViewPr>
  <p:slideViewPr>
    <p:cSldViewPr snapToGrid="0">
      <p:cViewPr varScale="1">
        <p:scale>
          <a:sx n="114" d="100"/>
          <a:sy n="114" d="100"/>
        </p:scale>
        <p:origin x="930" y="114"/>
      </p:cViewPr>
      <p:guideLst>
        <p:guide orient="horz" pos="2138"/>
        <p:guide orient="horz" pos="709"/>
        <p:guide orient="horz" pos="3975"/>
        <p:guide orient="horz" pos="754"/>
        <p:guide orient="horz" pos="142"/>
        <p:guide orient="horz" pos="3703"/>
        <p:guide orient="horz" pos="1775"/>
        <p:guide pos="3840"/>
        <p:guide pos="420"/>
        <p:guide pos="726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3" d="100"/>
          <a:sy n="113" d="100"/>
        </p:scale>
        <p:origin x="4644" y="13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Zwar" userId="b0c9526a-5fe7-41f3-8688-cc8c0d723e07" providerId="ADAL" clId="{84D56565-1817-457C-A250-675EEB13BBDF}"/>
  </pc:docChgLst>
  <pc:docChgLst>
    <pc:chgData name="GOODWIN, Fiona" userId="29f64552-f9e7-4f15-b144-d8d4849c9b66" providerId="ADAL" clId="{238F87CB-0E9F-49EB-92FC-E572D3E7DCA1}"/>
    <pc:docChg chg="custSel modSld">
      <pc:chgData name="GOODWIN, Fiona" userId="29f64552-f9e7-4f15-b144-d8d4849c9b66" providerId="ADAL" clId="{238F87CB-0E9F-49EB-92FC-E572D3E7DCA1}" dt="2021-10-06T11:47:13.655" v="671" actId="6549"/>
      <pc:docMkLst>
        <pc:docMk/>
      </pc:docMkLst>
      <pc:sldChg chg="modSp">
        <pc:chgData name="GOODWIN, Fiona" userId="29f64552-f9e7-4f15-b144-d8d4849c9b66" providerId="ADAL" clId="{238F87CB-0E9F-49EB-92FC-E572D3E7DCA1}" dt="2021-10-06T11:41:46.045" v="5" actId="20577"/>
        <pc:sldMkLst>
          <pc:docMk/>
          <pc:sldMk cId="2160923306" sldId="256"/>
        </pc:sldMkLst>
        <pc:spChg chg="mod">
          <ac:chgData name="GOODWIN, Fiona" userId="29f64552-f9e7-4f15-b144-d8d4849c9b66" providerId="ADAL" clId="{238F87CB-0E9F-49EB-92FC-E572D3E7DCA1}" dt="2021-10-06T11:41:46.045" v="5" actId="20577"/>
          <ac:spMkLst>
            <pc:docMk/>
            <pc:sldMk cId="2160923306" sldId="256"/>
            <ac:spMk id="5" creationId="{00000000-0000-0000-0000-000000000000}"/>
          </ac:spMkLst>
        </pc:spChg>
      </pc:sldChg>
      <pc:sldChg chg="modSp">
        <pc:chgData name="GOODWIN, Fiona" userId="29f64552-f9e7-4f15-b144-d8d4849c9b66" providerId="ADAL" clId="{238F87CB-0E9F-49EB-92FC-E572D3E7DCA1}" dt="2021-10-06T11:42:07.716" v="13" actId="20577"/>
        <pc:sldMkLst>
          <pc:docMk/>
          <pc:sldMk cId="1215297964" sldId="297"/>
        </pc:sldMkLst>
        <pc:spChg chg="mod">
          <ac:chgData name="GOODWIN, Fiona" userId="29f64552-f9e7-4f15-b144-d8d4849c9b66" providerId="ADAL" clId="{238F87CB-0E9F-49EB-92FC-E572D3E7DCA1}" dt="2021-10-06T11:42:07.716" v="13" actId="20577"/>
          <ac:spMkLst>
            <pc:docMk/>
            <pc:sldMk cId="1215297964" sldId="297"/>
            <ac:spMk id="2" creationId="{E4B16127-E04A-459B-8544-C1EC9505E0C3}"/>
          </ac:spMkLst>
        </pc:spChg>
      </pc:sldChg>
      <pc:sldChg chg="modSp">
        <pc:chgData name="GOODWIN, Fiona" userId="29f64552-f9e7-4f15-b144-d8d4849c9b66" providerId="ADAL" clId="{238F87CB-0E9F-49EB-92FC-E572D3E7DCA1}" dt="2021-10-06T11:45:57.405" v="541" actId="20577"/>
        <pc:sldMkLst>
          <pc:docMk/>
          <pc:sldMk cId="280199704" sldId="306"/>
        </pc:sldMkLst>
        <pc:graphicFrameChg chg="modGraphic">
          <ac:chgData name="GOODWIN, Fiona" userId="29f64552-f9e7-4f15-b144-d8d4849c9b66" providerId="ADAL" clId="{238F87CB-0E9F-49EB-92FC-E572D3E7DCA1}" dt="2021-10-06T11:45:57.405" v="541" actId="20577"/>
          <ac:graphicFrameMkLst>
            <pc:docMk/>
            <pc:sldMk cId="280199704" sldId="306"/>
            <ac:graphicFrameMk id="16" creationId="{26FC09B0-EA7D-419A-BEA3-A3F5E2B3CC0F}"/>
          </ac:graphicFrameMkLst>
        </pc:graphicFrameChg>
      </pc:sldChg>
      <pc:sldChg chg="modSp">
        <pc:chgData name="GOODWIN, Fiona" userId="29f64552-f9e7-4f15-b144-d8d4849c9b66" providerId="ADAL" clId="{238F87CB-0E9F-49EB-92FC-E572D3E7DCA1}" dt="2021-10-06T11:46:47.725" v="608" actId="6549"/>
        <pc:sldMkLst>
          <pc:docMk/>
          <pc:sldMk cId="2769823935" sldId="307"/>
        </pc:sldMkLst>
        <pc:spChg chg="mod">
          <ac:chgData name="GOODWIN, Fiona" userId="29f64552-f9e7-4f15-b144-d8d4849c9b66" providerId="ADAL" clId="{238F87CB-0E9F-49EB-92FC-E572D3E7DCA1}" dt="2021-10-06T11:46:47.725" v="608" actId="6549"/>
          <ac:spMkLst>
            <pc:docMk/>
            <pc:sldMk cId="2769823935" sldId="307"/>
            <ac:spMk id="200" creationId="{9D94C9EA-81DD-42CA-9973-E5221DDDAE54}"/>
          </ac:spMkLst>
        </pc:spChg>
      </pc:sldChg>
      <pc:sldChg chg="modSp">
        <pc:chgData name="GOODWIN, Fiona" userId="29f64552-f9e7-4f15-b144-d8d4849c9b66" providerId="ADAL" clId="{238F87CB-0E9F-49EB-92FC-E572D3E7DCA1}" dt="2021-10-06T11:47:13.655" v="671" actId="6549"/>
        <pc:sldMkLst>
          <pc:docMk/>
          <pc:sldMk cId="3744023136" sldId="309"/>
        </pc:sldMkLst>
        <pc:spChg chg="mod">
          <ac:chgData name="GOODWIN, Fiona" userId="29f64552-f9e7-4f15-b144-d8d4849c9b66" providerId="ADAL" clId="{238F87CB-0E9F-49EB-92FC-E572D3E7DCA1}" dt="2021-10-06T11:47:13.655" v="671" actId="6549"/>
          <ac:spMkLst>
            <pc:docMk/>
            <pc:sldMk cId="3744023136" sldId="309"/>
            <ac:spMk id="137" creationId="{87E5A09D-BDA2-40C7-A530-753B5652E46B}"/>
          </ac:spMkLst>
        </pc:spChg>
      </pc:sldChg>
    </pc:docChg>
  </pc:docChgLst>
  <pc:docChgLst>
    <pc:chgData name="Kaitlyn Lamb" userId="43854092-147e-4151-889c-1cccbe28851b" providerId="ADAL" clId="{00655E6E-2EC1-4772-9E92-D1D199099149}"/>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49A2865F-B372-43D2-8255-7FA4007EBB59}" type="datetimeFigureOut">
              <a:rPr lang="en-AU" smtClean="0"/>
              <a:t>6/10/2021</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484F6DAE-8937-4BD8-96F6-7DF4B65EF419}" type="slidenum">
              <a:rPr lang="en-AU" smtClean="0"/>
              <a:t>‹#›</a:t>
            </a:fld>
            <a:endParaRPr lang="en-AU"/>
          </a:p>
        </p:txBody>
      </p:sp>
    </p:spTree>
    <p:extLst>
      <p:ext uri="{BB962C8B-B14F-4D97-AF65-F5344CB8AC3E}">
        <p14:creationId xmlns:p14="http://schemas.microsoft.com/office/powerpoint/2010/main" val="1651732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0834D938-244D-4739-949C-2C3FCC68DC46}" type="datetimeFigureOut">
              <a:rPr lang="en-AU" smtClean="0"/>
              <a:t>6/10/2021</a:t>
            </a:fld>
            <a:endParaRPr lang="en-AU"/>
          </a:p>
        </p:txBody>
      </p:sp>
      <p:sp>
        <p:nvSpPr>
          <p:cNvPr id="4" name="Slide Image Placeholder 3"/>
          <p:cNvSpPr>
            <a:spLocks noGrp="1" noRot="1" noChangeAspect="1"/>
          </p:cNvSpPr>
          <p:nvPr>
            <p:ph type="sldImg" idx="2"/>
          </p:nvPr>
        </p:nvSpPr>
        <p:spPr>
          <a:xfrm>
            <a:off x="93663" y="746125"/>
            <a:ext cx="6619875"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4E2C0CB5-59E8-4F90-B170-7BD09AD757BA}" type="slidenum">
              <a:rPr lang="en-AU" smtClean="0"/>
              <a:t>‹#›</a:t>
            </a:fld>
            <a:endParaRPr lang="en-AU"/>
          </a:p>
        </p:txBody>
      </p:sp>
    </p:spTree>
    <p:extLst>
      <p:ext uri="{BB962C8B-B14F-4D97-AF65-F5344CB8AC3E}">
        <p14:creationId xmlns:p14="http://schemas.microsoft.com/office/powerpoint/2010/main" val="1806720416"/>
      </p:ext>
    </p:extLst>
  </p:cSld>
  <p:clrMap bg1="lt1" tx1="dk1" bg2="lt2" tx2="dk2" accent1="accent1" accent2="accent2" accent3="accent3" accent4="accent4" accent5="accent5" accent6="accent6" hlink="hlink" folHlink="folHlink"/>
  <p:notesStyle>
    <a:lvl1pPr marL="0" algn="l" defTabSz="1039033" rtl="0" eaLnBrk="1" latinLnBrk="0" hangingPunct="1">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9516" algn="l" defTabSz="1039033" rtl="0" eaLnBrk="1" latinLnBrk="0" hangingPunct="1">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039033" algn="l" defTabSz="1039033" rtl="0" eaLnBrk="1" latinLnBrk="0" hangingPunct="1">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558549" algn="l" defTabSz="1039033" rtl="0" eaLnBrk="1" latinLnBrk="0" hangingPunct="1">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78065" algn="l" defTabSz="1039033" rtl="0" eaLnBrk="1" latinLnBrk="0" hangingPunct="1">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97582" algn="l" defTabSz="1039033" rtl="0" eaLnBrk="1" latinLnBrk="0" hangingPunct="1">
      <a:defRPr sz="1400" kern="1200">
        <a:solidFill>
          <a:schemeClr val="tx1"/>
        </a:solidFill>
        <a:latin typeface="+mn-lt"/>
        <a:ea typeface="+mn-ea"/>
        <a:cs typeface="+mn-cs"/>
      </a:defRPr>
    </a:lvl6pPr>
    <a:lvl7pPr marL="3117098" algn="l" defTabSz="1039033" rtl="0" eaLnBrk="1" latinLnBrk="0" hangingPunct="1">
      <a:defRPr sz="1400" kern="1200">
        <a:solidFill>
          <a:schemeClr val="tx1"/>
        </a:solidFill>
        <a:latin typeface="+mn-lt"/>
        <a:ea typeface="+mn-ea"/>
        <a:cs typeface="+mn-cs"/>
      </a:defRPr>
    </a:lvl7pPr>
    <a:lvl8pPr marL="3636615" algn="l" defTabSz="1039033" rtl="0" eaLnBrk="1" latinLnBrk="0" hangingPunct="1">
      <a:defRPr sz="1400" kern="1200">
        <a:solidFill>
          <a:schemeClr val="tx1"/>
        </a:solidFill>
        <a:latin typeface="+mn-lt"/>
        <a:ea typeface="+mn-ea"/>
        <a:cs typeface="+mn-cs"/>
      </a:defRPr>
    </a:lvl8pPr>
    <a:lvl9pPr marL="4156131" algn="l" defTabSz="1039033"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E2C0CB5-59E8-4F90-B170-7BD09AD757BA}" type="slidenum">
              <a:rPr lang="en-AU" smtClean="0"/>
              <a:t>1</a:t>
            </a:fld>
            <a:endParaRPr lang="en-AU"/>
          </a:p>
        </p:txBody>
      </p:sp>
    </p:spTree>
    <p:extLst>
      <p:ext uri="{BB962C8B-B14F-4D97-AF65-F5344CB8AC3E}">
        <p14:creationId xmlns:p14="http://schemas.microsoft.com/office/powerpoint/2010/main" val="42604793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5.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4"/>
          <p:cNvSpPr>
            <a:spLocks noGrp="1"/>
          </p:cNvSpPr>
          <p:nvPr>
            <p:ph type="body" sz="quarter" idx="10" hasCustomPrompt="1"/>
          </p:nvPr>
        </p:nvSpPr>
        <p:spPr>
          <a:xfrm>
            <a:off x="666000" y="4653930"/>
            <a:ext cx="8825959" cy="432048"/>
          </a:xfrm>
          <a:prstGeom prst="rect">
            <a:avLst/>
          </a:prstGeom>
        </p:spPr>
        <p:txBody>
          <a:bodyPr/>
          <a:lstStyle>
            <a:lvl1pPr>
              <a:defRPr sz="2000" baseline="0">
                <a:solidFill>
                  <a:schemeClr val="bg1"/>
                </a:solidFill>
                <a:latin typeface="Segoe UI Light" panose="020B0502040204020203" pitchFamily="34" charset="0"/>
              </a:defRPr>
            </a:lvl1pPr>
          </a:lstStyle>
          <a:p>
            <a:pPr lvl="0"/>
            <a:r>
              <a:rPr lang="en-AU" noProof="0" dirty="0"/>
              <a:t>Speaker | Date</a:t>
            </a:r>
          </a:p>
        </p:txBody>
      </p:sp>
      <p:sp>
        <p:nvSpPr>
          <p:cNvPr id="8" name="Text Placeholder 14"/>
          <p:cNvSpPr>
            <a:spLocks noGrp="1"/>
          </p:cNvSpPr>
          <p:nvPr>
            <p:ph type="body" sz="quarter" idx="11" hasCustomPrompt="1"/>
          </p:nvPr>
        </p:nvSpPr>
        <p:spPr>
          <a:xfrm>
            <a:off x="666000" y="3812875"/>
            <a:ext cx="8817332" cy="834821"/>
          </a:xfrm>
          <a:prstGeom prst="rect">
            <a:avLst/>
          </a:prstGeom>
        </p:spPr>
        <p:txBody>
          <a:bodyPr anchor="b" anchorCtr="0"/>
          <a:lstStyle>
            <a:lvl1pPr>
              <a:lnSpc>
                <a:spcPts val="5200"/>
              </a:lnSpc>
              <a:defRPr sz="4800">
                <a:solidFill>
                  <a:schemeClr val="bg1"/>
                </a:solidFill>
                <a:latin typeface="Segoe UI Semibold" panose="020B0702040204020203" pitchFamily="34" charset="0"/>
              </a:defRPr>
            </a:lvl1pPr>
          </a:lstStyle>
          <a:p>
            <a:pPr lvl="0"/>
            <a:r>
              <a:rPr lang="en-AU" noProof="0" dirty="0"/>
              <a:t>Title</a:t>
            </a:r>
          </a:p>
        </p:txBody>
      </p:sp>
      <p:sp>
        <p:nvSpPr>
          <p:cNvPr id="5" name="Rectangle 4"/>
          <p:cNvSpPr/>
          <p:nvPr userDrawn="1"/>
        </p:nvSpPr>
        <p:spPr>
          <a:xfrm>
            <a:off x="0" y="5878066"/>
            <a:ext cx="12190413" cy="981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9AD3AB26-6606-48CF-93D4-3185E26AB164}"/>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t="4830" r="17235"/>
          <a:stretch/>
        </p:blipFill>
        <p:spPr>
          <a:xfrm>
            <a:off x="3866409" y="794"/>
            <a:ext cx="8324797" cy="4780118"/>
          </a:xfrm>
          <a:prstGeom prst="rect">
            <a:avLst/>
          </a:prstGeom>
        </p:spPr>
      </p:pic>
      <p:pic>
        <p:nvPicPr>
          <p:cNvPr id="9" name="Picture 8">
            <a:extLst>
              <a:ext uri="{FF2B5EF4-FFF2-40B4-BE49-F238E27FC236}">
                <a16:creationId xmlns:a16="http://schemas.microsoft.com/office/drawing/2014/main" id="{34B2F5FF-12CB-408D-8D90-9847AA1B3E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0534" y="6170827"/>
            <a:ext cx="2563934" cy="396000"/>
          </a:xfrm>
          <a:prstGeom prst="rect">
            <a:avLst/>
          </a:prstGeom>
        </p:spPr>
      </p:pic>
    </p:spTree>
    <p:extLst>
      <p:ext uri="{BB962C8B-B14F-4D97-AF65-F5344CB8AC3E}">
        <p14:creationId xmlns:p14="http://schemas.microsoft.com/office/powerpoint/2010/main" val="2628184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pic>
        <p:nvPicPr>
          <p:cNvPr id="21" name="Picture 20"/>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3" name="Content Placeholder 2"/>
          <p:cNvSpPr>
            <a:spLocks noGrp="1"/>
          </p:cNvSpPr>
          <p:nvPr>
            <p:ph sz="quarter" idx="20"/>
          </p:nvPr>
        </p:nvSpPr>
        <p:spPr>
          <a:xfrm>
            <a:off x="6455246" y="1774800"/>
            <a:ext cx="5040560" cy="3799382"/>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3" name="Content Placeholder 2"/>
          <p:cNvSpPr>
            <a:spLocks noGrp="1"/>
          </p:cNvSpPr>
          <p:nvPr>
            <p:ph sz="quarter" idx="21"/>
          </p:nvPr>
        </p:nvSpPr>
        <p:spPr>
          <a:xfrm>
            <a:off x="666000" y="1774800"/>
            <a:ext cx="5040560" cy="3799382"/>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7" name="Text Placeholder 28"/>
          <p:cNvSpPr>
            <a:spLocks noGrp="1"/>
          </p:cNvSpPr>
          <p:nvPr>
            <p:ph type="body" sz="quarter" idx="18" hasCustomPrompt="1"/>
          </p:nvPr>
        </p:nvSpPr>
        <p:spPr>
          <a:xfrm>
            <a:off x="66600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8" name="Text Placeholder 2"/>
          <p:cNvSpPr>
            <a:spLocks noGrp="1"/>
          </p:cNvSpPr>
          <p:nvPr>
            <p:ph type="body" sz="quarter" idx="19" hasCustomPrompt="1"/>
          </p:nvPr>
        </p:nvSpPr>
        <p:spPr>
          <a:xfrm>
            <a:off x="666000" y="5705958"/>
            <a:ext cx="10841038" cy="519113"/>
          </a:xfrm>
          <a:prstGeom prst="rect">
            <a:avLst/>
          </a:prstGeom>
        </p:spPr>
        <p:txBody>
          <a:bodyPr anchor="ctr"/>
          <a:lstStyle>
            <a:lvl1pPr>
              <a:defRPr sz="1400"/>
            </a:lvl1pPr>
          </a:lstStyle>
          <a:p>
            <a:pPr lvl="0"/>
            <a:r>
              <a:rPr lang="en-AU" noProof="0" dirty="0"/>
              <a:t>Source</a:t>
            </a:r>
          </a:p>
        </p:txBody>
      </p:sp>
      <p:pic>
        <p:nvPicPr>
          <p:cNvPr id="9" name="Picture 8">
            <a:extLst>
              <a:ext uri="{FF2B5EF4-FFF2-40B4-BE49-F238E27FC236}">
                <a16:creationId xmlns:a16="http://schemas.microsoft.com/office/drawing/2014/main" id="{F2F33D94-A4F8-4481-907B-197111333E7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2663739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pic>
        <p:nvPicPr>
          <p:cNvPr id="21" name="Picture 20"/>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13" name="Content Placeholder 2"/>
          <p:cNvSpPr>
            <a:spLocks noGrp="1"/>
          </p:cNvSpPr>
          <p:nvPr>
            <p:ph sz="quarter" idx="21"/>
          </p:nvPr>
        </p:nvSpPr>
        <p:spPr>
          <a:xfrm>
            <a:off x="666000" y="1774800"/>
            <a:ext cx="3368436" cy="3821328"/>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7" name="Text Placeholder 28"/>
          <p:cNvSpPr>
            <a:spLocks noGrp="1"/>
          </p:cNvSpPr>
          <p:nvPr>
            <p:ph type="body" sz="quarter" idx="18" hasCustomPrompt="1"/>
          </p:nvPr>
        </p:nvSpPr>
        <p:spPr>
          <a:xfrm>
            <a:off x="66600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12" name="Content Placeholder 2"/>
          <p:cNvSpPr>
            <a:spLocks noGrp="1"/>
          </p:cNvSpPr>
          <p:nvPr>
            <p:ph sz="quarter" idx="22"/>
          </p:nvPr>
        </p:nvSpPr>
        <p:spPr>
          <a:xfrm>
            <a:off x="4410280" y="1774800"/>
            <a:ext cx="3368436" cy="3821328"/>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4" name="Content Placeholder 2"/>
          <p:cNvSpPr>
            <a:spLocks noGrp="1"/>
          </p:cNvSpPr>
          <p:nvPr>
            <p:ph sz="quarter" idx="23"/>
          </p:nvPr>
        </p:nvSpPr>
        <p:spPr>
          <a:xfrm>
            <a:off x="8154560" y="1774800"/>
            <a:ext cx="3368436" cy="3821328"/>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Text Placeholder 2"/>
          <p:cNvSpPr>
            <a:spLocks noGrp="1"/>
          </p:cNvSpPr>
          <p:nvPr>
            <p:ph type="body" sz="quarter" idx="19" hasCustomPrompt="1"/>
          </p:nvPr>
        </p:nvSpPr>
        <p:spPr>
          <a:xfrm>
            <a:off x="666000" y="5705958"/>
            <a:ext cx="10841038" cy="519113"/>
          </a:xfrm>
          <a:prstGeom prst="rect">
            <a:avLst/>
          </a:prstGeom>
        </p:spPr>
        <p:txBody>
          <a:bodyPr anchor="ctr"/>
          <a:lstStyle>
            <a:lvl1pPr>
              <a:defRPr sz="1400"/>
            </a:lvl1pPr>
          </a:lstStyle>
          <a:p>
            <a:pPr lvl="0"/>
            <a:r>
              <a:rPr lang="en-AU" noProof="0" dirty="0"/>
              <a:t>Source</a:t>
            </a:r>
          </a:p>
        </p:txBody>
      </p:sp>
      <p:pic>
        <p:nvPicPr>
          <p:cNvPr id="10" name="Picture 9">
            <a:extLst>
              <a:ext uri="{FF2B5EF4-FFF2-40B4-BE49-F238E27FC236}">
                <a16:creationId xmlns:a16="http://schemas.microsoft.com/office/drawing/2014/main" id="{B70A153E-74AA-40B7-9F67-F0D7FEE1B48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4192191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pic>
        <p:nvPicPr>
          <p:cNvPr id="3" name="Picture 2"/>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6" name="Text Placeholder 13"/>
          <p:cNvSpPr>
            <a:spLocks noGrp="1"/>
          </p:cNvSpPr>
          <p:nvPr>
            <p:ph type="body" sz="quarter" idx="22"/>
          </p:nvPr>
        </p:nvSpPr>
        <p:spPr>
          <a:xfrm>
            <a:off x="666000" y="1775894"/>
            <a:ext cx="3528392" cy="4399905"/>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7" name="Content Placeholder 6"/>
          <p:cNvSpPr>
            <a:spLocks noGrp="1"/>
          </p:cNvSpPr>
          <p:nvPr>
            <p:ph sz="quarter" idx="23"/>
          </p:nvPr>
        </p:nvSpPr>
        <p:spPr>
          <a:xfrm>
            <a:off x="4536908" y="1775894"/>
            <a:ext cx="6981149" cy="3790973"/>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9" name="Text Placeholder 2"/>
          <p:cNvSpPr>
            <a:spLocks noGrp="1"/>
          </p:cNvSpPr>
          <p:nvPr>
            <p:ph type="body" sz="quarter" idx="19" hasCustomPrompt="1"/>
          </p:nvPr>
        </p:nvSpPr>
        <p:spPr>
          <a:xfrm>
            <a:off x="4542738" y="5705958"/>
            <a:ext cx="6971399" cy="519113"/>
          </a:xfrm>
          <a:prstGeom prst="rect">
            <a:avLst/>
          </a:prstGeom>
        </p:spPr>
        <p:txBody>
          <a:bodyPr anchor="ctr"/>
          <a:lstStyle>
            <a:lvl1pPr>
              <a:defRPr sz="1400"/>
            </a:lvl1pPr>
          </a:lstStyle>
          <a:p>
            <a:pPr lvl="0"/>
            <a:r>
              <a:rPr lang="en-AU" noProof="0" dirty="0"/>
              <a:t>Source</a:t>
            </a:r>
          </a:p>
        </p:txBody>
      </p:sp>
      <p:pic>
        <p:nvPicPr>
          <p:cNvPr id="11" name="Picture 10">
            <a:extLst>
              <a:ext uri="{FF2B5EF4-FFF2-40B4-BE49-F238E27FC236}">
                <a16:creationId xmlns:a16="http://schemas.microsoft.com/office/drawing/2014/main" id="{FC5A8D44-9CEA-4623-9B41-741D3F2D85C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812772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object horizontal">
    <p:spTree>
      <p:nvGrpSpPr>
        <p:cNvPr id="1" name=""/>
        <p:cNvGrpSpPr/>
        <p:nvPr/>
      </p:nvGrpSpPr>
      <p:grpSpPr>
        <a:xfrm>
          <a:off x="0" y="0"/>
          <a:ext cx="0" cy="0"/>
          <a:chOff x="0" y="0"/>
          <a:chExt cx="0" cy="0"/>
        </a:xfrm>
      </p:grpSpPr>
      <p:pic>
        <p:nvPicPr>
          <p:cNvPr id="3" name="Picture 2"/>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6" name="Text Placeholder 13"/>
          <p:cNvSpPr>
            <a:spLocks noGrp="1"/>
          </p:cNvSpPr>
          <p:nvPr>
            <p:ph type="body" sz="quarter" idx="22"/>
          </p:nvPr>
        </p:nvSpPr>
        <p:spPr>
          <a:xfrm>
            <a:off x="666000" y="1774800"/>
            <a:ext cx="10797573" cy="1940228"/>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Content Placeholder 6"/>
          <p:cNvSpPr>
            <a:spLocks noGrp="1"/>
          </p:cNvSpPr>
          <p:nvPr>
            <p:ph sz="quarter" idx="24"/>
          </p:nvPr>
        </p:nvSpPr>
        <p:spPr>
          <a:xfrm>
            <a:off x="666000" y="4077359"/>
            <a:ext cx="10797573" cy="2012270"/>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7"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pic>
        <p:nvPicPr>
          <p:cNvPr id="8" name="Picture 7">
            <a:extLst>
              <a:ext uri="{FF2B5EF4-FFF2-40B4-BE49-F238E27FC236}">
                <a16:creationId xmlns:a16="http://schemas.microsoft.com/office/drawing/2014/main" id="{7FFCD25A-68F0-41B8-9AB6-61526AD0847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3781010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ct Callout">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3203565-448E-46C8-AF80-7064BB418577}"/>
              </a:ext>
            </a:extLst>
          </p:cNvPr>
          <p:cNvSpPr/>
          <p:nvPr userDrawn="1"/>
        </p:nvSpPr>
        <p:spPr>
          <a:xfrm>
            <a:off x="0" y="1703190"/>
            <a:ext cx="12193790" cy="39334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pic>
        <p:nvPicPr>
          <p:cNvPr id="17" name="Picture 16"/>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19" name="Text Placeholder 18"/>
          <p:cNvSpPr>
            <a:spLocks noGrp="1"/>
          </p:cNvSpPr>
          <p:nvPr>
            <p:ph type="body" sz="quarter" idx="10" hasCustomPrompt="1"/>
          </p:nvPr>
        </p:nvSpPr>
        <p:spPr>
          <a:xfrm>
            <a:off x="898525" y="2709714"/>
            <a:ext cx="1357313" cy="784225"/>
          </a:xfrm>
          <a:prstGeom prst="rect">
            <a:avLst/>
          </a:prstGeom>
        </p:spPr>
        <p:txBody>
          <a:bodyPr/>
          <a:lstStyle>
            <a:lvl1pPr algn="ctr">
              <a:defRPr sz="4400">
                <a:solidFill>
                  <a:schemeClr val="accent1"/>
                </a:solidFill>
                <a:latin typeface="Segoe UI Semibold" panose="020B0702040204020203" pitchFamily="34" charset="0"/>
              </a:defRPr>
            </a:lvl1pPr>
          </a:lstStyle>
          <a:p>
            <a:pPr lvl="0"/>
            <a:r>
              <a:rPr lang="en-AU" noProof="0" dirty="0"/>
              <a:t>XX%</a:t>
            </a:r>
          </a:p>
        </p:txBody>
      </p:sp>
      <p:sp>
        <p:nvSpPr>
          <p:cNvPr id="21" name="Text Placeholder 20"/>
          <p:cNvSpPr>
            <a:spLocks noGrp="1"/>
          </p:cNvSpPr>
          <p:nvPr>
            <p:ph type="body" sz="quarter" idx="11" hasCustomPrompt="1"/>
          </p:nvPr>
        </p:nvSpPr>
        <p:spPr>
          <a:xfrm>
            <a:off x="227013" y="3501802"/>
            <a:ext cx="2700337" cy="1016000"/>
          </a:xfrm>
          <a:prstGeom prst="rect">
            <a:avLst/>
          </a:prstGeom>
        </p:spPr>
        <p:txBody>
          <a:bodyPr/>
          <a:lstStyle>
            <a:lvl1pPr algn="ctr">
              <a:spcBef>
                <a:spcPts val="0"/>
              </a:spcBef>
              <a:defRPr>
                <a:solidFill>
                  <a:schemeClr val="bg1"/>
                </a:solidFill>
                <a:latin typeface="Segoe UI Semilight" panose="020B0402040204020203" pitchFamily="34" charset="0"/>
                <a:cs typeface="Segoe UI Semilight" panose="020B0402040204020203" pitchFamily="34" charset="0"/>
              </a:defRPr>
            </a:lvl1pPr>
          </a:lstStyle>
          <a:p>
            <a:pPr lvl="0"/>
            <a:r>
              <a:rPr lang="en-AU" noProof="0" dirty="0"/>
              <a:t>Content</a:t>
            </a:r>
          </a:p>
          <a:p>
            <a:pPr lvl="0"/>
            <a:r>
              <a:rPr lang="en-AU" noProof="0" dirty="0"/>
              <a:t>Content</a:t>
            </a:r>
          </a:p>
          <a:p>
            <a:pPr lvl="0"/>
            <a:r>
              <a:rPr lang="en-AU" noProof="0" dirty="0"/>
              <a:t>Content</a:t>
            </a:r>
          </a:p>
        </p:txBody>
      </p:sp>
      <p:sp>
        <p:nvSpPr>
          <p:cNvPr id="22" name="Text Placeholder 18"/>
          <p:cNvSpPr>
            <a:spLocks noGrp="1"/>
          </p:cNvSpPr>
          <p:nvPr>
            <p:ph type="body" sz="quarter" idx="12" hasCustomPrompt="1"/>
          </p:nvPr>
        </p:nvSpPr>
        <p:spPr>
          <a:xfrm>
            <a:off x="3922365" y="2709714"/>
            <a:ext cx="1357313" cy="784225"/>
          </a:xfrm>
          <a:prstGeom prst="rect">
            <a:avLst/>
          </a:prstGeom>
        </p:spPr>
        <p:txBody>
          <a:bodyPr/>
          <a:lstStyle>
            <a:lvl1pPr algn="ctr">
              <a:defRPr sz="4400">
                <a:solidFill>
                  <a:schemeClr val="accent2"/>
                </a:solidFill>
                <a:latin typeface="Segoe UI Semibold" panose="020B0702040204020203" pitchFamily="34" charset="0"/>
              </a:defRPr>
            </a:lvl1pPr>
          </a:lstStyle>
          <a:p>
            <a:pPr lvl="0"/>
            <a:r>
              <a:rPr lang="en-AU" noProof="0" dirty="0"/>
              <a:t>XX%</a:t>
            </a:r>
          </a:p>
        </p:txBody>
      </p:sp>
      <p:sp>
        <p:nvSpPr>
          <p:cNvPr id="23" name="Text Placeholder 20"/>
          <p:cNvSpPr>
            <a:spLocks noGrp="1"/>
          </p:cNvSpPr>
          <p:nvPr>
            <p:ph type="body" sz="quarter" idx="13" hasCustomPrompt="1"/>
          </p:nvPr>
        </p:nvSpPr>
        <p:spPr>
          <a:xfrm>
            <a:off x="3250853" y="3501802"/>
            <a:ext cx="2700337" cy="1016000"/>
          </a:xfrm>
          <a:prstGeom prst="rect">
            <a:avLst/>
          </a:prstGeom>
        </p:spPr>
        <p:txBody>
          <a:bodyPr/>
          <a:lstStyle>
            <a:lvl1pPr algn="ctr">
              <a:spcBef>
                <a:spcPts val="0"/>
              </a:spcBef>
              <a:defRPr>
                <a:solidFill>
                  <a:schemeClr val="bg1"/>
                </a:solidFill>
                <a:latin typeface="Segoe UI Semilight" panose="020B0402040204020203" pitchFamily="34" charset="0"/>
                <a:cs typeface="Segoe UI Semilight" panose="020B0402040204020203" pitchFamily="34" charset="0"/>
              </a:defRPr>
            </a:lvl1pPr>
          </a:lstStyle>
          <a:p>
            <a:pPr lvl="0"/>
            <a:r>
              <a:rPr lang="en-AU" noProof="0" dirty="0"/>
              <a:t>Content</a:t>
            </a:r>
          </a:p>
          <a:p>
            <a:pPr lvl="0"/>
            <a:r>
              <a:rPr lang="en-AU" noProof="0" dirty="0"/>
              <a:t>Content</a:t>
            </a:r>
          </a:p>
          <a:p>
            <a:pPr lvl="0"/>
            <a:r>
              <a:rPr lang="en-AU" noProof="0" dirty="0"/>
              <a:t>Content</a:t>
            </a:r>
          </a:p>
        </p:txBody>
      </p:sp>
      <p:sp>
        <p:nvSpPr>
          <p:cNvPr id="24" name="Text Placeholder 18"/>
          <p:cNvSpPr>
            <a:spLocks noGrp="1"/>
          </p:cNvSpPr>
          <p:nvPr>
            <p:ph type="body" sz="quarter" idx="14" hasCustomPrompt="1"/>
          </p:nvPr>
        </p:nvSpPr>
        <p:spPr>
          <a:xfrm>
            <a:off x="6910734" y="2709714"/>
            <a:ext cx="1357313" cy="784225"/>
          </a:xfrm>
          <a:prstGeom prst="rect">
            <a:avLst/>
          </a:prstGeom>
        </p:spPr>
        <p:txBody>
          <a:bodyPr/>
          <a:lstStyle>
            <a:lvl1pPr algn="ctr">
              <a:defRPr sz="4400">
                <a:solidFill>
                  <a:schemeClr val="accent3"/>
                </a:solidFill>
                <a:latin typeface="Segoe UI Semibold" panose="020B0702040204020203" pitchFamily="34" charset="0"/>
              </a:defRPr>
            </a:lvl1pPr>
          </a:lstStyle>
          <a:p>
            <a:pPr lvl="0"/>
            <a:r>
              <a:rPr lang="en-AU" noProof="0" dirty="0"/>
              <a:t>XX%</a:t>
            </a:r>
          </a:p>
        </p:txBody>
      </p:sp>
      <p:sp>
        <p:nvSpPr>
          <p:cNvPr id="25" name="Text Placeholder 20"/>
          <p:cNvSpPr>
            <a:spLocks noGrp="1"/>
          </p:cNvSpPr>
          <p:nvPr>
            <p:ph type="body" sz="quarter" idx="15" hasCustomPrompt="1"/>
          </p:nvPr>
        </p:nvSpPr>
        <p:spPr>
          <a:xfrm>
            <a:off x="6239222" y="3501802"/>
            <a:ext cx="2700337" cy="1016000"/>
          </a:xfrm>
          <a:prstGeom prst="rect">
            <a:avLst/>
          </a:prstGeom>
        </p:spPr>
        <p:txBody>
          <a:bodyPr/>
          <a:lstStyle>
            <a:lvl1pPr algn="ctr">
              <a:spcBef>
                <a:spcPts val="0"/>
              </a:spcBef>
              <a:defRPr>
                <a:solidFill>
                  <a:schemeClr val="bg1"/>
                </a:solidFill>
                <a:latin typeface="Segoe UI Semilight" panose="020B0402040204020203" pitchFamily="34" charset="0"/>
                <a:cs typeface="Segoe UI Semilight" panose="020B0402040204020203" pitchFamily="34" charset="0"/>
              </a:defRPr>
            </a:lvl1pPr>
          </a:lstStyle>
          <a:p>
            <a:pPr lvl="0"/>
            <a:r>
              <a:rPr lang="en-AU" noProof="0" dirty="0"/>
              <a:t>Content</a:t>
            </a:r>
          </a:p>
          <a:p>
            <a:pPr lvl="0"/>
            <a:r>
              <a:rPr lang="en-AU" noProof="0" dirty="0"/>
              <a:t>Content</a:t>
            </a:r>
          </a:p>
          <a:p>
            <a:pPr lvl="0"/>
            <a:r>
              <a:rPr lang="en-AU" noProof="0" dirty="0"/>
              <a:t>Content</a:t>
            </a:r>
          </a:p>
        </p:txBody>
      </p:sp>
      <p:sp>
        <p:nvSpPr>
          <p:cNvPr id="26" name="Text Placeholder 18"/>
          <p:cNvSpPr>
            <a:spLocks noGrp="1"/>
          </p:cNvSpPr>
          <p:nvPr>
            <p:ph type="body" sz="quarter" idx="16" hasCustomPrompt="1"/>
          </p:nvPr>
        </p:nvSpPr>
        <p:spPr>
          <a:xfrm>
            <a:off x="9863062" y="2709714"/>
            <a:ext cx="1357313" cy="784225"/>
          </a:xfrm>
          <a:prstGeom prst="rect">
            <a:avLst/>
          </a:prstGeom>
        </p:spPr>
        <p:txBody>
          <a:bodyPr/>
          <a:lstStyle>
            <a:lvl1pPr algn="ctr">
              <a:defRPr sz="4400">
                <a:solidFill>
                  <a:schemeClr val="accent4"/>
                </a:solidFill>
                <a:latin typeface="Segoe UI Semibold" panose="020B0702040204020203" pitchFamily="34" charset="0"/>
              </a:defRPr>
            </a:lvl1pPr>
          </a:lstStyle>
          <a:p>
            <a:pPr lvl="0"/>
            <a:r>
              <a:rPr lang="en-AU" noProof="0" dirty="0"/>
              <a:t>XX%</a:t>
            </a:r>
          </a:p>
        </p:txBody>
      </p:sp>
      <p:sp>
        <p:nvSpPr>
          <p:cNvPr id="27" name="Text Placeholder 20"/>
          <p:cNvSpPr>
            <a:spLocks noGrp="1"/>
          </p:cNvSpPr>
          <p:nvPr>
            <p:ph type="body" sz="quarter" idx="17" hasCustomPrompt="1"/>
          </p:nvPr>
        </p:nvSpPr>
        <p:spPr>
          <a:xfrm>
            <a:off x="9191550" y="3501802"/>
            <a:ext cx="2700337" cy="1016000"/>
          </a:xfrm>
          <a:prstGeom prst="rect">
            <a:avLst/>
          </a:prstGeom>
        </p:spPr>
        <p:txBody>
          <a:bodyPr/>
          <a:lstStyle>
            <a:lvl1pPr algn="ctr">
              <a:spcBef>
                <a:spcPts val="0"/>
              </a:spcBef>
              <a:defRPr>
                <a:solidFill>
                  <a:schemeClr val="bg1"/>
                </a:solidFill>
                <a:latin typeface="Segoe UI Semilight" panose="020B0402040204020203" pitchFamily="34" charset="0"/>
                <a:cs typeface="Segoe UI Semilight" panose="020B0402040204020203" pitchFamily="34" charset="0"/>
              </a:defRPr>
            </a:lvl1pPr>
          </a:lstStyle>
          <a:p>
            <a:pPr lvl="0"/>
            <a:r>
              <a:rPr lang="en-AU" noProof="0" dirty="0"/>
              <a:t>Content</a:t>
            </a:r>
          </a:p>
          <a:p>
            <a:pPr lvl="0"/>
            <a:r>
              <a:rPr lang="en-AU" noProof="0" dirty="0"/>
              <a:t>Content</a:t>
            </a:r>
          </a:p>
          <a:p>
            <a:pPr lvl="0"/>
            <a:r>
              <a:rPr lang="en-AU" noProof="0" dirty="0"/>
              <a:t>Content</a:t>
            </a:r>
          </a:p>
        </p:txBody>
      </p:sp>
      <p:sp>
        <p:nvSpPr>
          <p:cNvPr id="15"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pic>
        <p:nvPicPr>
          <p:cNvPr id="18" name="Picture 17">
            <a:extLst>
              <a:ext uri="{FF2B5EF4-FFF2-40B4-BE49-F238E27FC236}">
                <a16:creationId xmlns:a16="http://schemas.microsoft.com/office/drawing/2014/main" id="{C8C5AC15-DA9F-4CDE-B6D3-996D8047826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3168329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s gre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29569E5-547F-410D-94F7-0598DF5FC1F0}"/>
              </a:ext>
            </a:extLst>
          </p:cNvPr>
          <p:cNvSpPr/>
          <p:nvPr userDrawn="1"/>
        </p:nvSpPr>
        <p:spPr>
          <a:xfrm>
            <a:off x="0" y="1703190"/>
            <a:ext cx="12193790" cy="39334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21" name="Picture Placeholder 20"/>
          <p:cNvSpPr>
            <a:spLocks noGrp="1" noChangeAspect="1"/>
          </p:cNvSpPr>
          <p:nvPr>
            <p:ph type="pic" sz="quarter" idx="10" hasCustomPrompt="1"/>
          </p:nvPr>
        </p:nvSpPr>
        <p:spPr>
          <a:xfrm>
            <a:off x="1821531" y="2677791"/>
            <a:ext cx="540000" cy="540000"/>
          </a:xfrm>
          <a:prstGeom prst="rect">
            <a:avLst/>
          </a:prstGeom>
        </p:spPr>
        <p:txBody>
          <a:bodyPr/>
          <a:lstStyle>
            <a:lvl1pPr algn="ctr">
              <a:defRPr sz="1200" b="0" baseline="0"/>
            </a:lvl1pPr>
          </a:lstStyle>
          <a:p>
            <a:r>
              <a:rPr lang="en-AU" noProof="0" dirty="0"/>
              <a:t>Insert Icon Colour C1</a:t>
            </a:r>
          </a:p>
        </p:txBody>
      </p:sp>
      <p:sp>
        <p:nvSpPr>
          <p:cNvPr id="23" name="Picture Placeholder 20"/>
          <p:cNvSpPr>
            <a:spLocks noGrp="1" noChangeAspect="1"/>
          </p:cNvSpPr>
          <p:nvPr>
            <p:ph type="pic" sz="quarter" idx="11" hasCustomPrompt="1"/>
          </p:nvPr>
        </p:nvSpPr>
        <p:spPr>
          <a:xfrm>
            <a:off x="4485455" y="2677791"/>
            <a:ext cx="540000" cy="540000"/>
          </a:xfrm>
          <a:prstGeom prst="rect">
            <a:avLst/>
          </a:prstGeom>
        </p:spPr>
        <p:txBody>
          <a:bodyPr/>
          <a:lstStyle>
            <a:lvl1pPr marL="0" marR="0" indent="0" algn="ctr" defTabSz="1039033" rtl="0" eaLnBrk="1" fontAlgn="auto" latinLnBrk="0" hangingPunct="1">
              <a:lnSpc>
                <a:spcPct val="100000"/>
              </a:lnSpc>
              <a:spcBef>
                <a:spcPts val="455"/>
              </a:spcBef>
              <a:spcAft>
                <a:spcPts val="0"/>
              </a:spcAft>
              <a:buClrTx/>
              <a:buSzTx/>
              <a:buFont typeface="Arial" pitchFamily="34" charset="0"/>
              <a:buNone/>
              <a:tabLst/>
              <a:defRPr sz="1200" baseline="0"/>
            </a:lvl1pPr>
          </a:lstStyle>
          <a:p>
            <a:r>
              <a:rPr lang="en-AU" noProof="0" dirty="0"/>
              <a:t>Insert Icon Colour C2</a:t>
            </a:r>
          </a:p>
          <a:p>
            <a:endParaRPr lang="en-AU" noProof="0" dirty="0"/>
          </a:p>
        </p:txBody>
      </p:sp>
      <p:sp>
        <p:nvSpPr>
          <p:cNvPr id="25" name="Picture Placeholder 20"/>
          <p:cNvSpPr>
            <a:spLocks noGrp="1" noChangeAspect="1"/>
          </p:cNvSpPr>
          <p:nvPr>
            <p:ph type="pic" sz="quarter" idx="12" hasCustomPrompt="1"/>
          </p:nvPr>
        </p:nvSpPr>
        <p:spPr>
          <a:xfrm>
            <a:off x="7164956" y="2677791"/>
            <a:ext cx="540000" cy="540000"/>
          </a:xfrm>
          <a:prstGeom prst="rect">
            <a:avLst/>
          </a:prstGeom>
        </p:spPr>
        <p:txBody>
          <a:bodyPr/>
          <a:lstStyle>
            <a:lvl1pPr algn="ctr">
              <a:defRPr sz="1200" baseline="0"/>
            </a:lvl1pPr>
          </a:lstStyle>
          <a:p>
            <a:r>
              <a:rPr lang="en-AU" noProof="0" dirty="0"/>
              <a:t>Insert Icon Colour C3</a:t>
            </a:r>
          </a:p>
        </p:txBody>
      </p:sp>
      <p:sp>
        <p:nvSpPr>
          <p:cNvPr id="27" name="Picture Placeholder 20"/>
          <p:cNvSpPr>
            <a:spLocks noGrp="1" noChangeAspect="1"/>
          </p:cNvSpPr>
          <p:nvPr>
            <p:ph type="pic" sz="quarter" idx="13" hasCustomPrompt="1"/>
          </p:nvPr>
        </p:nvSpPr>
        <p:spPr>
          <a:xfrm>
            <a:off x="9829252" y="2677791"/>
            <a:ext cx="540000" cy="540000"/>
          </a:xfrm>
          <a:prstGeom prst="rect">
            <a:avLst/>
          </a:prstGeom>
        </p:spPr>
        <p:txBody>
          <a:bodyPr/>
          <a:lstStyle>
            <a:lvl1pPr algn="ctr">
              <a:defRPr sz="1200" baseline="0"/>
            </a:lvl1pPr>
          </a:lstStyle>
          <a:p>
            <a:r>
              <a:rPr lang="en-AU" noProof="0" dirty="0"/>
              <a:t>Insert Icon Colour C5</a:t>
            </a:r>
          </a:p>
        </p:txBody>
      </p:sp>
      <p:pic>
        <p:nvPicPr>
          <p:cNvPr id="29" name="Picture 28"/>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33" name="Text Placeholder 32"/>
          <p:cNvSpPr>
            <a:spLocks noGrp="1"/>
          </p:cNvSpPr>
          <p:nvPr>
            <p:ph type="body" sz="quarter" idx="19" hasCustomPrompt="1"/>
          </p:nvPr>
        </p:nvSpPr>
        <p:spPr>
          <a:xfrm>
            <a:off x="1039813" y="3717826"/>
            <a:ext cx="2103437" cy="708025"/>
          </a:xfrm>
          <a:prstGeom prst="rect">
            <a:avLst/>
          </a:prstGeom>
        </p:spPr>
        <p:txBody>
          <a:bodyPr/>
          <a:lstStyle>
            <a:lvl1pPr algn="ctr">
              <a:defRPr sz="1500" b="1">
                <a:latin typeface="Segoe UI Semibold" panose="020B0702040204020203" pitchFamily="34" charset="0"/>
                <a:cs typeface="Segoe UI Semibold" panose="020B0702040204020203" pitchFamily="34" charset="0"/>
              </a:defRPr>
            </a:lvl1pPr>
          </a:lstStyle>
          <a:p>
            <a:pPr lvl="0"/>
            <a:r>
              <a:rPr lang="en-AU" noProof="0" dirty="0"/>
              <a:t>CONTENT</a:t>
            </a:r>
          </a:p>
        </p:txBody>
      </p:sp>
      <p:sp>
        <p:nvSpPr>
          <p:cNvPr id="34" name="Text Placeholder 32"/>
          <p:cNvSpPr>
            <a:spLocks noGrp="1"/>
          </p:cNvSpPr>
          <p:nvPr>
            <p:ph type="body" sz="quarter" idx="20" hasCustomPrompt="1"/>
          </p:nvPr>
        </p:nvSpPr>
        <p:spPr>
          <a:xfrm>
            <a:off x="3703737" y="3717826"/>
            <a:ext cx="2103437" cy="708025"/>
          </a:xfrm>
          <a:prstGeom prst="rect">
            <a:avLst/>
          </a:prstGeom>
        </p:spPr>
        <p:txBody>
          <a:bodyPr/>
          <a:lstStyle>
            <a:lvl1pPr algn="ctr">
              <a:defRPr sz="1500" b="1">
                <a:latin typeface="Segoe UI Semibold" panose="020B0702040204020203" pitchFamily="34" charset="0"/>
                <a:cs typeface="Segoe UI Semibold" panose="020B0702040204020203" pitchFamily="34" charset="0"/>
              </a:defRPr>
            </a:lvl1pPr>
          </a:lstStyle>
          <a:p>
            <a:pPr lvl="0"/>
            <a:r>
              <a:rPr lang="en-AU" noProof="0" dirty="0"/>
              <a:t>CONTENT</a:t>
            </a:r>
          </a:p>
        </p:txBody>
      </p:sp>
      <p:sp>
        <p:nvSpPr>
          <p:cNvPr id="35" name="Text Placeholder 32"/>
          <p:cNvSpPr>
            <a:spLocks noGrp="1"/>
          </p:cNvSpPr>
          <p:nvPr>
            <p:ph type="body" sz="quarter" idx="21" hasCustomPrompt="1"/>
          </p:nvPr>
        </p:nvSpPr>
        <p:spPr>
          <a:xfrm>
            <a:off x="6383238" y="3717826"/>
            <a:ext cx="2103437" cy="708025"/>
          </a:xfrm>
          <a:prstGeom prst="rect">
            <a:avLst/>
          </a:prstGeom>
        </p:spPr>
        <p:txBody>
          <a:bodyPr/>
          <a:lstStyle>
            <a:lvl1pPr algn="ctr">
              <a:defRPr sz="1500" b="1">
                <a:latin typeface="Segoe UI Semibold" panose="020B0702040204020203" pitchFamily="34" charset="0"/>
                <a:cs typeface="Segoe UI Semibold" panose="020B0702040204020203" pitchFamily="34" charset="0"/>
              </a:defRPr>
            </a:lvl1pPr>
          </a:lstStyle>
          <a:p>
            <a:pPr lvl="0"/>
            <a:r>
              <a:rPr lang="en-AU" noProof="0" dirty="0"/>
              <a:t>CONTENT</a:t>
            </a:r>
          </a:p>
        </p:txBody>
      </p:sp>
      <p:sp>
        <p:nvSpPr>
          <p:cNvPr id="36" name="Text Placeholder 32"/>
          <p:cNvSpPr>
            <a:spLocks noGrp="1"/>
          </p:cNvSpPr>
          <p:nvPr>
            <p:ph type="body" sz="quarter" idx="22" hasCustomPrompt="1"/>
          </p:nvPr>
        </p:nvSpPr>
        <p:spPr>
          <a:xfrm>
            <a:off x="9047534" y="3717826"/>
            <a:ext cx="2103437" cy="708025"/>
          </a:xfrm>
          <a:prstGeom prst="rect">
            <a:avLst/>
          </a:prstGeom>
        </p:spPr>
        <p:txBody>
          <a:bodyPr/>
          <a:lstStyle>
            <a:lvl1pPr algn="ctr">
              <a:defRPr sz="1500" b="1">
                <a:latin typeface="Segoe UI Semibold" panose="020B0702040204020203" pitchFamily="34" charset="0"/>
                <a:cs typeface="Segoe UI Semibold" panose="020B0702040204020203" pitchFamily="34" charset="0"/>
              </a:defRPr>
            </a:lvl1pPr>
          </a:lstStyle>
          <a:p>
            <a:pPr lvl="0"/>
            <a:r>
              <a:rPr lang="en-AU" noProof="0" dirty="0"/>
              <a:t>CONTENT</a:t>
            </a:r>
          </a:p>
        </p:txBody>
      </p:sp>
      <p:sp>
        <p:nvSpPr>
          <p:cNvPr id="15"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pic>
        <p:nvPicPr>
          <p:cNvPr id="14" name="Picture 13">
            <a:extLst>
              <a:ext uri="{FF2B5EF4-FFF2-40B4-BE49-F238E27FC236}">
                <a16:creationId xmlns:a16="http://schemas.microsoft.com/office/drawing/2014/main" id="{754E7E7A-4C99-49A0-8C02-4FDABE1F557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2842458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s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61316E-8D59-4163-850F-0F864577A6DE}"/>
              </a:ext>
            </a:extLst>
          </p:cNvPr>
          <p:cNvSpPr/>
          <p:nvPr userDrawn="1"/>
        </p:nvSpPr>
        <p:spPr>
          <a:xfrm>
            <a:off x="0" y="1703190"/>
            <a:ext cx="12193790" cy="39334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21" name="Picture Placeholder 20"/>
          <p:cNvSpPr>
            <a:spLocks noGrp="1" noChangeAspect="1"/>
          </p:cNvSpPr>
          <p:nvPr>
            <p:ph type="pic" sz="quarter" idx="10" hasCustomPrompt="1"/>
          </p:nvPr>
        </p:nvSpPr>
        <p:spPr>
          <a:xfrm>
            <a:off x="1821531" y="2677791"/>
            <a:ext cx="540000" cy="540000"/>
          </a:xfrm>
          <a:prstGeom prst="rect">
            <a:avLst/>
          </a:prstGeom>
        </p:spPr>
        <p:txBody>
          <a:bodyPr/>
          <a:lstStyle>
            <a:lvl1pPr algn="ctr">
              <a:defRPr sz="1200" b="0" baseline="0">
                <a:solidFill>
                  <a:schemeClr val="bg1"/>
                </a:solidFill>
              </a:defRPr>
            </a:lvl1pPr>
          </a:lstStyle>
          <a:p>
            <a:r>
              <a:rPr lang="en-AU" noProof="0" dirty="0"/>
              <a:t>Insert Icon Colour C1</a:t>
            </a:r>
          </a:p>
        </p:txBody>
      </p:sp>
      <p:sp>
        <p:nvSpPr>
          <p:cNvPr id="23" name="Picture Placeholder 20"/>
          <p:cNvSpPr>
            <a:spLocks noGrp="1" noChangeAspect="1"/>
          </p:cNvSpPr>
          <p:nvPr>
            <p:ph type="pic" sz="quarter" idx="11" hasCustomPrompt="1"/>
          </p:nvPr>
        </p:nvSpPr>
        <p:spPr>
          <a:xfrm>
            <a:off x="4485455" y="2677791"/>
            <a:ext cx="540000" cy="540000"/>
          </a:xfrm>
          <a:prstGeom prst="rect">
            <a:avLst/>
          </a:prstGeom>
        </p:spPr>
        <p:txBody>
          <a:bodyPr/>
          <a:lstStyle>
            <a:lvl1pPr marL="0" marR="0" indent="0" algn="ctr" defTabSz="1039033" rtl="0" eaLnBrk="1" fontAlgn="auto" latinLnBrk="0" hangingPunct="1">
              <a:lnSpc>
                <a:spcPct val="100000"/>
              </a:lnSpc>
              <a:spcBef>
                <a:spcPts val="455"/>
              </a:spcBef>
              <a:spcAft>
                <a:spcPts val="0"/>
              </a:spcAft>
              <a:buClrTx/>
              <a:buSzTx/>
              <a:buFont typeface="Arial" pitchFamily="34" charset="0"/>
              <a:buNone/>
              <a:tabLst/>
              <a:defRPr sz="1200" baseline="0">
                <a:solidFill>
                  <a:schemeClr val="bg1"/>
                </a:solidFill>
              </a:defRPr>
            </a:lvl1pPr>
          </a:lstStyle>
          <a:p>
            <a:r>
              <a:rPr lang="en-AU" noProof="0" dirty="0"/>
              <a:t>Insert Icon Colour C2</a:t>
            </a:r>
          </a:p>
          <a:p>
            <a:endParaRPr lang="en-AU" noProof="0" dirty="0"/>
          </a:p>
        </p:txBody>
      </p:sp>
      <p:sp>
        <p:nvSpPr>
          <p:cNvPr id="25" name="Picture Placeholder 20"/>
          <p:cNvSpPr>
            <a:spLocks noGrp="1" noChangeAspect="1"/>
          </p:cNvSpPr>
          <p:nvPr>
            <p:ph type="pic" sz="quarter" idx="12" hasCustomPrompt="1"/>
          </p:nvPr>
        </p:nvSpPr>
        <p:spPr>
          <a:xfrm>
            <a:off x="7164956" y="2677791"/>
            <a:ext cx="540000" cy="540000"/>
          </a:xfrm>
          <a:prstGeom prst="rect">
            <a:avLst/>
          </a:prstGeom>
        </p:spPr>
        <p:txBody>
          <a:bodyPr/>
          <a:lstStyle>
            <a:lvl1pPr algn="ctr">
              <a:defRPr sz="1200" baseline="0">
                <a:solidFill>
                  <a:schemeClr val="bg1"/>
                </a:solidFill>
              </a:defRPr>
            </a:lvl1pPr>
          </a:lstStyle>
          <a:p>
            <a:r>
              <a:rPr lang="en-AU" noProof="0" dirty="0"/>
              <a:t>Insert Icon Colour C3</a:t>
            </a:r>
          </a:p>
        </p:txBody>
      </p:sp>
      <p:sp>
        <p:nvSpPr>
          <p:cNvPr id="27" name="Picture Placeholder 20"/>
          <p:cNvSpPr>
            <a:spLocks noGrp="1" noChangeAspect="1"/>
          </p:cNvSpPr>
          <p:nvPr>
            <p:ph type="pic" sz="quarter" idx="13" hasCustomPrompt="1"/>
          </p:nvPr>
        </p:nvSpPr>
        <p:spPr>
          <a:xfrm>
            <a:off x="9829252" y="2677791"/>
            <a:ext cx="540000" cy="540000"/>
          </a:xfrm>
          <a:prstGeom prst="rect">
            <a:avLst/>
          </a:prstGeom>
        </p:spPr>
        <p:txBody>
          <a:bodyPr/>
          <a:lstStyle>
            <a:lvl1pPr algn="ctr">
              <a:defRPr sz="1200" baseline="0">
                <a:solidFill>
                  <a:schemeClr val="bg1"/>
                </a:solidFill>
              </a:defRPr>
            </a:lvl1pPr>
          </a:lstStyle>
          <a:p>
            <a:r>
              <a:rPr lang="en-AU" noProof="0" dirty="0"/>
              <a:t>Insert Icon Colour C5</a:t>
            </a:r>
          </a:p>
        </p:txBody>
      </p:sp>
      <p:pic>
        <p:nvPicPr>
          <p:cNvPr id="29" name="Picture 28"/>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33" name="Text Placeholder 32"/>
          <p:cNvSpPr>
            <a:spLocks noGrp="1"/>
          </p:cNvSpPr>
          <p:nvPr>
            <p:ph type="body" sz="quarter" idx="19" hasCustomPrompt="1"/>
          </p:nvPr>
        </p:nvSpPr>
        <p:spPr>
          <a:xfrm>
            <a:off x="1039813" y="3717826"/>
            <a:ext cx="2103437" cy="708025"/>
          </a:xfrm>
          <a:prstGeom prst="rect">
            <a:avLst/>
          </a:prstGeom>
        </p:spPr>
        <p:txBody>
          <a:bodyPr/>
          <a:lstStyle>
            <a:lvl1pPr algn="ctr">
              <a:defRPr sz="1500" b="1">
                <a:solidFill>
                  <a:schemeClr val="bg1"/>
                </a:solidFill>
                <a:latin typeface="Segoe UI Semibold" panose="020B0702040204020203" pitchFamily="34" charset="0"/>
                <a:cs typeface="Segoe UI Semibold" panose="020B0702040204020203" pitchFamily="34" charset="0"/>
              </a:defRPr>
            </a:lvl1pPr>
          </a:lstStyle>
          <a:p>
            <a:pPr lvl="0"/>
            <a:r>
              <a:rPr lang="en-AU" noProof="0" dirty="0"/>
              <a:t>CONTENT</a:t>
            </a:r>
          </a:p>
        </p:txBody>
      </p:sp>
      <p:sp>
        <p:nvSpPr>
          <p:cNvPr id="34" name="Text Placeholder 32"/>
          <p:cNvSpPr>
            <a:spLocks noGrp="1"/>
          </p:cNvSpPr>
          <p:nvPr>
            <p:ph type="body" sz="quarter" idx="20" hasCustomPrompt="1"/>
          </p:nvPr>
        </p:nvSpPr>
        <p:spPr>
          <a:xfrm>
            <a:off x="3703737" y="3717826"/>
            <a:ext cx="2103437" cy="708025"/>
          </a:xfrm>
          <a:prstGeom prst="rect">
            <a:avLst/>
          </a:prstGeom>
        </p:spPr>
        <p:txBody>
          <a:bodyPr/>
          <a:lstStyle>
            <a:lvl1pPr algn="ctr">
              <a:defRPr sz="1500" b="1">
                <a:solidFill>
                  <a:schemeClr val="bg1"/>
                </a:solidFill>
                <a:latin typeface="Segoe UI Semibold" panose="020B0702040204020203" pitchFamily="34" charset="0"/>
                <a:cs typeface="Segoe UI Semibold" panose="020B0702040204020203" pitchFamily="34" charset="0"/>
              </a:defRPr>
            </a:lvl1pPr>
          </a:lstStyle>
          <a:p>
            <a:pPr lvl="0"/>
            <a:r>
              <a:rPr lang="en-AU" noProof="0" dirty="0"/>
              <a:t>CONTENT</a:t>
            </a:r>
          </a:p>
        </p:txBody>
      </p:sp>
      <p:sp>
        <p:nvSpPr>
          <p:cNvPr id="35" name="Text Placeholder 32"/>
          <p:cNvSpPr>
            <a:spLocks noGrp="1"/>
          </p:cNvSpPr>
          <p:nvPr>
            <p:ph type="body" sz="quarter" idx="21" hasCustomPrompt="1"/>
          </p:nvPr>
        </p:nvSpPr>
        <p:spPr>
          <a:xfrm>
            <a:off x="6383238" y="3717826"/>
            <a:ext cx="2103437" cy="708025"/>
          </a:xfrm>
          <a:prstGeom prst="rect">
            <a:avLst/>
          </a:prstGeom>
        </p:spPr>
        <p:txBody>
          <a:bodyPr/>
          <a:lstStyle>
            <a:lvl1pPr algn="ctr">
              <a:defRPr sz="1500" b="1">
                <a:solidFill>
                  <a:schemeClr val="bg1"/>
                </a:solidFill>
                <a:latin typeface="Segoe UI Semibold" panose="020B0702040204020203" pitchFamily="34" charset="0"/>
                <a:cs typeface="Segoe UI Semibold" panose="020B0702040204020203" pitchFamily="34" charset="0"/>
              </a:defRPr>
            </a:lvl1pPr>
          </a:lstStyle>
          <a:p>
            <a:pPr lvl="0"/>
            <a:r>
              <a:rPr lang="en-AU" noProof="0" dirty="0"/>
              <a:t>CONTENT</a:t>
            </a:r>
          </a:p>
        </p:txBody>
      </p:sp>
      <p:sp>
        <p:nvSpPr>
          <p:cNvPr id="36" name="Text Placeholder 32"/>
          <p:cNvSpPr>
            <a:spLocks noGrp="1"/>
          </p:cNvSpPr>
          <p:nvPr>
            <p:ph type="body" sz="quarter" idx="22" hasCustomPrompt="1"/>
          </p:nvPr>
        </p:nvSpPr>
        <p:spPr>
          <a:xfrm>
            <a:off x="9047534" y="3717826"/>
            <a:ext cx="2103437" cy="708025"/>
          </a:xfrm>
          <a:prstGeom prst="rect">
            <a:avLst/>
          </a:prstGeom>
        </p:spPr>
        <p:txBody>
          <a:bodyPr/>
          <a:lstStyle>
            <a:lvl1pPr algn="ctr">
              <a:defRPr sz="1500" b="1">
                <a:solidFill>
                  <a:schemeClr val="bg1"/>
                </a:solidFill>
                <a:latin typeface="Segoe UI Semibold" panose="020B0702040204020203" pitchFamily="34" charset="0"/>
                <a:cs typeface="Segoe UI Semibold" panose="020B0702040204020203" pitchFamily="34" charset="0"/>
              </a:defRPr>
            </a:lvl1pPr>
          </a:lstStyle>
          <a:p>
            <a:pPr lvl="0"/>
            <a:r>
              <a:rPr lang="en-AU" noProof="0" dirty="0"/>
              <a:t>CONTENT</a:t>
            </a:r>
          </a:p>
        </p:txBody>
      </p:sp>
      <p:sp>
        <p:nvSpPr>
          <p:cNvPr id="15"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pic>
        <p:nvPicPr>
          <p:cNvPr id="17" name="Picture 16">
            <a:extLst>
              <a:ext uri="{FF2B5EF4-FFF2-40B4-BE49-F238E27FC236}">
                <a16:creationId xmlns:a16="http://schemas.microsoft.com/office/drawing/2014/main" id="{2477AD77-A993-42B1-8602-65F85F2C81D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3036884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insights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31541C-9C9B-468A-BD2B-4312256415E4}"/>
              </a:ext>
            </a:extLst>
          </p:cNvPr>
          <p:cNvSpPr/>
          <p:nvPr userDrawn="1"/>
        </p:nvSpPr>
        <p:spPr>
          <a:xfrm>
            <a:off x="0" y="1703190"/>
            <a:ext cx="12193790" cy="39334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pic>
        <p:nvPicPr>
          <p:cNvPr id="29" name="Picture 28"/>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33" name="Text Placeholder 32"/>
          <p:cNvSpPr>
            <a:spLocks noGrp="1"/>
          </p:cNvSpPr>
          <p:nvPr>
            <p:ph type="body" sz="quarter" idx="19" hasCustomPrompt="1"/>
          </p:nvPr>
        </p:nvSpPr>
        <p:spPr>
          <a:xfrm>
            <a:off x="1039813" y="2855344"/>
            <a:ext cx="2103437" cy="1570508"/>
          </a:xfrm>
          <a:prstGeom prst="rect">
            <a:avLst/>
          </a:prstGeom>
        </p:spPr>
        <p:txBody>
          <a:bodyPr/>
          <a:lstStyle>
            <a:lvl1pPr algn="ctr">
              <a:defRPr sz="2000" b="0">
                <a:solidFill>
                  <a:schemeClr val="accent2"/>
                </a:solidFill>
              </a:defRPr>
            </a:lvl1pPr>
          </a:lstStyle>
          <a:p>
            <a:pPr lvl="0"/>
            <a:r>
              <a:rPr lang="en-AU" noProof="0" dirty="0"/>
              <a:t>Content</a:t>
            </a:r>
          </a:p>
        </p:txBody>
      </p:sp>
      <p:sp>
        <p:nvSpPr>
          <p:cNvPr id="34" name="Text Placeholder 32"/>
          <p:cNvSpPr>
            <a:spLocks noGrp="1"/>
          </p:cNvSpPr>
          <p:nvPr>
            <p:ph type="body" sz="quarter" idx="20" hasCustomPrompt="1"/>
          </p:nvPr>
        </p:nvSpPr>
        <p:spPr>
          <a:xfrm>
            <a:off x="5071518" y="2855344"/>
            <a:ext cx="2103437" cy="1570508"/>
          </a:xfrm>
          <a:prstGeom prst="rect">
            <a:avLst/>
          </a:prstGeom>
        </p:spPr>
        <p:txBody>
          <a:bodyPr/>
          <a:lstStyle>
            <a:lvl1pPr algn="ctr">
              <a:defRPr sz="2000" b="0">
                <a:solidFill>
                  <a:schemeClr val="accent3"/>
                </a:solidFill>
              </a:defRPr>
            </a:lvl1pPr>
          </a:lstStyle>
          <a:p>
            <a:pPr lvl="0"/>
            <a:r>
              <a:rPr lang="en-AU" noProof="0" dirty="0"/>
              <a:t>Content</a:t>
            </a:r>
          </a:p>
        </p:txBody>
      </p:sp>
      <p:sp>
        <p:nvSpPr>
          <p:cNvPr id="35" name="Text Placeholder 32"/>
          <p:cNvSpPr>
            <a:spLocks noGrp="1"/>
          </p:cNvSpPr>
          <p:nvPr>
            <p:ph type="body" sz="quarter" idx="21" hasCustomPrompt="1"/>
          </p:nvPr>
        </p:nvSpPr>
        <p:spPr>
          <a:xfrm>
            <a:off x="9103222" y="2855344"/>
            <a:ext cx="2103437" cy="1570508"/>
          </a:xfrm>
          <a:prstGeom prst="rect">
            <a:avLst/>
          </a:prstGeom>
        </p:spPr>
        <p:txBody>
          <a:bodyPr/>
          <a:lstStyle>
            <a:lvl1pPr algn="ctr">
              <a:defRPr sz="2000" b="0">
                <a:solidFill>
                  <a:schemeClr val="accent4"/>
                </a:solidFill>
              </a:defRPr>
            </a:lvl1pPr>
          </a:lstStyle>
          <a:p>
            <a:pPr lvl="0"/>
            <a:r>
              <a:rPr lang="en-AU" noProof="0" dirty="0"/>
              <a:t>Content</a:t>
            </a:r>
          </a:p>
        </p:txBody>
      </p:sp>
      <p:sp>
        <p:nvSpPr>
          <p:cNvPr id="15"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pic>
        <p:nvPicPr>
          <p:cNvPr id="9" name="Picture 8">
            <a:extLst>
              <a:ext uri="{FF2B5EF4-FFF2-40B4-BE49-F238E27FC236}">
                <a16:creationId xmlns:a16="http://schemas.microsoft.com/office/drawing/2014/main" id="{06E19612-A6E6-42A3-867E-3A81D8E8940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3705583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nsights 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9433C7-5558-4037-8D08-E7DD4DED0623}"/>
              </a:ext>
            </a:extLst>
          </p:cNvPr>
          <p:cNvSpPr/>
          <p:nvPr userDrawn="1"/>
        </p:nvSpPr>
        <p:spPr>
          <a:xfrm>
            <a:off x="0" y="1703190"/>
            <a:ext cx="12193790" cy="39334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pic>
        <p:nvPicPr>
          <p:cNvPr id="29" name="Picture 28"/>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33" name="Text Placeholder 32"/>
          <p:cNvSpPr>
            <a:spLocks noGrp="1"/>
          </p:cNvSpPr>
          <p:nvPr>
            <p:ph type="body" sz="quarter" idx="19" hasCustomPrompt="1"/>
          </p:nvPr>
        </p:nvSpPr>
        <p:spPr>
          <a:xfrm>
            <a:off x="1039813" y="2855344"/>
            <a:ext cx="2103437" cy="1570508"/>
          </a:xfrm>
          <a:prstGeom prst="rect">
            <a:avLst/>
          </a:prstGeom>
        </p:spPr>
        <p:txBody>
          <a:bodyPr/>
          <a:lstStyle>
            <a:lvl1pPr algn="ctr">
              <a:defRPr sz="2000" b="0">
                <a:solidFill>
                  <a:schemeClr val="accent1"/>
                </a:solidFill>
              </a:defRPr>
            </a:lvl1pPr>
          </a:lstStyle>
          <a:p>
            <a:pPr lvl="0"/>
            <a:r>
              <a:rPr lang="en-AU" noProof="0" dirty="0"/>
              <a:t>Content</a:t>
            </a:r>
          </a:p>
        </p:txBody>
      </p:sp>
      <p:sp>
        <p:nvSpPr>
          <p:cNvPr id="34" name="Text Placeholder 32"/>
          <p:cNvSpPr>
            <a:spLocks noGrp="1"/>
          </p:cNvSpPr>
          <p:nvPr>
            <p:ph type="body" sz="quarter" idx="20" hasCustomPrompt="1"/>
          </p:nvPr>
        </p:nvSpPr>
        <p:spPr>
          <a:xfrm>
            <a:off x="5071518" y="2855344"/>
            <a:ext cx="2103437" cy="1570508"/>
          </a:xfrm>
          <a:prstGeom prst="rect">
            <a:avLst/>
          </a:prstGeom>
        </p:spPr>
        <p:txBody>
          <a:bodyPr/>
          <a:lstStyle>
            <a:lvl1pPr algn="ctr">
              <a:defRPr sz="2000" b="0">
                <a:solidFill>
                  <a:schemeClr val="accent2"/>
                </a:solidFill>
              </a:defRPr>
            </a:lvl1pPr>
          </a:lstStyle>
          <a:p>
            <a:pPr lvl="0"/>
            <a:r>
              <a:rPr lang="en-AU" noProof="0" dirty="0"/>
              <a:t>Content</a:t>
            </a:r>
          </a:p>
        </p:txBody>
      </p:sp>
      <p:sp>
        <p:nvSpPr>
          <p:cNvPr id="35" name="Text Placeholder 32"/>
          <p:cNvSpPr>
            <a:spLocks noGrp="1"/>
          </p:cNvSpPr>
          <p:nvPr>
            <p:ph type="body" sz="quarter" idx="21" hasCustomPrompt="1"/>
          </p:nvPr>
        </p:nvSpPr>
        <p:spPr>
          <a:xfrm>
            <a:off x="9103222" y="2855344"/>
            <a:ext cx="2103437" cy="1570508"/>
          </a:xfrm>
          <a:prstGeom prst="rect">
            <a:avLst/>
          </a:prstGeom>
        </p:spPr>
        <p:txBody>
          <a:bodyPr/>
          <a:lstStyle>
            <a:lvl1pPr algn="ctr">
              <a:defRPr sz="2000" b="0">
                <a:solidFill>
                  <a:schemeClr val="accent3"/>
                </a:solidFill>
              </a:defRPr>
            </a:lvl1pPr>
          </a:lstStyle>
          <a:p>
            <a:pPr lvl="0"/>
            <a:r>
              <a:rPr lang="en-AU" noProof="0" dirty="0"/>
              <a:t>Content</a:t>
            </a:r>
          </a:p>
        </p:txBody>
      </p:sp>
      <p:sp>
        <p:nvSpPr>
          <p:cNvPr id="15"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pic>
        <p:nvPicPr>
          <p:cNvPr id="9" name="Picture 8">
            <a:extLst>
              <a:ext uri="{FF2B5EF4-FFF2-40B4-BE49-F238E27FC236}">
                <a16:creationId xmlns:a16="http://schemas.microsoft.com/office/drawing/2014/main" id="{3F048544-3350-430E-BB5D-1DD501DEE77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34420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s and Imag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237363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9" name="Rectangle 18"/>
          <p:cNvSpPr/>
          <p:nvPr userDrawn="1"/>
        </p:nvSpPr>
        <p:spPr>
          <a:xfrm>
            <a:off x="-814" y="1685925"/>
            <a:ext cx="12190414" cy="2057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9" name="Picture Placeholder 3"/>
          <p:cNvSpPr>
            <a:spLocks noGrp="1"/>
          </p:cNvSpPr>
          <p:nvPr>
            <p:ph type="pic" sz="quarter" idx="10" hasCustomPrompt="1"/>
          </p:nvPr>
        </p:nvSpPr>
        <p:spPr>
          <a:xfrm>
            <a:off x="0" y="3747319"/>
            <a:ext cx="12190413" cy="2490787"/>
          </a:xfrm>
          <a:prstGeom prst="rect">
            <a:avLst/>
          </a:prstGeom>
        </p:spPr>
        <p:txBody>
          <a:bodyPr/>
          <a:lstStyle>
            <a:lvl1pPr>
              <a:defRPr>
                <a:solidFill>
                  <a:schemeClr val="bg2"/>
                </a:solidFill>
              </a:defRPr>
            </a:lvl1pPr>
          </a:lstStyle>
          <a:p>
            <a:r>
              <a:rPr lang="en-AU" noProof="0"/>
              <a:t>Picture</a:t>
            </a:r>
          </a:p>
        </p:txBody>
      </p:sp>
      <p:pic>
        <p:nvPicPr>
          <p:cNvPr id="11" name="Picture 10"/>
          <p:cNvPicPr>
            <a:picLocks/>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4" name="Picture Placeholder 3"/>
          <p:cNvSpPr>
            <a:spLocks noGrp="1" noChangeAspect="1"/>
          </p:cNvSpPr>
          <p:nvPr>
            <p:ph type="pic" sz="quarter" idx="11" hasCustomPrompt="1"/>
          </p:nvPr>
        </p:nvSpPr>
        <p:spPr>
          <a:xfrm>
            <a:off x="1109593" y="2122983"/>
            <a:ext cx="538302" cy="540000"/>
          </a:xfrm>
          <a:prstGeom prst="rect">
            <a:avLst/>
          </a:prstGeom>
        </p:spPr>
        <p:txBody>
          <a:bodyPr/>
          <a:lstStyle>
            <a:lvl1pPr>
              <a:spcBef>
                <a:spcPts val="0"/>
              </a:spcBef>
              <a:defRPr sz="1000" baseline="0">
                <a:solidFill>
                  <a:schemeClr val="bg2"/>
                </a:solidFill>
              </a:defRPr>
            </a:lvl1pPr>
          </a:lstStyle>
          <a:p>
            <a:r>
              <a:rPr lang="en-AU" noProof="0" dirty="0"/>
              <a:t>Insert Icon</a:t>
            </a:r>
          </a:p>
        </p:txBody>
      </p:sp>
      <p:sp>
        <p:nvSpPr>
          <p:cNvPr id="25" name="Picture Placeholder 3"/>
          <p:cNvSpPr>
            <a:spLocks noGrp="1" noChangeAspect="1"/>
          </p:cNvSpPr>
          <p:nvPr>
            <p:ph type="pic" sz="quarter" idx="12" hasCustomPrompt="1"/>
          </p:nvPr>
        </p:nvSpPr>
        <p:spPr>
          <a:xfrm>
            <a:off x="3486477" y="2122983"/>
            <a:ext cx="538302" cy="540000"/>
          </a:xfrm>
          <a:prstGeom prst="rect">
            <a:avLst/>
          </a:prstGeom>
        </p:spPr>
        <p:txBody>
          <a:bodyPr/>
          <a:lstStyle>
            <a:lvl1pPr>
              <a:spcBef>
                <a:spcPts val="0"/>
              </a:spcBef>
              <a:defRPr sz="1000" baseline="0">
                <a:solidFill>
                  <a:schemeClr val="bg2"/>
                </a:solidFill>
              </a:defRPr>
            </a:lvl1pPr>
          </a:lstStyle>
          <a:p>
            <a:r>
              <a:rPr lang="en-AU" noProof="0"/>
              <a:t>Insert Icon</a:t>
            </a:r>
          </a:p>
        </p:txBody>
      </p:sp>
      <p:sp>
        <p:nvSpPr>
          <p:cNvPr id="26" name="Picture Placeholder 3"/>
          <p:cNvSpPr>
            <a:spLocks noGrp="1" noChangeAspect="1"/>
          </p:cNvSpPr>
          <p:nvPr>
            <p:ph type="pic" sz="quarter" idx="13" hasCustomPrompt="1"/>
          </p:nvPr>
        </p:nvSpPr>
        <p:spPr>
          <a:xfrm>
            <a:off x="5861377" y="2122983"/>
            <a:ext cx="538302" cy="540000"/>
          </a:xfrm>
          <a:prstGeom prst="rect">
            <a:avLst/>
          </a:prstGeom>
        </p:spPr>
        <p:txBody>
          <a:bodyPr/>
          <a:lstStyle>
            <a:lvl1pPr>
              <a:spcBef>
                <a:spcPts val="0"/>
              </a:spcBef>
              <a:defRPr sz="1000" baseline="0">
                <a:solidFill>
                  <a:schemeClr val="bg2"/>
                </a:solidFill>
              </a:defRPr>
            </a:lvl1pPr>
          </a:lstStyle>
          <a:p>
            <a:r>
              <a:rPr lang="en-AU" noProof="0" dirty="0"/>
              <a:t>Insert Icon</a:t>
            </a:r>
          </a:p>
        </p:txBody>
      </p:sp>
      <p:sp>
        <p:nvSpPr>
          <p:cNvPr id="27" name="Picture Placeholder 3"/>
          <p:cNvSpPr>
            <a:spLocks noGrp="1" noChangeAspect="1"/>
          </p:cNvSpPr>
          <p:nvPr>
            <p:ph type="pic" sz="quarter" idx="14" hasCustomPrompt="1"/>
          </p:nvPr>
        </p:nvSpPr>
        <p:spPr>
          <a:xfrm>
            <a:off x="8239005" y="2122983"/>
            <a:ext cx="538302" cy="540000"/>
          </a:xfrm>
          <a:prstGeom prst="rect">
            <a:avLst/>
          </a:prstGeom>
        </p:spPr>
        <p:txBody>
          <a:bodyPr/>
          <a:lstStyle>
            <a:lvl1pPr>
              <a:spcBef>
                <a:spcPts val="0"/>
              </a:spcBef>
              <a:defRPr sz="1000" baseline="0">
                <a:solidFill>
                  <a:schemeClr val="bg2"/>
                </a:solidFill>
              </a:defRPr>
            </a:lvl1pPr>
          </a:lstStyle>
          <a:p>
            <a:r>
              <a:rPr lang="en-AU" noProof="0"/>
              <a:t>Insert Icon</a:t>
            </a:r>
          </a:p>
        </p:txBody>
      </p:sp>
      <p:sp>
        <p:nvSpPr>
          <p:cNvPr id="28" name="Picture Placeholder 3"/>
          <p:cNvSpPr>
            <a:spLocks noGrp="1" noChangeAspect="1"/>
          </p:cNvSpPr>
          <p:nvPr>
            <p:ph type="pic" sz="quarter" idx="15" hasCustomPrompt="1"/>
          </p:nvPr>
        </p:nvSpPr>
        <p:spPr>
          <a:xfrm>
            <a:off x="10613905" y="2122983"/>
            <a:ext cx="538302" cy="540000"/>
          </a:xfrm>
          <a:prstGeom prst="rect">
            <a:avLst/>
          </a:prstGeom>
        </p:spPr>
        <p:txBody>
          <a:bodyPr/>
          <a:lstStyle>
            <a:lvl1pPr>
              <a:spcBef>
                <a:spcPts val="0"/>
              </a:spcBef>
              <a:defRPr sz="1000" baseline="0">
                <a:solidFill>
                  <a:schemeClr val="bg2"/>
                </a:solidFill>
              </a:defRPr>
            </a:lvl1pPr>
          </a:lstStyle>
          <a:p>
            <a:r>
              <a:rPr lang="en-AU" noProof="0" dirty="0"/>
              <a:t>Insert Icon</a:t>
            </a:r>
          </a:p>
        </p:txBody>
      </p:sp>
      <p:sp>
        <p:nvSpPr>
          <p:cNvPr id="31" name="Text Placeholder 30"/>
          <p:cNvSpPr>
            <a:spLocks noGrp="1"/>
          </p:cNvSpPr>
          <p:nvPr>
            <p:ph type="body" sz="quarter" idx="19" hasCustomPrompt="1"/>
          </p:nvPr>
        </p:nvSpPr>
        <p:spPr>
          <a:xfrm>
            <a:off x="261938" y="2843064"/>
            <a:ext cx="2233612" cy="400050"/>
          </a:xfrm>
          <a:prstGeom prst="rect">
            <a:avLst/>
          </a:prstGeom>
        </p:spPr>
        <p:txBody>
          <a:bodyPr/>
          <a:lstStyle>
            <a:lvl1pPr algn="ctr">
              <a:defRPr sz="1500" b="0">
                <a:solidFill>
                  <a:schemeClr val="bg2"/>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pPr lvl="0"/>
            <a:r>
              <a:rPr lang="en-AU" noProof="0" dirty="0"/>
              <a:t>WORD</a:t>
            </a:r>
          </a:p>
        </p:txBody>
      </p:sp>
      <p:sp>
        <p:nvSpPr>
          <p:cNvPr id="32" name="Text Placeholder 30"/>
          <p:cNvSpPr>
            <a:spLocks noGrp="1"/>
          </p:cNvSpPr>
          <p:nvPr>
            <p:ph type="body" sz="quarter" idx="20" hasCustomPrompt="1"/>
          </p:nvPr>
        </p:nvSpPr>
        <p:spPr>
          <a:xfrm>
            <a:off x="2638822" y="2843064"/>
            <a:ext cx="2233612" cy="400050"/>
          </a:xfrm>
          <a:prstGeom prst="rect">
            <a:avLst/>
          </a:prstGeom>
        </p:spPr>
        <p:txBody>
          <a:bodyPr/>
          <a:lstStyle>
            <a:lvl1pPr algn="ctr">
              <a:defRPr sz="1500" b="0">
                <a:solidFill>
                  <a:schemeClr val="bg2"/>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pPr lvl="0"/>
            <a:r>
              <a:rPr lang="en-AU" noProof="0" dirty="0"/>
              <a:t>WORD</a:t>
            </a:r>
          </a:p>
        </p:txBody>
      </p:sp>
      <p:sp>
        <p:nvSpPr>
          <p:cNvPr id="33" name="Text Placeholder 30"/>
          <p:cNvSpPr>
            <a:spLocks noGrp="1"/>
          </p:cNvSpPr>
          <p:nvPr>
            <p:ph type="body" sz="quarter" idx="21" hasCustomPrompt="1"/>
          </p:nvPr>
        </p:nvSpPr>
        <p:spPr>
          <a:xfrm>
            <a:off x="5013722" y="2843064"/>
            <a:ext cx="2233612" cy="400050"/>
          </a:xfrm>
          <a:prstGeom prst="rect">
            <a:avLst/>
          </a:prstGeom>
        </p:spPr>
        <p:txBody>
          <a:bodyPr/>
          <a:lstStyle>
            <a:lvl1pPr algn="ctr">
              <a:defRPr sz="1500" b="0">
                <a:solidFill>
                  <a:schemeClr val="bg2"/>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pPr lvl="0"/>
            <a:r>
              <a:rPr lang="en-AU" noProof="0" dirty="0"/>
              <a:t>WORD</a:t>
            </a:r>
          </a:p>
        </p:txBody>
      </p:sp>
      <p:sp>
        <p:nvSpPr>
          <p:cNvPr id="34" name="Text Placeholder 30"/>
          <p:cNvSpPr>
            <a:spLocks noGrp="1"/>
          </p:cNvSpPr>
          <p:nvPr>
            <p:ph type="body" sz="quarter" idx="22" hasCustomPrompt="1"/>
          </p:nvPr>
        </p:nvSpPr>
        <p:spPr>
          <a:xfrm>
            <a:off x="7391350" y="2843064"/>
            <a:ext cx="2233612" cy="400050"/>
          </a:xfrm>
          <a:prstGeom prst="rect">
            <a:avLst/>
          </a:prstGeom>
        </p:spPr>
        <p:txBody>
          <a:bodyPr/>
          <a:lstStyle>
            <a:lvl1pPr algn="ctr">
              <a:defRPr sz="1500" b="0">
                <a:solidFill>
                  <a:schemeClr val="bg2"/>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pPr lvl="0"/>
            <a:r>
              <a:rPr lang="en-AU" noProof="0" dirty="0"/>
              <a:t>WORD</a:t>
            </a:r>
          </a:p>
        </p:txBody>
      </p:sp>
      <p:sp>
        <p:nvSpPr>
          <p:cNvPr id="35" name="Text Placeholder 30"/>
          <p:cNvSpPr>
            <a:spLocks noGrp="1"/>
          </p:cNvSpPr>
          <p:nvPr>
            <p:ph type="body" sz="quarter" idx="23" hasCustomPrompt="1"/>
          </p:nvPr>
        </p:nvSpPr>
        <p:spPr>
          <a:xfrm>
            <a:off x="9766250" y="2843064"/>
            <a:ext cx="2233612" cy="400050"/>
          </a:xfrm>
          <a:prstGeom prst="rect">
            <a:avLst/>
          </a:prstGeom>
        </p:spPr>
        <p:txBody>
          <a:bodyPr/>
          <a:lstStyle>
            <a:lvl1pPr algn="ctr">
              <a:defRPr sz="1500" b="0">
                <a:solidFill>
                  <a:schemeClr val="bg2"/>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pPr lvl="0"/>
            <a:r>
              <a:rPr lang="en-AU" noProof="0" dirty="0"/>
              <a:t>WORD</a:t>
            </a:r>
          </a:p>
        </p:txBody>
      </p:sp>
      <p:sp>
        <p:nvSpPr>
          <p:cNvPr id="18"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pic>
        <p:nvPicPr>
          <p:cNvPr id="20" name="Picture 19">
            <a:extLst>
              <a:ext uri="{FF2B5EF4-FFF2-40B4-BE49-F238E27FC236}">
                <a16:creationId xmlns:a16="http://schemas.microsoft.com/office/drawing/2014/main" id="{2DA87539-0DC0-4197-87B4-72B96387651D}"/>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123609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62E7D2-AFE7-4016-9E8D-6A31337D103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9" t="63966" b="2498"/>
          <a:stretch/>
        </p:blipFill>
        <p:spPr>
          <a:xfrm>
            <a:off x="0" y="3575447"/>
            <a:ext cx="12192671" cy="2301824"/>
          </a:xfrm>
          <a:prstGeom prst="rect">
            <a:avLst/>
          </a:prstGeom>
        </p:spPr>
      </p:pic>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121784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 Placeholder 14"/>
          <p:cNvSpPr>
            <a:spLocks noGrp="1"/>
          </p:cNvSpPr>
          <p:nvPr>
            <p:ph type="body" sz="quarter" idx="12" hasCustomPrompt="1"/>
          </p:nvPr>
        </p:nvSpPr>
        <p:spPr>
          <a:xfrm>
            <a:off x="666000" y="4383552"/>
            <a:ext cx="6824629" cy="720080"/>
          </a:xfrm>
          <a:prstGeom prst="rect">
            <a:avLst/>
          </a:prstGeom>
        </p:spPr>
        <p:txBody>
          <a:bodyPr anchor="ctr"/>
          <a:lstStyle>
            <a:lvl1pPr>
              <a:defRPr sz="3800">
                <a:solidFill>
                  <a:schemeClr val="bg1"/>
                </a:solidFill>
                <a:latin typeface="Segoe UI Semibold" panose="020B0702040204020203" pitchFamily="34" charset="0"/>
              </a:defRPr>
            </a:lvl1pPr>
          </a:lstStyle>
          <a:p>
            <a:pPr lvl="0"/>
            <a:r>
              <a:rPr lang="en-AU" noProof="0" dirty="0"/>
              <a:t>Section break</a:t>
            </a:r>
          </a:p>
        </p:txBody>
      </p:sp>
      <p:pic>
        <p:nvPicPr>
          <p:cNvPr id="10" name="Picture 9">
            <a:extLst>
              <a:ext uri="{FF2B5EF4-FFF2-40B4-BE49-F238E27FC236}">
                <a16:creationId xmlns:a16="http://schemas.microsoft.com/office/drawing/2014/main" id="{7DC68DC2-D5FD-4D50-B436-C8EE929912B6}"/>
              </a:ext>
            </a:extLst>
          </p:cNvPr>
          <p:cNvPicPr>
            <a:picLocks noChangeAspect="1" noChangeArrowheads="1"/>
          </p:cNvPicPr>
          <p:nvPr userDrawn="1"/>
        </p:nvPicPr>
        <p:blipFill rotWithShape="1">
          <a:blip r:embed="rId7" cstate="screen">
            <a:extLst>
              <a:ext uri="{28A0092B-C50C-407E-A947-70E740481C1C}">
                <a14:useLocalDpi xmlns:a14="http://schemas.microsoft.com/office/drawing/2010/main" val="0"/>
              </a:ext>
            </a:extLst>
          </a:blip>
          <a:srcRect t="3924" r="45018" b="49528"/>
          <a:stretch/>
        </p:blipFill>
        <p:spPr bwMode="auto">
          <a:xfrm>
            <a:off x="6747900" y="3575447"/>
            <a:ext cx="5444772" cy="2301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E5B2C264-9CB9-4A74-BD33-EFBA26B50FC7}"/>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1555391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rectional content">
    <p:spTree>
      <p:nvGrpSpPr>
        <p:cNvPr id="1" name=""/>
        <p:cNvGrpSpPr/>
        <p:nvPr/>
      </p:nvGrpSpPr>
      <p:grpSpPr>
        <a:xfrm>
          <a:off x="0" y="0"/>
          <a:ext cx="0" cy="0"/>
          <a:chOff x="0" y="0"/>
          <a:chExt cx="0" cy="0"/>
        </a:xfrm>
      </p:grpSpPr>
      <p:sp>
        <p:nvSpPr>
          <p:cNvPr id="15" name="Freeform 63"/>
          <p:cNvSpPr>
            <a:spLocks/>
          </p:cNvSpPr>
          <p:nvPr userDrawn="1"/>
        </p:nvSpPr>
        <p:spPr bwMode="auto">
          <a:xfrm>
            <a:off x="2556535" y="2005442"/>
            <a:ext cx="657870" cy="840030"/>
          </a:xfrm>
          <a:custGeom>
            <a:avLst/>
            <a:gdLst>
              <a:gd name="T0" fmla="*/ 0 w 1571"/>
              <a:gd name="T1" fmla="*/ 0 h 2006"/>
              <a:gd name="T2" fmla="*/ 1004 w 1571"/>
              <a:gd name="T3" fmla="*/ 1002 h 2006"/>
              <a:gd name="T4" fmla="*/ 0 w 1571"/>
              <a:gd name="T5" fmla="*/ 2006 h 2006"/>
              <a:gd name="T6" fmla="*/ 567 w 1571"/>
              <a:gd name="T7" fmla="*/ 2006 h 2006"/>
              <a:gd name="T8" fmla="*/ 1571 w 1571"/>
              <a:gd name="T9" fmla="*/ 1002 h 2006"/>
              <a:gd name="T10" fmla="*/ 567 w 1571"/>
              <a:gd name="T11" fmla="*/ 0 h 2006"/>
              <a:gd name="T12" fmla="*/ 0 w 1571"/>
              <a:gd name="T13" fmla="*/ 0 h 2006"/>
            </a:gdLst>
            <a:ahLst/>
            <a:cxnLst>
              <a:cxn ang="0">
                <a:pos x="T0" y="T1"/>
              </a:cxn>
              <a:cxn ang="0">
                <a:pos x="T2" y="T3"/>
              </a:cxn>
              <a:cxn ang="0">
                <a:pos x="T4" y="T5"/>
              </a:cxn>
              <a:cxn ang="0">
                <a:pos x="T6" y="T7"/>
              </a:cxn>
              <a:cxn ang="0">
                <a:pos x="T8" y="T9"/>
              </a:cxn>
              <a:cxn ang="0">
                <a:pos x="T10" y="T11"/>
              </a:cxn>
              <a:cxn ang="0">
                <a:pos x="T12" y="T13"/>
              </a:cxn>
            </a:cxnLst>
            <a:rect l="0" t="0" r="r" b="b"/>
            <a:pathLst>
              <a:path w="1571" h="2006">
                <a:moveTo>
                  <a:pt x="0" y="0"/>
                </a:moveTo>
                <a:lnTo>
                  <a:pt x="1004" y="1002"/>
                </a:lnTo>
                <a:lnTo>
                  <a:pt x="0" y="2006"/>
                </a:lnTo>
                <a:lnTo>
                  <a:pt x="567" y="2006"/>
                </a:lnTo>
                <a:lnTo>
                  <a:pt x="1571" y="1002"/>
                </a:lnTo>
                <a:lnTo>
                  <a:pt x="567"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eaLnBrk="1"/>
            <a:endParaRPr lang="en-AU" noProof="0"/>
          </a:p>
        </p:txBody>
      </p:sp>
      <p:sp>
        <p:nvSpPr>
          <p:cNvPr id="16" name="Freeform 63"/>
          <p:cNvSpPr>
            <a:spLocks/>
          </p:cNvSpPr>
          <p:nvPr userDrawn="1"/>
        </p:nvSpPr>
        <p:spPr bwMode="auto">
          <a:xfrm>
            <a:off x="5766271" y="2005442"/>
            <a:ext cx="657870" cy="840030"/>
          </a:xfrm>
          <a:custGeom>
            <a:avLst/>
            <a:gdLst>
              <a:gd name="T0" fmla="*/ 0 w 1571"/>
              <a:gd name="T1" fmla="*/ 0 h 2006"/>
              <a:gd name="T2" fmla="*/ 1004 w 1571"/>
              <a:gd name="T3" fmla="*/ 1002 h 2006"/>
              <a:gd name="T4" fmla="*/ 0 w 1571"/>
              <a:gd name="T5" fmla="*/ 2006 h 2006"/>
              <a:gd name="T6" fmla="*/ 567 w 1571"/>
              <a:gd name="T7" fmla="*/ 2006 h 2006"/>
              <a:gd name="T8" fmla="*/ 1571 w 1571"/>
              <a:gd name="T9" fmla="*/ 1002 h 2006"/>
              <a:gd name="T10" fmla="*/ 567 w 1571"/>
              <a:gd name="T11" fmla="*/ 0 h 2006"/>
              <a:gd name="T12" fmla="*/ 0 w 1571"/>
              <a:gd name="T13" fmla="*/ 0 h 2006"/>
            </a:gdLst>
            <a:ahLst/>
            <a:cxnLst>
              <a:cxn ang="0">
                <a:pos x="T0" y="T1"/>
              </a:cxn>
              <a:cxn ang="0">
                <a:pos x="T2" y="T3"/>
              </a:cxn>
              <a:cxn ang="0">
                <a:pos x="T4" y="T5"/>
              </a:cxn>
              <a:cxn ang="0">
                <a:pos x="T6" y="T7"/>
              </a:cxn>
              <a:cxn ang="0">
                <a:pos x="T8" y="T9"/>
              </a:cxn>
              <a:cxn ang="0">
                <a:pos x="T10" y="T11"/>
              </a:cxn>
              <a:cxn ang="0">
                <a:pos x="T12" y="T13"/>
              </a:cxn>
            </a:cxnLst>
            <a:rect l="0" t="0" r="r" b="b"/>
            <a:pathLst>
              <a:path w="1571" h="2006">
                <a:moveTo>
                  <a:pt x="0" y="0"/>
                </a:moveTo>
                <a:lnTo>
                  <a:pt x="1004" y="1002"/>
                </a:lnTo>
                <a:lnTo>
                  <a:pt x="0" y="2006"/>
                </a:lnTo>
                <a:lnTo>
                  <a:pt x="567" y="2006"/>
                </a:lnTo>
                <a:lnTo>
                  <a:pt x="1571" y="1002"/>
                </a:lnTo>
                <a:lnTo>
                  <a:pt x="567" y="0"/>
                </a:lnTo>
                <a:lnTo>
                  <a:pt x="0" y="0"/>
                </a:lnTo>
                <a:close/>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pPr eaLnBrk="1"/>
            <a:endParaRPr lang="en-AU" noProof="0"/>
          </a:p>
        </p:txBody>
      </p:sp>
      <p:sp>
        <p:nvSpPr>
          <p:cNvPr id="17" name="Freeform 63"/>
          <p:cNvSpPr>
            <a:spLocks/>
          </p:cNvSpPr>
          <p:nvPr userDrawn="1"/>
        </p:nvSpPr>
        <p:spPr bwMode="auto">
          <a:xfrm>
            <a:off x="8976008" y="2005442"/>
            <a:ext cx="657870" cy="840030"/>
          </a:xfrm>
          <a:custGeom>
            <a:avLst/>
            <a:gdLst>
              <a:gd name="T0" fmla="*/ 0 w 1571"/>
              <a:gd name="T1" fmla="*/ 0 h 2006"/>
              <a:gd name="T2" fmla="*/ 1004 w 1571"/>
              <a:gd name="T3" fmla="*/ 1002 h 2006"/>
              <a:gd name="T4" fmla="*/ 0 w 1571"/>
              <a:gd name="T5" fmla="*/ 2006 h 2006"/>
              <a:gd name="T6" fmla="*/ 567 w 1571"/>
              <a:gd name="T7" fmla="*/ 2006 h 2006"/>
              <a:gd name="T8" fmla="*/ 1571 w 1571"/>
              <a:gd name="T9" fmla="*/ 1002 h 2006"/>
              <a:gd name="T10" fmla="*/ 567 w 1571"/>
              <a:gd name="T11" fmla="*/ 0 h 2006"/>
              <a:gd name="T12" fmla="*/ 0 w 1571"/>
              <a:gd name="T13" fmla="*/ 0 h 2006"/>
            </a:gdLst>
            <a:ahLst/>
            <a:cxnLst>
              <a:cxn ang="0">
                <a:pos x="T0" y="T1"/>
              </a:cxn>
              <a:cxn ang="0">
                <a:pos x="T2" y="T3"/>
              </a:cxn>
              <a:cxn ang="0">
                <a:pos x="T4" y="T5"/>
              </a:cxn>
              <a:cxn ang="0">
                <a:pos x="T6" y="T7"/>
              </a:cxn>
              <a:cxn ang="0">
                <a:pos x="T8" y="T9"/>
              </a:cxn>
              <a:cxn ang="0">
                <a:pos x="T10" y="T11"/>
              </a:cxn>
              <a:cxn ang="0">
                <a:pos x="T12" y="T13"/>
              </a:cxn>
            </a:cxnLst>
            <a:rect l="0" t="0" r="r" b="b"/>
            <a:pathLst>
              <a:path w="1571" h="2006">
                <a:moveTo>
                  <a:pt x="0" y="0"/>
                </a:moveTo>
                <a:lnTo>
                  <a:pt x="1004" y="1002"/>
                </a:lnTo>
                <a:lnTo>
                  <a:pt x="0" y="2006"/>
                </a:lnTo>
                <a:lnTo>
                  <a:pt x="567" y="2006"/>
                </a:lnTo>
                <a:lnTo>
                  <a:pt x="1571" y="1002"/>
                </a:lnTo>
                <a:lnTo>
                  <a:pt x="567" y="0"/>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eaLnBrk="1"/>
            <a:endParaRPr lang="en-AU" noProof="0"/>
          </a:p>
        </p:txBody>
      </p:sp>
      <p:sp>
        <p:nvSpPr>
          <p:cNvPr id="4" name="Picture Placeholder 3"/>
          <p:cNvSpPr>
            <a:spLocks noGrp="1"/>
          </p:cNvSpPr>
          <p:nvPr userDrawn="1">
            <p:ph type="pic" sz="quarter" idx="10"/>
          </p:nvPr>
        </p:nvSpPr>
        <p:spPr>
          <a:xfrm>
            <a:off x="0" y="3747319"/>
            <a:ext cx="12190413" cy="2490787"/>
          </a:xfrm>
          <a:prstGeom prst="rect">
            <a:avLst/>
          </a:prstGeom>
        </p:spPr>
        <p:txBody>
          <a:bodyPr/>
          <a:lstStyle/>
          <a:p>
            <a:r>
              <a:rPr lang="en-US" noProof="0"/>
              <a:t>Click icon to add picture</a:t>
            </a:r>
            <a:endParaRPr lang="en-AU" noProof="0"/>
          </a:p>
        </p:txBody>
      </p:sp>
      <p:pic>
        <p:nvPicPr>
          <p:cNvPr id="30" name="Picture 29"/>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34" name="Text Placeholder 33"/>
          <p:cNvSpPr>
            <a:spLocks noGrp="1"/>
          </p:cNvSpPr>
          <p:nvPr>
            <p:ph type="body" sz="quarter" idx="19" hasCustomPrompt="1"/>
          </p:nvPr>
        </p:nvSpPr>
        <p:spPr>
          <a:xfrm>
            <a:off x="261938" y="1917626"/>
            <a:ext cx="1944687" cy="1016000"/>
          </a:xfrm>
          <a:prstGeom prst="rect">
            <a:avLst/>
          </a:prstGeom>
        </p:spPr>
        <p:txBody>
          <a:bodyPr anchor="ctr"/>
          <a:lstStyle>
            <a:lvl1pPr algn="ctr">
              <a:spcBef>
                <a:spcPts val="0"/>
              </a:spcBef>
              <a:defRPr/>
            </a:lvl1pPr>
          </a:lstStyle>
          <a:p>
            <a:pPr lvl="0"/>
            <a:r>
              <a:rPr lang="en-AU" noProof="0" dirty="0"/>
              <a:t>Content</a:t>
            </a:r>
          </a:p>
          <a:p>
            <a:pPr lvl="0"/>
            <a:r>
              <a:rPr lang="en-AU" noProof="0" dirty="0"/>
              <a:t>Three</a:t>
            </a:r>
          </a:p>
          <a:p>
            <a:pPr lvl="0"/>
            <a:r>
              <a:rPr lang="en-AU" noProof="0" dirty="0"/>
              <a:t>Lines</a:t>
            </a:r>
          </a:p>
        </p:txBody>
      </p:sp>
      <p:sp>
        <p:nvSpPr>
          <p:cNvPr id="35" name="Text Placeholder 33"/>
          <p:cNvSpPr>
            <a:spLocks noGrp="1"/>
          </p:cNvSpPr>
          <p:nvPr>
            <p:ph type="body" sz="quarter" idx="20" hasCustomPrompt="1"/>
          </p:nvPr>
        </p:nvSpPr>
        <p:spPr>
          <a:xfrm>
            <a:off x="3502918" y="1943959"/>
            <a:ext cx="1944687" cy="1016000"/>
          </a:xfrm>
          <a:prstGeom prst="rect">
            <a:avLst/>
          </a:prstGeom>
        </p:spPr>
        <p:txBody>
          <a:bodyPr anchor="ctr"/>
          <a:lstStyle>
            <a:lvl1pPr algn="ctr">
              <a:spcBef>
                <a:spcPts val="0"/>
              </a:spcBef>
              <a:defRPr/>
            </a:lvl1pPr>
          </a:lstStyle>
          <a:p>
            <a:pPr lvl="0"/>
            <a:r>
              <a:rPr lang="en-AU" noProof="0" dirty="0"/>
              <a:t>Content</a:t>
            </a:r>
          </a:p>
          <a:p>
            <a:pPr lvl="0"/>
            <a:r>
              <a:rPr lang="en-AU" noProof="0" dirty="0"/>
              <a:t>Three </a:t>
            </a:r>
          </a:p>
          <a:p>
            <a:pPr lvl="0"/>
            <a:r>
              <a:rPr lang="en-AU" noProof="0" dirty="0"/>
              <a:t>Lines</a:t>
            </a:r>
          </a:p>
        </p:txBody>
      </p:sp>
      <p:sp>
        <p:nvSpPr>
          <p:cNvPr id="36" name="Text Placeholder 33"/>
          <p:cNvSpPr>
            <a:spLocks noGrp="1"/>
          </p:cNvSpPr>
          <p:nvPr>
            <p:ph type="body" sz="quarter" idx="21" hasCustomPrompt="1"/>
          </p:nvPr>
        </p:nvSpPr>
        <p:spPr>
          <a:xfrm>
            <a:off x="6671270" y="1943959"/>
            <a:ext cx="1944687" cy="1016000"/>
          </a:xfrm>
          <a:prstGeom prst="rect">
            <a:avLst/>
          </a:prstGeom>
        </p:spPr>
        <p:txBody>
          <a:bodyPr anchor="ctr"/>
          <a:lstStyle>
            <a:lvl1pPr algn="ctr">
              <a:spcBef>
                <a:spcPts val="0"/>
              </a:spcBef>
              <a:defRPr/>
            </a:lvl1pPr>
          </a:lstStyle>
          <a:p>
            <a:pPr lvl="0"/>
            <a:r>
              <a:rPr lang="en-AU" noProof="0" dirty="0"/>
              <a:t>Content</a:t>
            </a:r>
          </a:p>
          <a:p>
            <a:pPr lvl="0"/>
            <a:r>
              <a:rPr lang="en-AU" noProof="0" dirty="0"/>
              <a:t>Three </a:t>
            </a:r>
          </a:p>
          <a:p>
            <a:pPr lvl="0"/>
            <a:r>
              <a:rPr lang="en-AU" noProof="0" dirty="0"/>
              <a:t>Lines</a:t>
            </a:r>
          </a:p>
        </p:txBody>
      </p:sp>
      <p:sp>
        <p:nvSpPr>
          <p:cNvPr id="37" name="Text Placeholder 33"/>
          <p:cNvSpPr>
            <a:spLocks noGrp="1"/>
          </p:cNvSpPr>
          <p:nvPr>
            <p:ph type="body" sz="quarter" idx="22" hasCustomPrompt="1"/>
          </p:nvPr>
        </p:nvSpPr>
        <p:spPr>
          <a:xfrm>
            <a:off x="9839622" y="1917457"/>
            <a:ext cx="1944687" cy="1016000"/>
          </a:xfrm>
          <a:prstGeom prst="rect">
            <a:avLst/>
          </a:prstGeom>
        </p:spPr>
        <p:txBody>
          <a:bodyPr anchor="ctr"/>
          <a:lstStyle>
            <a:lvl1pPr algn="ctr">
              <a:spcBef>
                <a:spcPts val="0"/>
              </a:spcBef>
              <a:defRPr/>
            </a:lvl1pPr>
          </a:lstStyle>
          <a:p>
            <a:pPr lvl="0"/>
            <a:r>
              <a:rPr lang="en-AU" noProof="0" dirty="0"/>
              <a:t>Content</a:t>
            </a:r>
          </a:p>
          <a:p>
            <a:pPr lvl="0"/>
            <a:r>
              <a:rPr lang="en-AU" noProof="0" dirty="0"/>
              <a:t>Three </a:t>
            </a:r>
          </a:p>
          <a:p>
            <a:pPr lvl="0"/>
            <a:r>
              <a:rPr lang="en-AU" noProof="0" dirty="0"/>
              <a:t>Lines</a:t>
            </a:r>
          </a:p>
        </p:txBody>
      </p:sp>
      <p:sp>
        <p:nvSpPr>
          <p:cNvPr id="18"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pic>
        <p:nvPicPr>
          <p:cNvPr id="13" name="Picture 12">
            <a:extLst>
              <a:ext uri="{FF2B5EF4-FFF2-40B4-BE49-F238E27FC236}">
                <a16:creationId xmlns:a16="http://schemas.microsoft.com/office/drawing/2014/main" id="{A543762F-3966-4068-899B-F07E30618E4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1767355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Ideas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5" name="Rectangle 4"/>
          <p:cNvSpPr/>
          <p:nvPr userDrawn="1"/>
        </p:nvSpPr>
        <p:spPr>
          <a:xfrm>
            <a:off x="0" y="109728"/>
            <a:ext cx="694606" cy="67498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12" name="Text Placeholder 28"/>
          <p:cNvSpPr>
            <a:spLocks noGrp="1"/>
          </p:cNvSpPr>
          <p:nvPr>
            <p:ph type="body" sz="quarter" idx="18" hasCustomPrompt="1"/>
          </p:nvPr>
        </p:nvSpPr>
        <p:spPr>
          <a:xfrm>
            <a:off x="1126800" y="673547"/>
            <a:ext cx="10372211"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16" name="Text Placeholder 3"/>
          <p:cNvSpPr>
            <a:spLocks noGrp="1"/>
          </p:cNvSpPr>
          <p:nvPr>
            <p:ph type="body" sz="quarter" idx="19"/>
          </p:nvPr>
        </p:nvSpPr>
        <p:spPr>
          <a:xfrm>
            <a:off x="1126703" y="1557586"/>
            <a:ext cx="10368386" cy="1439391"/>
          </a:xfrm>
          <a:prstGeom prst="rect">
            <a:avLst/>
          </a:prstGeom>
          <a:noFill/>
        </p:spPr>
        <p:txBody>
          <a:bodyPr lIns="252000" tIns="180000" rIns="252000" bIns="180000"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1"/>
                </a:solidFill>
              </a:defRPr>
            </a:lvl4pPr>
          </a:lstStyle>
          <a:p>
            <a:pPr lvl="0"/>
            <a:r>
              <a:rPr lang="en-US" noProof="0"/>
              <a:t>Edit Master text styles</a:t>
            </a:r>
          </a:p>
          <a:p>
            <a:pPr lvl="1"/>
            <a:r>
              <a:rPr lang="en-US" noProof="0"/>
              <a:t>Second level</a:t>
            </a:r>
          </a:p>
          <a:p>
            <a:pPr lvl="2"/>
            <a:r>
              <a:rPr lang="en-US" noProof="0"/>
              <a:t>Third level</a:t>
            </a:r>
          </a:p>
        </p:txBody>
      </p:sp>
      <p:sp>
        <p:nvSpPr>
          <p:cNvPr id="17" name="Text Placeholder 3"/>
          <p:cNvSpPr>
            <a:spLocks noGrp="1"/>
          </p:cNvSpPr>
          <p:nvPr>
            <p:ph type="body" sz="quarter" idx="20"/>
          </p:nvPr>
        </p:nvSpPr>
        <p:spPr>
          <a:xfrm>
            <a:off x="1126655" y="3153003"/>
            <a:ext cx="10368386" cy="1439391"/>
          </a:xfrm>
          <a:prstGeom prst="rect">
            <a:avLst/>
          </a:prstGeom>
          <a:noFill/>
        </p:spPr>
        <p:txBody>
          <a:bodyPr lIns="252000" tIns="180000" rIns="252000" bIns="180000"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1"/>
                </a:solidFill>
              </a:defRPr>
            </a:lvl4pPr>
          </a:lstStyle>
          <a:p>
            <a:pPr lvl="0"/>
            <a:r>
              <a:rPr lang="en-US" noProof="0"/>
              <a:t>Edit Master text styles</a:t>
            </a:r>
          </a:p>
          <a:p>
            <a:pPr lvl="1"/>
            <a:r>
              <a:rPr lang="en-US" noProof="0"/>
              <a:t>Second level</a:t>
            </a:r>
          </a:p>
          <a:p>
            <a:pPr lvl="2"/>
            <a:r>
              <a:rPr lang="en-US" noProof="0"/>
              <a:t>Third level</a:t>
            </a:r>
          </a:p>
        </p:txBody>
      </p:sp>
      <p:sp>
        <p:nvSpPr>
          <p:cNvPr id="18" name="Text Placeholder 3"/>
          <p:cNvSpPr>
            <a:spLocks noGrp="1"/>
          </p:cNvSpPr>
          <p:nvPr>
            <p:ph type="body" sz="quarter" idx="21"/>
          </p:nvPr>
        </p:nvSpPr>
        <p:spPr>
          <a:xfrm>
            <a:off x="1126800" y="4774299"/>
            <a:ext cx="10368386" cy="1439391"/>
          </a:xfrm>
          <a:prstGeom prst="rect">
            <a:avLst/>
          </a:prstGeom>
          <a:noFill/>
        </p:spPr>
        <p:txBody>
          <a:bodyPr lIns="252000" tIns="180000" rIns="252000" bIns="180000"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1"/>
                </a:solidFill>
              </a:defRPr>
            </a:lvl4pPr>
          </a:lstStyle>
          <a:p>
            <a:pPr lvl="0"/>
            <a:r>
              <a:rPr lang="en-US" noProof="0"/>
              <a:t>Edit Master text styles</a:t>
            </a:r>
          </a:p>
          <a:p>
            <a:pPr lvl="1"/>
            <a:r>
              <a:rPr lang="en-US" noProof="0"/>
              <a:t>Second level</a:t>
            </a:r>
          </a:p>
          <a:p>
            <a:pPr lvl="2"/>
            <a:r>
              <a:rPr lang="en-US" noProof="0"/>
              <a:t>Third level</a:t>
            </a:r>
          </a:p>
        </p:txBody>
      </p:sp>
      <p:sp>
        <p:nvSpPr>
          <p:cNvPr id="23" name="Oval 22"/>
          <p:cNvSpPr>
            <a:spLocks noChangeAspect="1"/>
          </p:cNvSpPr>
          <p:nvPr userDrawn="1"/>
        </p:nvSpPr>
        <p:spPr>
          <a:xfrm>
            <a:off x="547590" y="2133281"/>
            <a:ext cx="288000" cy="2880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26" name="Oval 25"/>
          <p:cNvSpPr>
            <a:spLocks noChangeAspect="1"/>
          </p:cNvSpPr>
          <p:nvPr userDrawn="1"/>
        </p:nvSpPr>
        <p:spPr>
          <a:xfrm>
            <a:off x="547590" y="3728698"/>
            <a:ext cx="288000" cy="288000"/>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27" name="Oval 26"/>
          <p:cNvSpPr>
            <a:spLocks noChangeAspect="1"/>
          </p:cNvSpPr>
          <p:nvPr userDrawn="1"/>
        </p:nvSpPr>
        <p:spPr>
          <a:xfrm>
            <a:off x="547590" y="5349994"/>
            <a:ext cx="288000" cy="288000"/>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pic>
        <p:nvPicPr>
          <p:cNvPr id="13" name="Picture 12">
            <a:extLst>
              <a:ext uri="{FF2B5EF4-FFF2-40B4-BE49-F238E27FC236}">
                <a16:creationId xmlns:a16="http://schemas.microsoft.com/office/drawing/2014/main" id="{517F4415-800D-4C15-95C9-D6A64C0B529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4282054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Ideas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4" name="Text Placeholder 3"/>
          <p:cNvSpPr>
            <a:spLocks noGrp="1"/>
          </p:cNvSpPr>
          <p:nvPr>
            <p:ph type="body" sz="quarter" idx="19"/>
          </p:nvPr>
        </p:nvSpPr>
        <p:spPr>
          <a:xfrm>
            <a:off x="1126703" y="1555312"/>
            <a:ext cx="10368386" cy="1057275"/>
          </a:xfrm>
          <a:prstGeom prst="rect">
            <a:avLst/>
          </a:prstGeom>
          <a:noFill/>
        </p:spPr>
        <p:txBody>
          <a:bodyPr lIns="252000" tIns="180000" rIns="252000" bIns="180000"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1"/>
                </a:solidFill>
              </a:defRPr>
            </a:lvl4pPr>
          </a:lstStyle>
          <a:p>
            <a:pPr lvl="0"/>
            <a:r>
              <a:rPr lang="en-US" noProof="0"/>
              <a:t>Edit Master text styles</a:t>
            </a:r>
          </a:p>
          <a:p>
            <a:pPr lvl="1"/>
            <a:r>
              <a:rPr lang="en-US" noProof="0"/>
              <a:t>Second level</a:t>
            </a:r>
          </a:p>
          <a:p>
            <a:pPr lvl="2"/>
            <a:r>
              <a:rPr lang="en-US" noProof="0"/>
              <a:t>Third level</a:t>
            </a:r>
          </a:p>
        </p:txBody>
      </p:sp>
      <p:sp>
        <p:nvSpPr>
          <p:cNvPr id="19" name="Text Placeholder 3"/>
          <p:cNvSpPr>
            <a:spLocks noGrp="1"/>
          </p:cNvSpPr>
          <p:nvPr>
            <p:ph type="body" sz="quarter" idx="20"/>
          </p:nvPr>
        </p:nvSpPr>
        <p:spPr>
          <a:xfrm>
            <a:off x="1126655" y="2815423"/>
            <a:ext cx="10368386" cy="1057275"/>
          </a:xfrm>
          <a:prstGeom prst="rect">
            <a:avLst/>
          </a:prstGeom>
          <a:noFill/>
        </p:spPr>
        <p:txBody>
          <a:bodyPr lIns="252000" tIns="180000" rIns="252000" bIns="180000"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1"/>
                </a:solidFill>
              </a:defRPr>
            </a:lvl4pPr>
          </a:lstStyle>
          <a:p>
            <a:pPr lvl="0"/>
            <a:r>
              <a:rPr lang="en-US" noProof="0"/>
              <a:t>Edit Master text styles</a:t>
            </a:r>
          </a:p>
          <a:p>
            <a:pPr lvl="1"/>
            <a:r>
              <a:rPr lang="en-US" noProof="0"/>
              <a:t>Second level</a:t>
            </a:r>
          </a:p>
          <a:p>
            <a:pPr lvl="2"/>
            <a:r>
              <a:rPr lang="en-US" noProof="0"/>
              <a:t>Third level</a:t>
            </a:r>
          </a:p>
        </p:txBody>
      </p:sp>
      <p:sp>
        <p:nvSpPr>
          <p:cNvPr id="20" name="Text Placeholder 3"/>
          <p:cNvSpPr>
            <a:spLocks noGrp="1"/>
          </p:cNvSpPr>
          <p:nvPr>
            <p:ph type="body" sz="quarter" idx="21"/>
          </p:nvPr>
        </p:nvSpPr>
        <p:spPr>
          <a:xfrm>
            <a:off x="1136325" y="4114800"/>
            <a:ext cx="10368386" cy="1057275"/>
          </a:xfrm>
          <a:prstGeom prst="rect">
            <a:avLst/>
          </a:prstGeom>
          <a:noFill/>
        </p:spPr>
        <p:txBody>
          <a:bodyPr lIns="252000" tIns="180000" rIns="252000" bIns="180000"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1"/>
                </a:solidFill>
              </a:defRPr>
            </a:lvl4pPr>
          </a:lstStyle>
          <a:p>
            <a:pPr lvl="0"/>
            <a:r>
              <a:rPr lang="en-US" noProof="0"/>
              <a:t>Edit Master text styles</a:t>
            </a:r>
          </a:p>
          <a:p>
            <a:pPr lvl="1"/>
            <a:r>
              <a:rPr lang="en-US" noProof="0"/>
              <a:t>Second level</a:t>
            </a:r>
          </a:p>
          <a:p>
            <a:pPr lvl="2"/>
            <a:r>
              <a:rPr lang="en-US" noProof="0"/>
              <a:t>Third level</a:t>
            </a:r>
          </a:p>
        </p:txBody>
      </p:sp>
      <p:sp>
        <p:nvSpPr>
          <p:cNvPr id="5" name="Rectangle 4"/>
          <p:cNvSpPr/>
          <p:nvPr userDrawn="1"/>
        </p:nvSpPr>
        <p:spPr>
          <a:xfrm>
            <a:off x="0" y="109728"/>
            <a:ext cx="694606" cy="67498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6" name="Oval 5"/>
          <p:cNvSpPr>
            <a:spLocks noChangeAspect="1"/>
          </p:cNvSpPr>
          <p:nvPr userDrawn="1"/>
        </p:nvSpPr>
        <p:spPr>
          <a:xfrm>
            <a:off x="547590" y="1933256"/>
            <a:ext cx="288000" cy="28800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24" name="Oval 23"/>
          <p:cNvSpPr>
            <a:spLocks noChangeAspect="1"/>
          </p:cNvSpPr>
          <p:nvPr userDrawn="1"/>
        </p:nvSpPr>
        <p:spPr>
          <a:xfrm>
            <a:off x="547590" y="3157198"/>
            <a:ext cx="288000" cy="288000"/>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25" name="Oval 24"/>
          <p:cNvSpPr>
            <a:spLocks noChangeAspect="1"/>
          </p:cNvSpPr>
          <p:nvPr userDrawn="1"/>
        </p:nvSpPr>
        <p:spPr>
          <a:xfrm>
            <a:off x="547590" y="5778619"/>
            <a:ext cx="288000" cy="288000"/>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12" name="Text Placeholder 28"/>
          <p:cNvSpPr>
            <a:spLocks noGrp="1"/>
          </p:cNvSpPr>
          <p:nvPr>
            <p:ph type="body" sz="quarter" idx="18" hasCustomPrompt="1"/>
          </p:nvPr>
        </p:nvSpPr>
        <p:spPr>
          <a:xfrm>
            <a:off x="1126800" y="673547"/>
            <a:ext cx="10372211"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13" name="Text Placeholder 3"/>
          <p:cNvSpPr>
            <a:spLocks noGrp="1"/>
          </p:cNvSpPr>
          <p:nvPr>
            <p:ph type="body" sz="quarter" idx="22"/>
          </p:nvPr>
        </p:nvSpPr>
        <p:spPr>
          <a:xfrm>
            <a:off x="1136325" y="5396061"/>
            <a:ext cx="10368386" cy="1057275"/>
          </a:xfrm>
          <a:prstGeom prst="rect">
            <a:avLst/>
          </a:prstGeom>
          <a:noFill/>
        </p:spPr>
        <p:txBody>
          <a:bodyPr lIns="252000" tIns="180000" rIns="252000" bIns="180000" anchor="ctr"/>
          <a:lstStyle>
            <a:lvl1pPr>
              <a:defRPr>
                <a:solidFill>
                  <a:schemeClr val="bg2"/>
                </a:solidFill>
              </a:defRPr>
            </a:lvl1pPr>
            <a:lvl2pPr>
              <a:defRPr>
                <a:solidFill>
                  <a:schemeClr val="bg2"/>
                </a:solidFill>
              </a:defRPr>
            </a:lvl2pPr>
            <a:lvl3pPr>
              <a:defRPr>
                <a:solidFill>
                  <a:schemeClr val="bg2"/>
                </a:solidFill>
              </a:defRPr>
            </a:lvl3pPr>
            <a:lvl4pPr>
              <a:defRPr>
                <a:solidFill>
                  <a:schemeClr val="bg1"/>
                </a:solidFill>
              </a:defRPr>
            </a:lvl4pPr>
          </a:lstStyle>
          <a:p>
            <a:pPr lvl="0"/>
            <a:r>
              <a:rPr lang="en-US" noProof="0"/>
              <a:t>Edit Master text styles</a:t>
            </a:r>
          </a:p>
          <a:p>
            <a:pPr lvl="1"/>
            <a:r>
              <a:rPr lang="en-US" noProof="0"/>
              <a:t>Second level</a:t>
            </a:r>
          </a:p>
          <a:p>
            <a:pPr lvl="2"/>
            <a:r>
              <a:rPr lang="en-US" noProof="0"/>
              <a:t>Third level</a:t>
            </a:r>
          </a:p>
        </p:txBody>
      </p:sp>
      <p:sp>
        <p:nvSpPr>
          <p:cNvPr id="15" name="Oval 14"/>
          <p:cNvSpPr>
            <a:spLocks noChangeAspect="1"/>
          </p:cNvSpPr>
          <p:nvPr userDrawn="1"/>
        </p:nvSpPr>
        <p:spPr>
          <a:xfrm>
            <a:off x="547590" y="4490698"/>
            <a:ext cx="288000" cy="288000"/>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pic>
        <p:nvPicPr>
          <p:cNvPr id="16" name="Picture 15">
            <a:extLst>
              <a:ext uri="{FF2B5EF4-FFF2-40B4-BE49-F238E27FC236}">
                <a16:creationId xmlns:a16="http://schemas.microsoft.com/office/drawing/2014/main" id="{0EB9A14D-7689-45E6-BDCC-68B29D1220B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1719258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Ideas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F870EE6-BD35-46E8-87A1-FFC8172A93E4}"/>
              </a:ext>
            </a:extLst>
          </p:cNvPr>
          <p:cNvSpPr/>
          <p:nvPr userDrawn="1"/>
        </p:nvSpPr>
        <p:spPr>
          <a:xfrm>
            <a:off x="0" y="1703190"/>
            <a:ext cx="12193790" cy="39334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467924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1" name="Picture 20"/>
          <p:cNvPicPr>
            <a:picLocks/>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4" name="Text Placeholder 3"/>
          <p:cNvSpPr>
            <a:spLocks noGrp="1"/>
          </p:cNvSpPr>
          <p:nvPr>
            <p:ph type="body" sz="quarter" idx="19"/>
          </p:nvPr>
        </p:nvSpPr>
        <p:spPr>
          <a:xfrm>
            <a:off x="1126703" y="2328883"/>
            <a:ext cx="10368386" cy="721854"/>
          </a:xfrm>
          <a:prstGeom prst="rect">
            <a:avLst/>
          </a:prstGeom>
          <a:noFill/>
        </p:spPr>
        <p:txBody>
          <a:bodyPr lIns="252000" tIns="180000" rIns="252000" bIns="180000" anchor="ctr"/>
          <a:lstStyle>
            <a:lvl1pPr>
              <a:defRPr sz="1800">
                <a:solidFill>
                  <a:schemeClr val="bg2"/>
                </a:solidFill>
              </a:defRPr>
            </a:lvl1pPr>
            <a:lvl2pPr>
              <a:defRPr sz="1800">
                <a:solidFill>
                  <a:schemeClr val="bg2"/>
                </a:solidFill>
              </a:defRPr>
            </a:lvl2pPr>
            <a:lvl3pPr>
              <a:defRPr>
                <a:solidFill>
                  <a:schemeClr val="bg2"/>
                </a:solidFill>
              </a:defRPr>
            </a:lvl3pPr>
            <a:lvl4pPr>
              <a:defRPr>
                <a:solidFill>
                  <a:schemeClr val="bg1"/>
                </a:solidFill>
              </a:defRPr>
            </a:lvl4pPr>
          </a:lstStyle>
          <a:p>
            <a:pPr lvl="0"/>
            <a:r>
              <a:rPr lang="en-US" noProof="0"/>
              <a:t>Edit Master text styles</a:t>
            </a:r>
          </a:p>
          <a:p>
            <a:pPr lvl="1"/>
            <a:r>
              <a:rPr lang="en-US" noProof="0"/>
              <a:t>Second level</a:t>
            </a:r>
          </a:p>
        </p:txBody>
      </p:sp>
      <p:sp>
        <p:nvSpPr>
          <p:cNvPr id="19" name="Text Placeholder 3"/>
          <p:cNvSpPr>
            <a:spLocks noGrp="1"/>
          </p:cNvSpPr>
          <p:nvPr>
            <p:ph type="body" sz="quarter" idx="20"/>
          </p:nvPr>
        </p:nvSpPr>
        <p:spPr>
          <a:xfrm>
            <a:off x="1126655" y="3246677"/>
            <a:ext cx="10368386" cy="721854"/>
          </a:xfrm>
          <a:prstGeom prst="rect">
            <a:avLst/>
          </a:prstGeom>
          <a:noFill/>
        </p:spPr>
        <p:txBody>
          <a:bodyPr lIns="252000" tIns="180000" rIns="252000" bIns="180000" anchor="ctr"/>
          <a:lstStyle>
            <a:lvl1pPr>
              <a:defRPr sz="1800">
                <a:solidFill>
                  <a:schemeClr val="bg2"/>
                </a:solidFill>
              </a:defRPr>
            </a:lvl1pPr>
            <a:lvl2pPr>
              <a:defRPr sz="1800">
                <a:solidFill>
                  <a:schemeClr val="bg2"/>
                </a:solidFill>
              </a:defRPr>
            </a:lvl2pPr>
            <a:lvl3pPr>
              <a:defRPr>
                <a:solidFill>
                  <a:schemeClr val="bg2"/>
                </a:solidFill>
              </a:defRPr>
            </a:lvl3pPr>
            <a:lvl4pPr>
              <a:defRPr>
                <a:solidFill>
                  <a:schemeClr val="bg1"/>
                </a:solidFill>
              </a:defRPr>
            </a:lvl4pPr>
          </a:lstStyle>
          <a:p>
            <a:pPr lvl="0"/>
            <a:r>
              <a:rPr lang="en-US" noProof="0"/>
              <a:t>Edit Master text styles</a:t>
            </a:r>
          </a:p>
          <a:p>
            <a:pPr lvl="1"/>
            <a:r>
              <a:rPr lang="en-US" noProof="0"/>
              <a:t>Second level</a:t>
            </a:r>
          </a:p>
        </p:txBody>
      </p:sp>
      <p:sp>
        <p:nvSpPr>
          <p:cNvPr id="20" name="Text Placeholder 3"/>
          <p:cNvSpPr>
            <a:spLocks noGrp="1"/>
          </p:cNvSpPr>
          <p:nvPr>
            <p:ph type="body" sz="quarter" idx="21"/>
          </p:nvPr>
        </p:nvSpPr>
        <p:spPr>
          <a:xfrm>
            <a:off x="1126800" y="4164471"/>
            <a:ext cx="10368386" cy="721854"/>
          </a:xfrm>
          <a:prstGeom prst="rect">
            <a:avLst/>
          </a:prstGeom>
          <a:noFill/>
        </p:spPr>
        <p:txBody>
          <a:bodyPr lIns="252000" tIns="180000" rIns="252000" bIns="180000" anchor="ctr"/>
          <a:lstStyle>
            <a:lvl1pPr>
              <a:defRPr sz="1800">
                <a:solidFill>
                  <a:schemeClr val="bg2"/>
                </a:solidFill>
              </a:defRPr>
            </a:lvl1pPr>
            <a:lvl2pPr>
              <a:defRPr sz="1800">
                <a:solidFill>
                  <a:schemeClr val="bg2"/>
                </a:solidFill>
              </a:defRPr>
            </a:lvl2pPr>
            <a:lvl3pPr>
              <a:defRPr>
                <a:solidFill>
                  <a:schemeClr val="bg2"/>
                </a:solidFill>
              </a:defRPr>
            </a:lvl3pPr>
            <a:lvl4pPr>
              <a:defRPr>
                <a:solidFill>
                  <a:schemeClr val="bg1"/>
                </a:solidFill>
              </a:defRPr>
            </a:lvl4pPr>
          </a:lstStyle>
          <a:p>
            <a:pPr lvl="0"/>
            <a:r>
              <a:rPr lang="en-US" noProof="0"/>
              <a:t>Edit Master text styles</a:t>
            </a:r>
          </a:p>
          <a:p>
            <a:pPr lvl="1"/>
            <a:r>
              <a:rPr lang="en-US" noProof="0"/>
              <a:t>Second level</a:t>
            </a:r>
          </a:p>
        </p:txBody>
      </p:sp>
      <p:sp>
        <p:nvSpPr>
          <p:cNvPr id="12" name="Text Placeholder 28"/>
          <p:cNvSpPr>
            <a:spLocks noGrp="1"/>
          </p:cNvSpPr>
          <p:nvPr>
            <p:ph type="body" sz="quarter" idx="18" hasCustomPrompt="1"/>
          </p:nvPr>
        </p:nvSpPr>
        <p:spPr>
          <a:xfrm>
            <a:off x="1126800" y="673547"/>
            <a:ext cx="10372211"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18" name="Rectangle 17">
            <a:extLst>
              <a:ext uri="{FF2B5EF4-FFF2-40B4-BE49-F238E27FC236}">
                <a16:creationId xmlns:a16="http://schemas.microsoft.com/office/drawing/2014/main" id="{0E1B39C7-0406-473D-B359-AC80E9398756}"/>
              </a:ext>
            </a:extLst>
          </p:cNvPr>
          <p:cNvSpPr/>
          <p:nvPr userDrawn="1"/>
        </p:nvSpPr>
        <p:spPr>
          <a:xfrm>
            <a:off x="531591" y="1703190"/>
            <a:ext cx="36000" cy="3934800"/>
          </a:xfrm>
          <a:prstGeom prst="rect">
            <a:avLst/>
          </a:prstGeom>
          <a:gradFill flip="none" rotWithShape="1">
            <a:gsLst>
              <a:gs pos="0">
                <a:schemeClr val="accent1"/>
              </a:gs>
              <a:gs pos="50000">
                <a:schemeClr val="accent3"/>
              </a:gs>
              <a:gs pos="100000">
                <a:schemeClr val="accent4"/>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22" name="Oval 21">
            <a:extLst>
              <a:ext uri="{FF2B5EF4-FFF2-40B4-BE49-F238E27FC236}">
                <a16:creationId xmlns:a16="http://schemas.microsoft.com/office/drawing/2014/main" id="{7FB2F01D-560E-4C89-B784-1DE460665D9D}"/>
              </a:ext>
            </a:extLst>
          </p:cNvPr>
          <p:cNvSpPr/>
          <p:nvPr userDrawn="1"/>
        </p:nvSpPr>
        <p:spPr>
          <a:xfrm>
            <a:off x="435291" y="2572642"/>
            <a:ext cx="228600" cy="228600"/>
          </a:xfrm>
          <a:prstGeom prst="ellipse">
            <a:avLst/>
          </a:prstGeom>
          <a:solidFill>
            <a:schemeClr val="accent5"/>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23" name="Oval 22">
            <a:extLst>
              <a:ext uri="{FF2B5EF4-FFF2-40B4-BE49-F238E27FC236}">
                <a16:creationId xmlns:a16="http://schemas.microsoft.com/office/drawing/2014/main" id="{AC359FF5-1585-46DF-88FD-5AA9A4E4DEF6}"/>
              </a:ext>
            </a:extLst>
          </p:cNvPr>
          <p:cNvSpPr/>
          <p:nvPr userDrawn="1"/>
        </p:nvSpPr>
        <p:spPr>
          <a:xfrm>
            <a:off x="435291" y="3493304"/>
            <a:ext cx="228600" cy="228600"/>
          </a:xfrm>
          <a:prstGeom prst="ellipse">
            <a:avLst/>
          </a:prstGeom>
          <a:solidFill>
            <a:schemeClr val="accent5"/>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24" name="Oval 23">
            <a:extLst>
              <a:ext uri="{FF2B5EF4-FFF2-40B4-BE49-F238E27FC236}">
                <a16:creationId xmlns:a16="http://schemas.microsoft.com/office/drawing/2014/main" id="{B8E87A78-72B4-4B9E-8998-C6516A8BC5E9}"/>
              </a:ext>
            </a:extLst>
          </p:cNvPr>
          <p:cNvSpPr/>
          <p:nvPr userDrawn="1"/>
        </p:nvSpPr>
        <p:spPr>
          <a:xfrm>
            <a:off x="435291" y="4411098"/>
            <a:ext cx="228600" cy="228600"/>
          </a:xfrm>
          <a:prstGeom prst="ellipse">
            <a:avLst/>
          </a:prstGeom>
          <a:solidFill>
            <a:schemeClr val="accent5"/>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pic>
        <p:nvPicPr>
          <p:cNvPr id="16" name="Picture 15">
            <a:extLst>
              <a:ext uri="{FF2B5EF4-FFF2-40B4-BE49-F238E27FC236}">
                <a16:creationId xmlns:a16="http://schemas.microsoft.com/office/drawing/2014/main" id="{99DB21CC-9642-422A-B13C-2A0EC0E10C86}"/>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3933815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ideas grey">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3ADC0D2-D787-4C8B-993E-9716CE0E2979}"/>
              </a:ext>
            </a:extLst>
          </p:cNvPr>
          <p:cNvSpPr/>
          <p:nvPr userDrawn="1"/>
        </p:nvSpPr>
        <p:spPr>
          <a:xfrm>
            <a:off x="0" y="1703189"/>
            <a:ext cx="12193790" cy="40928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038230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1" name="Picture 20"/>
          <p:cNvPicPr>
            <a:picLocks/>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4" name="Text Placeholder 3"/>
          <p:cNvSpPr>
            <a:spLocks noGrp="1"/>
          </p:cNvSpPr>
          <p:nvPr>
            <p:ph type="body" sz="quarter" idx="19"/>
          </p:nvPr>
        </p:nvSpPr>
        <p:spPr>
          <a:xfrm>
            <a:off x="1126703" y="1933694"/>
            <a:ext cx="10368386" cy="721854"/>
          </a:xfrm>
          <a:prstGeom prst="rect">
            <a:avLst/>
          </a:prstGeom>
          <a:noFill/>
        </p:spPr>
        <p:txBody>
          <a:bodyPr lIns="252000" tIns="180000" rIns="252000" bIns="180000" anchor="ctr"/>
          <a:lstStyle>
            <a:lvl1pPr>
              <a:defRPr sz="1800">
                <a:solidFill>
                  <a:schemeClr val="bg2"/>
                </a:solidFill>
              </a:defRPr>
            </a:lvl1pPr>
            <a:lvl2pPr>
              <a:defRPr sz="1800">
                <a:solidFill>
                  <a:schemeClr val="bg2"/>
                </a:solidFill>
              </a:defRPr>
            </a:lvl2pPr>
            <a:lvl3pPr>
              <a:defRPr>
                <a:solidFill>
                  <a:schemeClr val="bg2"/>
                </a:solidFill>
              </a:defRPr>
            </a:lvl3pPr>
            <a:lvl4pPr>
              <a:defRPr>
                <a:solidFill>
                  <a:schemeClr val="bg1"/>
                </a:solidFill>
              </a:defRPr>
            </a:lvl4pPr>
          </a:lstStyle>
          <a:p>
            <a:pPr lvl="0"/>
            <a:r>
              <a:rPr lang="en-US" noProof="0"/>
              <a:t>Edit Master text styles</a:t>
            </a:r>
          </a:p>
          <a:p>
            <a:pPr lvl="1"/>
            <a:r>
              <a:rPr lang="en-US" noProof="0"/>
              <a:t>Second level</a:t>
            </a:r>
          </a:p>
        </p:txBody>
      </p:sp>
      <p:sp>
        <p:nvSpPr>
          <p:cNvPr id="19" name="Text Placeholder 3"/>
          <p:cNvSpPr>
            <a:spLocks noGrp="1"/>
          </p:cNvSpPr>
          <p:nvPr>
            <p:ph type="body" sz="quarter" idx="20"/>
          </p:nvPr>
        </p:nvSpPr>
        <p:spPr>
          <a:xfrm>
            <a:off x="1126655" y="2898132"/>
            <a:ext cx="10368386" cy="721854"/>
          </a:xfrm>
          <a:prstGeom prst="rect">
            <a:avLst/>
          </a:prstGeom>
          <a:noFill/>
        </p:spPr>
        <p:txBody>
          <a:bodyPr lIns="252000" tIns="180000" rIns="252000" bIns="180000" anchor="ctr"/>
          <a:lstStyle>
            <a:lvl1pPr>
              <a:defRPr sz="1800">
                <a:solidFill>
                  <a:schemeClr val="bg2"/>
                </a:solidFill>
              </a:defRPr>
            </a:lvl1pPr>
            <a:lvl2pPr>
              <a:defRPr sz="1800">
                <a:solidFill>
                  <a:schemeClr val="bg2"/>
                </a:solidFill>
              </a:defRPr>
            </a:lvl2pPr>
            <a:lvl3pPr>
              <a:defRPr>
                <a:solidFill>
                  <a:schemeClr val="bg2"/>
                </a:solidFill>
              </a:defRPr>
            </a:lvl3pPr>
            <a:lvl4pPr>
              <a:defRPr>
                <a:solidFill>
                  <a:schemeClr val="bg1"/>
                </a:solidFill>
              </a:defRPr>
            </a:lvl4pPr>
          </a:lstStyle>
          <a:p>
            <a:pPr lvl="0"/>
            <a:r>
              <a:rPr lang="en-US" noProof="0"/>
              <a:t>Edit Master text styles</a:t>
            </a:r>
          </a:p>
          <a:p>
            <a:pPr lvl="1"/>
            <a:r>
              <a:rPr lang="en-US" noProof="0"/>
              <a:t>Second level</a:t>
            </a:r>
          </a:p>
        </p:txBody>
      </p:sp>
      <p:sp>
        <p:nvSpPr>
          <p:cNvPr id="20" name="Text Placeholder 3"/>
          <p:cNvSpPr>
            <a:spLocks noGrp="1"/>
          </p:cNvSpPr>
          <p:nvPr>
            <p:ph type="body" sz="quarter" idx="21"/>
          </p:nvPr>
        </p:nvSpPr>
        <p:spPr>
          <a:xfrm>
            <a:off x="1126800" y="3872095"/>
            <a:ext cx="10368386" cy="721854"/>
          </a:xfrm>
          <a:prstGeom prst="rect">
            <a:avLst/>
          </a:prstGeom>
          <a:noFill/>
        </p:spPr>
        <p:txBody>
          <a:bodyPr lIns="252000" tIns="180000" rIns="252000" bIns="180000" anchor="ctr"/>
          <a:lstStyle>
            <a:lvl1pPr>
              <a:defRPr sz="1800">
                <a:solidFill>
                  <a:schemeClr val="bg2"/>
                </a:solidFill>
              </a:defRPr>
            </a:lvl1pPr>
            <a:lvl2pPr>
              <a:defRPr sz="1800">
                <a:solidFill>
                  <a:schemeClr val="bg2"/>
                </a:solidFill>
              </a:defRPr>
            </a:lvl2pPr>
            <a:lvl3pPr>
              <a:defRPr>
                <a:solidFill>
                  <a:schemeClr val="bg2"/>
                </a:solidFill>
              </a:defRPr>
            </a:lvl3pPr>
            <a:lvl4pPr>
              <a:defRPr>
                <a:solidFill>
                  <a:schemeClr val="bg1"/>
                </a:solidFill>
              </a:defRPr>
            </a:lvl4pPr>
          </a:lstStyle>
          <a:p>
            <a:pPr lvl="0"/>
            <a:r>
              <a:rPr lang="en-US" noProof="0"/>
              <a:t>Edit Master text styles</a:t>
            </a:r>
          </a:p>
          <a:p>
            <a:pPr lvl="1"/>
            <a:r>
              <a:rPr lang="en-US" noProof="0"/>
              <a:t>Second level</a:t>
            </a:r>
          </a:p>
        </p:txBody>
      </p:sp>
      <p:sp>
        <p:nvSpPr>
          <p:cNvPr id="12" name="Text Placeholder 28"/>
          <p:cNvSpPr>
            <a:spLocks noGrp="1"/>
          </p:cNvSpPr>
          <p:nvPr>
            <p:ph type="body" sz="quarter" idx="18" hasCustomPrompt="1"/>
          </p:nvPr>
        </p:nvSpPr>
        <p:spPr>
          <a:xfrm>
            <a:off x="1126800" y="673547"/>
            <a:ext cx="10372211"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3" name="Rectangle 2"/>
          <p:cNvSpPr/>
          <p:nvPr userDrawn="1"/>
        </p:nvSpPr>
        <p:spPr>
          <a:xfrm>
            <a:off x="531591" y="1703190"/>
            <a:ext cx="36000" cy="4092871"/>
          </a:xfrm>
          <a:prstGeom prst="rect">
            <a:avLst/>
          </a:prstGeom>
          <a:gradFill flip="none" rotWithShape="1">
            <a:gsLst>
              <a:gs pos="0">
                <a:schemeClr val="accent1"/>
              </a:gs>
              <a:gs pos="50000">
                <a:schemeClr val="accent3"/>
              </a:gs>
              <a:gs pos="100000">
                <a:schemeClr val="accent4"/>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7" name="Oval 6"/>
          <p:cNvSpPr/>
          <p:nvPr userDrawn="1"/>
        </p:nvSpPr>
        <p:spPr>
          <a:xfrm>
            <a:off x="435291" y="2176561"/>
            <a:ext cx="228600" cy="228600"/>
          </a:xfrm>
          <a:prstGeom prst="ellipse">
            <a:avLst/>
          </a:prstGeom>
          <a:solidFill>
            <a:schemeClr val="accent5"/>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16" name="Oval 15"/>
          <p:cNvSpPr/>
          <p:nvPr userDrawn="1"/>
        </p:nvSpPr>
        <p:spPr>
          <a:xfrm>
            <a:off x="435291" y="3118296"/>
            <a:ext cx="228600" cy="228600"/>
          </a:xfrm>
          <a:prstGeom prst="ellipse">
            <a:avLst/>
          </a:prstGeom>
          <a:solidFill>
            <a:schemeClr val="accent5"/>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17" name="Oval 16"/>
          <p:cNvSpPr/>
          <p:nvPr userDrawn="1"/>
        </p:nvSpPr>
        <p:spPr>
          <a:xfrm>
            <a:off x="435291" y="4081561"/>
            <a:ext cx="228600" cy="228600"/>
          </a:xfrm>
          <a:prstGeom prst="ellipse">
            <a:avLst/>
          </a:prstGeom>
          <a:solidFill>
            <a:schemeClr val="accent5"/>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15" name="Text Placeholder 3"/>
          <p:cNvSpPr>
            <a:spLocks noGrp="1"/>
          </p:cNvSpPr>
          <p:nvPr>
            <p:ph type="body" sz="quarter" idx="22"/>
          </p:nvPr>
        </p:nvSpPr>
        <p:spPr>
          <a:xfrm>
            <a:off x="1126800" y="4865108"/>
            <a:ext cx="10368386" cy="721854"/>
          </a:xfrm>
          <a:prstGeom prst="rect">
            <a:avLst/>
          </a:prstGeom>
          <a:noFill/>
        </p:spPr>
        <p:txBody>
          <a:bodyPr lIns="252000" tIns="180000" rIns="252000" bIns="180000" anchor="ctr"/>
          <a:lstStyle>
            <a:lvl1pPr>
              <a:defRPr sz="1800">
                <a:solidFill>
                  <a:schemeClr val="bg2"/>
                </a:solidFill>
              </a:defRPr>
            </a:lvl1pPr>
            <a:lvl2pPr>
              <a:defRPr sz="1800">
                <a:solidFill>
                  <a:schemeClr val="bg2"/>
                </a:solidFill>
              </a:defRPr>
            </a:lvl2pPr>
            <a:lvl3pPr>
              <a:defRPr>
                <a:solidFill>
                  <a:schemeClr val="bg2"/>
                </a:solidFill>
              </a:defRPr>
            </a:lvl3pPr>
            <a:lvl4pPr>
              <a:defRPr>
                <a:solidFill>
                  <a:schemeClr val="bg1"/>
                </a:solidFill>
              </a:defRPr>
            </a:lvl4pPr>
          </a:lstStyle>
          <a:p>
            <a:pPr lvl="0"/>
            <a:r>
              <a:rPr lang="en-US" noProof="0"/>
              <a:t>Edit Master text styles</a:t>
            </a:r>
          </a:p>
          <a:p>
            <a:pPr lvl="1"/>
            <a:r>
              <a:rPr lang="en-US" noProof="0"/>
              <a:t>Second level</a:t>
            </a:r>
          </a:p>
        </p:txBody>
      </p:sp>
      <p:sp>
        <p:nvSpPr>
          <p:cNvPr id="18" name="Oval 17"/>
          <p:cNvSpPr/>
          <p:nvPr userDrawn="1"/>
        </p:nvSpPr>
        <p:spPr>
          <a:xfrm>
            <a:off x="435291" y="5081686"/>
            <a:ext cx="228600" cy="228600"/>
          </a:xfrm>
          <a:prstGeom prst="ellipse">
            <a:avLst/>
          </a:prstGeom>
          <a:solidFill>
            <a:schemeClr val="accent5"/>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pic>
        <p:nvPicPr>
          <p:cNvPr id="23" name="Picture 22">
            <a:extLst>
              <a:ext uri="{FF2B5EF4-FFF2-40B4-BE49-F238E27FC236}">
                <a16:creationId xmlns:a16="http://schemas.microsoft.com/office/drawing/2014/main" id="{914105C7-F228-4611-830C-A5A6CCD595E2}"/>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1775053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de Column Title">
    <p:spTree>
      <p:nvGrpSpPr>
        <p:cNvPr id="1" name=""/>
        <p:cNvGrpSpPr/>
        <p:nvPr/>
      </p:nvGrpSpPr>
      <p:grpSpPr>
        <a:xfrm>
          <a:off x="0" y="0"/>
          <a:ext cx="0" cy="0"/>
          <a:chOff x="0" y="0"/>
          <a:chExt cx="0" cy="0"/>
        </a:xfrm>
      </p:grpSpPr>
      <p:sp>
        <p:nvSpPr>
          <p:cNvPr id="5" name="Rectangle 4"/>
          <p:cNvSpPr/>
          <p:nvPr userDrawn="1"/>
        </p:nvSpPr>
        <p:spPr>
          <a:xfrm>
            <a:off x="0" y="0"/>
            <a:ext cx="3600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cxnSp>
        <p:nvCxnSpPr>
          <p:cNvPr id="13" name="Straight Connector 12"/>
          <p:cNvCxnSpPr/>
          <p:nvPr userDrawn="1"/>
        </p:nvCxnSpPr>
        <p:spPr>
          <a:xfrm>
            <a:off x="4118377" y="1124744"/>
            <a:ext cx="6801364" cy="0"/>
          </a:xfrm>
          <a:prstGeom prst="line">
            <a:avLst/>
          </a:prstGeom>
          <a:ln w="1905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1"/>
          </p:nvPr>
        </p:nvSpPr>
        <p:spPr>
          <a:xfrm>
            <a:off x="4118377" y="3285778"/>
            <a:ext cx="6801364" cy="2519485"/>
          </a:xfrm>
          <a:prstGeom prst="rect">
            <a:avLst/>
          </a:prstGeom>
          <a:solidFill>
            <a:schemeClr val="accent5"/>
          </a:solidFill>
        </p:spPr>
        <p:txBody>
          <a:bodyPr lIns="144000" tIns="36000" rIns="144000" bIns="144000"/>
          <a:lstStyle>
            <a:lvl1pPr>
              <a:spcBef>
                <a:spcPts val="1200"/>
              </a:spcBef>
              <a:defRPr>
                <a:latin typeface="Segoe UI Semilight" panose="020B0402040204020203" pitchFamily="34" charset="0"/>
                <a:cs typeface="Segoe UI Semilight" panose="020B0402040204020203" pitchFamily="34" charset="0"/>
              </a:defRPr>
            </a:lvl1pPr>
            <a:lvl2pPr>
              <a:defRPr>
                <a:latin typeface="Segoe UI Semilight" panose="020B0402040204020203" pitchFamily="34" charset="0"/>
                <a:cs typeface="Segoe UI Semilight" panose="020B0402040204020203" pitchFamily="34" charset="0"/>
              </a:defRPr>
            </a:lvl2pPr>
            <a:lvl3pPr>
              <a:defRPr>
                <a:latin typeface="Segoe UI Semilight" panose="020B0402040204020203" pitchFamily="34" charset="0"/>
                <a:cs typeface="Segoe UI Semilight" panose="020B0402040204020203" pitchFamily="34" charset="0"/>
              </a:defRPr>
            </a:lvl3pPr>
            <a:lvl4pPr>
              <a:defRPr>
                <a:latin typeface="Segoe UI Semilight" panose="020B0402040204020203" pitchFamily="34" charset="0"/>
                <a:cs typeface="Segoe UI Semilight" panose="020B0402040204020203" pitchFamily="34" charset="0"/>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3" name="Text Placeholder 2"/>
          <p:cNvSpPr>
            <a:spLocks noGrp="1"/>
          </p:cNvSpPr>
          <p:nvPr>
            <p:ph type="body" sz="quarter" idx="13"/>
          </p:nvPr>
        </p:nvSpPr>
        <p:spPr>
          <a:xfrm>
            <a:off x="4117975" y="1485900"/>
            <a:ext cx="6802438" cy="1655763"/>
          </a:xfrm>
          <a:prstGeom prst="rect">
            <a:avLst/>
          </a:prstGeom>
        </p:spPr>
        <p:txBody>
          <a:bodyPr/>
          <a:lstStyle>
            <a:lvl1pPr>
              <a:spcBef>
                <a:spcPts val="1200"/>
              </a:spcBef>
              <a:defRPr/>
            </a:lvl1pPr>
            <a:lvl2pPr>
              <a:buClr>
                <a:schemeClr val="bg2"/>
              </a:buClr>
              <a:defRPr/>
            </a:lvl2pPr>
            <a:lvl3pPr>
              <a:buClr>
                <a:schemeClr val="bg2"/>
              </a:buClr>
              <a:defRPr/>
            </a:lvl3pPr>
            <a:lvl4pPr>
              <a:buClr>
                <a:schemeClr val="bg2"/>
              </a:buClr>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8" name="Text Placeholder 23"/>
          <p:cNvSpPr>
            <a:spLocks noGrp="1"/>
          </p:cNvSpPr>
          <p:nvPr>
            <p:ph type="body" sz="quarter" idx="14" hasCustomPrompt="1"/>
          </p:nvPr>
        </p:nvSpPr>
        <p:spPr>
          <a:xfrm>
            <a:off x="1126654" y="698582"/>
            <a:ext cx="2195992" cy="2628000"/>
          </a:xfrm>
          <a:prstGeom prst="rect">
            <a:avLst/>
          </a:prstGeom>
        </p:spPr>
        <p:txBody>
          <a:bodyPr/>
          <a:lstStyle>
            <a:lvl1pPr>
              <a:lnSpc>
                <a:spcPts val="3500"/>
              </a:lnSpc>
              <a:spcBef>
                <a:spcPts val="0"/>
              </a:spcBef>
              <a:defRPr sz="3000" baseline="0">
                <a:solidFill>
                  <a:schemeClr val="accent2"/>
                </a:solidFill>
              </a:defRPr>
            </a:lvl1pPr>
          </a:lstStyle>
          <a:p>
            <a:pPr lvl="0"/>
            <a:r>
              <a:rPr lang="en-AU" noProof="0" dirty="0"/>
              <a:t>Title (change icon accordingly)</a:t>
            </a:r>
          </a:p>
        </p:txBody>
      </p:sp>
      <p:sp>
        <p:nvSpPr>
          <p:cNvPr id="20" name="Picture Placeholder 3"/>
          <p:cNvSpPr>
            <a:spLocks noGrp="1" noChangeAspect="1"/>
          </p:cNvSpPr>
          <p:nvPr>
            <p:ph type="pic" sz="quarter" idx="15" hasCustomPrompt="1"/>
          </p:nvPr>
        </p:nvSpPr>
        <p:spPr>
          <a:xfrm>
            <a:off x="478582" y="693489"/>
            <a:ext cx="538302" cy="540000"/>
          </a:xfrm>
          <a:prstGeom prst="rect">
            <a:avLst/>
          </a:prstGeom>
        </p:spPr>
        <p:txBody>
          <a:bodyPr/>
          <a:lstStyle>
            <a:lvl1pPr>
              <a:spcBef>
                <a:spcPts val="0"/>
              </a:spcBef>
              <a:defRPr sz="1000" baseline="0">
                <a:solidFill>
                  <a:schemeClr val="accent2"/>
                </a:solidFill>
              </a:defRPr>
            </a:lvl1pPr>
          </a:lstStyle>
          <a:p>
            <a:r>
              <a:rPr lang="en-AU" noProof="0" dirty="0"/>
              <a:t>Insert Icon (white)</a:t>
            </a:r>
          </a:p>
        </p:txBody>
      </p:sp>
      <p:pic>
        <p:nvPicPr>
          <p:cNvPr id="10" name="Picture 9"/>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pic>
        <p:nvPicPr>
          <p:cNvPr id="11" name="Picture 10">
            <a:extLst>
              <a:ext uri="{FF2B5EF4-FFF2-40B4-BE49-F238E27FC236}">
                <a16:creationId xmlns:a16="http://schemas.microsoft.com/office/drawing/2014/main" id="{C15408F6-F76F-4DE8-B3C6-75850E4B75E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11964842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de column title with numbers">
    <p:spTree>
      <p:nvGrpSpPr>
        <p:cNvPr id="1" name=""/>
        <p:cNvGrpSpPr/>
        <p:nvPr/>
      </p:nvGrpSpPr>
      <p:grpSpPr>
        <a:xfrm>
          <a:off x="0" y="0"/>
          <a:ext cx="0" cy="0"/>
          <a:chOff x="0" y="0"/>
          <a:chExt cx="0" cy="0"/>
        </a:xfrm>
      </p:grpSpPr>
      <p:sp>
        <p:nvSpPr>
          <p:cNvPr id="5" name="Rectangle 4"/>
          <p:cNvSpPr/>
          <p:nvPr userDrawn="1"/>
        </p:nvSpPr>
        <p:spPr>
          <a:xfrm>
            <a:off x="0" y="0"/>
            <a:ext cx="3600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cxnSp>
        <p:nvCxnSpPr>
          <p:cNvPr id="13" name="Straight Connector 12"/>
          <p:cNvCxnSpPr/>
          <p:nvPr userDrawn="1"/>
        </p:nvCxnSpPr>
        <p:spPr>
          <a:xfrm>
            <a:off x="4118377" y="2853730"/>
            <a:ext cx="6801364" cy="0"/>
          </a:xfrm>
          <a:prstGeom prst="line">
            <a:avLst/>
          </a:prstGeom>
          <a:ln w="1905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Text Placeholder 23"/>
          <p:cNvSpPr>
            <a:spLocks noGrp="1"/>
          </p:cNvSpPr>
          <p:nvPr>
            <p:ph type="body" sz="quarter" idx="14" hasCustomPrompt="1"/>
          </p:nvPr>
        </p:nvSpPr>
        <p:spPr>
          <a:xfrm>
            <a:off x="730862" y="1341562"/>
            <a:ext cx="2195992" cy="1728192"/>
          </a:xfrm>
          <a:prstGeom prst="rect">
            <a:avLst/>
          </a:prstGeom>
        </p:spPr>
        <p:txBody>
          <a:bodyPr/>
          <a:lstStyle>
            <a:lvl1pPr algn="ctr">
              <a:lnSpc>
                <a:spcPts val="3500"/>
              </a:lnSpc>
              <a:spcBef>
                <a:spcPts val="0"/>
              </a:spcBef>
              <a:defRPr sz="3600" baseline="0">
                <a:solidFill>
                  <a:schemeClr val="accent2"/>
                </a:solidFill>
                <a:latin typeface="Segoe UI Semibold" panose="020B0702040204020203" pitchFamily="34" charset="0"/>
              </a:defRPr>
            </a:lvl1pPr>
          </a:lstStyle>
          <a:p>
            <a:pPr lvl="0"/>
            <a:r>
              <a:rPr lang="en-AU" noProof="0" dirty="0"/>
              <a:t>Title</a:t>
            </a:r>
          </a:p>
        </p:txBody>
      </p:sp>
      <p:sp>
        <p:nvSpPr>
          <p:cNvPr id="4" name="Text Placeholder 3"/>
          <p:cNvSpPr>
            <a:spLocks noGrp="1"/>
          </p:cNvSpPr>
          <p:nvPr>
            <p:ph type="body" sz="quarter" idx="16" hasCustomPrompt="1"/>
          </p:nvPr>
        </p:nvSpPr>
        <p:spPr>
          <a:xfrm>
            <a:off x="4117974" y="1413570"/>
            <a:ext cx="897111" cy="863600"/>
          </a:xfrm>
          <a:prstGeom prst="rect">
            <a:avLst/>
          </a:prstGeom>
        </p:spPr>
        <p:txBody>
          <a:bodyPr/>
          <a:lstStyle>
            <a:lvl1pPr marL="0" indent="0" algn="l">
              <a:buFont typeface="+mj-lt"/>
              <a:buNone/>
              <a:defRPr sz="3600" b="1"/>
            </a:lvl1pPr>
          </a:lstStyle>
          <a:p>
            <a:pPr lvl="0"/>
            <a:r>
              <a:rPr lang="en-AU" noProof="0" dirty="0"/>
              <a:t>1.</a:t>
            </a:r>
          </a:p>
        </p:txBody>
      </p:sp>
      <p:sp>
        <p:nvSpPr>
          <p:cNvPr id="7" name="Text Placeholder 6"/>
          <p:cNvSpPr>
            <a:spLocks noGrp="1"/>
          </p:cNvSpPr>
          <p:nvPr>
            <p:ph type="body" sz="quarter" idx="17"/>
          </p:nvPr>
        </p:nvSpPr>
        <p:spPr>
          <a:xfrm>
            <a:off x="5087713" y="1485429"/>
            <a:ext cx="5688013" cy="1224409"/>
          </a:xfrm>
          <a:prstGeom prst="rect">
            <a:avLst/>
          </a:prstGeom>
        </p:spPr>
        <p:txBody>
          <a:bodyPr/>
          <a:lstStyle>
            <a:lvl1pPr>
              <a:spcBef>
                <a:spcPts val="1200"/>
              </a:spcBef>
              <a:defRPr/>
            </a:lvl1pPr>
          </a:lstStyle>
          <a:p>
            <a:pPr lvl="0"/>
            <a:r>
              <a:rPr lang="en-US" noProof="0"/>
              <a:t>Edit Master text styles</a:t>
            </a:r>
          </a:p>
        </p:txBody>
      </p:sp>
      <p:sp>
        <p:nvSpPr>
          <p:cNvPr id="9" name="Text Placeholder 8"/>
          <p:cNvSpPr>
            <a:spLocks noGrp="1"/>
          </p:cNvSpPr>
          <p:nvPr>
            <p:ph type="body" sz="quarter" idx="18"/>
          </p:nvPr>
        </p:nvSpPr>
        <p:spPr>
          <a:xfrm>
            <a:off x="5086350" y="2997200"/>
            <a:ext cx="5689600" cy="3168650"/>
          </a:xfrm>
          <a:prstGeom prst="rect">
            <a:avLst/>
          </a:prstGeom>
        </p:spPr>
        <p:txBody>
          <a:bodyPr/>
          <a:lstStyle>
            <a:lvl1pPr>
              <a:spcBef>
                <a:spcPts val="1200"/>
              </a:spcBef>
              <a:defRPr>
                <a:latin typeface="Segoe UI" panose="020B0502040204020203" pitchFamily="34" charset="0"/>
                <a:ea typeface="Segoe UI" panose="020B0502040204020203" pitchFamily="34" charset="0"/>
                <a:cs typeface="Segoe UI" panose="020B0502040204020203" pitchFamily="34" charset="0"/>
              </a:defRPr>
            </a:lvl1pPr>
            <a:lvl2pPr>
              <a:defRPr>
                <a:latin typeface="Segoe UI" panose="020B0502040204020203" pitchFamily="34" charset="0"/>
                <a:ea typeface="Segoe UI" panose="020B0502040204020203" pitchFamily="34" charset="0"/>
                <a:cs typeface="Segoe UI" panose="020B0502040204020203" pitchFamily="34" charset="0"/>
              </a:defRPr>
            </a:lvl2pPr>
            <a:lvl3pPr>
              <a:defRPr>
                <a:latin typeface="Segoe UI" panose="020B0502040204020203" pitchFamily="34" charset="0"/>
                <a:ea typeface="Segoe UI" panose="020B0502040204020203" pitchFamily="34" charset="0"/>
                <a:cs typeface="Segoe UI" panose="020B0502040204020203" pitchFamily="34" charset="0"/>
              </a:defRPr>
            </a:lvl3pPr>
            <a:lvl4pPr>
              <a:defRPr>
                <a:latin typeface="Segoe UI" panose="020B0502040204020203" pitchFamily="34" charset="0"/>
                <a:ea typeface="Segoe UI" panose="020B0502040204020203" pitchFamily="34" charset="0"/>
                <a:cs typeface="Segoe UI" panose="020B0502040204020203" pitchFamily="34" charset="0"/>
              </a:defRPr>
            </a:lvl4pPr>
            <a:lvl5pP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pic>
        <p:nvPicPr>
          <p:cNvPr id="10" name="Picture 9"/>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pic>
        <p:nvPicPr>
          <p:cNvPr id="11" name="Picture 10">
            <a:extLst>
              <a:ext uri="{FF2B5EF4-FFF2-40B4-BE49-F238E27FC236}">
                <a16:creationId xmlns:a16="http://schemas.microsoft.com/office/drawing/2014/main" id="{BC007E24-D75C-40C3-9871-549F51FE1C4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1447824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Page photo with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6599262" y="0"/>
            <a:ext cx="4968552" cy="6857999"/>
          </a:xfrm>
          <a:prstGeom prst="rect">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16" name="Text Placeholder 15"/>
          <p:cNvSpPr>
            <a:spLocks noGrp="1"/>
          </p:cNvSpPr>
          <p:nvPr>
            <p:ph type="body" sz="quarter" idx="11" hasCustomPrompt="1"/>
          </p:nvPr>
        </p:nvSpPr>
        <p:spPr>
          <a:xfrm>
            <a:off x="6743700" y="621482"/>
            <a:ext cx="4679950" cy="5544368"/>
          </a:xfrm>
          <a:prstGeom prst="rect">
            <a:avLst/>
          </a:prstGeom>
        </p:spPr>
        <p:txBody>
          <a:bodyPr/>
          <a:lstStyle>
            <a:lvl1pPr algn="ctr">
              <a:spcBef>
                <a:spcPts val="1200"/>
              </a:spcBef>
              <a:spcAft>
                <a:spcPts val="0"/>
              </a:spcAft>
              <a:defRPr sz="2500" baseline="0">
                <a:latin typeface="Segoe UI Semilight" panose="020B0402040204020203" pitchFamily="34" charset="0"/>
                <a:cs typeface="Segoe UI Semilight" panose="020B0402040204020203" pitchFamily="34" charset="0"/>
              </a:defRPr>
            </a:lvl1pPr>
            <a:lvl2pPr>
              <a:defRPr sz="2500">
                <a:latin typeface="Segoe UI Semilight" panose="020B0402040204020203" pitchFamily="34" charset="0"/>
                <a:cs typeface="Segoe UI Semilight" panose="020B0402040204020203" pitchFamily="34" charset="0"/>
              </a:defRPr>
            </a:lvl2pPr>
            <a:lvl3pPr>
              <a:defRPr sz="2500">
                <a:latin typeface="Segoe UI Semilight" panose="020B0402040204020203" pitchFamily="34" charset="0"/>
                <a:cs typeface="Segoe UI Semilight" panose="020B0402040204020203" pitchFamily="34" charset="0"/>
              </a:defRPr>
            </a:lvl3pPr>
            <a:lvl4pPr>
              <a:defRPr sz="2500">
                <a:latin typeface="Segoe UI Semilight" panose="020B0402040204020203" pitchFamily="34" charset="0"/>
                <a:cs typeface="Segoe UI Semilight" panose="020B0402040204020203" pitchFamily="34" charset="0"/>
              </a:defRPr>
            </a:lvl4pPr>
            <a:lvl5pPr>
              <a:defRPr sz="2500">
                <a:latin typeface="Segoe UI Semilight" panose="020B0402040204020203" pitchFamily="34" charset="0"/>
                <a:cs typeface="Segoe UI Semilight" panose="020B0402040204020203" pitchFamily="34" charset="0"/>
              </a:defRPr>
            </a:lvl5pPr>
          </a:lstStyle>
          <a:p>
            <a:pPr lvl="0"/>
            <a:r>
              <a:rPr lang="en-AU" noProof="0" dirty="0"/>
              <a:t>Click to edit Master text styles</a:t>
            </a:r>
            <a:br>
              <a:rPr lang="en-AU" noProof="0" dirty="0"/>
            </a:br>
            <a:r>
              <a:rPr lang="en-AU" noProof="0" dirty="0"/>
              <a:t>(to change image choose format background and insert a picture from file)</a:t>
            </a:r>
          </a:p>
        </p:txBody>
      </p:sp>
      <p:pic>
        <p:nvPicPr>
          <p:cNvPr id="20" name="Picture 19"/>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Tree>
    <p:extLst>
      <p:ext uri="{BB962C8B-B14F-4D97-AF65-F5344CB8AC3E}">
        <p14:creationId xmlns:p14="http://schemas.microsoft.com/office/powerpoint/2010/main" val="16599639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page photo with 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Placeholder 26"/>
          <p:cNvSpPr>
            <a:spLocks noGrp="1" noChangeAspect="1"/>
          </p:cNvSpPr>
          <p:nvPr>
            <p:ph type="body" sz="quarter" idx="10" hasCustomPrompt="1"/>
          </p:nvPr>
        </p:nvSpPr>
        <p:spPr>
          <a:xfrm>
            <a:off x="0" y="1387674"/>
            <a:ext cx="5790230" cy="2736304"/>
          </a:xfrm>
          <a:prstGeom prst="rect">
            <a:avLst/>
          </a:prstGeom>
          <a:solidFill>
            <a:schemeClr val="accent5"/>
          </a:solidFill>
        </p:spPr>
        <p:txBody>
          <a:bodyPr lIns="540000" tIns="396000" rIns="540000" bIns="396000" anchor="ctr"/>
          <a:lstStyle>
            <a:lvl1pPr marL="0" marR="0" indent="0" algn="ctr" defTabSz="1039033" rtl="0" eaLnBrk="1" fontAlgn="auto" latinLnBrk="0" hangingPunct="1">
              <a:lnSpc>
                <a:spcPct val="100000"/>
              </a:lnSpc>
              <a:spcBef>
                <a:spcPts val="1200"/>
              </a:spcBef>
              <a:spcAft>
                <a:spcPts val="0"/>
              </a:spcAft>
              <a:buClrTx/>
              <a:buSzTx/>
              <a:buFont typeface="Arial" pitchFamily="34" charset="0"/>
              <a:buNone/>
              <a:tabLst/>
              <a:defRPr>
                <a:solidFill>
                  <a:schemeClr val="accent3"/>
                </a:solidFill>
                <a:latin typeface="Segoe UI Semilight" panose="020B0402040204020203" pitchFamily="34" charset="0"/>
                <a:cs typeface="Segoe UI Semilight" panose="020B0402040204020203" pitchFamily="34" charset="0"/>
              </a:defRPr>
            </a:lvl1pPr>
          </a:lstStyle>
          <a:p>
            <a:pPr lvl="0"/>
            <a:r>
              <a:rPr lang="en-AU" noProof="0" dirty="0"/>
              <a:t>Click to edit Master text styles</a:t>
            </a:r>
            <a:br>
              <a:rPr lang="en-AU" noProof="0" dirty="0"/>
            </a:br>
            <a:r>
              <a:rPr lang="en-AU" noProof="0" dirty="0"/>
              <a:t>(to change image choose format background and insert a picture from file)</a:t>
            </a:r>
          </a:p>
        </p:txBody>
      </p:sp>
      <p:pic>
        <p:nvPicPr>
          <p:cNvPr id="3" name="Picture 2"/>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pic>
        <p:nvPicPr>
          <p:cNvPr id="4" name="Picture 3">
            <a:extLst>
              <a:ext uri="{FF2B5EF4-FFF2-40B4-BE49-F238E27FC236}">
                <a16:creationId xmlns:a16="http://schemas.microsoft.com/office/drawing/2014/main" id="{B0A566E6-8133-4FCF-B49D-686263D560E6}"/>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2112646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de column with short facts grey">
    <p:spTree>
      <p:nvGrpSpPr>
        <p:cNvPr id="1" name=""/>
        <p:cNvGrpSpPr/>
        <p:nvPr/>
      </p:nvGrpSpPr>
      <p:grpSpPr>
        <a:xfrm>
          <a:off x="0" y="0"/>
          <a:ext cx="0" cy="0"/>
          <a:chOff x="0" y="0"/>
          <a:chExt cx="0" cy="0"/>
        </a:xfrm>
      </p:grpSpPr>
      <p:sp>
        <p:nvSpPr>
          <p:cNvPr id="2" name="Rectangle 1"/>
          <p:cNvSpPr/>
          <p:nvPr userDrawn="1"/>
        </p:nvSpPr>
        <p:spPr>
          <a:xfrm>
            <a:off x="0" y="109728"/>
            <a:ext cx="2206774" cy="67498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pic>
        <p:nvPicPr>
          <p:cNvPr id="3" name="Picture 2"/>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6" name="Text Placeholder 13"/>
          <p:cNvSpPr>
            <a:spLocks noGrp="1"/>
          </p:cNvSpPr>
          <p:nvPr>
            <p:ph type="body" sz="quarter" idx="22"/>
          </p:nvPr>
        </p:nvSpPr>
        <p:spPr>
          <a:xfrm>
            <a:off x="2666677" y="1774800"/>
            <a:ext cx="8825502" cy="4376189"/>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7" name="Text Placeholder 20"/>
          <p:cNvSpPr>
            <a:spLocks noGrp="1"/>
          </p:cNvSpPr>
          <p:nvPr>
            <p:ph type="body" sz="quarter" idx="26" hasCustomPrompt="1"/>
          </p:nvPr>
        </p:nvSpPr>
        <p:spPr>
          <a:xfrm>
            <a:off x="232922" y="4725938"/>
            <a:ext cx="1800200" cy="1448048"/>
          </a:xfrm>
          <a:prstGeom prst="rect">
            <a:avLst/>
          </a:prstGeom>
        </p:spPr>
        <p:txBody>
          <a:bodyPr/>
          <a:lstStyle>
            <a:lvl1pPr algn="ctr">
              <a:spcBef>
                <a:spcPts val="0"/>
              </a:spcBef>
              <a:defRPr>
                <a:solidFill>
                  <a:schemeClr val="bg2"/>
                </a:solidFill>
                <a:latin typeface="Segoe UI Semilight" panose="020B0402040204020203" pitchFamily="34" charset="0"/>
                <a:cs typeface="Segoe UI Semilight" panose="020B0402040204020203" pitchFamily="34" charset="0"/>
              </a:defRPr>
            </a:lvl1pPr>
          </a:lstStyle>
          <a:p>
            <a:pPr lvl="0"/>
            <a:r>
              <a:rPr lang="en-AU" noProof="0" dirty="0"/>
              <a:t>Content</a:t>
            </a:r>
          </a:p>
          <a:p>
            <a:pPr lvl="0"/>
            <a:r>
              <a:rPr lang="en-AU" noProof="0" dirty="0"/>
              <a:t>Content</a:t>
            </a:r>
          </a:p>
          <a:p>
            <a:pPr lvl="0"/>
            <a:r>
              <a:rPr lang="en-AU" noProof="0" dirty="0"/>
              <a:t>Content</a:t>
            </a:r>
          </a:p>
        </p:txBody>
      </p:sp>
      <p:sp>
        <p:nvSpPr>
          <p:cNvPr id="18" name="Text Placeholder 20"/>
          <p:cNvSpPr>
            <a:spLocks noGrp="1"/>
          </p:cNvSpPr>
          <p:nvPr>
            <p:ph type="body" sz="quarter" idx="27" hasCustomPrompt="1"/>
          </p:nvPr>
        </p:nvSpPr>
        <p:spPr>
          <a:xfrm>
            <a:off x="232922" y="2745718"/>
            <a:ext cx="1800200" cy="1448048"/>
          </a:xfrm>
          <a:prstGeom prst="rect">
            <a:avLst/>
          </a:prstGeom>
        </p:spPr>
        <p:txBody>
          <a:bodyPr/>
          <a:lstStyle>
            <a:lvl1pPr algn="ctr">
              <a:spcBef>
                <a:spcPts val="0"/>
              </a:spcBef>
              <a:defRPr>
                <a:solidFill>
                  <a:schemeClr val="bg2"/>
                </a:solidFill>
                <a:latin typeface="Segoe UI Semilight" panose="020B0402040204020203" pitchFamily="34" charset="0"/>
                <a:cs typeface="Segoe UI Semilight" panose="020B0402040204020203" pitchFamily="34" charset="0"/>
              </a:defRPr>
            </a:lvl1pPr>
          </a:lstStyle>
          <a:p>
            <a:pPr lvl="0"/>
            <a:r>
              <a:rPr lang="en-AU" noProof="0" dirty="0"/>
              <a:t>Content</a:t>
            </a:r>
          </a:p>
          <a:p>
            <a:pPr lvl="0"/>
            <a:r>
              <a:rPr lang="en-AU" noProof="0" dirty="0"/>
              <a:t>Content</a:t>
            </a:r>
          </a:p>
          <a:p>
            <a:pPr lvl="0"/>
            <a:r>
              <a:rPr lang="en-AU" noProof="0" dirty="0"/>
              <a:t>Content</a:t>
            </a:r>
          </a:p>
        </p:txBody>
      </p:sp>
      <p:sp>
        <p:nvSpPr>
          <p:cNvPr id="19" name="Text Placeholder 20"/>
          <p:cNvSpPr>
            <a:spLocks noGrp="1"/>
          </p:cNvSpPr>
          <p:nvPr>
            <p:ph type="body" sz="quarter" idx="28" hasCustomPrompt="1"/>
          </p:nvPr>
        </p:nvSpPr>
        <p:spPr>
          <a:xfrm>
            <a:off x="232922" y="765498"/>
            <a:ext cx="1800200" cy="1448048"/>
          </a:xfrm>
          <a:prstGeom prst="rect">
            <a:avLst/>
          </a:prstGeom>
        </p:spPr>
        <p:txBody>
          <a:bodyPr/>
          <a:lstStyle>
            <a:lvl1pPr algn="ctr">
              <a:spcBef>
                <a:spcPts val="0"/>
              </a:spcBef>
              <a:defRPr>
                <a:solidFill>
                  <a:schemeClr val="bg2"/>
                </a:solidFill>
                <a:latin typeface="Segoe UI Semilight" panose="020B0402040204020203" pitchFamily="34" charset="0"/>
                <a:cs typeface="Segoe UI Semilight" panose="020B0402040204020203" pitchFamily="34" charset="0"/>
              </a:defRPr>
            </a:lvl1pPr>
          </a:lstStyle>
          <a:p>
            <a:pPr lvl="0"/>
            <a:r>
              <a:rPr lang="en-AU" noProof="0" dirty="0"/>
              <a:t>Content</a:t>
            </a:r>
          </a:p>
          <a:p>
            <a:pPr lvl="0"/>
            <a:r>
              <a:rPr lang="en-AU" noProof="0" dirty="0"/>
              <a:t>Content</a:t>
            </a:r>
          </a:p>
          <a:p>
            <a:pPr lvl="0"/>
            <a:r>
              <a:rPr lang="en-AU" noProof="0" dirty="0"/>
              <a:t>Content</a:t>
            </a:r>
          </a:p>
        </p:txBody>
      </p:sp>
      <p:sp>
        <p:nvSpPr>
          <p:cNvPr id="10" name="Text Placeholder 28"/>
          <p:cNvSpPr>
            <a:spLocks noGrp="1"/>
          </p:cNvSpPr>
          <p:nvPr>
            <p:ph type="body" sz="quarter" idx="18" hasCustomPrompt="1"/>
          </p:nvPr>
        </p:nvSpPr>
        <p:spPr>
          <a:xfrm>
            <a:off x="2638822" y="673547"/>
            <a:ext cx="8884841"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pic>
        <p:nvPicPr>
          <p:cNvPr id="11" name="Picture 10">
            <a:extLst>
              <a:ext uri="{FF2B5EF4-FFF2-40B4-BE49-F238E27FC236}">
                <a16:creationId xmlns:a16="http://schemas.microsoft.com/office/drawing/2014/main" id="{708F262C-9C62-4D3B-AB2D-7A0AB3573E0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360871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3" name="Picture 2"/>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7" name="Content Placeholder 1"/>
          <p:cNvSpPr>
            <a:spLocks noGrp="1"/>
          </p:cNvSpPr>
          <p:nvPr>
            <p:ph sz="quarter" idx="13" hasCustomPrompt="1"/>
          </p:nvPr>
        </p:nvSpPr>
        <p:spPr>
          <a:xfrm>
            <a:off x="664792" y="1774098"/>
            <a:ext cx="10831014" cy="4392000"/>
          </a:xfrm>
          <a:prstGeom prst="rect">
            <a:avLst/>
          </a:prstGeom>
        </p:spPr>
        <p:txBody>
          <a:bodyPr/>
          <a:lstStyle>
            <a:lvl1pPr marL="360000" marR="0" indent="-360000" algn="l" defTabSz="1039033" rtl="0" eaLnBrk="1" fontAlgn="auto" latinLnBrk="0" hangingPunct="1">
              <a:lnSpc>
                <a:spcPct val="100000"/>
              </a:lnSpc>
              <a:spcBef>
                <a:spcPts val="2400"/>
              </a:spcBef>
              <a:spcAft>
                <a:spcPts val="0"/>
              </a:spcAft>
              <a:buClr>
                <a:schemeClr val="bg2"/>
              </a:buClr>
              <a:buSzTx/>
              <a:buFont typeface="+mj-lt"/>
              <a:buAutoNum type="arabicPeriod"/>
              <a:tabLst/>
              <a:defRPr/>
            </a:lvl1pPr>
            <a:lvl2pPr marL="720000" indent="-360000">
              <a:spcBef>
                <a:spcPts val="2400"/>
              </a:spcBef>
              <a:buClr>
                <a:schemeClr val="bg2"/>
              </a:buClr>
              <a:buFont typeface="Arial" panose="020B0604020202020204" pitchFamily="34" charset="0"/>
              <a:buChar char="•"/>
              <a:defRPr/>
            </a:lvl2pPr>
            <a:lvl3pPr marL="1080000" indent="-360000">
              <a:spcBef>
                <a:spcPts val="2400"/>
              </a:spcBef>
              <a:buClr>
                <a:schemeClr val="bg2"/>
              </a:buClr>
              <a:buFont typeface="Segoe UI" panose="020B0502040204020203" pitchFamily="34" charset="0"/>
              <a:buChar char="–"/>
              <a:defRPr/>
            </a:lvl3pPr>
            <a:lvl4pPr marL="920403" indent="0">
              <a:buClr>
                <a:schemeClr val="accent4"/>
              </a:buClr>
              <a:buFont typeface="+mj-lt"/>
              <a:buNone/>
              <a:defRPr/>
            </a:lvl4pPr>
          </a:lstStyle>
          <a:p>
            <a:pPr lvl="0"/>
            <a:r>
              <a:rPr lang="en-AU" dirty="0"/>
              <a:t>Insert table of contents</a:t>
            </a:r>
          </a:p>
          <a:p>
            <a:pPr lvl="1"/>
            <a:r>
              <a:rPr lang="en-AU" noProof="0" dirty="0"/>
              <a:t>Second</a:t>
            </a:r>
            <a:r>
              <a:rPr lang="en-AU" dirty="0"/>
              <a:t> line</a:t>
            </a:r>
          </a:p>
          <a:p>
            <a:pPr lvl="2"/>
            <a:r>
              <a:rPr lang="en-AU" dirty="0"/>
              <a:t>Third line</a:t>
            </a:r>
          </a:p>
        </p:txBody>
      </p:sp>
      <p:sp>
        <p:nvSpPr>
          <p:cNvPr id="2" name="TextBox 1"/>
          <p:cNvSpPr txBox="1"/>
          <p:nvPr userDrawn="1"/>
        </p:nvSpPr>
        <p:spPr>
          <a:xfrm>
            <a:off x="666000" y="673200"/>
            <a:ext cx="10816149" cy="525600"/>
          </a:xfrm>
          <a:prstGeom prst="rect">
            <a:avLst/>
          </a:prstGeom>
          <a:noFill/>
        </p:spPr>
        <p:txBody>
          <a:bodyPr wrap="square" lIns="0" tIns="50400" rIns="0" bIns="50400" rtlCol="0" anchor="ctr" anchorCtr="0">
            <a:noAutofit/>
          </a:bodyPr>
          <a:lstStyle/>
          <a:p>
            <a:pPr>
              <a:lnSpc>
                <a:spcPct val="90000"/>
              </a:lnSpc>
            </a:pPr>
            <a:r>
              <a:rPr lang="en-AU" sz="3200" dirty="0">
                <a:solidFill>
                  <a:schemeClr val="bg2"/>
                </a:solidFill>
                <a:latin typeface="+mj-lt"/>
              </a:rPr>
              <a:t>Contents</a:t>
            </a:r>
          </a:p>
        </p:txBody>
      </p:sp>
      <p:pic>
        <p:nvPicPr>
          <p:cNvPr id="6" name="Picture 5">
            <a:extLst>
              <a:ext uri="{FF2B5EF4-FFF2-40B4-BE49-F238E27FC236}">
                <a16:creationId xmlns:a16="http://schemas.microsoft.com/office/drawing/2014/main" id="{86504721-2ACE-44C9-99B8-F9F42F7A67B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37782748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de column with short callouts">
    <p:spTree>
      <p:nvGrpSpPr>
        <p:cNvPr id="1" name=""/>
        <p:cNvGrpSpPr/>
        <p:nvPr/>
      </p:nvGrpSpPr>
      <p:grpSpPr>
        <a:xfrm>
          <a:off x="0" y="0"/>
          <a:ext cx="0" cy="0"/>
          <a:chOff x="0" y="0"/>
          <a:chExt cx="0" cy="0"/>
        </a:xfrm>
      </p:grpSpPr>
      <p:sp>
        <p:nvSpPr>
          <p:cNvPr id="2" name="Rectangle 1"/>
          <p:cNvSpPr/>
          <p:nvPr userDrawn="1"/>
        </p:nvSpPr>
        <p:spPr>
          <a:xfrm>
            <a:off x="0" y="109728"/>
            <a:ext cx="2206774" cy="67498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pic>
        <p:nvPicPr>
          <p:cNvPr id="3" name="Picture 2"/>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17" name="Text Placeholder 20"/>
          <p:cNvSpPr>
            <a:spLocks noGrp="1"/>
          </p:cNvSpPr>
          <p:nvPr>
            <p:ph type="body" sz="quarter" idx="26" hasCustomPrompt="1"/>
          </p:nvPr>
        </p:nvSpPr>
        <p:spPr>
          <a:xfrm>
            <a:off x="232922" y="4725938"/>
            <a:ext cx="1800200" cy="1448048"/>
          </a:xfrm>
          <a:prstGeom prst="rect">
            <a:avLst/>
          </a:prstGeom>
        </p:spPr>
        <p:txBody>
          <a:bodyPr/>
          <a:lstStyle>
            <a:lvl1pPr algn="ctr">
              <a:spcBef>
                <a:spcPts val="0"/>
              </a:spcBef>
              <a:defRPr>
                <a:solidFill>
                  <a:schemeClr val="bg1"/>
                </a:solidFill>
                <a:latin typeface="Segoe UI Semilight" panose="020B0402040204020203" pitchFamily="34" charset="0"/>
                <a:cs typeface="Segoe UI Semilight" panose="020B0402040204020203" pitchFamily="34" charset="0"/>
              </a:defRPr>
            </a:lvl1pPr>
          </a:lstStyle>
          <a:p>
            <a:pPr lvl="0"/>
            <a:r>
              <a:rPr lang="en-AU" noProof="0" dirty="0"/>
              <a:t>Content</a:t>
            </a:r>
          </a:p>
          <a:p>
            <a:pPr lvl="0"/>
            <a:r>
              <a:rPr lang="en-AU" noProof="0" dirty="0"/>
              <a:t>Content</a:t>
            </a:r>
          </a:p>
          <a:p>
            <a:pPr lvl="0"/>
            <a:r>
              <a:rPr lang="en-AU" noProof="0" dirty="0"/>
              <a:t>Content</a:t>
            </a:r>
          </a:p>
        </p:txBody>
      </p:sp>
      <p:sp>
        <p:nvSpPr>
          <p:cNvPr id="18" name="Text Placeholder 20"/>
          <p:cNvSpPr>
            <a:spLocks noGrp="1"/>
          </p:cNvSpPr>
          <p:nvPr>
            <p:ph type="body" sz="quarter" idx="27" hasCustomPrompt="1"/>
          </p:nvPr>
        </p:nvSpPr>
        <p:spPr>
          <a:xfrm>
            <a:off x="232922" y="2745718"/>
            <a:ext cx="1800200" cy="1448048"/>
          </a:xfrm>
          <a:prstGeom prst="rect">
            <a:avLst/>
          </a:prstGeom>
        </p:spPr>
        <p:txBody>
          <a:bodyPr/>
          <a:lstStyle>
            <a:lvl1pPr algn="ctr">
              <a:spcBef>
                <a:spcPts val="0"/>
              </a:spcBef>
              <a:defRPr>
                <a:solidFill>
                  <a:schemeClr val="bg1"/>
                </a:solidFill>
                <a:latin typeface="Segoe UI Semilight" panose="020B0402040204020203" pitchFamily="34" charset="0"/>
                <a:cs typeface="Segoe UI Semilight" panose="020B0402040204020203" pitchFamily="34" charset="0"/>
              </a:defRPr>
            </a:lvl1pPr>
          </a:lstStyle>
          <a:p>
            <a:pPr lvl="0"/>
            <a:r>
              <a:rPr lang="en-AU" noProof="0" dirty="0"/>
              <a:t>Content</a:t>
            </a:r>
          </a:p>
          <a:p>
            <a:pPr lvl="0"/>
            <a:r>
              <a:rPr lang="en-AU" noProof="0" dirty="0"/>
              <a:t>Content</a:t>
            </a:r>
          </a:p>
          <a:p>
            <a:pPr lvl="0"/>
            <a:r>
              <a:rPr lang="en-AU" noProof="0" dirty="0"/>
              <a:t>Content</a:t>
            </a:r>
          </a:p>
        </p:txBody>
      </p:sp>
      <p:sp>
        <p:nvSpPr>
          <p:cNvPr id="19" name="Text Placeholder 20"/>
          <p:cNvSpPr>
            <a:spLocks noGrp="1"/>
          </p:cNvSpPr>
          <p:nvPr>
            <p:ph type="body" sz="quarter" idx="28" hasCustomPrompt="1"/>
          </p:nvPr>
        </p:nvSpPr>
        <p:spPr>
          <a:xfrm>
            <a:off x="232922" y="765498"/>
            <a:ext cx="1800200" cy="1448048"/>
          </a:xfrm>
          <a:prstGeom prst="rect">
            <a:avLst/>
          </a:prstGeom>
        </p:spPr>
        <p:txBody>
          <a:bodyPr/>
          <a:lstStyle>
            <a:lvl1pPr algn="ctr">
              <a:spcBef>
                <a:spcPts val="0"/>
              </a:spcBef>
              <a:defRPr>
                <a:solidFill>
                  <a:schemeClr val="bg1"/>
                </a:solidFill>
                <a:latin typeface="Segoe UI Semilight" panose="020B0402040204020203" pitchFamily="34" charset="0"/>
                <a:cs typeface="Segoe UI Semilight" panose="020B0402040204020203" pitchFamily="34" charset="0"/>
              </a:defRPr>
            </a:lvl1pPr>
          </a:lstStyle>
          <a:p>
            <a:pPr lvl="0"/>
            <a:r>
              <a:rPr lang="en-AU" noProof="0" dirty="0"/>
              <a:t>Content</a:t>
            </a:r>
          </a:p>
          <a:p>
            <a:pPr lvl="0"/>
            <a:r>
              <a:rPr lang="en-AU" noProof="0" dirty="0"/>
              <a:t>Content</a:t>
            </a:r>
          </a:p>
          <a:p>
            <a:pPr lvl="0"/>
            <a:r>
              <a:rPr lang="en-AU" noProof="0" dirty="0"/>
              <a:t>Content</a:t>
            </a:r>
          </a:p>
        </p:txBody>
      </p:sp>
      <p:sp>
        <p:nvSpPr>
          <p:cNvPr id="10" name="Text Placeholder 28"/>
          <p:cNvSpPr>
            <a:spLocks noGrp="1"/>
          </p:cNvSpPr>
          <p:nvPr>
            <p:ph type="body" sz="quarter" idx="18" hasCustomPrompt="1"/>
          </p:nvPr>
        </p:nvSpPr>
        <p:spPr>
          <a:xfrm>
            <a:off x="2638822" y="673547"/>
            <a:ext cx="8884841"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11" name="Text Placeholder 13"/>
          <p:cNvSpPr>
            <a:spLocks noGrp="1"/>
          </p:cNvSpPr>
          <p:nvPr>
            <p:ph type="body" sz="quarter" idx="22"/>
          </p:nvPr>
        </p:nvSpPr>
        <p:spPr>
          <a:xfrm>
            <a:off x="2666677" y="1774800"/>
            <a:ext cx="8825502" cy="4376189"/>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pic>
        <p:nvPicPr>
          <p:cNvPr id="12" name="Picture 11">
            <a:extLst>
              <a:ext uri="{FF2B5EF4-FFF2-40B4-BE49-F238E27FC236}">
                <a16:creationId xmlns:a16="http://schemas.microsoft.com/office/drawing/2014/main" id="{04027EA9-7165-4FCD-BF15-8B122317B68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1363116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left">
    <p:spTree>
      <p:nvGrpSpPr>
        <p:cNvPr id="1" name=""/>
        <p:cNvGrpSpPr/>
        <p:nvPr/>
      </p:nvGrpSpPr>
      <p:grpSpPr>
        <a:xfrm>
          <a:off x="0" y="0"/>
          <a:ext cx="0" cy="0"/>
          <a:chOff x="0" y="0"/>
          <a:chExt cx="0" cy="0"/>
        </a:xfrm>
      </p:grpSpPr>
      <p:sp>
        <p:nvSpPr>
          <p:cNvPr id="4" name="Rectangle 3"/>
          <p:cNvSpPr/>
          <p:nvPr userDrawn="1"/>
        </p:nvSpPr>
        <p:spPr>
          <a:xfrm>
            <a:off x="1" y="1"/>
            <a:ext cx="4520925" cy="68861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5" name="Text Placeholder 3"/>
          <p:cNvSpPr>
            <a:spLocks noGrp="1"/>
          </p:cNvSpPr>
          <p:nvPr>
            <p:ph type="body" sz="quarter" idx="14" hasCustomPrompt="1"/>
          </p:nvPr>
        </p:nvSpPr>
        <p:spPr>
          <a:xfrm>
            <a:off x="522000" y="1806543"/>
            <a:ext cx="3528378" cy="2520875"/>
          </a:xfrm>
          <a:prstGeom prst="rect">
            <a:avLst/>
          </a:prstGeom>
        </p:spPr>
        <p:txBody>
          <a:bodyPr anchor="ctr"/>
          <a:lstStyle>
            <a:lvl1pPr algn="ctr">
              <a:defRPr sz="2000" i="0">
                <a:solidFill>
                  <a:schemeClr val="bg2"/>
                </a:solidFill>
                <a:latin typeface="Segoe UI Semilight" panose="020B0402040204020203" pitchFamily="34" charset="0"/>
                <a:ea typeface="Segoe UI" panose="020B0502040204020203" pitchFamily="34" charset="0"/>
                <a:cs typeface="Segoe UI Semilight" panose="020B04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dirty="0"/>
              <a:t>Quote</a:t>
            </a:r>
          </a:p>
        </p:txBody>
      </p:sp>
      <p:sp>
        <p:nvSpPr>
          <p:cNvPr id="6" name="Text Placeholder 3"/>
          <p:cNvSpPr>
            <a:spLocks noGrp="1"/>
          </p:cNvSpPr>
          <p:nvPr>
            <p:ph type="body" sz="quarter" idx="15" hasCustomPrompt="1"/>
          </p:nvPr>
        </p:nvSpPr>
        <p:spPr>
          <a:xfrm>
            <a:off x="488502" y="5253081"/>
            <a:ext cx="3600203" cy="440432"/>
          </a:xfrm>
          <a:prstGeom prst="rect">
            <a:avLst/>
          </a:prstGeom>
        </p:spPr>
        <p:txBody>
          <a:bodyPr anchor="ctr"/>
          <a:lstStyle>
            <a:lvl1pPr algn="r">
              <a:defRPr sz="1400" i="1" baseline="0">
                <a:solidFill>
                  <a:schemeClr val="bg2"/>
                </a:solidFill>
                <a:latin typeface="Segoe UI Semibold" panose="020B0702040204020203" pitchFamily="34" charset="0"/>
                <a:ea typeface="Segoe UI" panose="020B0502040204020203" pitchFamily="34" charset="0"/>
                <a:cs typeface="Segoe UI" panose="020B05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dirty="0"/>
              <a:t>- Speaker</a:t>
            </a:r>
          </a:p>
        </p:txBody>
      </p:sp>
      <p:pic>
        <p:nvPicPr>
          <p:cNvPr id="10" name="Picture 9"/>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8" name="AutoShape 3"/>
          <p:cNvSpPr>
            <a:spLocks noChangeAspect="1" noChangeArrowheads="1" noTextEdit="1"/>
          </p:cNvSpPr>
          <p:nvPr userDrawn="1"/>
        </p:nvSpPr>
        <p:spPr bwMode="auto">
          <a:xfrm>
            <a:off x="2260600" y="-1035050"/>
            <a:ext cx="6858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11"/>
          <p:cNvSpPr>
            <a:spLocks noChangeAspect="1" noEditPoints="1"/>
          </p:cNvSpPr>
          <p:nvPr userDrawn="1"/>
        </p:nvSpPr>
        <p:spPr bwMode="auto">
          <a:xfrm>
            <a:off x="478582" y="1344265"/>
            <a:ext cx="422366" cy="339258"/>
          </a:xfrm>
          <a:custGeom>
            <a:avLst/>
            <a:gdLst>
              <a:gd name="T0" fmla="*/ 170 w 285"/>
              <a:gd name="T1" fmla="*/ 229 h 229"/>
              <a:gd name="T2" fmla="*/ 163 w 285"/>
              <a:gd name="T3" fmla="*/ 183 h 229"/>
              <a:gd name="T4" fmla="*/ 165 w 285"/>
              <a:gd name="T5" fmla="*/ 99 h 229"/>
              <a:gd name="T6" fmla="*/ 186 w 285"/>
              <a:gd name="T7" fmla="*/ 29 h 229"/>
              <a:gd name="T8" fmla="*/ 251 w 285"/>
              <a:gd name="T9" fmla="*/ 0 h 229"/>
              <a:gd name="T10" fmla="*/ 284 w 285"/>
              <a:gd name="T11" fmla="*/ 57 h 229"/>
              <a:gd name="T12" fmla="*/ 278 w 285"/>
              <a:gd name="T13" fmla="*/ 66 h 229"/>
              <a:gd name="T14" fmla="*/ 231 w 285"/>
              <a:gd name="T15" fmla="*/ 108 h 229"/>
              <a:gd name="T16" fmla="*/ 284 w 285"/>
              <a:gd name="T17" fmla="*/ 114 h 229"/>
              <a:gd name="T18" fmla="*/ 278 w 285"/>
              <a:gd name="T19" fmla="*/ 229 h 229"/>
              <a:gd name="T20" fmla="*/ 272 w 285"/>
              <a:gd name="T21" fmla="*/ 217 h 229"/>
              <a:gd name="T22" fmla="*/ 224 w 285"/>
              <a:gd name="T23" fmla="*/ 120 h 229"/>
              <a:gd name="T24" fmla="*/ 233 w 285"/>
              <a:gd name="T25" fmla="*/ 68 h 229"/>
              <a:gd name="T26" fmla="*/ 248 w 285"/>
              <a:gd name="T27" fmla="*/ 12 h 229"/>
              <a:gd name="T28" fmla="*/ 196 w 285"/>
              <a:gd name="T29" fmla="*/ 36 h 229"/>
              <a:gd name="T30" fmla="*/ 176 w 285"/>
              <a:gd name="T31" fmla="*/ 100 h 229"/>
              <a:gd name="T32" fmla="*/ 175 w 285"/>
              <a:gd name="T33" fmla="*/ 182 h 229"/>
              <a:gd name="T34" fmla="*/ 116 w 285"/>
              <a:gd name="T35" fmla="*/ 229 h 229"/>
              <a:gd name="T36" fmla="*/ 1 w 285"/>
              <a:gd name="T37" fmla="*/ 223 h 229"/>
              <a:gd name="T38" fmla="*/ 0 w 285"/>
              <a:gd name="T39" fmla="*/ 143 h 229"/>
              <a:gd name="T40" fmla="*/ 9 w 285"/>
              <a:gd name="T41" fmla="*/ 61 h 229"/>
              <a:gd name="T42" fmla="*/ 50 w 285"/>
              <a:gd name="T43" fmla="*/ 8 h 229"/>
              <a:gd name="T44" fmla="*/ 94 w 285"/>
              <a:gd name="T45" fmla="*/ 3 h 229"/>
              <a:gd name="T46" fmla="*/ 121 w 285"/>
              <a:gd name="T47" fmla="*/ 63 h 229"/>
              <a:gd name="T48" fmla="*/ 78 w 285"/>
              <a:gd name="T49" fmla="*/ 77 h 229"/>
              <a:gd name="T50" fmla="*/ 116 w 285"/>
              <a:gd name="T51" fmla="*/ 108 h 229"/>
              <a:gd name="T52" fmla="*/ 122 w 285"/>
              <a:gd name="T53" fmla="*/ 223 h 229"/>
              <a:gd name="T54" fmla="*/ 13 w 285"/>
              <a:gd name="T55" fmla="*/ 217 h 229"/>
              <a:gd name="T56" fmla="*/ 110 w 285"/>
              <a:gd name="T57" fmla="*/ 120 h 229"/>
              <a:gd name="T58" fmla="*/ 55 w 285"/>
              <a:gd name="T59" fmla="*/ 114 h 229"/>
              <a:gd name="T60" fmla="*/ 106 w 285"/>
              <a:gd name="T61" fmla="*/ 54 h 229"/>
              <a:gd name="T62" fmla="*/ 55 w 285"/>
              <a:gd name="T63" fmla="*/ 18 h 229"/>
              <a:gd name="T64" fmla="*/ 20 w 285"/>
              <a:gd name="T65" fmla="*/ 64 h 229"/>
              <a:gd name="T66" fmla="*/ 12 w 285"/>
              <a:gd name="T67" fmla="*/ 143 h 229"/>
              <a:gd name="T68" fmla="*/ 13 w 285"/>
              <a:gd name="T69"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29">
                <a:moveTo>
                  <a:pt x="278" y="229"/>
                </a:moveTo>
                <a:cubicBezTo>
                  <a:pt x="170" y="229"/>
                  <a:pt x="170" y="229"/>
                  <a:pt x="170" y="229"/>
                </a:cubicBezTo>
                <a:cubicBezTo>
                  <a:pt x="167" y="229"/>
                  <a:pt x="164" y="226"/>
                  <a:pt x="164" y="223"/>
                </a:cubicBezTo>
                <a:cubicBezTo>
                  <a:pt x="164" y="214"/>
                  <a:pt x="164" y="201"/>
                  <a:pt x="163" y="183"/>
                </a:cubicBezTo>
                <a:cubicBezTo>
                  <a:pt x="163" y="143"/>
                  <a:pt x="163" y="143"/>
                  <a:pt x="163" y="143"/>
                </a:cubicBezTo>
                <a:cubicBezTo>
                  <a:pt x="163" y="126"/>
                  <a:pt x="163" y="112"/>
                  <a:pt x="165" y="99"/>
                </a:cubicBezTo>
                <a:cubicBezTo>
                  <a:pt x="165" y="88"/>
                  <a:pt x="167" y="77"/>
                  <a:pt x="171" y="62"/>
                </a:cubicBezTo>
                <a:cubicBezTo>
                  <a:pt x="174" y="49"/>
                  <a:pt x="179" y="38"/>
                  <a:pt x="186" y="29"/>
                </a:cubicBezTo>
                <a:cubicBezTo>
                  <a:pt x="192" y="20"/>
                  <a:pt x="201" y="13"/>
                  <a:pt x="213" y="8"/>
                </a:cubicBezTo>
                <a:cubicBezTo>
                  <a:pt x="224" y="3"/>
                  <a:pt x="237" y="0"/>
                  <a:pt x="251" y="0"/>
                </a:cubicBezTo>
                <a:cubicBezTo>
                  <a:pt x="254" y="0"/>
                  <a:pt x="256" y="1"/>
                  <a:pt x="257" y="3"/>
                </a:cubicBezTo>
                <a:cubicBezTo>
                  <a:pt x="284" y="57"/>
                  <a:pt x="284" y="57"/>
                  <a:pt x="284" y="57"/>
                </a:cubicBezTo>
                <a:cubicBezTo>
                  <a:pt x="285" y="59"/>
                  <a:pt x="285" y="61"/>
                  <a:pt x="283" y="63"/>
                </a:cubicBezTo>
                <a:cubicBezTo>
                  <a:pt x="282" y="65"/>
                  <a:pt x="280" y="66"/>
                  <a:pt x="278" y="66"/>
                </a:cubicBezTo>
                <a:cubicBezTo>
                  <a:pt x="261" y="66"/>
                  <a:pt x="249" y="70"/>
                  <a:pt x="241" y="77"/>
                </a:cubicBezTo>
                <a:cubicBezTo>
                  <a:pt x="235" y="83"/>
                  <a:pt x="231" y="94"/>
                  <a:pt x="231" y="108"/>
                </a:cubicBezTo>
                <a:cubicBezTo>
                  <a:pt x="278" y="108"/>
                  <a:pt x="278" y="108"/>
                  <a:pt x="278" y="108"/>
                </a:cubicBezTo>
                <a:cubicBezTo>
                  <a:pt x="282" y="108"/>
                  <a:pt x="284" y="111"/>
                  <a:pt x="284" y="114"/>
                </a:cubicBezTo>
                <a:cubicBezTo>
                  <a:pt x="284" y="223"/>
                  <a:pt x="284" y="223"/>
                  <a:pt x="284" y="223"/>
                </a:cubicBezTo>
                <a:cubicBezTo>
                  <a:pt x="284" y="226"/>
                  <a:pt x="282" y="229"/>
                  <a:pt x="278" y="229"/>
                </a:cubicBezTo>
                <a:close/>
                <a:moveTo>
                  <a:pt x="176" y="217"/>
                </a:moveTo>
                <a:cubicBezTo>
                  <a:pt x="272" y="217"/>
                  <a:pt x="272" y="217"/>
                  <a:pt x="272" y="217"/>
                </a:cubicBezTo>
                <a:cubicBezTo>
                  <a:pt x="272" y="120"/>
                  <a:pt x="272" y="120"/>
                  <a:pt x="272" y="120"/>
                </a:cubicBezTo>
                <a:cubicBezTo>
                  <a:pt x="224" y="120"/>
                  <a:pt x="224" y="120"/>
                  <a:pt x="224" y="120"/>
                </a:cubicBezTo>
                <a:cubicBezTo>
                  <a:pt x="221" y="120"/>
                  <a:pt x="218" y="118"/>
                  <a:pt x="218" y="114"/>
                </a:cubicBezTo>
                <a:cubicBezTo>
                  <a:pt x="218" y="94"/>
                  <a:pt x="223" y="78"/>
                  <a:pt x="233" y="68"/>
                </a:cubicBezTo>
                <a:cubicBezTo>
                  <a:pt x="241" y="60"/>
                  <a:pt x="253" y="56"/>
                  <a:pt x="269" y="54"/>
                </a:cubicBezTo>
                <a:cubicBezTo>
                  <a:pt x="248" y="12"/>
                  <a:pt x="248" y="12"/>
                  <a:pt x="248" y="12"/>
                </a:cubicBezTo>
                <a:cubicBezTo>
                  <a:pt x="236" y="12"/>
                  <a:pt x="226" y="15"/>
                  <a:pt x="218" y="18"/>
                </a:cubicBezTo>
                <a:cubicBezTo>
                  <a:pt x="208" y="23"/>
                  <a:pt x="201" y="29"/>
                  <a:pt x="196" y="36"/>
                </a:cubicBezTo>
                <a:cubicBezTo>
                  <a:pt x="190" y="44"/>
                  <a:pt x="185" y="54"/>
                  <a:pt x="183" y="64"/>
                </a:cubicBezTo>
                <a:cubicBezTo>
                  <a:pt x="179" y="79"/>
                  <a:pt x="177" y="90"/>
                  <a:pt x="176" y="100"/>
                </a:cubicBezTo>
                <a:cubicBezTo>
                  <a:pt x="175" y="112"/>
                  <a:pt x="175" y="126"/>
                  <a:pt x="175" y="143"/>
                </a:cubicBezTo>
                <a:cubicBezTo>
                  <a:pt x="175" y="182"/>
                  <a:pt x="175" y="182"/>
                  <a:pt x="175" y="182"/>
                </a:cubicBezTo>
                <a:cubicBezTo>
                  <a:pt x="176" y="197"/>
                  <a:pt x="176" y="208"/>
                  <a:pt x="176" y="217"/>
                </a:cubicBezTo>
                <a:close/>
                <a:moveTo>
                  <a:pt x="116" y="229"/>
                </a:moveTo>
                <a:cubicBezTo>
                  <a:pt x="7" y="229"/>
                  <a:pt x="7" y="229"/>
                  <a:pt x="7" y="229"/>
                </a:cubicBezTo>
                <a:cubicBezTo>
                  <a:pt x="4" y="229"/>
                  <a:pt x="1" y="226"/>
                  <a:pt x="1" y="223"/>
                </a:cubicBezTo>
                <a:cubicBezTo>
                  <a:pt x="1" y="214"/>
                  <a:pt x="1" y="201"/>
                  <a:pt x="1" y="183"/>
                </a:cubicBezTo>
                <a:cubicBezTo>
                  <a:pt x="0" y="165"/>
                  <a:pt x="0" y="151"/>
                  <a:pt x="0" y="143"/>
                </a:cubicBezTo>
                <a:cubicBezTo>
                  <a:pt x="0" y="126"/>
                  <a:pt x="1" y="112"/>
                  <a:pt x="1" y="99"/>
                </a:cubicBezTo>
                <a:cubicBezTo>
                  <a:pt x="3" y="84"/>
                  <a:pt x="5" y="72"/>
                  <a:pt x="9" y="61"/>
                </a:cubicBezTo>
                <a:cubicBezTo>
                  <a:pt x="12" y="48"/>
                  <a:pt x="17" y="37"/>
                  <a:pt x="23" y="29"/>
                </a:cubicBezTo>
                <a:cubicBezTo>
                  <a:pt x="31" y="20"/>
                  <a:pt x="39" y="13"/>
                  <a:pt x="50" y="8"/>
                </a:cubicBezTo>
                <a:cubicBezTo>
                  <a:pt x="61" y="2"/>
                  <a:pt x="75" y="0"/>
                  <a:pt x="89" y="0"/>
                </a:cubicBezTo>
                <a:cubicBezTo>
                  <a:pt x="91" y="0"/>
                  <a:pt x="93" y="1"/>
                  <a:pt x="94" y="3"/>
                </a:cubicBezTo>
                <a:cubicBezTo>
                  <a:pt x="121" y="57"/>
                  <a:pt x="121" y="57"/>
                  <a:pt x="121" y="57"/>
                </a:cubicBezTo>
                <a:cubicBezTo>
                  <a:pt x="122" y="59"/>
                  <a:pt x="122" y="61"/>
                  <a:pt x="121" y="63"/>
                </a:cubicBezTo>
                <a:cubicBezTo>
                  <a:pt x="120" y="65"/>
                  <a:pt x="118" y="66"/>
                  <a:pt x="116" y="66"/>
                </a:cubicBezTo>
                <a:cubicBezTo>
                  <a:pt x="99" y="66"/>
                  <a:pt x="86" y="70"/>
                  <a:pt x="78" y="77"/>
                </a:cubicBezTo>
                <a:cubicBezTo>
                  <a:pt x="72" y="83"/>
                  <a:pt x="68" y="94"/>
                  <a:pt x="68" y="108"/>
                </a:cubicBezTo>
                <a:cubicBezTo>
                  <a:pt x="116" y="108"/>
                  <a:pt x="116" y="108"/>
                  <a:pt x="116" y="108"/>
                </a:cubicBezTo>
                <a:cubicBezTo>
                  <a:pt x="119" y="108"/>
                  <a:pt x="122" y="111"/>
                  <a:pt x="122" y="114"/>
                </a:cubicBezTo>
                <a:cubicBezTo>
                  <a:pt x="122" y="223"/>
                  <a:pt x="122" y="223"/>
                  <a:pt x="122" y="223"/>
                </a:cubicBezTo>
                <a:cubicBezTo>
                  <a:pt x="122" y="226"/>
                  <a:pt x="119" y="229"/>
                  <a:pt x="116" y="229"/>
                </a:cubicBezTo>
                <a:close/>
                <a:moveTo>
                  <a:pt x="13" y="217"/>
                </a:moveTo>
                <a:cubicBezTo>
                  <a:pt x="110" y="217"/>
                  <a:pt x="110" y="217"/>
                  <a:pt x="110" y="217"/>
                </a:cubicBezTo>
                <a:cubicBezTo>
                  <a:pt x="110" y="120"/>
                  <a:pt x="110" y="120"/>
                  <a:pt x="110" y="120"/>
                </a:cubicBezTo>
                <a:cubicBezTo>
                  <a:pt x="61" y="120"/>
                  <a:pt x="61" y="120"/>
                  <a:pt x="61" y="120"/>
                </a:cubicBezTo>
                <a:cubicBezTo>
                  <a:pt x="58" y="120"/>
                  <a:pt x="55" y="118"/>
                  <a:pt x="55" y="114"/>
                </a:cubicBezTo>
                <a:cubicBezTo>
                  <a:pt x="55" y="94"/>
                  <a:pt x="60" y="78"/>
                  <a:pt x="70" y="68"/>
                </a:cubicBezTo>
                <a:cubicBezTo>
                  <a:pt x="78" y="60"/>
                  <a:pt x="90" y="56"/>
                  <a:pt x="106" y="54"/>
                </a:cubicBezTo>
                <a:cubicBezTo>
                  <a:pt x="85" y="12"/>
                  <a:pt x="85" y="12"/>
                  <a:pt x="85" y="12"/>
                </a:cubicBezTo>
                <a:cubicBezTo>
                  <a:pt x="74" y="12"/>
                  <a:pt x="64" y="15"/>
                  <a:pt x="55" y="18"/>
                </a:cubicBezTo>
                <a:cubicBezTo>
                  <a:pt x="46" y="23"/>
                  <a:pt x="39" y="28"/>
                  <a:pt x="33" y="36"/>
                </a:cubicBezTo>
                <a:cubicBezTo>
                  <a:pt x="28" y="43"/>
                  <a:pt x="23" y="52"/>
                  <a:pt x="20" y="64"/>
                </a:cubicBezTo>
                <a:cubicBezTo>
                  <a:pt x="17" y="75"/>
                  <a:pt x="15" y="86"/>
                  <a:pt x="13" y="100"/>
                </a:cubicBezTo>
                <a:cubicBezTo>
                  <a:pt x="13" y="113"/>
                  <a:pt x="12" y="126"/>
                  <a:pt x="12" y="143"/>
                </a:cubicBezTo>
                <a:cubicBezTo>
                  <a:pt x="12" y="151"/>
                  <a:pt x="12" y="164"/>
                  <a:pt x="13" y="182"/>
                </a:cubicBezTo>
                <a:cubicBezTo>
                  <a:pt x="13" y="197"/>
                  <a:pt x="13" y="208"/>
                  <a:pt x="13" y="217"/>
                </a:cubicBezTo>
                <a:close/>
              </a:path>
            </a:pathLst>
          </a:custGeom>
          <a:gradFill>
            <a:gsLst>
              <a:gs pos="0">
                <a:schemeClr val="bg2"/>
              </a:gs>
              <a:gs pos="50000">
                <a:schemeClr val="tx2"/>
              </a:gs>
              <a:gs pos="100000">
                <a:schemeClr val="accent6"/>
              </a:gs>
            </a:gsLst>
            <a:lin ang="0" scaled="0"/>
          </a:gradFill>
          <a:ln>
            <a:noFill/>
          </a:ln>
        </p:spPr>
        <p:txBody>
          <a:bodyPr vert="horz" wrap="square" lIns="91440" tIns="45720" rIns="91440" bIns="45720" numCol="1" anchor="t" anchorCtr="0" compatLnSpc="1">
            <a:prstTxWarp prst="textNoShape">
              <a:avLst/>
            </a:prstTxWarp>
          </a:bodyPr>
          <a:lstStyle/>
          <a:p>
            <a:pPr eaLnBrk="1"/>
            <a:endParaRPr lang="en-AU" noProof="0"/>
          </a:p>
        </p:txBody>
      </p:sp>
      <p:sp>
        <p:nvSpPr>
          <p:cNvPr id="16" name="Freeform 15"/>
          <p:cNvSpPr>
            <a:spLocks noChangeAspect="1" noEditPoints="1"/>
          </p:cNvSpPr>
          <p:nvPr userDrawn="1"/>
        </p:nvSpPr>
        <p:spPr bwMode="auto">
          <a:xfrm rot="10800000">
            <a:off x="3646935" y="4430151"/>
            <a:ext cx="422366" cy="339258"/>
          </a:xfrm>
          <a:custGeom>
            <a:avLst/>
            <a:gdLst>
              <a:gd name="T0" fmla="*/ 170 w 285"/>
              <a:gd name="T1" fmla="*/ 229 h 229"/>
              <a:gd name="T2" fmla="*/ 163 w 285"/>
              <a:gd name="T3" fmla="*/ 183 h 229"/>
              <a:gd name="T4" fmla="*/ 165 w 285"/>
              <a:gd name="T5" fmla="*/ 99 h 229"/>
              <a:gd name="T6" fmla="*/ 186 w 285"/>
              <a:gd name="T7" fmla="*/ 29 h 229"/>
              <a:gd name="T8" fmla="*/ 251 w 285"/>
              <a:gd name="T9" fmla="*/ 0 h 229"/>
              <a:gd name="T10" fmla="*/ 284 w 285"/>
              <a:gd name="T11" fmla="*/ 57 h 229"/>
              <a:gd name="T12" fmla="*/ 278 w 285"/>
              <a:gd name="T13" fmla="*/ 66 h 229"/>
              <a:gd name="T14" fmla="*/ 231 w 285"/>
              <a:gd name="T15" fmla="*/ 108 h 229"/>
              <a:gd name="T16" fmla="*/ 284 w 285"/>
              <a:gd name="T17" fmla="*/ 114 h 229"/>
              <a:gd name="T18" fmla="*/ 278 w 285"/>
              <a:gd name="T19" fmla="*/ 229 h 229"/>
              <a:gd name="T20" fmla="*/ 272 w 285"/>
              <a:gd name="T21" fmla="*/ 217 h 229"/>
              <a:gd name="T22" fmla="*/ 224 w 285"/>
              <a:gd name="T23" fmla="*/ 120 h 229"/>
              <a:gd name="T24" fmla="*/ 233 w 285"/>
              <a:gd name="T25" fmla="*/ 68 h 229"/>
              <a:gd name="T26" fmla="*/ 248 w 285"/>
              <a:gd name="T27" fmla="*/ 12 h 229"/>
              <a:gd name="T28" fmla="*/ 196 w 285"/>
              <a:gd name="T29" fmla="*/ 36 h 229"/>
              <a:gd name="T30" fmla="*/ 176 w 285"/>
              <a:gd name="T31" fmla="*/ 100 h 229"/>
              <a:gd name="T32" fmla="*/ 175 w 285"/>
              <a:gd name="T33" fmla="*/ 182 h 229"/>
              <a:gd name="T34" fmla="*/ 116 w 285"/>
              <a:gd name="T35" fmla="*/ 229 h 229"/>
              <a:gd name="T36" fmla="*/ 1 w 285"/>
              <a:gd name="T37" fmla="*/ 223 h 229"/>
              <a:gd name="T38" fmla="*/ 0 w 285"/>
              <a:gd name="T39" fmla="*/ 143 h 229"/>
              <a:gd name="T40" fmla="*/ 9 w 285"/>
              <a:gd name="T41" fmla="*/ 61 h 229"/>
              <a:gd name="T42" fmla="*/ 50 w 285"/>
              <a:gd name="T43" fmla="*/ 8 h 229"/>
              <a:gd name="T44" fmla="*/ 94 w 285"/>
              <a:gd name="T45" fmla="*/ 3 h 229"/>
              <a:gd name="T46" fmla="*/ 121 w 285"/>
              <a:gd name="T47" fmla="*/ 63 h 229"/>
              <a:gd name="T48" fmla="*/ 78 w 285"/>
              <a:gd name="T49" fmla="*/ 77 h 229"/>
              <a:gd name="T50" fmla="*/ 116 w 285"/>
              <a:gd name="T51" fmla="*/ 108 h 229"/>
              <a:gd name="T52" fmla="*/ 122 w 285"/>
              <a:gd name="T53" fmla="*/ 223 h 229"/>
              <a:gd name="T54" fmla="*/ 13 w 285"/>
              <a:gd name="T55" fmla="*/ 217 h 229"/>
              <a:gd name="T56" fmla="*/ 110 w 285"/>
              <a:gd name="T57" fmla="*/ 120 h 229"/>
              <a:gd name="T58" fmla="*/ 55 w 285"/>
              <a:gd name="T59" fmla="*/ 114 h 229"/>
              <a:gd name="T60" fmla="*/ 106 w 285"/>
              <a:gd name="T61" fmla="*/ 54 h 229"/>
              <a:gd name="T62" fmla="*/ 55 w 285"/>
              <a:gd name="T63" fmla="*/ 18 h 229"/>
              <a:gd name="T64" fmla="*/ 20 w 285"/>
              <a:gd name="T65" fmla="*/ 64 h 229"/>
              <a:gd name="T66" fmla="*/ 12 w 285"/>
              <a:gd name="T67" fmla="*/ 143 h 229"/>
              <a:gd name="T68" fmla="*/ 13 w 285"/>
              <a:gd name="T69"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29">
                <a:moveTo>
                  <a:pt x="278" y="229"/>
                </a:moveTo>
                <a:cubicBezTo>
                  <a:pt x="170" y="229"/>
                  <a:pt x="170" y="229"/>
                  <a:pt x="170" y="229"/>
                </a:cubicBezTo>
                <a:cubicBezTo>
                  <a:pt x="167" y="229"/>
                  <a:pt x="164" y="226"/>
                  <a:pt x="164" y="223"/>
                </a:cubicBezTo>
                <a:cubicBezTo>
                  <a:pt x="164" y="214"/>
                  <a:pt x="164" y="201"/>
                  <a:pt x="163" y="183"/>
                </a:cubicBezTo>
                <a:cubicBezTo>
                  <a:pt x="163" y="143"/>
                  <a:pt x="163" y="143"/>
                  <a:pt x="163" y="143"/>
                </a:cubicBezTo>
                <a:cubicBezTo>
                  <a:pt x="163" y="126"/>
                  <a:pt x="163" y="112"/>
                  <a:pt x="165" y="99"/>
                </a:cubicBezTo>
                <a:cubicBezTo>
                  <a:pt x="165" y="88"/>
                  <a:pt x="167" y="77"/>
                  <a:pt x="171" y="62"/>
                </a:cubicBezTo>
                <a:cubicBezTo>
                  <a:pt x="174" y="49"/>
                  <a:pt x="179" y="38"/>
                  <a:pt x="186" y="29"/>
                </a:cubicBezTo>
                <a:cubicBezTo>
                  <a:pt x="192" y="20"/>
                  <a:pt x="201" y="13"/>
                  <a:pt x="213" y="8"/>
                </a:cubicBezTo>
                <a:cubicBezTo>
                  <a:pt x="224" y="3"/>
                  <a:pt x="237" y="0"/>
                  <a:pt x="251" y="0"/>
                </a:cubicBezTo>
                <a:cubicBezTo>
                  <a:pt x="254" y="0"/>
                  <a:pt x="256" y="1"/>
                  <a:pt x="257" y="3"/>
                </a:cubicBezTo>
                <a:cubicBezTo>
                  <a:pt x="284" y="57"/>
                  <a:pt x="284" y="57"/>
                  <a:pt x="284" y="57"/>
                </a:cubicBezTo>
                <a:cubicBezTo>
                  <a:pt x="285" y="59"/>
                  <a:pt x="285" y="61"/>
                  <a:pt x="283" y="63"/>
                </a:cubicBezTo>
                <a:cubicBezTo>
                  <a:pt x="282" y="65"/>
                  <a:pt x="280" y="66"/>
                  <a:pt x="278" y="66"/>
                </a:cubicBezTo>
                <a:cubicBezTo>
                  <a:pt x="261" y="66"/>
                  <a:pt x="249" y="70"/>
                  <a:pt x="241" y="77"/>
                </a:cubicBezTo>
                <a:cubicBezTo>
                  <a:pt x="235" y="83"/>
                  <a:pt x="231" y="94"/>
                  <a:pt x="231" y="108"/>
                </a:cubicBezTo>
                <a:cubicBezTo>
                  <a:pt x="278" y="108"/>
                  <a:pt x="278" y="108"/>
                  <a:pt x="278" y="108"/>
                </a:cubicBezTo>
                <a:cubicBezTo>
                  <a:pt x="282" y="108"/>
                  <a:pt x="284" y="111"/>
                  <a:pt x="284" y="114"/>
                </a:cubicBezTo>
                <a:cubicBezTo>
                  <a:pt x="284" y="223"/>
                  <a:pt x="284" y="223"/>
                  <a:pt x="284" y="223"/>
                </a:cubicBezTo>
                <a:cubicBezTo>
                  <a:pt x="284" y="226"/>
                  <a:pt x="282" y="229"/>
                  <a:pt x="278" y="229"/>
                </a:cubicBezTo>
                <a:close/>
                <a:moveTo>
                  <a:pt x="176" y="217"/>
                </a:moveTo>
                <a:cubicBezTo>
                  <a:pt x="272" y="217"/>
                  <a:pt x="272" y="217"/>
                  <a:pt x="272" y="217"/>
                </a:cubicBezTo>
                <a:cubicBezTo>
                  <a:pt x="272" y="120"/>
                  <a:pt x="272" y="120"/>
                  <a:pt x="272" y="120"/>
                </a:cubicBezTo>
                <a:cubicBezTo>
                  <a:pt x="224" y="120"/>
                  <a:pt x="224" y="120"/>
                  <a:pt x="224" y="120"/>
                </a:cubicBezTo>
                <a:cubicBezTo>
                  <a:pt x="221" y="120"/>
                  <a:pt x="218" y="118"/>
                  <a:pt x="218" y="114"/>
                </a:cubicBezTo>
                <a:cubicBezTo>
                  <a:pt x="218" y="94"/>
                  <a:pt x="223" y="78"/>
                  <a:pt x="233" y="68"/>
                </a:cubicBezTo>
                <a:cubicBezTo>
                  <a:pt x="241" y="60"/>
                  <a:pt x="253" y="56"/>
                  <a:pt x="269" y="54"/>
                </a:cubicBezTo>
                <a:cubicBezTo>
                  <a:pt x="248" y="12"/>
                  <a:pt x="248" y="12"/>
                  <a:pt x="248" y="12"/>
                </a:cubicBezTo>
                <a:cubicBezTo>
                  <a:pt x="236" y="12"/>
                  <a:pt x="226" y="15"/>
                  <a:pt x="218" y="18"/>
                </a:cubicBezTo>
                <a:cubicBezTo>
                  <a:pt x="208" y="23"/>
                  <a:pt x="201" y="29"/>
                  <a:pt x="196" y="36"/>
                </a:cubicBezTo>
                <a:cubicBezTo>
                  <a:pt x="190" y="44"/>
                  <a:pt x="185" y="54"/>
                  <a:pt x="183" y="64"/>
                </a:cubicBezTo>
                <a:cubicBezTo>
                  <a:pt x="179" y="79"/>
                  <a:pt x="177" y="90"/>
                  <a:pt x="176" y="100"/>
                </a:cubicBezTo>
                <a:cubicBezTo>
                  <a:pt x="175" y="112"/>
                  <a:pt x="175" y="126"/>
                  <a:pt x="175" y="143"/>
                </a:cubicBezTo>
                <a:cubicBezTo>
                  <a:pt x="175" y="182"/>
                  <a:pt x="175" y="182"/>
                  <a:pt x="175" y="182"/>
                </a:cubicBezTo>
                <a:cubicBezTo>
                  <a:pt x="176" y="197"/>
                  <a:pt x="176" y="208"/>
                  <a:pt x="176" y="217"/>
                </a:cubicBezTo>
                <a:close/>
                <a:moveTo>
                  <a:pt x="116" y="229"/>
                </a:moveTo>
                <a:cubicBezTo>
                  <a:pt x="7" y="229"/>
                  <a:pt x="7" y="229"/>
                  <a:pt x="7" y="229"/>
                </a:cubicBezTo>
                <a:cubicBezTo>
                  <a:pt x="4" y="229"/>
                  <a:pt x="1" y="226"/>
                  <a:pt x="1" y="223"/>
                </a:cubicBezTo>
                <a:cubicBezTo>
                  <a:pt x="1" y="214"/>
                  <a:pt x="1" y="201"/>
                  <a:pt x="1" y="183"/>
                </a:cubicBezTo>
                <a:cubicBezTo>
                  <a:pt x="0" y="165"/>
                  <a:pt x="0" y="151"/>
                  <a:pt x="0" y="143"/>
                </a:cubicBezTo>
                <a:cubicBezTo>
                  <a:pt x="0" y="126"/>
                  <a:pt x="1" y="112"/>
                  <a:pt x="1" y="99"/>
                </a:cubicBezTo>
                <a:cubicBezTo>
                  <a:pt x="3" y="84"/>
                  <a:pt x="5" y="72"/>
                  <a:pt x="9" y="61"/>
                </a:cubicBezTo>
                <a:cubicBezTo>
                  <a:pt x="12" y="48"/>
                  <a:pt x="17" y="37"/>
                  <a:pt x="23" y="29"/>
                </a:cubicBezTo>
                <a:cubicBezTo>
                  <a:pt x="31" y="20"/>
                  <a:pt x="39" y="13"/>
                  <a:pt x="50" y="8"/>
                </a:cubicBezTo>
                <a:cubicBezTo>
                  <a:pt x="61" y="2"/>
                  <a:pt x="75" y="0"/>
                  <a:pt x="89" y="0"/>
                </a:cubicBezTo>
                <a:cubicBezTo>
                  <a:pt x="91" y="0"/>
                  <a:pt x="93" y="1"/>
                  <a:pt x="94" y="3"/>
                </a:cubicBezTo>
                <a:cubicBezTo>
                  <a:pt x="121" y="57"/>
                  <a:pt x="121" y="57"/>
                  <a:pt x="121" y="57"/>
                </a:cubicBezTo>
                <a:cubicBezTo>
                  <a:pt x="122" y="59"/>
                  <a:pt x="122" y="61"/>
                  <a:pt x="121" y="63"/>
                </a:cubicBezTo>
                <a:cubicBezTo>
                  <a:pt x="120" y="65"/>
                  <a:pt x="118" y="66"/>
                  <a:pt x="116" y="66"/>
                </a:cubicBezTo>
                <a:cubicBezTo>
                  <a:pt x="99" y="66"/>
                  <a:pt x="86" y="70"/>
                  <a:pt x="78" y="77"/>
                </a:cubicBezTo>
                <a:cubicBezTo>
                  <a:pt x="72" y="83"/>
                  <a:pt x="68" y="94"/>
                  <a:pt x="68" y="108"/>
                </a:cubicBezTo>
                <a:cubicBezTo>
                  <a:pt x="116" y="108"/>
                  <a:pt x="116" y="108"/>
                  <a:pt x="116" y="108"/>
                </a:cubicBezTo>
                <a:cubicBezTo>
                  <a:pt x="119" y="108"/>
                  <a:pt x="122" y="111"/>
                  <a:pt x="122" y="114"/>
                </a:cubicBezTo>
                <a:cubicBezTo>
                  <a:pt x="122" y="223"/>
                  <a:pt x="122" y="223"/>
                  <a:pt x="122" y="223"/>
                </a:cubicBezTo>
                <a:cubicBezTo>
                  <a:pt x="122" y="226"/>
                  <a:pt x="119" y="229"/>
                  <a:pt x="116" y="229"/>
                </a:cubicBezTo>
                <a:close/>
                <a:moveTo>
                  <a:pt x="13" y="217"/>
                </a:moveTo>
                <a:cubicBezTo>
                  <a:pt x="110" y="217"/>
                  <a:pt x="110" y="217"/>
                  <a:pt x="110" y="217"/>
                </a:cubicBezTo>
                <a:cubicBezTo>
                  <a:pt x="110" y="120"/>
                  <a:pt x="110" y="120"/>
                  <a:pt x="110" y="120"/>
                </a:cubicBezTo>
                <a:cubicBezTo>
                  <a:pt x="61" y="120"/>
                  <a:pt x="61" y="120"/>
                  <a:pt x="61" y="120"/>
                </a:cubicBezTo>
                <a:cubicBezTo>
                  <a:pt x="58" y="120"/>
                  <a:pt x="55" y="118"/>
                  <a:pt x="55" y="114"/>
                </a:cubicBezTo>
                <a:cubicBezTo>
                  <a:pt x="55" y="94"/>
                  <a:pt x="60" y="78"/>
                  <a:pt x="70" y="68"/>
                </a:cubicBezTo>
                <a:cubicBezTo>
                  <a:pt x="78" y="60"/>
                  <a:pt x="90" y="56"/>
                  <a:pt x="106" y="54"/>
                </a:cubicBezTo>
                <a:cubicBezTo>
                  <a:pt x="85" y="12"/>
                  <a:pt x="85" y="12"/>
                  <a:pt x="85" y="12"/>
                </a:cubicBezTo>
                <a:cubicBezTo>
                  <a:pt x="74" y="12"/>
                  <a:pt x="64" y="15"/>
                  <a:pt x="55" y="18"/>
                </a:cubicBezTo>
                <a:cubicBezTo>
                  <a:pt x="46" y="23"/>
                  <a:pt x="39" y="28"/>
                  <a:pt x="33" y="36"/>
                </a:cubicBezTo>
                <a:cubicBezTo>
                  <a:pt x="28" y="43"/>
                  <a:pt x="23" y="52"/>
                  <a:pt x="20" y="64"/>
                </a:cubicBezTo>
                <a:cubicBezTo>
                  <a:pt x="17" y="75"/>
                  <a:pt x="15" y="86"/>
                  <a:pt x="13" y="100"/>
                </a:cubicBezTo>
                <a:cubicBezTo>
                  <a:pt x="13" y="113"/>
                  <a:pt x="12" y="126"/>
                  <a:pt x="12" y="143"/>
                </a:cubicBezTo>
                <a:cubicBezTo>
                  <a:pt x="12" y="151"/>
                  <a:pt x="12" y="164"/>
                  <a:pt x="13" y="182"/>
                </a:cubicBezTo>
                <a:cubicBezTo>
                  <a:pt x="13" y="197"/>
                  <a:pt x="13" y="208"/>
                  <a:pt x="13" y="217"/>
                </a:cubicBezTo>
                <a:close/>
              </a:path>
            </a:pathLst>
          </a:custGeom>
          <a:gradFill>
            <a:gsLst>
              <a:gs pos="0">
                <a:schemeClr val="bg2"/>
              </a:gs>
              <a:gs pos="50000">
                <a:schemeClr val="tx2"/>
              </a:gs>
              <a:gs pos="100000">
                <a:schemeClr val="accent6"/>
              </a:gs>
            </a:gsLst>
            <a:lin ang="0" scaled="0"/>
          </a:gradFill>
          <a:ln>
            <a:noFill/>
          </a:ln>
        </p:spPr>
        <p:txBody>
          <a:bodyPr vert="horz" wrap="square" lIns="91440" tIns="45720" rIns="91440" bIns="45720" numCol="1" anchor="t" anchorCtr="0" compatLnSpc="1">
            <a:prstTxWarp prst="textNoShape">
              <a:avLst/>
            </a:prstTxWarp>
          </a:bodyPr>
          <a:lstStyle/>
          <a:p>
            <a:pPr eaLnBrk="1"/>
            <a:endParaRPr lang="en-AU" noProof="0"/>
          </a:p>
        </p:txBody>
      </p:sp>
      <p:sp>
        <p:nvSpPr>
          <p:cNvPr id="14" name="Text Placeholder 28"/>
          <p:cNvSpPr>
            <a:spLocks noGrp="1"/>
          </p:cNvSpPr>
          <p:nvPr>
            <p:ph type="body" sz="quarter" idx="18" hasCustomPrompt="1"/>
          </p:nvPr>
        </p:nvSpPr>
        <p:spPr>
          <a:xfrm>
            <a:off x="4899600" y="673547"/>
            <a:ext cx="665259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15" name="Text Placeholder 13"/>
          <p:cNvSpPr>
            <a:spLocks noGrp="1"/>
          </p:cNvSpPr>
          <p:nvPr>
            <p:ph type="body" sz="quarter" idx="22"/>
          </p:nvPr>
        </p:nvSpPr>
        <p:spPr>
          <a:xfrm>
            <a:off x="4901184" y="1774800"/>
            <a:ext cx="6590996" cy="4376189"/>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pic>
        <p:nvPicPr>
          <p:cNvPr id="13" name="Picture 12">
            <a:extLst>
              <a:ext uri="{FF2B5EF4-FFF2-40B4-BE49-F238E27FC236}">
                <a16:creationId xmlns:a16="http://schemas.microsoft.com/office/drawing/2014/main" id="{C5E3F05D-0A0F-4DFD-BF1E-1773A65FC87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3247046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left blue">
    <p:spTree>
      <p:nvGrpSpPr>
        <p:cNvPr id="1" name=""/>
        <p:cNvGrpSpPr/>
        <p:nvPr/>
      </p:nvGrpSpPr>
      <p:grpSpPr>
        <a:xfrm>
          <a:off x="0" y="0"/>
          <a:ext cx="0" cy="0"/>
          <a:chOff x="0" y="0"/>
          <a:chExt cx="0" cy="0"/>
        </a:xfrm>
      </p:grpSpPr>
      <p:pic>
        <p:nvPicPr>
          <p:cNvPr id="10" name="Picture 9"/>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8" name="AutoShape 3"/>
          <p:cNvSpPr>
            <a:spLocks noChangeAspect="1" noChangeArrowheads="1" noTextEdit="1"/>
          </p:cNvSpPr>
          <p:nvPr userDrawn="1"/>
        </p:nvSpPr>
        <p:spPr bwMode="auto">
          <a:xfrm>
            <a:off x="2260600" y="-1035050"/>
            <a:ext cx="6858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Text Placeholder 28"/>
          <p:cNvSpPr>
            <a:spLocks noGrp="1"/>
          </p:cNvSpPr>
          <p:nvPr>
            <p:ph type="body" sz="quarter" idx="18" hasCustomPrompt="1"/>
          </p:nvPr>
        </p:nvSpPr>
        <p:spPr>
          <a:xfrm>
            <a:off x="4899600" y="673547"/>
            <a:ext cx="665259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21" name="Rectangle 20"/>
          <p:cNvSpPr/>
          <p:nvPr userDrawn="1"/>
        </p:nvSpPr>
        <p:spPr>
          <a:xfrm>
            <a:off x="2748" y="109728"/>
            <a:ext cx="4520925" cy="67498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12" name="Text Placeholder 13"/>
          <p:cNvSpPr>
            <a:spLocks noGrp="1"/>
          </p:cNvSpPr>
          <p:nvPr>
            <p:ph type="body" sz="quarter" idx="22"/>
          </p:nvPr>
        </p:nvSpPr>
        <p:spPr>
          <a:xfrm>
            <a:off x="4899600" y="1774800"/>
            <a:ext cx="6590996" cy="4376189"/>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5" name="Text Placeholder 3"/>
          <p:cNvSpPr>
            <a:spLocks noGrp="1"/>
          </p:cNvSpPr>
          <p:nvPr>
            <p:ph type="body" sz="quarter" idx="14" hasCustomPrompt="1"/>
          </p:nvPr>
        </p:nvSpPr>
        <p:spPr>
          <a:xfrm>
            <a:off x="522000" y="1806543"/>
            <a:ext cx="3528378" cy="2520875"/>
          </a:xfrm>
          <a:prstGeom prst="rect">
            <a:avLst/>
          </a:prstGeom>
        </p:spPr>
        <p:txBody>
          <a:bodyPr anchor="ctr"/>
          <a:lstStyle>
            <a:lvl1pPr algn="ctr">
              <a:defRPr sz="2000" i="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dirty="0"/>
              <a:t>Quote</a:t>
            </a:r>
          </a:p>
        </p:txBody>
      </p:sp>
      <p:sp>
        <p:nvSpPr>
          <p:cNvPr id="16" name="Text Placeholder 3"/>
          <p:cNvSpPr>
            <a:spLocks noGrp="1"/>
          </p:cNvSpPr>
          <p:nvPr>
            <p:ph type="body" sz="quarter" idx="15" hasCustomPrompt="1"/>
          </p:nvPr>
        </p:nvSpPr>
        <p:spPr>
          <a:xfrm>
            <a:off x="488502" y="5253081"/>
            <a:ext cx="3600203" cy="440432"/>
          </a:xfrm>
          <a:prstGeom prst="rect">
            <a:avLst/>
          </a:prstGeom>
        </p:spPr>
        <p:txBody>
          <a:bodyPr anchor="ctr"/>
          <a:lstStyle>
            <a:lvl1pPr algn="r">
              <a:defRPr sz="1400" i="1" baseline="0">
                <a:solidFill>
                  <a:schemeClr val="bg1"/>
                </a:solidFill>
                <a:latin typeface="Segoe UI Semibold" panose="020B0702040204020203" pitchFamily="34" charset="0"/>
                <a:ea typeface="Segoe UI" panose="020B0502040204020203" pitchFamily="34" charset="0"/>
                <a:cs typeface="Segoe UI" panose="020B05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dirty="0"/>
              <a:t>- Speaker</a:t>
            </a:r>
          </a:p>
        </p:txBody>
      </p:sp>
      <p:sp>
        <p:nvSpPr>
          <p:cNvPr id="17" name="Freeform 16"/>
          <p:cNvSpPr>
            <a:spLocks noChangeAspect="1" noEditPoints="1"/>
          </p:cNvSpPr>
          <p:nvPr userDrawn="1"/>
        </p:nvSpPr>
        <p:spPr bwMode="auto">
          <a:xfrm>
            <a:off x="478582" y="1344265"/>
            <a:ext cx="422366" cy="339258"/>
          </a:xfrm>
          <a:custGeom>
            <a:avLst/>
            <a:gdLst>
              <a:gd name="T0" fmla="*/ 170 w 285"/>
              <a:gd name="T1" fmla="*/ 229 h 229"/>
              <a:gd name="T2" fmla="*/ 163 w 285"/>
              <a:gd name="T3" fmla="*/ 183 h 229"/>
              <a:gd name="T4" fmla="*/ 165 w 285"/>
              <a:gd name="T5" fmla="*/ 99 h 229"/>
              <a:gd name="T6" fmla="*/ 186 w 285"/>
              <a:gd name="T7" fmla="*/ 29 h 229"/>
              <a:gd name="T8" fmla="*/ 251 w 285"/>
              <a:gd name="T9" fmla="*/ 0 h 229"/>
              <a:gd name="T10" fmla="*/ 284 w 285"/>
              <a:gd name="T11" fmla="*/ 57 h 229"/>
              <a:gd name="T12" fmla="*/ 278 w 285"/>
              <a:gd name="T13" fmla="*/ 66 h 229"/>
              <a:gd name="T14" fmla="*/ 231 w 285"/>
              <a:gd name="T15" fmla="*/ 108 h 229"/>
              <a:gd name="T16" fmla="*/ 284 w 285"/>
              <a:gd name="T17" fmla="*/ 114 h 229"/>
              <a:gd name="T18" fmla="*/ 278 w 285"/>
              <a:gd name="T19" fmla="*/ 229 h 229"/>
              <a:gd name="T20" fmla="*/ 272 w 285"/>
              <a:gd name="T21" fmla="*/ 217 h 229"/>
              <a:gd name="T22" fmla="*/ 224 w 285"/>
              <a:gd name="T23" fmla="*/ 120 h 229"/>
              <a:gd name="T24" fmla="*/ 233 w 285"/>
              <a:gd name="T25" fmla="*/ 68 h 229"/>
              <a:gd name="T26" fmla="*/ 248 w 285"/>
              <a:gd name="T27" fmla="*/ 12 h 229"/>
              <a:gd name="T28" fmla="*/ 196 w 285"/>
              <a:gd name="T29" fmla="*/ 36 h 229"/>
              <a:gd name="T30" fmla="*/ 176 w 285"/>
              <a:gd name="T31" fmla="*/ 100 h 229"/>
              <a:gd name="T32" fmla="*/ 175 w 285"/>
              <a:gd name="T33" fmla="*/ 182 h 229"/>
              <a:gd name="T34" fmla="*/ 116 w 285"/>
              <a:gd name="T35" fmla="*/ 229 h 229"/>
              <a:gd name="T36" fmla="*/ 1 w 285"/>
              <a:gd name="T37" fmla="*/ 223 h 229"/>
              <a:gd name="T38" fmla="*/ 0 w 285"/>
              <a:gd name="T39" fmla="*/ 143 h 229"/>
              <a:gd name="T40" fmla="*/ 9 w 285"/>
              <a:gd name="T41" fmla="*/ 61 h 229"/>
              <a:gd name="T42" fmla="*/ 50 w 285"/>
              <a:gd name="T43" fmla="*/ 8 h 229"/>
              <a:gd name="T44" fmla="*/ 94 w 285"/>
              <a:gd name="T45" fmla="*/ 3 h 229"/>
              <a:gd name="T46" fmla="*/ 121 w 285"/>
              <a:gd name="T47" fmla="*/ 63 h 229"/>
              <a:gd name="T48" fmla="*/ 78 w 285"/>
              <a:gd name="T49" fmla="*/ 77 h 229"/>
              <a:gd name="T50" fmla="*/ 116 w 285"/>
              <a:gd name="T51" fmla="*/ 108 h 229"/>
              <a:gd name="T52" fmla="*/ 122 w 285"/>
              <a:gd name="T53" fmla="*/ 223 h 229"/>
              <a:gd name="T54" fmla="*/ 13 w 285"/>
              <a:gd name="T55" fmla="*/ 217 h 229"/>
              <a:gd name="T56" fmla="*/ 110 w 285"/>
              <a:gd name="T57" fmla="*/ 120 h 229"/>
              <a:gd name="T58" fmla="*/ 55 w 285"/>
              <a:gd name="T59" fmla="*/ 114 h 229"/>
              <a:gd name="T60" fmla="*/ 106 w 285"/>
              <a:gd name="T61" fmla="*/ 54 h 229"/>
              <a:gd name="T62" fmla="*/ 55 w 285"/>
              <a:gd name="T63" fmla="*/ 18 h 229"/>
              <a:gd name="T64" fmla="*/ 20 w 285"/>
              <a:gd name="T65" fmla="*/ 64 h 229"/>
              <a:gd name="T66" fmla="*/ 12 w 285"/>
              <a:gd name="T67" fmla="*/ 143 h 229"/>
              <a:gd name="T68" fmla="*/ 13 w 285"/>
              <a:gd name="T69"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29">
                <a:moveTo>
                  <a:pt x="278" y="229"/>
                </a:moveTo>
                <a:cubicBezTo>
                  <a:pt x="170" y="229"/>
                  <a:pt x="170" y="229"/>
                  <a:pt x="170" y="229"/>
                </a:cubicBezTo>
                <a:cubicBezTo>
                  <a:pt x="167" y="229"/>
                  <a:pt x="164" y="226"/>
                  <a:pt x="164" y="223"/>
                </a:cubicBezTo>
                <a:cubicBezTo>
                  <a:pt x="164" y="214"/>
                  <a:pt x="164" y="201"/>
                  <a:pt x="163" y="183"/>
                </a:cubicBezTo>
                <a:cubicBezTo>
                  <a:pt x="163" y="143"/>
                  <a:pt x="163" y="143"/>
                  <a:pt x="163" y="143"/>
                </a:cubicBezTo>
                <a:cubicBezTo>
                  <a:pt x="163" y="126"/>
                  <a:pt x="163" y="112"/>
                  <a:pt x="165" y="99"/>
                </a:cubicBezTo>
                <a:cubicBezTo>
                  <a:pt x="165" y="88"/>
                  <a:pt x="167" y="77"/>
                  <a:pt x="171" y="62"/>
                </a:cubicBezTo>
                <a:cubicBezTo>
                  <a:pt x="174" y="49"/>
                  <a:pt x="179" y="38"/>
                  <a:pt x="186" y="29"/>
                </a:cubicBezTo>
                <a:cubicBezTo>
                  <a:pt x="192" y="20"/>
                  <a:pt x="201" y="13"/>
                  <a:pt x="213" y="8"/>
                </a:cubicBezTo>
                <a:cubicBezTo>
                  <a:pt x="224" y="3"/>
                  <a:pt x="237" y="0"/>
                  <a:pt x="251" y="0"/>
                </a:cubicBezTo>
                <a:cubicBezTo>
                  <a:pt x="254" y="0"/>
                  <a:pt x="256" y="1"/>
                  <a:pt x="257" y="3"/>
                </a:cubicBezTo>
                <a:cubicBezTo>
                  <a:pt x="284" y="57"/>
                  <a:pt x="284" y="57"/>
                  <a:pt x="284" y="57"/>
                </a:cubicBezTo>
                <a:cubicBezTo>
                  <a:pt x="285" y="59"/>
                  <a:pt x="285" y="61"/>
                  <a:pt x="283" y="63"/>
                </a:cubicBezTo>
                <a:cubicBezTo>
                  <a:pt x="282" y="65"/>
                  <a:pt x="280" y="66"/>
                  <a:pt x="278" y="66"/>
                </a:cubicBezTo>
                <a:cubicBezTo>
                  <a:pt x="261" y="66"/>
                  <a:pt x="249" y="70"/>
                  <a:pt x="241" y="77"/>
                </a:cubicBezTo>
                <a:cubicBezTo>
                  <a:pt x="235" y="83"/>
                  <a:pt x="231" y="94"/>
                  <a:pt x="231" y="108"/>
                </a:cubicBezTo>
                <a:cubicBezTo>
                  <a:pt x="278" y="108"/>
                  <a:pt x="278" y="108"/>
                  <a:pt x="278" y="108"/>
                </a:cubicBezTo>
                <a:cubicBezTo>
                  <a:pt x="282" y="108"/>
                  <a:pt x="284" y="111"/>
                  <a:pt x="284" y="114"/>
                </a:cubicBezTo>
                <a:cubicBezTo>
                  <a:pt x="284" y="223"/>
                  <a:pt x="284" y="223"/>
                  <a:pt x="284" y="223"/>
                </a:cubicBezTo>
                <a:cubicBezTo>
                  <a:pt x="284" y="226"/>
                  <a:pt x="282" y="229"/>
                  <a:pt x="278" y="229"/>
                </a:cubicBezTo>
                <a:close/>
                <a:moveTo>
                  <a:pt x="176" y="217"/>
                </a:moveTo>
                <a:cubicBezTo>
                  <a:pt x="272" y="217"/>
                  <a:pt x="272" y="217"/>
                  <a:pt x="272" y="217"/>
                </a:cubicBezTo>
                <a:cubicBezTo>
                  <a:pt x="272" y="120"/>
                  <a:pt x="272" y="120"/>
                  <a:pt x="272" y="120"/>
                </a:cubicBezTo>
                <a:cubicBezTo>
                  <a:pt x="224" y="120"/>
                  <a:pt x="224" y="120"/>
                  <a:pt x="224" y="120"/>
                </a:cubicBezTo>
                <a:cubicBezTo>
                  <a:pt x="221" y="120"/>
                  <a:pt x="218" y="118"/>
                  <a:pt x="218" y="114"/>
                </a:cubicBezTo>
                <a:cubicBezTo>
                  <a:pt x="218" y="94"/>
                  <a:pt x="223" y="78"/>
                  <a:pt x="233" y="68"/>
                </a:cubicBezTo>
                <a:cubicBezTo>
                  <a:pt x="241" y="60"/>
                  <a:pt x="253" y="56"/>
                  <a:pt x="269" y="54"/>
                </a:cubicBezTo>
                <a:cubicBezTo>
                  <a:pt x="248" y="12"/>
                  <a:pt x="248" y="12"/>
                  <a:pt x="248" y="12"/>
                </a:cubicBezTo>
                <a:cubicBezTo>
                  <a:pt x="236" y="12"/>
                  <a:pt x="226" y="15"/>
                  <a:pt x="218" y="18"/>
                </a:cubicBezTo>
                <a:cubicBezTo>
                  <a:pt x="208" y="23"/>
                  <a:pt x="201" y="29"/>
                  <a:pt x="196" y="36"/>
                </a:cubicBezTo>
                <a:cubicBezTo>
                  <a:pt x="190" y="44"/>
                  <a:pt x="185" y="54"/>
                  <a:pt x="183" y="64"/>
                </a:cubicBezTo>
                <a:cubicBezTo>
                  <a:pt x="179" y="79"/>
                  <a:pt x="177" y="90"/>
                  <a:pt x="176" y="100"/>
                </a:cubicBezTo>
                <a:cubicBezTo>
                  <a:pt x="175" y="112"/>
                  <a:pt x="175" y="126"/>
                  <a:pt x="175" y="143"/>
                </a:cubicBezTo>
                <a:cubicBezTo>
                  <a:pt x="175" y="182"/>
                  <a:pt x="175" y="182"/>
                  <a:pt x="175" y="182"/>
                </a:cubicBezTo>
                <a:cubicBezTo>
                  <a:pt x="176" y="197"/>
                  <a:pt x="176" y="208"/>
                  <a:pt x="176" y="217"/>
                </a:cubicBezTo>
                <a:close/>
                <a:moveTo>
                  <a:pt x="116" y="229"/>
                </a:moveTo>
                <a:cubicBezTo>
                  <a:pt x="7" y="229"/>
                  <a:pt x="7" y="229"/>
                  <a:pt x="7" y="229"/>
                </a:cubicBezTo>
                <a:cubicBezTo>
                  <a:pt x="4" y="229"/>
                  <a:pt x="1" y="226"/>
                  <a:pt x="1" y="223"/>
                </a:cubicBezTo>
                <a:cubicBezTo>
                  <a:pt x="1" y="214"/>
                  <a:pt x="1" y="201"/>
                  <a:pt x="1" y="183"/>
                </a:cubicBezTo>
                <a:cubicBezTo>
                  <a:pt x="0" y="165"/>
                  <a:pt x="0" y="151"/>
                  <a:pt x="0" y="143"/>
                </a:cubicBezTo>
                <a:cubicBezTo>
                  <a:pt x="0" y="126"/>
                  <a:pt x="1" y="112"/>
                  <a:pt x="1" y="99"/>
                </a:cubicBezTo>
                <a:cubicBezTo>
                  <a:pt x="3" y="84"/>
                  <a:pt x="5" y="72"/>
                  <a:pt x="9" y="61"/>
                </a:cubicBezTo>
                <a:cubicBezTo>
                  <a:pt x="12" y="48"/>
                  <a:pt x="17" y="37"/>
                  <a:pt x="23" y="29"/>
                </a:cubicBezTo>
                <a:cubicBezTo>
                  <a:pt x="31" y="20"/>
                  <a:pt x="39" y="13"/>
                  <a:pt x="50" y="8"/>
                </a:cubicBezTo>
                <a:cubicBezTo>
                  <a:pt x="61" y="2"/>
                  <a:pt x="75" y="0"/>
                  <a:pt x="89" y="0"/>
                </a:cubicBezTo>
                <a:cubicBezTo>
                  <a:pt x="91" y="0"/>
                  <a:pt x="93" y="1"/>
                  <a:pt x="94" y="3"/>
                </a:cubicBezTo>
                <a:cubicBezTo>
                  <a:pt x="121" y="57"/>
                  <a:pt x="121" y="57"/>
                  <a:pt x="121" y="57"/>
                </a:cubicBezTo>
                <a:cubicBezTo>
                  <a:pt x="122" y="59"/>
                  <a:pt x="122" y="61"/>
                  <a:pt x="121" y="63"/>
                </a:cubicBezTo>
                <a:cubicBezTo>
                  <a:pt x="120" y="65"/>
                  <a:pt x="118" y="66"/>
                  <a:pt x="116" y="66"/>
                </a:cubicBezTo>
                <a:cubicBezTo>
                  <a:pt x="99" y="66"/>
                  <a:pt x="86" y="70"/>
                  <a:pt x="78" y="77"/>
                </a:cubicBezTo>
                <a:cubicBezTo>
                  <a:pt x="72" y="83"/>
                  <a:pt x="68" y="94"/>
                  <a:pt x="68" y="108"/>
                </a:cubicBezTo>
                <a:cubicBezTo>
                  <a:pt x="116" y="108"/>
                  <a:pt x="116" y="108"/>
                  <a:pt x="116" y="108"/>
                </a:cubicBezTo>
                <a:cubicBezTo>
                  <a:pt x="119" y="108"/>
                  <a:pt x="122" y="111"/>
                  <a:pt x="122" y="114"/>
                </a:cubicBezTo>
                <a:cubicBezTo>
                  <a:pt x="122" y="223"/>
                  <a:pt x="122" y="223"/>
                  <a:pt x="122" y="223"/>
                </a:cubicBezTo>
                <a:cubicBezTo>
                  <a:pt x="122" y="226"/>
                  <a:pt x="119" y="229"/>
                  <a:pt x="116" y="229"/>
                </a:cubicBezTo>
                <a:close/>
                <a:moveTo>
                  <a:pt x="13" y="217"/>
                </a:moveTo>
                <a:cubicBezTo>
                  <a:pt x="110" y="217"/>
                  <a:pt x="110" y="217"/>
                  <a:pt x="110" y="217"/>
                </a:cubicBezTo>
                <a:cubicBezTo>
                  <a:pt x="110" y="120"/>
                  <a:pt x="110" y="120"/>
                  <a:pt x="110" y="120"/>
                </a:cubicBezTo>
                <a:cubicBezTo>
                  <a:pt x="61" y="120"/>
                  <a:pt x="61" y="120"/>
                  <a:pt x="61" y="120"/>
                </a:cubicBezTo>
                <a:cubicBezTo>
                  <a:pt x="58" y="120"/>
                  <a:pt x="55" y="118"/>
                  <a:pt x="55" y="114"/>
                </a:cubicBezTo>
                <a:cubicBezTo>
                  <a:pt x="55" y="94"/>
                  <a:pt x="60" y="78"/>
                  <a:pt x="70" y="68"/>
                </a:cubicBezTo>
                <a:cubicBezTo>
                  <a:pt x="78" y="60"/>
                  <a:pt x="90" y="56"/>
                  <a:pt x="106" y="54"/>
                </a:cubicBezTo>
                <a:cubicBezTo>
                  <a:pt x="85" y="12"/>
                  <a:pt x="85" y="12"/>
                  <a:pt x="85" y="12"/>
                </a:cubicBezTo>
                <a:cubicBezTo>
                  <a:pt x="74" y="12"/>
                  <a:pt x="64" y="15"/>
                  <a:pt x="55" y="18"/>
                </a:cubicBezTo>
                <a:cubicBezTo>
                  <a:pt x="46" y="23"/>
                  <a:pt x="39" y="28"/>
                  <a:pt x="33" y="36"/>
                </a:cubicBezTo>
                <a:cubicBezTo>
                  <a:pt x="28" y="43"/>
                  <a:pt x="23" y="52"/>
                  <a:pt x="20" y="64"/>
                </a:cubicBezTo>
                <a:cubicBezTo>
                  <a:pt x="17" y="75"/>
                  <a:pt x="15" y="86"/>
                  <a:pt x="13" y="100"/>
                </a:cubicBezTo>
                <a:cubicBezTo>
                  <a:pt x="13" y="113"/>
                  <a:pt x="12" y="126"/>
                  <a:pt x="12" y="143"/>
                </a:cubicBezTo>
                <a:cubicBezTo>
                  <a:pt x="12" y="151"/>
                  <a:pt x="12" y="164"/>
                  <a:pt x="13" y="182"/>
                </a:cubicBezTo>
                <a:cubicBezTo>
                  <a:pt x="13" y="197"/>
                  <a:pt x="13" y="208"/>
                  <a:pt x="13" y="217"/>
                </a:cubicBezTo>
                <a:close/>
              </a:path>
            </a:pathLst>
          </a:custGeom>
          <a:gradFill>
            <a:gsLst>
              <a:gs pos="0">
                <a:schemeClr val="accent1"/>
              </a:gs>
              <a:gs pos="50000">
                <a:schemeClr val="accent3"/>
              </a:gs>
              <a:gs pos="100000">
                <a:schemeClr val="accent4"/>
              </a:gs>
            </a:gsLst>
            <a:lin ang="0" scaled="0"/>
          </a:gradFill>
          <a:ln>
            <a:noFill/>
          </a:ln>
        </p:spPr>
        <p:txBody>
          <a:bodyPr vert="horz" wrap="square" lIns="91440" tIns="45720" rIns="91440" bIns="45720" numCol="1" anchor="t" anchorCtr="0" compatLnSpc="1">
            <a:prstTxWarp prst="textNoShape">
              <a:avLst/>
            </a:prstTxWarp>
          </a:bodyPr>
          <a:lstStyle/>
          <a:p>
            <a:pPr eaLnBrk="1"/>
            <a:endParaRPr lang="en-AU" noProof="0"/>
          </a:p>
        </p:txBody>
      </p:sp>
      <p:sp>
        <p:nvSpPr>
          <p:cNvPr id="18" name="Freeform 17"/>
          <p:cNvSpPr>
            <a:spLocks noChangeAspect="1" noEditPoints="1"/>
          </p:cNvSpPr>
          <p:nvPr userDrawn="1"/>
        </p:nvSpPr>
        <p:spPr bwMode="auto">
          <a:xfrm rot="10800000">
            <a:off x="3646935" y="4430151"/>
            <a:ext cx="422366" cy="339258"/>
          </a:xfrm>
          <a:custGeom>
            <a:avLst/>
            <a:gdLst>
              <a:gd name="T0" fmla="*/ 170 w 285"/>
              <a:gd name="T1" fmla="*/ 229 h 229"/>
              <a:gd name="T2" fmla="*/ 163 w 285"/>
              <a:gd name="T3" fmla="*/ 183 h 229"/>
              <a:gd name="T4" fmla="*/ 165 w 285"/>
              <a:gd name="T5" fmla="*/ 99 h 229"/>
              <a:gd name="T6" fmla="*/ 186 w 285"/>
              <a:gd name="T7" fmla="*/ 29 h 229"/>
              <a:gd name="T8" fmla="*/ 251 w 285"/>
              <a:gd name="T9" fmla="*/ 0 h 229"/>
              <a:gd name="T10" fmla="*/ 284 w 285"/>
              <a:gd name="T11" fmla="*/ 57 h 229"/>
              <a:gd name="T12" fmla="*/ 278 w 285"/>
              <a:gd name="T13" fmla="*/ 66 h 229"/>
              <a:gd name="T14" fmla="*/ 231 w 285"/>
              <a:gd name="T15" fmla="*/ 108 h 229"/>
              <a:gd name="T16" fmla="*/ 284 w 285"/>
              <a:gd name="T17" fmla="*/ 114 h 229"/>
              <a:gd name="T18" fmla="*/ 278 w 285"/>
              <a:gd name="T19" fmla="*/ 229 h 229"/>
              <a:gd name="T20" fmla="*/ 272 w 285"/>
              <a:gd name="T21" fmla="*/ 217 h 229"/>
              <a:gd name="T22" fmla="*/ 224 w 285"/>
              <a:gd name="T23" fmla="*/ 120 h 229"/>
              <a:gd name="T24" fmla="*/ 233 w 285"/>
              <a:gd name="T25" fmla="*/ 68 h 229"/>
              <a:gd name="T26" fmla="*/ 248 w 285"/>
              <a:gd name="T27" fmla="*/ 12 h 229"/>
              <a:gd name="T28" fmla="*/ 196 w 285"/>
              <a:gd name="T29" fmla="*/ 36 h 229"/>
              <a:gd name="T30" fmla="*/ 176 w 285"/>
              <a:gd name="T31" fmla="*/ 100 h 229"/>
              <a:gd name="T32" fmla="*/ 175 w 285"/>
              <a:gd name="T33" fmla="*/ 182 h 229"/>
              <a:gd name="T34" fmla="*/ 116 w 285"/>
              <a:gd name="T35" fmla="*/ 229 h 229"/>
              <a:gd name="T36" fmla="*/ 1 w 285"/>
              <a:gd name="T37" fmla="*/ 223 h 229"/>
              <a:gd name="T38" fmla="*/ 0 w 285"/>
              <a:gd name="T39" fmla="*/ 143 h 229"/>
              <a:gd name="T40" fmla="*/ 9 w 285"/>
              <a:gd name="T41" fmla="*/ 61 h 229"/>
              <a:gd name="T42" fmla="*/ 50 w 285"/>
              <a:gd name="T43" fmla="*/ 8 h 229"/>
              <a:gd name="T44" fmla="*/ 94 w 285"/>
              <a:gd name="T45" fmla="*/ 3 h 229"/>
              <a:gd name="T46" fmla="*/ 121 w 285"/>
              <a:gd name="T47" fmla="*/ 63 h 229"/>
              <a:gd name="T48" fmla="*/ 78 w 285"/>
              <a:gd name="T49" fmla="*/ 77 h 229"/>
              <a:gd name="T50" fmla="*/ 116 w 285"/>
              <a:gd name="T51" fmla="*/ 108 h 229"/>
              <a:gd name="T52" fmla="*/ 122 w 285"/>
              <a:gd name="T53" fmla="*/ 223 h 229"/>
              <a:gd name="T54" fmla="*/ 13 w 285"/>
              <a:gd name="T55" fmla="*/ 217 h 229"/>
              <a:gd name="T56" fmla="*/ 110 w 285"/>
              <a:gd name="T57" fmla="*/ 120 h 229"/>
              <a:gd name="T58" fmla="*/ 55 w 285"/>
              <a:gd name="T59" fmla="*/ 114 h 229"/>
              <a:gd name="T60" fmla="*/ 106 w 285"/>
              <a:gd name="T61" fmla="*/ 54 h 229"/>
              <a:gd name="T62" fmla="*/ 55 w 285"/>
              <a:gd name="T63" fmla="*/ 18 h 229"/>
              <a:gd name="T64" fmla="*/ 20 w 285"/>
              <a:gd name="T65" fmla="*/ 64 h 229"/>
              <a:gd name="T66" fmla="*/ 12 w 285"/>
              <a:gd name="T67" fmla="*/ 143 h 229"/>
              <a:gd name="T68" fmla="*/ 13 w 285"/>
              <a:gd name="T69"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29">
                <a:moveTo>
                  <a:pt x="278" y="229"/>
                </a:moveTo>
                <a:cubicBezTo>
                  <a:pt x="170" y="229"/>
                  <a:pt x="170" y="229"/>
                  <a:pt x="170" y="229"/>
                </a:cubicBezTo>
                <a:cubicBezTo>
                  <a:pt x="167" y="229"/>
                  <a:pt x="164" y="226"/>
                  <a:pt x="164" y="223"/>
                </a:cubicBezTo>
                <a:cubicBezTo>
                  <a:pt x="164" y="214"/>
                  <a:pt x="164" y="201"/>
                  <a:pt x="163" y="183"/>
                </a:cubicBezTo>
                <a:cubicBezTo>
                  <a:pt x="163" y="143"/>
                  <a:pt x="163" y="143"/>
                  <a:pt x="163" y="143"/>
                </a:cubicBezTo>
                <a:cubicBezTo>
                  <a:pt x="163" y="126"/>
                  <a:pt x="163" y="112"/>
                  <a:pt x="165" y="99"/>
                </a:cubicBezTo>
                <a:cubicBezTo>
                  <a:pt x="165" y="88"/>
                  <a:pt x="167" y="77"/>
                  <a:pt x="171" y="62"/>
                </a:cubicBezTo>
                <a:cubicBezTo>
                  <a:pt x="174" y="49"/>
                  <a:pt x="179" y="38"/>
                  <a:pt x="186" y="29"/>
                </a:cubicBezTo>
                <a:cubicBezTo>
                  <a:pt x="192" y="20"/>
                  <a:pt x="201" y="13"/>
                  <a:pt x="213" y="8"/>
                </a:cubicBezTo>
                <a:cubicBezTo>
                  <a:pt x="224" y="3"/>
                  <a:pt x="237" y="0"/>
                  <a:pt x="251" y="0"/>
                </a:cubicBezTo>
                <a:cubicBezTo>
                  <a:pt x="254" y="0"/>
                  <a:pt x="256" y="1"/>
                  <a:pt x="257" y="3"/>
                </a:cubicBezTo>
                <a:cubicBezTo>
                  <a:pt x="284" y="57"/>
                  <a:pt x="284" y="57"/>
                  <a:pt x="284" y="57"/>
                </a:cubicBezTo>
                <a:cubicBezTo>
                  <a:pt x="285" y="59"/>
                  <a:pt x="285" y="61"/>
                  <a:pt x="283" y="63"/>
                </a:cubicBezTo>
                <a:cubicBezTo>
                  <a:pt x="282" y="65"/>
                  <a:pt x="280" y="66"/>
                  <a:pt x="278" y="66"/>
                </a:cubicBezTo>
                <a:cubicBezTo>
                  <a:pt x="261" y="66"/>
                  <a:pt x="249" y="70"/>
                  <a:pt x="241" y="77"/>
                </a:cubicBezTo>
                <a:cubicBezTo>
                  <a:pt x="235" y="83"/>
                  <a:pt x="231" y="94"/>
                  <a:pt x="231" y="108"/>
                </a:cubicBezTo>
                <a:cubicBezTo>
                  <a:pt x="278" y="108"/>
                  <a:pt x="278" y="108"/>
                  <a:pt x="278" y="108"/>
                </a:cubicBezTo>
                <a:cubicBezTo>
                  <a:pt x="282" y="108"/>
                  <a:pt x="284" y="111"/>
                  <a:pt x="284" y="114"/>
                </a:cubicBezTo>
                <a:cubicBezTo>
                  <a:pt x="284" y="223"/>
                  <a:pt x="284" y="223"/>
                  <a:pt x="284" y="223"/>
                </a:cubicBezTo>
                <a:cubicBezTo>
                  <a:pt x="284" y="226"/>
                  <a:pt x="282" y="229"/>
                  <a:pt x="278" y="229"/>
                </a:cubicBezTo>
                <a:close/>
                <a:moveTo>
                  <a:pt x="176" y="217"/>
                </a:moveTo>
                <a:cubicBezTo>
                  <a:pt x="272" y="217"/>
                  <a:pt x="272" y="217"/>
                  <a:pt x="272" y="217"/>
                </a:cubicBezTo>
                <a:cubicBezTo>
                  <a:pt x="272" y="120"/>
                  <a:pt x="272" y="120"/>
                  <a:pt x="272" y="120"/>
                </a:cubicBezTo>
                <a:cubicBezTo>
                  <a:pt x="224" y="120"/>
                  <a:pt x="224" y="120"/>
                  <a:pt x="224" y="120"/>
                </a:cubicBezTo>
                <a:cubicBezTo>
                  <a:pt x="221" y="120"/>
                  <a:pt x="218" y="118"/>
                  <a:pt x="218" y="114"/>
                </a:cubicBezTo>
                <a:cubicBezTo>
                  <a:pt x="218" y="94"/>
                  <a:pt x="223" y="78"/>
                  <a:pt x="233" y="68"/>
                </a:cubicBezTo>
                <a:cubicBezTo>
                  <a:pt x="241" y="60"/>
                  <a:pt x="253" y="56"/>
                  <a:pt x="269" y="54"/>
                </a:cubicBezTo>
                <a:cubicBezTo>
                  <a:pt x="248" y="12"/>
                  <a:pt x="248" y="12"/>
                  <a:pt x="248" y="12"/>
                </a:cubicBezTo>
                <a:cubicBezTo>
                  <a:pt x="236" y="12"/>
                  <a:pt x="226" y="15"/>
                  <a:pt x="218" y="18"/>
                </a:cubicBezTo>
                <a:cubicBezTo>
                  <a:pt x="208" y="23"/>
                  <a:pt x="201" y="29"/>
                  <a:pt x="196" y="36"/>
                </a:cubicBezTo>
                <a:cubicBezTo>
                  <a:pt x="190" y="44"/>
                  <a:pt x="185" y="54"/>
                  <a:pt x="183" y="64"/>
                </a:cubicBezTo>
                <a:cubicBezTo>
                  <a:pt x="179" y="79"/>
                  <a:pt x="177" y="90"/>
                  <a:pt x="176" y="100"/>
                </a:cubicBezTo>
                <a:cubicBezTo>
                  <a:pt x="175" y="112"/>
                  <a:pt x="175" y="126"/>
                  <a:pt x="175" y="143"/>
                </a:cubicBezTo>
                <a:cubicBezTo>
                  <a:pt x="175" y="182"/>
                  <a:pt x="175" y="182"/>
                  <a:pt x="175" y="182"/>
                </a:cubicBezTo>
                <a:cubicBezTo>
                  <a:pt x="176" y="197"/>
                  <a:pt x="176" y="208"/>
                  <a:pt x="176" y="217"/>
                </a:cubicBezTo>
                <a:close/>
                <a:moveTo>
                  <a:pt x="116" y="229"/>
                </a:moveTo>
                <a:cubicBezTo>
                  <a:pt x="7" y="229"/>
                  <a:pt x="7" y="229"/>
                  <a:pt x="7" y="229"/>
                </a:cubicBezTo>
                <a:cubicBezTo>
                  <a:pt x="4" y="229"/>
                  <a:pt x="1" y="226"/>
                  <a:pt x="1" y="223"/>
                </a:cubicBezTo>
                <a:cubicBezTo>
                  <a:pt x="1" y="214"/>
                  <a:pt x="1" y="201"/>
                  <a:pt x="1" y="183"/>
                </a:cubicBezTo>
                <a:cubicBezTo>
                  <a:pt x="0" y="165"/>
                  <a:pt x="0" y="151"/>
                  <a:pt x="0" y="143"/>
                </a:cubicBezTo>
                <a:cubicBezTo>
                  <a:pt x="0" y="126"/>
                  <a:pt x="1" y="112"/>
                  <a:pt x="1" y="99"/>
                </a:cubicBezTo>
                <a:cubicBezTo>
                  <a:pt x="3" y="84"/>
                  <a:pt x="5" y="72"/>
                  <a:pt x="9" y="61"/>
                </a:cubicBezTo>
                <a:cubicBezTo>
                  <a:pt x="12" y="48"/>
                  <a:pt x="17" y="37"/>
                  <a:pt x="23" y="29"/>
                </a:cubicBezTo>
                <a:cubicBezTo>
                  <a:pt x="31" y="20"/>
                  <a:pt x="39" y="13"/>
                  <a:pt x="50" y="8"/>
                </a:cubicBezTo>
                <a:cubicBezTo>
                  <a:pt x="61" y="2"/>
                  <a:pt x="75" y="0"/>
                  <a:pt x="89" y="0"/>
                </a:cubicBezTo>
                <a:cubicBezTo>
                  <a:pt x="91" y="0"/>
                  <a:pt x="93" y="1"/>
                  <a:pt x="94" y="3"/>
                </a:cubicBezTo>
                <a:cubicBezTo>
                  <a:pt x="121" y="57"/>
                  <a:pt x="121" y="57"/>
                  <a:pt x="121" y="57"/>
                </a:cubicBezTo>
                <a:cubicBezTo>
                  <a:pt x="122" y="59"/>
                  <a:pt x="122" y="61"/>
                  <a:pt x="121" y="63"/>
                </a:cubicBezTo>
                <a:cubicBezTo>
                  <a:pt x="120" y="65"/>
                  <a:pt x="118" y="66"/>
                  <a:pt x="116" y="66"/>
                </a:cubicBezTo>
                <a:cubicBezTo>
                  <a:pt x="99" y="66"/>
                  <a:pt x="86" y="70"/>
                  <a:pt x="78" y="77"/>
                </a:cubicBezTo>
                <a:cubicBezTo>
                  <a:pt x="72" y="83"/>
                  <a:pt x="68" y="94"/>
                  <a:pt x="68" y="108"/>
                </a:cubicBezTo>
                <a:cubicBezTo>
                  <a:pt x="116" y="108"/>
                  <a:pt x="116" y="108"/>
                  <a:pt x="116" y="108"/>
                </a:cubicBezTo>
                <a:cubicBezTo>
                  <a:pt x="119" y="108"/>
                  <a:pt x="122" y="111"/>
                  <a:pt x="122" y="114"/>
                </a:cubicBezTo>
                <a:cubicBezTo>
                  <a:pt x="122" y="223"/>
                  <a:pt x="122" y="223"/>
                  <a:pt x="122" y="223"/>
                </a:cubicBezTo>
                <a:cubicBezTo>
                  <a:pt x="122" y="226"/>
                  <a:pt x="119" y="229"/>
                  <a:pt x="116" y="229"/>
                </a:cubicBezTo>
                <a:close/>
                <a:moveTo>
                  <a:pt x="13" y="217"/>
                </a:moveTo>
                <a:cubicBezTo>
                  <a:pt x="110" y="217"/>
                  <a:pt x="110" y="217"/>
                  <a:pt x="110" y="217"/>
                </a:cubicBezTo>
                <a:cubicBezTo>
                  <a:pt x="110" y="120"/>
                  <a:pt x="110" y="120"/>
                  <a:pt x="110" y="120"/>
                </a:cubicBezTo>
                <a:cubicBezTo>
                  <a:pt x="61" y="120"/>
                  <a:pt x="61" y="120"/>
                  <a:pt x="61" y="120"/>
                </a:cubicBezTo>
                <a:cubicBezTo>
                  <a:pt x="58" y="120"/>
                  <a:pt x="55" y="118"/>
                  <a:pt x="55" y="114"/>
                </a:cubicBezTo>
                <a:cubicBezTo>
                  <a:pt x="55" y="94"/>
                  <a:pt x="60" y="78"/>
                  <a:pt x="70" y="68"/>
                </a:cubicBezTo>
                <a:cubicBezTo>
                  <a:pt x="78" y="60"/>
                  <a:pt x="90" y="56"/>
                  <a:pt x="106" y="54"/>
                </a:cubicBezTo>
                <a:cubicBezTo>
                  <a:pt x="85" y="12"/>
                  <a:pt x="85" y="12"/>
                  <a:pt x="85" y="12"/>
                </a:cubicBezTo>
                <a:cubicBezTo>
                  <a:pt x="74" y="12"/>
                  <a:pt x="64" y="15"/>
                  <a:pt x="55" y="18"/>
                </a:cubicBezTo>
                <a:cubicBezTo>
                  <a:pt x="46" y="23"/>
                  <a:pt x="39" y="28"/>
                  <a:pt x="33" y="36"/>
                </a:cubicBezTo>
                <a:cubicBezTo>
                  <a:pt x="28" y="43"/>
                  <a:pt x="23" y="52"/>
                  <a:pt x="20" y="64"/>
                </a:cubicBezTo>
                <a:cubicBezTo>
                  <a:pt x="17" y="75"/>
                  <a:pt x="15" y="86"/>
                  <a:pt x="13" y="100"/>
                </a:cubicBezTo>
                <a:cubicBezTo>
                  <a:pt x="13" y="113"/>
                  <a:pt x="12" y="126"/>
                  <a:pt x="12" y="143"/>
                </a:cubicBezTo>
                <a:cubicBezTo>
                  <a:pt x="12" y="151"/>
                  <a:pt x="12" y="164"/>
                  <a:pt x="13" y="182"/>
                </a:cubicBezTo>
                <a:cubicBezTo>
                  <a:pt x="13" y="197"/>
                  <a:pt x="13" y="208"/>
                  <a:pt x="13" y="217"/>
                </a:cubicBezTo>
                <a:close/>
              </a:path>
            </a:pathLst>
          </a:custGeom>
          <a:gradFill>
            <a:gsLst>
              <a:gs pos="0">
                <a:schemeClr val="accent1"/>
              </a:gs>
              <a:gs pos="50000">
                <a:schemeClr val="accent3"/>
              </a:gs>
              <a:gs pos="100000">
                <a:schemeClr val="accent4"/>
              </a:gs>
            </a:gsLst>
            <a:lin ang="0" scaled="0"/>
          </a:gradFill>
          <a:ln>
            <a:noFill/>
          </a:ln>
        </p:spPr>
        <p:txBody>
          <a:bodyPr vert="horz" wrap="square" lIns="91440" tIns="45720" rIns="91440" bIns="45720" numCol="1" anchor="t" anchorCtr="0" compatLnSpc="1">
            <a:prstTxWarp prst="textNoShape">
              <a:avLst/>
            </a:prstTxWarp>
          </a:bodyPr>
          <a:lstStyle/>
          <a:p>
            <a:pPr eaLnBrk="1"/>
            <a:endParaRPr lang="en-AU" noProof="0"/>
          </a:p>
        </p:txBody>
      </p:sp>
      <p:pic>
        <p:nvPicPr>
          <p:cNvPr id="13" name="Picture 12">
            <a:extLst>
              <a:ext uri="{FF2B5EF4-FFF2-40B4-BE49-F238E27FC236}">
                <a16:creationId xmlns:a16="http://schemas.microsoft.com/office/drawing/2014/main" id="{9CDA53AE-770B-4520-BE4F-97EADBB84A3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488046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right grey">
    <p:spTree>
      <p:nvGrpSpPr>
        <p:cNvPr id="1" name=""/>
        <p:cNvGrpSpPr/>
        <p:nvPr/>
      </p:nvGrpSpPr>
      <p:grpSpPr>
        <a:xfrm>
          <a:off x="0" y="0"/>
          <a:ext cx="0" cy="0"/>
          <a:chOff x="0" y="0"/>
          <a:chExt cx="0" cy="0"/>
        </a:xfrm>
      </p:grpSpPr>
      <p:sp>
        <p:nvSpPr>
          <p:cNvPr id="17" name="Rectangle 16"/>
          <p:cNvSpPr/>
          <p:nvPr userDrawn="1"/>
        </p:nvSpPr>
        <p:spPr>
          <a:xfrm>
            <a:off x="7669488" y="1"/>
            <a:ext cx="4520925" cy="68861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pic>
        <p:nvPicPr>
          <p:cNvPr id="10" name="Picture 9"/>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12" name="Text Placeholder 28"/>
          <p:cNvSpPr>
            <a:spLocks noGrp="1"/>
          </p:cNvSpPr>
          <p:nvPr>
            <p:ph type="body" sz="quarter" idx="18" hasCustomPrompt="1"/>
          </p:nvPr>
        </p:nvSpPr>
        <p:spPr>
          <a:xfrm>
            <a:off x="666000" y="673547"/>
            <a:ext cx="6796608"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19" name="Text Placeholder 3"/>
          <p:cNvSpPr>
            <a:spLocks noGrp="1"/>
          </p:cNvSpPr>
          <p:nvPr>
            <p:ph type="body" sz="quarter" idx="14" hasCustomPrompt="1"/>
          </p:nvPr>
        </p:nvSpPr>
        <p:spPr>
          <a:xfrm>
            <a:off x="8191487" y="1799228"/>
            <a:ext cx="3528378" cy="2520875"/>
          </a:xfrm>
          <a:prstGeom prst="rect">
            <a:avLst/>
          </a:prstGeom>
        </p:spPr>
        <p:txBody>
          <a:bodyPr anchor="ctr"/>
          <a:lstStyle>
            <a:lvl1pPr algn="ctr">
              <a:defRPr sz="2000" i="0">
                <a:solidFill>
                  <a:schemeClr val="bg2"/>
                </a:solidFill>
                <a:latin typeface="Segoe UI Semilight" panose="020B0402040204020203" pitchFamily="34" charset="0"/>
                <a:ea typeface="Segoe UI" panose="020B0502040204020203" pitchFamily="34" charset="0"/>
                <a:cs typeface="Segoe UI Semilight" panose="020B04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dirty="0"/>
              <a:t>Quote</a:t>
            </a:r>
          </a:p>
        </p:txBody>
      </p:sp>
      <p:sp>
        <p:nvSpPr>
          <p:cNvPr id="20" name="Text Placeholder 3"/>
          <p:cNvSpPr>
            <a:spLocks noGrp="1"/>
          </p:cNvSpPr>
          <p:nvPr>
            <p:ph type="body" sz="quarter" idx="15" hasCustomPrompt="1"/>
          </p:nvPr>
        </p:nvSpPr>
        <p:spPr>
          <a:xfrm>
            <a:off x="8157989" y="5245766"/>
            <a:ext cx="3600203" cy="440432"/>
          </a:xfrm>
          <a:prstGeom prst="rect">
            <a:avLst/>
          </a:prstGeom>
        </p:spPr>
        <p:txBody>
          <a:bodyPr anchor="ctr"/>
          <a:lstStyle>
            <a:lvl1pPr algn="r">
              <a:defRPr sz="1400" i="1" baseline="0">
                <a:solidFill>
                  <a:schemeClr val="bg2"/>
                </a:solidFill>
                <a:latin typeface="Segoe UI Semibold" panose="020B0702040204020203" pitchFamily="34" charset="0"/>
                <a:ea typeface="Segoe UI" panose="020B0502040204020203" pitchFamily="34" charset="0"/>
                <a:cs typeface="Segoe UI" panose="020B05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dirty="0"/>
              <a:t>- Speaker</a:t>
            </a:r>
          </a:p>
        </p:txBody>
      </p:sp>
      <p:sp>
        <p:nvSpPr>
          <p:cNvPr id="21" name="Freeform 20"/>
          <p:cNvSpPr>
            <a:spLocks noChangeAspect="1" noEditPoints="1"/>
          </p:cNvSpPr>
          <p:nvPr userDrawn="1"/>
        </p:nvSpPr>
        <p:spPr bwMode="auto">
          <a:xfrm>
            <a:off x="8148069" y="1336950"/>
            <a:ext cx="422366" cy="339258"/>
          </a:xfrm>
          <a:custGeom>
            <a:avLst/>
            <a:gdLst>
              <a:gd name="T0" fmla="*/ 170 w 285"/>
              <a:gd name="T1" fmla="*/ 229 h 229"/>
              <a:gd name="T2" fmla="*/ 163 w 285"/>
              <a:gd name="T3" fmla="*/ 183 h 229"/>
              <a:gd name="T4" fmla="*/ 165 w 285"/>
              <a:gd name="T5" fmla="*/ 99 h 229"/>
              <a:gd name="T6" fmla="*/ 186 w 285"/>
              <a:gd name="T7" fmla="*/ 29 h 229"/>
              <a:gd name="T8" fmla="*/ 251 w 285"/>
              <a:gd name="T9" fmla="*/ 0 h 229"/>
              <a:gd name="T10" fmla="*/ 284 w 285"/>
              <a:gd name="T11" fmla="*/ 57 h 229"/>
              <a:gd name="T12" fmla="*/ 278 w 285"/>
              <a:gd name="T13" fmla="*/ 66 h 229"/>
              <a:gd name="T14" fmla="*/ 231 w 285"/>
              <a:gd name="T15" fmla="*/ 108 h 229"/>
              <a:gd name="T16" fmla="*/ 284 w 285"/>
              <a:gd name="T17" fmla="*/ 114 h 229"/>
              <a:gd name="T18" fmla="*/ 278 w 285"/>
              <a:gd name="T19" fmla="*/ 229 h 229"/>
              <a:gd name="T20" fmla="*/ 272 w 285"/>
              <a:gd name="T21" fmla="*/ 217 h 229"/>
              <a:gd name="T22" fmla="*/ 224 w 285"/>
              <a:gd name="T23" fmla="*/ 120 h 229"/>
              <a:gd name="T24" fmla="*/ 233 w 285"/>
              <a:gd name="T25" fmla="*/ 68 h 229"/>
              <a:gd name="T26" fmla="*/ 248 w 285"/>
              <a:gd name="T27" fmla="*/ 12 h 229"/>
              <a:gd name="T28" fmla="*/ 196 w 285"/>
              <a:gd name="T29" fmla="*/ 36 h 229"/>
              <a:gd name="T30" fmla="*/ 176 w 285"/>
              <a:gd name="T31" fmla="*/ 100 h 229"/>
              <a:gd name="T32" fmla="*/ 175 w 285"/>
              <a:gd name="T33" fmla="*/ 182 h 229"/>
              <a:gd name="T34" fmla="*/ 116 w 285"/>
              <a:gd name="T35" fmla="*/ 229 h 229"/>
              <a:gd name="T36" fmla="*/ 1 w 285"/>
              <a:gd name="T37" fmla="*/ 223 h 229"/>
              <a:gd name="T38" fmla="*/ 0 w 285"/>
              <a:gd name="T39" fmla="*/ 143 h 229"/>
              <a:gd name="T40" fmla="*/ 9 w 285"/>
              <a:gd name="T41" fmla="*/ 61 h 229"/>
              <a:gd name="T42" fmla="*/ 50 w 285"/>
              <a:gd name="T43" fmla="*/ 8 h 229"/>
              <a:gd name="T44" fmla="*/ 94 w 285"/>
              <a:gd name="T45" fmla="*/ 3 h 229"/>
              <a:gd name="T46" fmla="*/ 121 w 285"/>
              <a:gd name="T47" fmla="*/ 63 h 229"/>
              <a:gd name="T48" fmla="*/ 78 w 285"/>
              <a:gd name="T49" fmla="*/ 77 h 229"/>
              <a:gd name="T50" fmla="*/ 116 w 285"/>
              <a:gd name="T51" fmla="*/ 108 h 229"/>
              <a:gd name="T52" fmla="*/ 122 w 285"/>
              <a:gd name="T53" fmla="*/ 223 h 229"/>
              <a:gd name="T54" fmla="*/ 13 w 285"/>
              <a:gd name="T55" fmla="*/ 217 h 229"/>
              <a:gd name="T56" fmla="*/ 110 w 285"/>
              <a:gd name="T57" fmla="*/ 120 h 229"/>
              <a:gd name="T58" fmla="*/ 55 w 285"/>
              <a:gd name="T59" fmla="*/ 114 h 229"/>
              <a:gd name="T60" fmla="*/ 106 w 285"/>
              <a:gd name="T61" fmla="*/ 54 h 229"/>
              <a:gd name="T62" fmla="*/ 55 w 285"/>
              <a:gd name="T63" fmla="*/ 18 h 229"/>
              <a:gd name="T64" fmla="*/ 20 w 285"/>
              <a:gd name="T65" fmla="*/ 64 h 229"/>
              <a:gd name="T66" fmla="*/ 12 w 285"/>
              <a:gd name="T67" fmla="*/ 143 h 229"/>
              <a:gd name="T68" fmla="*/ 13 w 285"/>
              <a:gd name="T69"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29">
                <a:moveTo>
                  <a:pt x="278" y="229"/>
                </a:moveTo>
                <a:cubicBezTo>
                  <a:pt x="170" y="229"/>
                  <a:pt x="170" y="229"/>
                  <a:pt x="170" y="229"/>
                </a:cubicBezTo>
                <a:cubicBezTo>
                  <a:pt x="167" y="229"/>
                  <a:pt x="164" y="226"/>
                  <a:pt x="164" y="223"/>
                </a:cubicBezTo>
                <a:cubicBezTo>
                  <a:pt x="164" y="214"/>
                  <a:pt x="164" y="201"/>
                  <a:pt x="163" y="183"/>
                </a:cubicBezTo>
                <a:cubicBezTo>
                  <a:pt x="163" y="143"/>
                  <a:pt x="163" y="143"/>
                  <a:pt x="163" y="143"/>
                </a:cubicBezTo>
                <a:cubicBezTo>
                  <a:pt x="163" y="126"/>
                  <a:pt x="163" y="112"/>
                  <a:pt x="165" y="99"/>
                </a:cubicBezTo>
                <a:cubicBezTo>
                  <a:pt x="165" y="88"/>
                  <a:pt x="167" y="77"/>
                  <a:pt x="171" y="62"/>
                </a:cubicBezTo>
                <a:cubicBezTo>
                  <a:pt x="174" y="49"/>
                  <a:pt x="179" y="38"/>
                  <a:pt x="186" y="29"/>
                </a:cubicBezTo>
                <a:cubicBezTo>
                  <a:pt x="192" y="20"/>
                  <a:pt x="201" y="13"/>
                  <a:pt x="213" y="8"/>
                </a:cubicBezTo>
                <a:cubicBezTo>
                  <a:pt x="224" y="3"/>
                  <a:pt x="237" y="0"/>
                  <a:pt x="251" y="0"/>
                </a:cubicBezTo>
                <a:cubicBezTo>
                  <a:pt x="254" y="0"/>
                  <a:pt x="256" y="1"/>
                  <a:pt x="257" y="3"/>
                </a:cubicBezTo>
                <a:cubicBezTo>
                  <a:pt x="284" y="57"/>
                  <a:pt x="284" y="57"/>
                  <a:pt x="284" y="57"/>
                </a:cubicBezTo>
                <a:cubicBezTo>
                  <a:pt x="285" y="59"/>
                  <a:pt x="285" y="61"/>
                  <a:pt x="283" y="63"/>
                </a:cubicBezTo>
                <a:cubicBezTo>
                  <a:pt x="282" y="65"/>
                  <a:pt x="280" y="66"/>
                  <a:pt x="278" y="66"/>
                </a:cubicBezTo>
                <a:cubicBezTo>
                  <a:pt x="261" y="66"/>
                  <a:pt x="249" y="70"/>
                  <a:pt x="241" y="77"/>
                </a:cubicBezTo>
                <a:cubicBezTo>
                  <a:pt x="235" y="83"/>
                  <a:pt x="231" y="94"/>
                  <a:pt x="231" y="108"/>
                </a:cubicBezTo>
                <a:cubicBezTo>
                  <a:pt x="278" y="108"/>
                  <a:pt x="278" y="108"/>
                  <a:pt x="278" y="108"/>
                </a:cubicBezTo>
                <a:cubicBezTo>
                  <a:pt x="282" y="108"/>
                  <a:pt x="284" y="111"/>
                  <a:pt x="284" y="114"/>
                </a:cubicBezTo>
                <a:cubicBezTo>
                  <a:pt x="284" y="223"/>
                  <a:pt x="284" y="223"/>
                  <a:pt x="284" y="223"/>
                </a:cubicBezTo>
                <a:cubicBezTo>
                  <a:pt x="284" y="226"/>
                  <a:pt x="282" y="229"/>
                  <a:pt x="278" y="229"/>
                </a:cubicBezTo>
                <a:close/>
                <a:moveTo>
                  <a:pt x="176" y="217"/>
                </a:moveTo>
                <a:cubicBezTo>
                  <a:pt x="272" y="217"/>
                  <a:pt x="272" y="217"/>
                  <a:pt x="272" y="217"/>
                </a:cubicBezTo>
                <a:cubicBezTo>
                  <a:pt x="272" y="120"/>
                  <a:pt x="272" y="120"/>
                  <a:pt x="272" y="120"/>
                </a:cubicBezTo>
                <a:cubicBezTo>
                  <a:pt x="224" y="120"/>
                  <a:pt x="224" y="120"/>
                  <a:pt x="224" y="120"/>
                </a:cubicBezTo>
                <a:cubicBezTo>
                  <a:pt x="221" y="120"/>
                  <a:pt x="218" y="118"/>
                  <a:pt x="218" y="114"/>
                </a:cubicBezTo>
                <a:cubicBezTo>
                  <a:pt x="218" y="94"/>
                  <a:pt x="223" y="78"/>
                  <a:pt x="233" y="68"/>
                </a:cubicBezTo>
                <a:cubicBezTo>
                  <a:pt x="241" y="60"/>
                  <a:pt x="253" y="56"/>
                  <a:pt x="269" y="54"/>
                </a:cubicBezTo>
                <a:cubicBezTo>
                  <a:pt x="248" y="12"/>
                  <a:pt x="248" y="12"/>
                  <a:pt x="248" y="12"/>
                </a:cubicBezTo>
                <a:cubicBezTo>
                  <a:pt x="236" y="12"/>
                  <a:pt x="226" y="15"/>
                  <a:pt x="218" y="18"/>
                </a:cubicBezTo>
                <a:cubicBezTo>
                  <a:pt x="208" y="23"/>
                  <a:pt x="201" y="29"/>
                  <a:pt x="196" y="36"/>
                </a:cubicBezTo>
                <a:cubicBezTo>
                  <a:pt x="190" y="44"/>
                  <a:pt x="185" y="54"/>
                  <a:pt x="183" y="64"/>
                </a:cubicBezTo>
                <a:cubicBezTo>
                  <a:pt x="179" y="79"/>
                  <a:pt x="177" y="90"/>
                  <a:pt x="176" y="100"/>
                </a:cubicBezTo>
                <a:cubicBezTo>
                  <a:pt x="175" y="112"/>
                  <a:pt x="175" y="126"/>
                  <a:pt x="175" y="143"/>
                </a:cubicBezTo>
                <a:cubicBezTo>
                  <a:pt x="175" y="182"/>
                  <a:pt x="175" y="182"/>
                  <a:pt x="175" y="182"/>
                </a:cubicBezTo>
                <a:cubicBezTo>
                  <a:pt x="176" y="197"/>
                  <a:pt x="176" y="208"/>
                  <a:pt x="176" y="217"/>
                </a:cubicBezTo>
                <a:close/>
                <a:moveTo>
                  <a:pt x="116" y="229"/>
                </a:moveTo>
                <a:cubicBezTo>
                  <a:pt x="7" y="229"/>
                  <a:pt x="7" y="229"/>
                  <a:pt x="7" y="229"/>
                </a:cubicBezTo>
                <a:cubicBezTo>
                  <a:pt x="4" y="229"/>
                  <a:pt x="1" y="226"/>
                  <a:pt x="1" y="223"/>
                </a:cubicBezTo>
                <a:cubicBezTo>
                  <a:pt x="1" y="214"/>
                  <a:pt x="1" y="201"/>
                  <a:pt x="1" y="183"/>
                </a:cubicBezTo>
                <a:cubicBezTo>
                  <a:pt x="0" y="165"/>
                  <a:pt x="0" y="151"/>
                  <a:pt x="0" y="143"/>
                </a:cubicBezTo>
                <a:cubicBezTo>
                  <a:pt x="0" y="126"/>
                  <a:pt x="1" y="112"/>
                  <a:pt x="1" y="99"/>
                </a:cubicBezTo>
                <a:cubicBezTo>
                  <a:pt x="3" y="84"/>
                  <a:pt x="5" y="72"/>
                  <a:pt x="9" y="61"/>
                </a:cubicBezTo>
                <a:cubicBezTo>
                  <a:pt x="12" y="48"/>
                  <a:pt x="17" y="37"/>
                  <a:pt x="23" y="29"/>
                </a:cubicBezTo>
                <a:cubicBezTo>
                  <a:pt x="31" y="20"/>
                  <a:pt x="39" y="13"/>
                  <a:pt x="50" y="8"/>
                </a:cubicBezTo>
                <a:cubicBezTo>
                  <a:pt x="61" y="2"/>
                  <a:pt x="75" y="0"/>
                  <a:pt x="89" y="0"/>
                </a:cubicBezTo>
                <a:cubicBezTo>
                  <a:pt x="91" y="0"/>
                  <a:pt x="93" y="1"/>
                  <a:pt x="94" y="3"/>
                </a:cubicBezTo>
                <a:cubicBezTo>
                  <a:pt x="121" y="57"/>
                  <a:pt x="121" y="57"/>
                  <a:pt x="121" y="57"/>
                </a:cubicBezTo>
                <a:cubicBezTo>
                  <a:pt x="122" y="59"/>
                  <a:pt x="122" y="61"/>
                  <a:pt x="121" y="63"/>
                </a:cubicBezTo>
                <a:cubicBezTo>
                  <a:pt x="120" y="65"/>
                  <a:pt x="118" y="66"/>
                  <a:pt x="116" y="66"/>
                </a:cubicBezTo>
                <a:cubicBezTo>
                  <a:pt x="99" y="66"/>
                  <a:pt x="86" y="70"/>
                  <a:pt x="78" y="77"/>
                </a:cubicBezTo>
                <a:cubicBezTo>
                  <a:pt x="72" y="83"/>
                  <a:pt x="68" y="94"/>
                  <a:pt x="68" y="108"/>
                </a:cubicBezTo>
                <a:cubicBezTo>
                  <a:pt x="116" y="108"/>
                  <a:pt x="116" y="108"/>
                  <a:pt x="116" y="108"/>
                </a:cubicBezTo>
                <a:cubicBezTo>
                  <a:pt x="119" y="108"/>
                  <a:pt x="122" y="111"/>
                  <a:pt x="122" y="114"/>
                </a:cubicBezTo>
                <a:cubicBezTo>
                  <a:pt x="122" y="223"/>
                  <a:pt x="122" y="223"/>
                  <a:pt x="122" y="223"/>
                </a:cubicBezTo>
                <a:cubicBezTo>
                  <a:pt x="122" y="226"/>
                  <a:pt x="119" y="229"/>
                  <a:pt x="116" y="229"/>
                </a:cubicBezTo>
                <a:close/>
                <a:moveTo>
                  <a:pt x="13" y="217"/>
                </a:moveTo>
                <a:cubicBezTo>
                  <a:pt x="110" y="217"/>
                  <a:pt x="110" y="217"/>
                  <a:pt x="110" y="217"/>
                </a:cubicBezTo>
                <a:cubicBezTo>
                  <a:pt x="110" y="120"/>
                  <a:pt x="110" y="120"/>
                  <a:pt x="110" y="120"/>
                </a:cubicBezTo>
                <a:cubicBezTo>
                  <a:pt x="61" y="120"/>
                  <a:pt x="61" y="120"/>
                  <a:pt x="61" y="120"/>
                </a:cubicBezTo>
                <a:cubicBezTo>
                  <a:pt x="58" y="120"/>
                  <a:pt x="55" y="118"/>
                  <a:pt x="55" y="114"/>
                </a:cubicBezTo>
                <a:cubicBezTo>
                  <a:pt x="55" y="94"/>
                  <a:pt x="60" y="78"/>
                  <a:pt x="70" y="68"/>
                </a:cubicBezTo>
                <a:cubicBezTo>
                  <a:pt x="78" y="60"/>
                  <a:pt x="90" y="56"/>
                  <a:pt x="106" y="54"/>
                </a:cubicBezTo>
                <a:cubicBezTo>
                  <a:pt x="85" y="12"/>
                  <a:pt x="85" y="12"/>
                  <a:pt x="85" y="12"/>
                </a:cubicBezTo>
                <a:cubicBezTo>
                  <a:pt x="74" y="12"/>
                  <a:pt x="64" y="15"/>
                  <a:pt x="55" y="18"/>
                </a:cubicBezTo>
                <a:cubicBezTo>
                  <a:pt x="46" y="23"/>
                  <a:pt x="39" y="28"/>
                  <a:pt x="33" y="36"/>
                </a:cubicBezTo>
                <a:cubicBezTo>
                  <a:pt x="28" y="43"/>
                  <a:pt x="23" y="52"/>
                  <a:pt x="20" y="64"/>
                </a:cubicBezTo>
                <a:cubicBezTo>
                  <a:pt x="17" y="75"/>
                  <a:pt x="15" y="86"/>
                  <a:pt x="13" y="100"/>
                </a:cubicBezTo>
                <a:cubicBezTo>
                  <a:pt x="13" y="113"/>
                  <a:pt x="12" y="126"/>
                  <a:pt x="12" y="143"/>
                </a:cubicBezTo>
                <a:cubicBezTo>
                  <a:pt x="12" y="151"/>
                  <a:pt x="12" y="164"/>
                  <a:pt x="13" y="182"/>
                </a:cubicBezTo>
                <a:cubicBezTo>
                  <a:pt x="13" y="197"/>
                  <a:pt x="13" y="208"/>
                  <a:pt x="13" y="217"/>
                </a:cubicBezTo>
                <a:close/>
              </a:path>
            </a:pathLst>
          </a:custGeom>
          <a:gradFill>
            <a:gsLst>
              <a:gs pos="0">
                <a:schemeClr val="bg2"/>
              </a:gs>
              <a:gs pos="50000">
                <a:schemeClr val="tx2"/>
              </a:gs>
              <a:gs pos="100000">
                <a:schemeClr val="accent6"/>
              </a:gs>
            </a:gsLst>
            <a:lin ang="0" scaled="0"/>
          </a:gradFill>
          <a:ln>
            <a:noFill/>
          </a:ln>
        </p:spPr>
        <p:txBody>
          <a:bodyPr vert="horz" wrap="square" lIns="91440" tIns="45720" rIns="91440" bIns="45720" numCol="1" anchor="t" anchorCtr="0" compatLnSpc="1">
            <a:prstTxWarp prst="textNoShape">
              <a:avLst/>
            </a:prstTxWarp>
          </a:bodyPr>
          <a:lstStyle/>
          <a:p>
            <a:pPr eaLnBrk="1"/>
            <a:endParaRPr lang="en-AU" noProof="0"/>
          </a:p>
        </p:txBody>
      </p:sp>
      <p:sp>
        <p:nvSpPr>
          <p:cNvPr id="22" name="Freeform 21"/>
          <p:cNvSpPr>
            <a:spLocks noChangeAspect="1" noEditPoints="1"/>
          </p:cNvSpPr>
          <p:nvPr userDrawn="1"/>
        </p:nvSpPr>
        <p:spPr bwMode="auto">
          <a:xfrm rot="10800000">
            <a:off x="11316422" y="4422836"/>
            <a:ext cx="422366" cy="339258"/>
          </a:xfrm>
          <a:custGeom>
            <a:avLst/>
            <a:gdLst>
              <a:gd name="T0" fmla="*/ 170 w 285"/>
              <a:gd name="T1" fmla="*/ 229 h 229"/>
              <a:gd name="T2" fmla="*/ 163 w 285"/>
              <a:gd name="T3" fmla="*/ 183 h 229"/>
              <a:gd name="T4" fmla="*/ 165 w 285"/>
              <a:gd name="T5" fmla="*/ 99 h 229"/>
              <a:gd name="T6" fmla="*/ 186 w 285"/>
              <a:gd name="T7" fmla="*/ 29 h 229"/>
              <a:gd name="T8" fmla="*/ 251 w 285"/>
              <a:gd name="T9" fmla="*/ 0 h 229"/>
              <a:gd name="T10" fmla="*/ 284 w 285"/>
              <a:gd name="T11" fmla="*/ 57 h 229"/>
              <a:gd name="T12" fmla="*/ 278 w 285"/>
              <a:gd name="T13" fmla="*/ 66 h 229"/>
              <a:gd name="T14" fmla="*/ 231 w 285"/>
              <a:gd name="T15" fmla="*/ 108 h 229"/>
              <a:gd name="T16" fmla="*/ 284 w 285"/>
              <a:gd name="T17" fmla="*/ 114 h 229"/>
              <a:gd name="T18" fmla="*/ 278 w 285"/>
              <a:gd name="T19" fmla="*/ 229 h 229"/>
              <a:gd name="T20" fmla="*/ 272 w 285"/>
              <a:gd name="T21" fmla="*/ 217 h 229"/>
              <a:gd name="T22" fmla="*/ 224 w 285"/>
              <a:gd name="T23" fmla="*/ 120 h 229"/>
              <a:gd name="T24" fmla="*/ 233 w 285"/>
              <a:gd name="T25" fmla="*/ 68 h 229"/>
              <a:gd name="T26" fmla="*/ 248 w 285"/>
              <a:gd name="T27" fmla="*/ 12 h 229"/>
              <a:gd name="T28" fmla="*/ 196 w 285"/>
              <a:gd name="T29" fmla="*/ 36 h 229"/>
              <a:gd name="T30" fmla="*/ 176 w 285"/>
              <a:gd name="T31" fmla="*/ 100 h 229"/>
              <a:gd name="T32" fmla="*/ 175 w 285"/>
              <a:gd name="T33" fmla="*/ 182 h 229"/>
              <a:gd name="T34" fmla="*/ 116 w 285"/>
              <a:gd name="T35" fmla="*/ 229 h 229"/>
              <a:gd name="T36" fmla="*/ 1 w 285"/>
              <a:gd name="T37" fmla="*/ 223 h 229"/>
              <a:gd name="T38" fmla="*/ 0 w 285"/>
              <a:gd name="T39" fmla="*/ 143 h 229"/>
              <a:gd name="T40" fmla="*/ 9 w 285"/>
              <a:gd name="T41" fmla="*/ 61 h 229"/>
              <a:gd name="T42" fmla="*/ 50 w 285"/>
              <a:gd name="T43" fmla="*/ 8 h 229"/>
              <a:gd name="T44" fmla="*/ 94 w 285"/>
              <a:gd name="T45" fmla="*/ 3 h 229"/>
              <a:gd name="T46" fmla="*/ 121 w 285"/>
              <a:gd name="T47" fmla="*/ 63 h 229"/>
              <a:gd name="T48" fmla="*/ 78 w 285"/>
              <a:gd name="T49" fmla="*/ 77 h 229"/>
              <a:gd name="T50" fmla="*/ 116 w 285"/>
              <a:gd name="T51" fmla="*/ 108 h 229"/>
              <a:gd name="T52" fmla="*/ 122 w 285"/>
              <a:gd name="T53" fmla="*/ 223 h 229"/>
              <a:gd name="T54" fmla="*/ 13 w 285"/>
              <a:gd name="T55" fmla="*/ 217 h 229"/>
              <a:gd name="T56" fmla="*/ 110 w 285"/>
              <a:gd name="T57" fmla="*/ 120 h 229"/>
              <a:gd name="T58" fmla="*/ 55 w 285"/>
              <a:gd name="T59" fmla="*/ 114 h 229"/>
              <a:gd name="T60" fmla="*/ 106 w 285"/>
              <a:gd name="T61" fmla="*/ 54 h 229"/>
              <a:gd name="T62" fmla="*/ 55 w 285"/>
              <a:gd name="T63" fmla="*/ 18 h 229"/>
              <a:gd name="T64" fmla="*/ 20 w 285"/>
              <a:gd name="T65" fmla="*/ 64 h 229"/>
              <a:gd name="T66" fmla="*/ 12 w 285"/>
              <a:gd name="T67" fmla="*/ 143 h 229"/>
              <a:gd name="T68" fmla="*/ 13 w 285"/>
              <a:gd name="T69"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29">
                <a:moveTo>
                  <a:pt x="278" y="229"/>
                </a:moveTo>
                <a:cubicBezTo>
                  <a:pt x="170" y="229"/>
                  <a:pt x="170" y="229"/>
                  <a:pt x="170" y="229"/>
                </a:cubicBezTo>
                <a:cubicBezTo>
                  <a:pt x="167" y="229"/>
                  <a:pt x="164" y="226"/>
                  <a:pt x="164" y="223"/>
                </a:cubicBezTo>
                <a:cubicBezTo>
                  <a:pt x="164" y="214"/>
                  <a:pt x="164" y="201"/>
                  <a:pt x="163" y="183"/>
                </a:cubicBezTo>
                <a:cubicBezTo>
                  <a:pt x="163" y="143"/>
                  <a:pt x="163" y="143"/>
                  <a:pt x="163" y="143"/>
                </a:cubicBezTo>
                <a:cubicBezTo>
                  <a:pt x="163" y="126"/>
                  <a:pt x="163" y="112"/>
                  <a:pt x="165" y="99"/>
                </a:cubicBezTo>
                <a:cubicBezTo>
                  <a:pt x="165" y="88"/>
                  <a:pt x="167" y="77"/>
                  <a:pt x="171" y="62"/>
                </a:cubicBezTo>
                <a:cubicBezTo>
                  <a:pt x="174" y="49"/>
                  <a:pt x="179" y="38"/>
                  <a:pt x="186" y="29"/>
                </a:cubicBezTo>
                <a:cubicBezTo>
                  <a:pt x="192" y="20"/>
                  <a:pt x="201" y="13"/>
                  <a:pt x="213" y="8"/>
                </a:cubicBezTo>
                <a:cubicBezTo>
                  <a:pt x="224" y="3"/>
                  <a:pt x="237" y="0"/>
                  <a:pt x="251" y="0"/>
                </a:cubicBezTo>
                <a:cubicBezTo>
                  <a:pt x="254" y="0"/>
                  <a:pt x="256" y="1"/>
                  <a:pt x="257" y="3"/>
                </a:cubicBezTo>
                <a:cubicBezTo>
                  <a:pt x="284" y="57"/>
                  <a:pt x="284" y="57"/>
                  <a:pt x="284" y="57"/>
                </a:cubicBezTo>
                <a:cubicBezTo>
                  <a:pt x="285" y="59"/>
                  <a:pt x="285" y="61"/>
                  <a:pt x="283" y="63"/>
                </a:cubicBezTo>
                <a:cubicBezTo>
                  <a:pt x="282" y="65"/>
                  <a:pt x="280" y="66"/>
                  <a:pt x="278" y="66"/>
                </a:cubicBezTo>
                <a:cubicBezTo>
                  <a:pt x="261" y="66"/>
                  <a:pt x="249" y="70"/>
                  <a:pt x="241" y="77"/>
                </a:cubicBezTo>
                <a:cubicBezTo>
                  <a:pt x="235" y="83"/>
                  <a:pt x="231" y="94"/>
                  <a:pt x="231" y="108"/>
                </a:cubicBezTo>
                <a:cubicBezTo>
                  <a:pt x="278" y="108"/>
                  <a:pt x="278" y="108"/>
                  <a:pt x="278" y="108"/>
                </a:cubicBezTo>
                <a:cubicBezTo>
                  <a:pt x="282" y="108"/>
                  <a:pt x="284" y="111"/>
                  <a:pt x="284" y="114"/>
                </a:cubicBezTo>
                <a:cubicBezTo>
                  <a:pt x="284" y="223"/>
                  <a:pt x="284" y="223"/>
                  <a:pt x="284" y="223"/>
                </a:cubicBezTo>
                <a:cubicBezTo>
                  <a:pt x="284" y="226"/>
                  <a:pt x="282" y="229"/>
                  <a:pt x="278" y="229"/>
                </a:cubicBezTo>
                <a:close/>
                <a:moveTo>
                  <a:pt x="176" y="217"/>
                </a:moveTo>
                <a:cubicBezTo>
                  <a:pt x="272" y="217"/>
                  <a:pt x="272" y="217"/>
                  <a:pt x="272" y="217"/>
                </a:cubicBezTo>
                <a:cubicBezTo>
                  <a:pt x="272" y="120"/>
                  <a:pt x="272" y="120"/>
                  <a:pt x="272" y="120"/>
                </a:cubicBezTo>
                <a:cubicBezTo>
                  <a:pt x="224" y="120"/>
                  <a:pt x="224" y="120"/>
                  <a:pt x="224" y="120"/>
                </a:cubicBezTo>
                <a:cubicBezTo>
                  <a:pt x="221" y="120"/>
                  <a:pt x="218" y="118"/>
                  <a:pt x="218" y="114"/>
                </a:cubicBezTo>
                <a:cubicBezTo>
                  <a:pt x="218" y="94"/>
                  <a:pt x="223" y="78"/>
                  <a:pt x="233" y="68"/>
                </a:cubicBezTo>
                <a:cubicBezTo>
                  <a:pt x="241" y="60"/>
                  <a:pt x="253" y="56"/>
                  <a:pt x="269" y="54"/>
                </a:cubicBezTo>
                <a:cubicBezTo>
                  <a:pt x="248" y="12"/>
                  <a:pt x="248" y="12"/>
                  <a:pt x="248" y="12"/>
                </a:cubicBezTo>
                <a:cubicBezTo>
                  <a:pt x="236" y="12"/>
                  <a:pt x="226" y="15"/>
                  <a:pt x="218" y="18"/>
                </a:cubicBezTo>
                <a:cubicBezTo>
                  <a:pt x="208" y="23"/>
                  <a:pt x="201" y="29"/>
                  <a:pt x="196" y="36"/>
                </a:cubicBezTo>
                <a:cubicBezTo>
                  <a:pt x="190" y="44"/>
                  <a:pt x="185" y="54"/>
                  <a:pt x="183" y="64"/>
                </a:cubicBezTo>
                <a:cubicBezTo>
                  <a:pt x="179" y="79"/>
                  <a:pt x="177" y="90"/>
                  <a:pt x="176" y="100"/>
                </a:cubicBezTo>
                <a:cubicBezTo>
                  <a:pt x="175" y="112"/>
                  <a:pt x="175" y="126"/>
                  <a:pt x="175" y="143"/>
                </a:cubicBezTo>
                <a:cubicBezTo>
                  <a:pt x="175" y="182"/>
                  <a:pt x="175" y="182"/>
                  <a:pt x="175" y="182"/>
                </a:cubicBezTo>
                <a:cubicBezTo>
                  <a:pt x="176" y="197"/>
                  <a:pt x="176" y="208"/>
                  <a:pt x="176" y="217"/>
                </a:cubicBezTo>
                <a:close/>
                <a:moveTo>
                  <a:pt x="116" y="229"/>
                </a:moveTo>
                <a:cubicBezTo>
                  <a:pt x="7" y="229"/>
                  <a:pt x="7" y="229"/>
                  <a:pt x="7" y="229"/>
                </a:cubicBezTo>
                <a:cubicBezTo>
                  <a:pt x="4" y="229"/>
                  <a:pt x="1" y="226"/>
                  <a:pt x="1" y="223"/>
                </a:cubicBezTo>
                <a:cubicBezTo>
                  <a:pt x="1" y="214"/>
                  <a:pt x="1" y="201"/>
                  <a:pt x="1" y="183"/>
                </a:cubicBezTo>
                <a:cubicBezTo>
                  <a:pt x="0" y="165"/>
                  <a:pt x="0" y="151"/>
                  <a:pt x="0" y="143"/>
                </a:cubicBezTo>
                <a:cubicBezTo>
                  <a:pt x="0" y="126"/>
                  <a:pt x="1" y="112"/>
                  <a:pt x="1" y="99"/>
                </a:cubicBezTo>
                <a:cubicBezTo>
                  <a:pt x="3" y="84"/>
                  <a:pt x="5" y="72"/>
                  <a:pt x="9" y="61"/>
                </a:cubicBezTo>
                <a:cubicBezTo>
                  <a:pt x="12" y="48"/>
                  <a:pt x="17" y="37"/>
                  <a:pt x="23" y="29"/>
                </a:cubicBezTo>
                <a:cubicBezTo>
                  <a:pt x="31" y="20"/>
                  <a:pt x="39" y="13"/>
                  <a:pt x="50" y="8"/>
                </a:cubicBezTo>
                <a:cubicBezTo>
                  <a:pt x="61" y="2"/>
                  <a:pt x="75" y="0"/>
                  <a:pt x="89" y="0"/>
                </a:cubicBezTo>
                <a:cubicBezTo>
                  <a:pt x="91" y="0"/>
                  <a:pt x="93" y="1"/>
                  <a:pt x="94" y="3"/>
                </a:cubicBezTo>
                <a:cubicBezTo>
                  <a:pt x="121" y="57"/>
                  <a:pt x="121" y="57"/>
                  <a:pt x="121" y="57"/>
                </a:cubicBezTo>
                <a:cubicBezTo>
                  <a:pt x="122" y="59"/>
                  <a:pt x="122" y="61"/>
                  <a:pt x="121" y="63"/>
                </a:cubicBezTo>
                <a:cubicBezTo>
                  <a:pt x="120" y="65"/>
                  <a:pt x="118" y="66"/>
                  <a:pt x="116" y="66"/>
                </a:cubicBezTo>
                <a:cubicBezTo>
                  <a:pt x="99" y="66"/>
                  <a:pt x="86" y="70"/>
                  <a:pt x="78" y="77"/>
                </a:cubicBezTo>
                <a:cubicBezTo>
                  <a:pt x="72" y="83"/>
                  <a:pt x="68" y="94"/>
                  <a:pt x="68" y="108"/>
                </a:cubicBezTo>
                <a:cubicBezTo>
                  <a:pt x="116" y="108"/>
                  <a:pt x="116" y="108"/>
                  <a:pt x="116" y="108"/>
                </a:cubicBezTo>
                <a:cubicBezTo>
                  <a:pt x="119" y="108"/>
                  <a:pt x="122" y="111"/>
                  <a:pt x="122" y="114"/>
                </a:cubicBezTo>
                <a:cubicBezTo>
                  <a:pt x="122" y="223"/>
                  <a:pt x="122" y="223"/>
                  <a:pt x="122" y="223"/>
                </a:cubicBezTo>
                <a:cubicBezTo>
                  <a:pt x="122" y="226"/>
                  <a:pt x="119" y="229"/>
                  <a:pt x="116" y="229"/>
                </a:cubicBezTo>
                <a:close/>
                <a:moveTo>
                  <a:pt x="13" y="217"/>
                </a:moveTo>
                <a:cubicBezTo>
                  <a:pt x="110" y="217"/>
                  <a:pt x="110" y="217"/>
                  <a:pt x="110" y="217"/>
                </a:cubicBezTo>
                <a:cubicBezTo>
                  <a:pt x="110" y="120"/>
                  <a:pt x="110" y="120"/>
                  <a:pt x="110" y="120"/>
                </a:cubicBezTo>
                <a:cubicBezTo>
                  <a:pt x="61" y="120"/>
                  <a:pt x="61" y="120"/>
                  <a:pt x="61" y="120"/>
                </a:cubicBezTo>
                <a:cubicBezTo>
                  <a:pt x="58" y="120"/>
                  <a:pt x="55" y="118"/>
                  <a:pt x="55" y="114"/>
                </a:cubicBezTo>
                <a:cubicBezTo>
                  <a:pt x="55" y="94"/>
                  <a:pt x="60" y="78"/>
                  <a:pt x="70" y="68"/>
                </a:cubicBezTo>
                <a:cubicBezTo>
                  <a:pt x="78" y="60"/>
                  <a:pt x="90" y="56"/>
                  <a:pt x="106" y="54"/>
                </a:cubicBezTo>
                <a:cubicBezTo>
                  <a:pt x="85" y="12"/>
                  <a:pt x="85" y="12"/>
                  <a:pt x="85" y="12"/>
                </a:cubicBezTo>
                <a:cubicBezTo>
                  <a:pt x="74" y="12"/>
                  <a:pt x="64" y="15"/>
                  <a:pt x="55" y="18"/>
                </a:cubicBezTo>
                <a:cubicBezTo>
                  <a:pt x="46" y="23"/>
                  <a:pt x="39" y="28"/>
                  <a:pt x="33" y="36"/>
                </a:cubicBezTo>
                <a:cubicBezTo>
                  <a:pt x="28" y="43"/>
                  <a:pt x="23" y="52"/>
                  <a:pt x="20" y="64"/>
                </a:cubicBezTo>
                <a:cubicBezTo>
                  <a:pt x="17" y="75"/>
                  <a:pt x="15" y="86"/>
                  <a:pt x="13" y="100"/>
                </a:cubicBezTo>
                <a:cubicBezTo>
                  <a:pt x="13" y="113"/>
                  <a:pt x="12" y="126"/>
                  <a:pt x="12" y="143"/>
                </a:cubicBezTo>
                <a:cubicBezTo>
                  <a:pt x="12" y="151"/>
                  <a:pt x="12" y="164"/>
                  <a:pt x="13" y="182"/>
                </a:cubicBezTo>
                <a:cubicBezTo>
                  <a:pt x="13" y="197"/>
                  <a:pt x="13" y="208"/>
                  <a:pt x="13" y="217"/>
                </a:cubicBezTo>
                <a:close/>
              </a:path>
            </a:pathLst>
          </a:custGeom>
          <a:gradFill>
            <a:gsLst>
              <a:gs pos="0">
                <a:schemeClr val="bg2"/>
              </a:gs>
              <a:gs pos="50000">
                <a:schemeClr val="tx2"/>
              </a:gs>
              <a:gs pos="100000">
                <a:schemeClr val="accent6"/>
              </a:gs>
            </a:gsLst>
            <a:lin ang="0" scaled="0"/>
          </a:gradFill>
          <a:ln>
            <a:noFill/>
          </a:ln>
        </p:spPr>
        <p:txBody>
          <a:bodyPr vert="horz" wrap="square" lIns="91440" tIns="45720" rIns="91440" bIns="45720" numCol="1" anchor="t" anchorCtr="0" compatLnSpc="1">
            <a:prstTxWarp prst="textNoShape">
              <a:avLst/>
            </a:prstTxWarp>
          </a:bodyPr>
          <a:lstStyle/>
          <a:p>
            <a:pPr eaLnBrk="1"/>
            <a:endParaRPr lang="en-AU" noProof="0"/>
          </a:p>
        </p:txBody>
      </p:sp>
      <p:sp>
        <p:nvSpPr>
          <p:cNvPr id="13" name="Text Placeholder 13"/>
          <p:cNvSpPr>
            <a:spLocks noGrp="1"/>
          </p:cNvSpPr>
          <p:nvPr>
            <p:ph type="body" sz="quarter" idx="22"/>
          </p:nvPr>
        </p:nvSpPr>
        <p:spPr>
          <a:xfrm>
            <a:off x="666000" y="1774800"/>
            <a:ext cx="6738637" cy="4376189"/>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pic>
        <p:nvPicPr>
          <p:cNvPr id="11" name="Picture 10">
            <a:extLst>
              <a:ext uri="{FF2B5EF4-FFF2-40B4-BE49-F238E27FC236}">
                <a16:creationId xmlns:a16="http://schemas.microsoft.com/office/drawing/2014/main" id="{8897FF1C-8D88-4D11-9393-2EDC1FDB86A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3935163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right blue">
    <p:spTree>
      <p:nvGrpSpPr>
        <p:cNvPr id="1" name=""/>
        <p:cNvGrpSpPr/>
        <p:nvPr/>
      </p:nvGrpSpPr>
      <p:grpSpPr>
        <a:xfrm>
          <a:off x="0" y="0"/>
          <a:ext cx="0" cy="0"/>
          <a:chOff x="0" y="0"/>
          <a:chExt cx="0" cy="0"/>
        </a:xfrm>
      </p:grpSpPr>
      <p:pic>
        <p:nvPicPr>
          <p:cNvPr id="10" name="Picture 9"/>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13" name="Rectangle 12"/>
          <p:cNvSpPr/>
          <p:nvPr userDrawn="1"/>
        </p:nvSpPr>
        <p:spPr>
          <a:xfrm>
            <a:off x="7668675" y="109728"/>
            <a:ext cx="4520925" cy="67498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19" name="Text Placeholder 3"/>
          <p:cNvSpPr>
            <a:spLocks noGrp="1"/>
          </p:cNvSpPr>
          <p:nvPr>
            <p:ph type="body" sz="quarter" idx="14" hasCustomPrompt="1"/>
          </p:nvPr>
        </p:nvSpPr>
        <p:spPr>
          <a:xfrm>
            <a:off x="8191487" y="1799228"/>
            <a:ext cx="3528378" cy="2520875"/>
          </a:xfrm>
          <a:prstGeom prst="rect">
            <a:avLst/>
          </a:prstGeom>
        </p:spPr>
        <p:txBody>
          <a:bodyPr anchor="ctr"/>
          <a:lstStyle>
            <a:lvl1pPr algn="ctr">
              <a:defRPr sz="2000" i="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dirty="0"/>
              <a:t>Quote</a:t>
            </a:r>
          </a:p>
        </p:txBody>
      </p:sp>
      <p:sp>
        <p:nvSpPr>
          <p:cNvPr id="20" name="Text Placeholder 3"/>
          <p:cNvSpPr>
            <a:spLocks noGrp="1"/>
          </p:cNvSpPr>
          <p:nvPr>
            <p:ph type="body" sz="quarter" idx="15" hasCustomPrompt="1"/>
          </p:nvPr>
        </p:nvSpPr>
        <p:spPr>
          <a:xfrm>
            <a:off x="8157989" y="5245766"/>
            <a:ext cx="3600203" cy="440432"/>
          </a:xfrm>
          <a:prstGeom prst="rect">
            <a:avLst/>
          </a:prstGeom>
        </p:spPr>
        <p:txBody>
          <a:bodyPr anchor="ctr"/>
          <a:lstStyle>
            <a:lvl1pPr algn="r">
              <a:defRPr sz="1400" i="1" baseline="0">
                <a:solidFill>
                  <a:schemeClr val="bg1"/>
                </a:solidFill>
                <a:latin typeface="Segoe UI Semibold" panose="020B0702040204020203" pitchFamily="34" charset="0"/>
                <a:ea typeface="Segoe UI" panose="020B0502040204020203" pitchFamily="34" charset="0"/>
                <a:cs typeface="Segoe UI" panose="020B05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dirty="0"/>
              <a:t>- Speaker</a:t>
            </a:r>
          </a:p>
        </p:txBody>
      </p:sp>
      <p:sp>
        <p:nvSpPr>
          <p:cNvPr id="21" name="Freeform 20"/>
          <p:cNvSpPr>
            <a:spLocks noChangeAspect="1" noEditPoints="1"/>
          </p:cNvSpPr>
          <p:nvPr userDrawn="1"/>
        </p:nvSpPr>
        <p:spPr bwMode="auto">
          <a:xfrm>
            <a:off x="8148069" y="1336950"/>
            <a:ext cx="422366" cy="339258"/>
          </a:xfrm>
          <a:custGeom>
            <a:avLst/>
            <a:gdLst>
              <a:gd name="T0" fmla="*/ 170 w 285"/>
              <a:gd name="T1" fmla="*/ 229 h 229"/>
              <a:gd name="T2" fmla="*/ 163 w 285"/>
              <a:gd name="T3" fmla="*/ 183 h 229"/>
              <a:gd name="T4" fmla="*/ 165 w 285"/>
              <a:gd name="T5" fmla="*/ 99 h 229"/>
              <a:gd name="T6" fmla="*/ 186 w 285"/>
              <a:gd name="T7" fmla="*/ 29 h 229"/>
              <a:gd name="T8" fmla="*/ 251 w 285"/>
              <a:gd name="T9" fmla="*/ 0 h 229"/>
              <a:gd name="T10" fmla="*/ 284 w 285"/>
              <a:gd name="T11" fmla="*/ 57 h 229"/>
              <a:gd name="T12" fmla="*/ 278 w 285"/>
              <a:gd name="T13" fmla="*/ 66 h 229"/>
              <a:gd name="T14" fmla="*/ 231 w 285"/>
              <a:gd name="T15" fmla="*/ 108 h 229"/>
              <a:gd name="T16" fmla="*/ 284 w 285"/>
              <a:gd name="T17" fmla="*/ 114 h 229"/>
              <a:gd name="T18" fmla="*/ 278 w 285"/>
              <a:gd name="T19" fmla="*/ 229 h 229"/>
              <a:gd name="T20" fmla="*/ 272 w 285"/>
              <a:gd name="T21" fmla="*/ 217 h 229"/>
              <a:gd name="T22" fmla="*/ 224 w 285"/>
              <a:gd name="T23" fmla="*/ 120 h 229"/>
              <a:gd name="T24" fmla="*/ 233 w 285"/>
              <a:gd name="T25" fmla="*/ 68 h 229"/>
              <a:gd name="T26" fmla="*/ 248 w 285"/>
              <a:gd name="T27" fmla="*/ 12 h 229"/>
              <a:gd name="T28" fmla="*/ 196 w 285"/>
              <a:gd name="T29" fmla="*/ 36 h 229"/>
              <a:gd name="T30" fmla="*/ 176 w 285"/>
              <a:gd name="T31" fmla="*/ 100 h 229"/>
              <a:gd name="T32" fmla="*/ 175 w 285"/>
              <a:gd name="T33" fmla="*/ 182 h 229"/>
              <a:gd name="T34" fmla="*/ 116 w 285"/>
              <a:gd name="T35" fmla="*/ 229 h 229"/>
              <a:gd name="T36" fmla="*/ 1 w 285"/>
              <a:gd name="T37" fmla="*/ 223 h 229"/>
              <a:gd name="T38" fmla="*/ 0 w 285"/>
              <a:gd name="T39" fmla="*/ 143 h 229"/>
              <a:gd name="T40" fmla="*/ 9 w 285"/>
              <a:gd name="T41" fmla="*/ 61 h 229"/>
              <a:gd name="T42" fmla="*/ 50 w 285"/>
              <a:gd name="T43" fmla="*/ 8 h 229"/>
              <a:gd name="T44" fmla="*/ 94 w 285"/>
              <a:gd name="T45" fmla="*/ 3 h 229"/>
              <a:gd name="T46" fmla="*/ 121 w 285"/>
              <a:gd name="T47" fmla="*/ 63 h 229"/>
              <a:gd name="T48" fmla="*/ 78 w 285"/>
              <a:gd name="T49" fmla="*/ 77 h 229"/>
              <a:gd name="T50" fmla="*/ 116 w 285"/>
              <a:gd name="T51" fmla="*/ 108 h 229"/>
              <a:gd name="T52" fmla="*/ 122 w 285"/>
              <a:gd name="T53" fmla="*/ 223 h 229"/>
              <a:gd name="T54" fmla="*/ 13 w 285"/>
              <a:gd name="T55" fmla="*/ 217 h 229"/>
              <a:gd name="T56" fmla="*/ 110 w 285"/>
              <a:gd name="T57" fmla="*/ 120 h 229"/>
              <a:gd name="T58" fmla="*/ 55 w 285"/>
              <a:gd name="T59" fmla="*/ 114 h 229"/>
              <a:gd name="T60" fmla="*/ 106 w 285"/>
              <a:gd name="T61" fmla="*/ 54 h 229"/>
              <a:gd name="T62" fmla="*/ 55 w 285"/>
              <a:gd name="T63" fmla="*/ 18 h 229"/>
              <a:gd name="T64" fmla="*/ 20 w 285"/>
              <a:gd name="T65" fmla="*/ 64 h 229"/>
              <a:gd name="T66" fmla="*/ 12 w 285"/>
              <a:gd name="T67" fmla="*/ 143 h 229"/>
              <a:gd name="T68" fmla="*/ 13 w 285"/>
              <a:gd name="T69"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29">
                <a:moveTo>
                  <a:pt x="278" y="229"/>
                </a:moveTo>
                <a:cubicBezTo>
                  <a:pt x="170" y="229"/>
                  <a:pt x="170" y="229"/>
                  <a:pt x="170" y="229"/>
                </a:cubicBezTo>
                <a:cubicBezTo>
                  <a:pt x="167" y="229"/>
                  <a:pt x="164" y="226"/>
                  <a:pt x="164" y="223"/>
                </a:cubicBezTo>
                <a:cubicBezTo>
                  <a:pt x="164" y="214"/>
                  <a:pt x="164" y="201"/>
                  <a:pt x="163" y="183"/>
                </a:cubicBezTo>
                <a:cubicBezTo>
                  <a:pt x="163" y="143"/>
                  <a:pt x="163" y="143"/>
                  <a:pt x="163" y="143"/>
                </a:cubicBezTo>
                <a:cubicBezTo>
                  <a:pt x="163" y="126"/>
                  <a:pt x="163" y="112"/>
                  <a:pt x="165" y="99"/>
                </a:cubicBezTo>
                <a:cubicBezTo>
                  <a:pt x="165" y="88"/>
                  <a:pt x="167" y="77"/>
                  <a:pt x="171" y="62"/>
                </a:cubicBezTo>
                <a:cubicBezTo>
                  <a:pt x="174" y="49"/>
                  <a:pt x="179" y="38"/>
                  <a:pt x="186" y="29"/>
                </a:cubicBezTo>
                <a:cubicBezTo>
                  <a:pt x="192" y="20"/>
                  <a:pt x="201" y="13"/>
                  <a:pt x="213" y="8"/>
                </a:cubicBezTo>
                <a:cubicBezTo>
                  <a:pt x="224" y="3"/>
                  <a:pt x="237" y="0"/>
                  <a:pt x="251" y="0"/>
                </a:cubicBezTo>
                <a:cubicBezTo>
                  <a:pt x="254" y="0"/>
                  <a:pt x="256" y="1"/>
                  <a:pt x="257" y="3"/>
                </a:cubicBezTo>
                <a:cubicBezTo>
                  <a:pt x="284" y="57"/>
                  <a:pt x="284" y="57"/>
                  <a:pt x="284" y="57"/>
                </a:cubicBezTo>
                <a:cubicBezTo>
                  <a:pt x="285" y="59"/>
                  <a:pt x="285" y="61"/>
                  <a:pt x="283" y="63"/>
                </a:cubicBezTo>
                <a:cubicBezTo>
                  <a:pt x="282" y="65"/>
                  <a:pt x="280" y="66"/>
                  <a:pt x="278" y="66"/>
                </a:cubicBezTo>
                <a:cubicBezTo>
                  <a:pt x="261" y="66"/>
                  <a:pt x="249" y="70"/>
                  <a:pt x="241" y="77"/>
                </a:cubicBezTo>
                <a:cubicBezTo>
                  <a:pt x="235" y="83"/>
                  <a:pt x="231" y="94"/>
                  <a:pt x="231" y="108"/>
                </a:cubicBezTo>
                <a:cubicBezTo>
                  <a:pt x="278" y="108"/>
                  <a:pt x="278" y="108"/>
                  <a:pt x="278" y="108"/>
                </a:cubicBezTo>
                <a:cubicBezTo>
                  <a:pt x="282" y="108"/>
                  <a:pt x="284" y="111"/>
                  <a:pt x="284" y="114"/>
                </a:cubicBezTo>
                <a:cubicBezTo>
                  <a:pt x="284" y="223"/>
                  <a:pt x="284" y="223"/>
                  <a:pt x="284" y="223"/>
                </a:cubicBezTo>
                <a:cubicBezTo>
                  <a:pt x="284" y="226"/>
                  <a:pt x="282" y="229"/>
                  <a:pt x="278" y="229"/>
                </a:cubicBezTo>
                <a:close/>
                <a:moveTo>
                  <a:pt x="176" y="217"/>
                </a:moveTo>
                <a:cubicBezTo>
                  <a:pt x="272" y="217"/>
                  <a:pt x="272" y="217"/>
                  <a:pt x="272" y="217"/>
                </a:cubicBezTo>
                <a:cubicBezTo>
                  <a:pt x="272" y="120"/>
                  <a:pt x="272" y="120"/>
                  <a:pt x="272" y="120"/>
                </a:cubicBezTo>
                <a:cubicBezTo>
                  <a:pt x="224" y="120"/>
                  <a:pt x="224" y="120"/>
                  <a:pt x="224" y="120"/>
                </a:cubicBezTo>
                <a:cubicBezTo>
                  <a:pt x="221" y="120"/>
                  <a:pt x="218" y="118"/>
                  <a:pt x="218" y="114"/>
                </a:cubicBezTo>
                <a:cubicBezTo>
                  <a:pt x="218" y="94"/>
                  <a:pt x="223" y="78"/>
                  <a:pt x="233" y="68"/>
                </a:cubicBezTo>
                <a:cubicBezTo>
                  <a:pt x="241" y="60"/>
                  <a:pt x="253" y="56"/>
                  <a:pt x="269" y="54"/>
                </a:cubicBezTo>
                <a:cubicBezTo>
                  <a:pt x="248" y="12"/>
                  <a:pt x="248" y="12"/>
                  <a:pt x="248" y="12"/>
                </a:cubicBezTo>
                <a:cubicBezTo>
                  <a:pt x="236" y="12"/>
                  <a:pt x="226" y="15"/>
                  <a:pt x="218" y="18"/>
                </a:cubicBezTo>
                <a:cubicBezTo>
                  <a:pt x="208" y="23"/>
                  <a:pt x="201" y="29"/>
                  <a:pt x="196" y="36"/>
                </a:cubicBezTo>
                <a:cubicBezTo>
                  <a:pt x="190" y="44"/>
                  <a:pt x="185" y="54"/>
                  <a:pt x="183" y="64"/>
                </a:cubicBezTo>
                <a:cubicBezTo>
                  <a:pt x="179" y="79"/>
                  <a:pt x="177" y="90"/>
                  <a:pt x="176" y="100"/>
                </a:cubicBezTo>
                <a:cubicBezTo>
                  <a:pt x="175" y="112"/>
                  <a:pt x="175" y="126"/>
                  <a:pt x="175" y="143"/>
                </a:cubicBezTo>
                <a:cubicBezTo>
                  <a:pt x="175" y="182"/>
                  <a:pt x="175" y="182"/>
                  <a:pt x="175" y="182"/>
                </a:cubicBezTo>
                <a:cubicBezTo>
                  <a:pt x="176" y="197"/>
                  <a:pt x="176" y="208"/>
                  <a:pt x="176" y="217"/>
                </a:cubicBezTo>
                <a:close/>
                <a:moveTo>
                  <a:pt x="116" y="229"/>
                </a:moveTo>
                <a:cubicBezTo>
                  <a:pt x="7" y="229"/>
                  <a:pt x="7" y="229"/>
                  <a:pt x="7" y="229"/>
                </a:cubicBezTo>
                <a:cubicBezTo>
                  <a:pt x="4" y="229"/>
                  <a:pt x="1" y="226"/>
                  <a:pt x="1" y="223"/>
                </a:cubicBezTo>
                <a:cubicBezTo>
                  <a:pt x="1" y="214"/>
                  <a:pt x="1" y="201"/>
                  <a:pt x="1" y="183"/>
                </a:cubicBezTo>
                <a:cubicBezTo>
                  <a:pt x="0" y="165"/>
                  <a:pt x="0" y="151"/>
                  <a:pt x="0" y="143"/>
                </a:cubicBezTo>
                <a:cubicBezTo>
                  <a:pt x="0" y="126"/>
                  <a:pt x="1" y="112"/>
                  <a:pt x="1" y="99"/>
                </a:cubicBezTo>
                <a:cubicBezTo>
                  <a:pt x="3" y="84"/>
                  <a:pt x="5" y="72"/>
                  <a:pt x="9" y="61"/>
                </a:cubicBezTo>
                <a:cubicBezTo>
                  <a:pt x="12" y="48"/>
                  <a:pt x="17" y="37"/>
                  <a:pt x="23" y="29"/>
                </a:cubicBezTo>
                <a:cubicBezTo>
                  <a:pt x="31" y="20"/>
                  <a:pt x="39" y="13"/>
                  <a:pt x="50" y="8"/>
                </a:cubicBezTo>
                <a:cubicBezTo>
                  <a:pt x="61" y="2"/>
                  <a:pt x="75" y="0"/>
                  <a:pt x="89" y="0"/>
                </a:cubicBezTo>
                <a:cubicBezTo>
                  <a:pt x="91" y="0"/>
                  <a:pt x="93" y="1"/>
                  <a:pt x="94" y="3"/>
                </a:cubicBezTo>
                <a:cubicBezTo>
                  <a:pt x="121" y="57"/>
                  <a:pt x="121" y="57"/>
                  <a:pt x="121" y="57"/>
                </a:cubicBezTo>
                <a:cubicBezTo>
                  <a:pt x="122" y="59"/>
                  <a:pt x="122" y="61"/>
                  <a:pt x="121" y="63"/>
                </a:cubicBezTo>
                <a:cubicBezTo>
                  <a:pt x="120" y="65"/>
                  <a:pt x="118" y="66"/>
                  <a:pt x="116" y="66"/>
                </a:cubicBezTo>
                <a:cubicBezTo>
                  <a:pt x="99" y="66"/>
                  <a:pt x="86" y="70"/>
                  <a:pt x="78" y="77"/>
                </a:cubicBezTo>
                <a:cubicBezTo>
                  <a:pt x="72" y="83"/>
                  <a:pt x="68" y="94"/>
                  <a:pt x="68" y="108"/>
                </a:cubicBezTo>
                <a:cubicBezTo>
                  <a:pt x="116" y="108"/>
                  <a:pt x="116" y="108"/>
                  <a:pt x="116" y="108"/>
                </a:cubicBezTo>
                <a:cubicBezTo>
                  <a:pt x="119" y="108"/>
                  <a:pt x="122" y="111"/>
                  <a:pt x="122" y="114"/>
                </a:cubicBezTo>
                <a:cubicBezTo>
                  <a:pt x="122" y="223"/>
                  <a:pt x="122" y="223"/>
                  <a:pt x="122" y="223"/>
                </a:cubicBezTo>
                <a:cubicBezTo>
                  <a:pt x="122" y="226"/>
                  <a:pt x="119" y="229"/>
                  <a:pt x="116" y="229"/>
                </a:cubicBezTo>
                <a:close/>
                <a:moveTo>
                  <a:pt x="13" y="217"/>
                </a:moveTo>
                <a:cubicBezTo>
                  <a:pt x="110" y="217"/>
                  <a:pt x="110" y="217"/>
                  <a:pt x="110" y="217"/>
                </a:cubicBezTo>
                <a:cubicBezTo>
                  <a:pt x="110" y="120"/>
                  <a:pt x="110" y="120"/>
                  <a:pt x="110" y="120"/>
                </a:cubicBezTo>
                <a:cubicBezTo>
                  <a:pt x="61" y="120"/>
                  <a:pt x="61" y="120"/>
                  <a:pt x="61" y="120"/>
                </a:cubicBezTo>
                <a:cubicBezTo>
                  <a:pt x="58" y="120"/>
                  <a:pt x="55" y="118"/>
                  <a:pt x="55" y="114"/>
                </a:cubicBezTo>
                <a:cubicBezTo>
                  <a:pt x="55" y="94"/>
                  <a:pt x="60" y="78"/>
                  <a:pt x="70" y="68"/>
                </a:cubicBezTo>
                <a:cubicBezTo>
                  <a:pt x="78" y="60"/>
                  <a:pt x="90" y="56"/>
                  <a:pt x="106" y="54"/>
                </a:cubicBezTo>
                <a:cubicBezTo>
                  <a:pt x="85" y="12"/>
                  <a:pt x="85" y="12"/>
                  <a:pt x="85" y="12"/>
                </a:cubicBezTo>
                <a:cubicBezTo>
                  <a:pt x="74" y="12"/>
                  <a:pt x="64" y="15"/>
                  <a:pt x="55" y="18"/>
                </a:cubicBezTo>
                <a:cubicBezTo>
                  <a:pt x="46" y="23"/>
                  <a:pt x="39" y="28"/>
                  <a:pt x="33" y="36"/>
                </a:cubicBezTo>
                <a:cubicBezTo>
                  <a:pt x="28" y="43"/>
                  <a:pt x="23" y="52"/>
                  <a:pt x="20" y="64"/>
                </a:cubicBezTo>
                <a:cubicBezTo>
                  <a:pt x="17" y="75"/>
                  <a:pt x="15" y="86"/>
                  <a:pt x="13" y="100"/>
                </a:cubicBezTo>
                <a:cubicBezTo>
                  <a:pt x="13" y="113"/>
                  <a:pt x="12" y="126"/>
                  <a:pt x="12" y="143"/>
                </a:cubicBezTo>
                <a:cubicBezTo>
                  <a:pt x="12" y="151"/>
                  <a:pt x="12" y="164"/>
                  <a:pt x="13" y="182"/>
                </a:cubicBezTo>
                <a:cubicBezTo>
                  <a:pt x="13" y="197"/>
                  <a:pt x="13" y="208"/>
                  <a:pt x="13" y="217"/>
                </a:cubicBezTo>
                <a:close/>
              </a:path>
            </a:pathLst>
          </a:custGeom>
          <a:gradFill>
            <a:gsLst>
              <a:gs pos="0">
                <a:schemeClr val="accent1"/>
              </a:gs>
              <a:gs pos="50000">
                <a:schemeClr val="accent3"/>
              </a:gs>
              <a:gs pos="100000">
                <a:schemeClr val="accent4"/>
              </a:gs>
            </a:gsLst>
            <a:lin ang="0" scaled="0"/>
          </a:gradFill>
          <a:ln>
            <a:noFill/>
          </a:ln>
        </p:spPr>
        <p:txBody>
          <a:bodyPr vert="horz" wrap="square" lIns="91440" tIns="45720" rIns="91440" bIns="45720" numCol="1" anchor="t" anchorCtr="0" compatLnSpc="1">
            <a:prstTxWarp prst="textNoShape">
              <a:avLst/>
            </a:prstTxWarp>
          </a:bodyPr>
          <a:lstStyle/>
          <a:p>
            <a:pPr eaLnBrk="1"/>
            <a:endParaRPr lang="en-AU" noProof="0"/>
          </a:p>
        </p:txBody>
      </p:sp>
      <p:sp>
        <p:nvSpPr>
          <p:cNvPr id="22" name="Freeform 21"/>
          <p:cNvSpPr>
            <a:spLocks noChangeAspect="1" noEditPoints="1"/>
          </p:cNvSpPr>
          <p:nvPr userDrawn="1"/>
        </p:nvSpPr>
        <p:spPr bwMode="auto">
          <a:xfrm rot="10800000">
            <a:off x="11316422" y="4422836"/>
            <a:ext cx="422366" cy="339258"/>
          </a:xfrm>
          <a:custGeom>
            <a:avLst/>
            <a:gdLst>
              <a:gd name="T0" fmla="*/ 170 w 285"/>
              <a:gd name="T1" fmla="*/ 229 h 229"/>
              <a:gd name="T2" fmla="*/ 163 w 285"/>
              <a:gd name="T3" fmla="*/ 183 h 229"/>
              <a:gd name="T4" fmla="*/ 165 w 285"/>
              <a:gd name="T5" fmla="*/ 99 h 229"/>
              <a:gd name="T6" fmla="*/ 186 w 285"/>
              <a:gd name="T7" fmla="*/ 29 h 229"/>
              <a:gd name="T8" fmla="*/ 251 w 285"/>
              <a:gd name="T9" fmla="*/ 0 h 229"/>
              <a:gd name="T10" fmla="*/ 284 w 285"/>
              <a:gd name="T11" fmla="*/ 57 h 229"/>
              <a:gd name="T12" fmla="*/ 278 w 285"/>
              <a:gd name="T13" fmla="*/ 66 h 229"/>
              <a:gd name="T14" fmla="*/ 231 w 285"/>
              <a:gd name="T15" fmla="*/ 108 h 229"/>
              <a:gd name="T16" fmla="*/ 284 w 285"/>
              <a:gd name="T17" fmla="*/ 114 h 229"/>
              <a:gd name="T18" fmla="*/ 278 w 285"/>
              <a:gd name="T19" fmla="*/ 229 h 229"/>
              <a:gd name="T20" fmla="*/ 272 w 285"/>
              <a:gd name="T21" fmla="*/ 217 h 229"/>
              <a:gd name="T22" fmla="*/ 224 w 285"/>
              <a:gd name="T23" fmla="*/ 120 h 229"/>
              <a:gd name="T24" fmla="*/ 233 w 285"/>
              <a:gd name="T25" fmla="*/ 68 h 229"/>
              <a:gd name="T26" fmla="*/ 248 w 285"/>
              <a:gd name="T27" fmla="*/ 12 h 229"/>
              <a:gd name="T28" fmla="*/ 196 w 285"/>
              <a:gd name="T29" fmla="*/ 36 h 229"/>
              <a:gd name="T30" fmla="*/ 176 w 285"/>
              <a:gd name="T31" fmla="*/ 100 h 229"/>
              <a:gd name="T32" fmla="*/ 175 w 285"/>
              <a:gd name="T33" fmla="*/ 182 h 229"/>
              <a:gd name="T34" fmla="*/ 116 w 285"/>
              <a:gd name="T35" fmla="*/ 229 h 229"/>
              <a:gd name="T36" fmla="*/ 1 w 285"/>
              <a:gd name="T37" fmla="*/ 223 h 229"/>
              <a:gd name="T38" fmla="*/ 0 w 285"/>
              <a:gd name="T39" fmla="*/ 143 h 229"/>
              <a:gd name="T40" fmla="*/ 9 w 285"/>
              <a:gd name="T41" fmla="*/ 61 h 229"/>
              <a:gd name="T42" fmla="*/ 50 w 285"/>
              <a:gd name="T43" fmla="*/ 8 h 229"/>
              <a:gd name="T44" fmla="*/ 94 w 285"/>
              <a:gd name="T45" fmla="*/ 3 h 229"/>
              <a:gd name="T46" fmla="*/ 121 w 285"/>
              <a:gd name="T47" fmla="*/ 63 h 229"/>
              <a:gd name="T48" fmla="*/ 78 w 285"/>
              <a:gd name="T49" fmla="*/ 77 h 229"/>
              <a:gd name="T50" fmla="*/ 116 w 285"/>
              <a:gd name="T51" fmla="*/ 108 h 229"/>
              <a:gd name="T52" fmla="*/ 122 w 285"/>
              <a:gd name="T53" fmla="*/ 223 h 229"/>
              <a:gd name="T54" fmla="*/ 13 w 285"/>
              <a:gd name="T55" fmla="*/ 217 h 229"/>
              <a:gd name="T56" fmla="*/ 110 w 285"/>
              <a:gd name="T57" fmla="*/ 120 h 229"/>
              <a:gd name="T58" fmla="*/ 55 w 285"/>
              <a:gd name="T59" fmla="*/ 114 h 229"/>
              <a:gd name="T60" fmla="*/ 106 w 285"/>
              <a:gd name="T61" fmla="*/ 54 h 229"/>
              <a:gd name="T62" fmla="*/ 55 w 285"/>
              <a:gd name="T63" fmla="*/ 18 h 229"/>
              <a:gd name="T64" fmla="*/ 20 w 285"/>
              <a:gd name="T65" fmla="*/ 64 h 229"/>
              <a:gd name="T66" fmla="*/ 12 w 285"/>
              <a:gd name="T67" fmla="*/ 143 h 229"/>
              <a:gd name="T68" fmla="*/ 13 w 285"/>
              <a:gd name="T69"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229">
                <a:moveTo>
                  <a:pt x="278" y="229"/>
                </a:moveTo>
                <a:cubicBezTo>
                  <a:pt x="170" y="229"/>
                  <a:pt x="170" y="229"/>
                  <a:pt x="170" y="229"/>
                </a:cubicBezTo>
                <a:cubicBezTo>
                  <a:pt x="167" y="229"/>
                  <a:pt x="164" y="226"/>
                  <a:pt x="164" y="223"/>
                </a:cubicBezTo>
                <a:cubicBezTo>
                  <a:pt x="164" y="214"/>
                  <a:pt x="164" y="201"/>
                  <a:pt x="163" y="183"/>
                </a:cubicBezTo>
                <a:cubicBezTo>
                  <a:pt x="163" y="143"/>
                  <a:pt x="163" y="143"/>
                  <a:pt x="163" y="143"/>
                </a:cubicBezTo>
                <a:cubicBezTo>
                  <a:pt x="163" y="126"/>
                  <a:pt x="163" y="112"/>
                  <a:pt x="165" y="99"/>
                </a:cubicBezTo>
                <a:cubicBezTo>
                  <a:pt x="165" y="88"/>
                  <a:pt x="167" y="77"/>
                  <a:pt x="171" y="62"/>
                </a:cubicBezTo>
                <a:cubicBezTo>
                  <a:pt x="174" y="49"/>
                  <a:pt x="179" y="38"/>
                  <a:pt x="186" y="29"/>
                </a:cubicBezTo>
                <a:cubicBezTo>
                  <a:pt x="192" y="20"/>
                  <a:pt x="201" y="13"/>
                  <a:pt x="213" y="8"/>
                </a:cubicBezTo>
                <a:cubicBezTo>
                  <a:pt x="224" y="3"/>
                  <a:pt x="237" y="0"/>
                  <a:pt x="251" y="0"/>
                </a:cubicBezTo>
                <a:cubicBezTo>
                  <a:pt x="254" y="0"/>
                  <a:pt x="256" y="1"/>
                  <a:pt x="257" y="3"/>
                </a:cubicBezTo>
                <a:cubicBezTo>
                  <a:pt x="284" y="57"/>
                  <a:pt x="284" y="57"/>
                  <a:pt x="284" y="57"/>
                </a:cubicBezTo>
                <a:cubicBezTo>
                  <a:pt x="285" y="59"/>
                  <a:pt x="285" y="61"/>
                  <a:pt x="283" y="63"/>
                </a:cubicBezTo>
                <a:cubicBezTo>
                  <a:pt x="282" y="65"/>
                  <a:pt x="280" y="66"/>
                  <a:pt x="278" y="66"/>
                </a:cubicBezTo>
                <a:cubicBezTo>
                  <a:pt x="261" y="66"/>
                  <a:pt x="249" y="70"/>
                  <a:pt x="241" y="77"/>
                </a:cubicBezTo>
                <a:cubicBezTo>
                  <a:pt x="235" y="83"/>
                  <a:pt x="231" y="94"/>
                  <a:pt x="231" y="108"/>
                </a:cubicBezTo>
                <a:cubicBezTo>
                  <a:pt x="278" y="108"/>
                  <a:pt x="278" y="108"/>
                  <a:pt x="278" y="108"/>
                </a:cubicBezTo>
                <a:cubicBezTo>
                  <a:pt x="282" y="108"/>
                  <a:pt x="284" y="111"/>
                  <a:pt x="284" y="114"/>
                </a:cubicBezTo>
                <a:cubicBezTo>
                  <a:pt x="284" y="223"/>
                  <a:pt x="284" y="223"/>
                  <a:pt x="284" y="223"/>
                </a:cubicBezTo>
                <a:cubicBezTo>
                  <a:pt x="284" y="226"/>
                  <a:pt x="282" y="229"/>
                  <a:pt x="278" y="229"/>
                </a:cubicBezTo>
                <a:close/>
                <a:moveTo>
                  <a:pt x="176" y="217"/>
                </a:moveTo>
                <a:cubicBezTo>
                  <a:pt x="272" y="217"/>
                  <a:pt x="272" y="217"/>
                  <a:pt x="272" y="217"/>
                </a:cubicBezTo>
                <a:cubicBezTo>
                  <a:pt x="272" y="120"/>
                  <a:pt x="272" y="120"/>
                  <a:pt x="272" y="120"/>
                </a:cubicBezTo>
                <a:cubicBezTo>
                  <a:pt x="224" y="120"/>
                  <a:pt x="224" y="120"/>
                  <a:pt x="224" y="120"/>
                </a:cubicBezTo>
                <a:cubicBezTo>
                  <a:pt x="221" y="120"/>
                  <a:pt x="218" y="118"/>
                  <a:pt x="218" y="114"/>
                </a:cubicBezTo>
                <a:cubicBezTo>
                  <a:pt x="218" y="94"/>
                  <a:pt x="223" y="78"/>
                  <a:pt x="233" y="68"/>
                </a:cubicBezTo>
                <a:cubicBezTo>
                  <a:pt x="241" y="60"/>
                  <a:pt x="253" y="56"/>
                  <a:pt x="269" y="54"/>
                </a:cubicBezTo>
                <a:cubicBezTo>
                  <a:pt x="248" y="12"/>
                  <a:pt x="248" y="12"/>
                  <a:pt x="248" y="12"/>
                </a:cubicBezTo>
                <a:cubicBezTo>
                  <a:pt x="236" y="12"/>
                  <a:pt x="226" y="15"/>
                  <a:pt x="218" y="18"/>
                </a:cubicBezTo>
                <a:cubicBezTo>
                  <a:pt x="208" y="23"/>
                  <a:pt x="201" y="29"/>
                  <a:pt x="196" y="36"/>
                </a:cubicBezTo>
                <a:cubicBezTo>
                  <a:pt x="190" y="44"/>
                  <a:pt x="185" y="54"/>
                  <a:pt x="183" y="64"/>
                </a:cubicBezTo>
                <a:cubicBezTo>
                  <a:pt x="179" y="79"/>
                  <a:pt x="177" y="90"/>
                  <a:pt x="176" y="100"/>
                </a:cubicBezTo>
                <a:cubicBezTo>
                  <a:pt x="175" y="112"/>
                  <a:pt x="175" y="126"/>
                  <a:pt x="175" y="143"/>
                </a:cubicBezTo>
                <a:cubicBezTo>
                  <a:pt x="175" y="182"/>
                  <a:pt x="175" y="182"/>
                  <a:pt x="175" y="182"/>
                </a:cubicBezTo>
                <a:cubicBezTo>
                  <a:pt x="176" y="197"/>
                  <a:pt x="176" y="208"/>
                  <a:pt x="176" y="217"/>
                </a:cubicBezTo>
                <a:close/>
                <a:moveTo>
                  <a:pt x="116" y="229"/>
                </a:moveTo>
                <a:cubicBezTo>
                  <a:pt x="7" y="229"/>
                  <a:pt x="7" y="229"/>
                  <a:pt x="7" y="229"/>
                </a:cubicBezTo>
                <a:cubicBezTo>
                  <a:pt x="4" y="229"/>
                  <a:pt x="1" y="226"/>
                  <a:pt x="1" y="223"/>
                </a:cubicBezTo>
                <a:cubicBezTo>
                  <a:pt x="1" y="214"/>
                  <a:pt x="1" y="201"/>
                  <a:pt x="1" y="183"/>
                </a:cubicBezTo>
                <a:cubicBezTo>
                  <a:pt x="0" y="165"/>
                  <a:pt x="0" y="151"/>
                  <a:pt x="0" y="143"/>
                </a:cubicBezTo>
                <a:cubicBezTo>
                  <a:pt x="0" y="126"/>
                  <a:pt x="1" y="112"/>
                  <a:pt x="1" y="99"/>
                </a:cubicBezTo>
                <a:cubicBezTo>
                  <a:pt x="3" y="84"/>
                  <a:pt x="5" y="72"/>
                  <a:pt x="9" y="61"/>
                </a:cubicBezTo>
                <a:cubicBezTo>
                  <a:pt x="12" y="48"/>
                  <a:pt x="17" y="37"/>
                  <a:pt x="23" y="29"/>
                </a:cubicBezTo>
                <a:cubicBezTo>
                  <a:pt x="31" y="20"/>
                  <a:pt x="39" y="13"/>
                  <a:pt x="50" y="8"/>
                </a:cubicBezTo>
                <a:cubicBezTo>
                  <a:pt x="61" y="2"/>
                  <a:pt x="75" y="0"/>
                  <a:pt x="89" y="0"/>
                </a:cubicBezTo>
                <a:cubicBezTo>
                  <a:pt x="91" y="0"/>
                  <a:pt x="93" y="1"/>
                  <a:pt x="94" y="3"/>
                </a:cubicBezTo>
                <a:cubicBezTo>
                  <a:pt x="121" y="57"/>
                  <a:pt x="121" y="57"/>
                  <a:pt x="121" y="57"/>
                </a:cubicBezTo>
                <a:cubicBezTo>
                  <a:pt x="122" y="59"/>
                  <a:pt x="122" y="61"/>
                  <a:pt x="121" y="63"/>
                </a:cubicBezTo>
                <a:cubicBezTo>
                  <a:pt x="120" y="65"/>
                  <a:pt x="118" y="66"/>
                  <a:pt x="116" y="66"/>
                </a:cubicBezTo>
                <a:cubicBezTo>
                  <a:pt x="99" y="66"/>
                  <a:pt x="86" y="70"/>
                  <a:pt x="78" y="77"/>
                </a:cubicBezTo>
                <a:cubicBezTo>
                  <a:pt x="72" y="83"/>
                  <a:pt x="68" y="94"/>
                  <a:pt x="68" y="108"/>
                </a:cubicBezTo>
                <a:cubicBezTo>
                  <a:pt x="116" y="108"/>
                  <a:pt x="116" y="108"/>
                  <a:pt x="116" y="108"/>
                </a:cubicBezTo>
                <a:cubicBezTo>
                  <a:pt x="119" y="108"/>
                  <a:pt x="122" y="111"/>
                  <a:pt x="122" y="114"/>
                </a:cubicBezTo>
                <a:cubicBezTo>
                  <a:pt x="122" y="223"/>
                  <a:pt x="122" y="223"/>
                  <a:pt x="122" y="223"/>
                </a:cubicBezTo>
                <a:cubicBezTo>
                  <a:pt x="122" y="226"/>
                  <a:pt x="119" y="229"/>
                  <a:pt x="116" y="229"/>
                </a:cubicBezTo>
                <a:close/>
                <a:moveTo>
                  <a:pt x="13" y="217"/>
                </a:moveTo>
                <a:cubicBezTo>
                  <a:pt x="110" y="217"/>
                  <a:pt x="110" y="217"/>
                  <a:pt x="110" y="217"/>
                </a:cubicBezTo>
                <a:cubicBezTo>
                  <a:pt x="110" y="120"/>
                  <a:pt x="110" y="120"/>
                  <a:pt x="110" y="120"/>
                </a:cubicBezTo>
                <a:cubicBezTo>
                  <a:pt x="61" y="120"/>
                  <a:pt x="61" y="120"/>
                  <a:pt x="61" y="120"/>
                </a:cubicBezTo>
                <a:cubicBezTo>
                  <a:pt x="58" y="120"/>
                  <a:pt x="55" y="118"/>
                  <a:pt x="55" y="114"/>
                </a:cubicBezTo>
                <a:cubicBezTo>
                  <a:pt x="55" y="94"/>
                  <a:pt x="60" y="78"/>
                  <a:pt x="70" y="68"/>
                </a:cubicBezTo>
                <a:cubicBezTo>
                  <a:pt x="78" y="60"/>
                  <a:pt x="90" y="56"/>
                  <a:pt x="106" y="54"/>
                </a:cubicBezTo>
                <a:cubicBezTo>
                  <a:pt x="85" y="12"/>
                  <a:pt x="85" y="12"/>
                  <a:pt x="85" y="12"/>
                </a:cubicBezTo>
                <a:cubicBezTo>
                  <a:pt x="74" y="12"/>
                  <a:pt x="64" y="15"/>
                  <a:pt x="55" y="18"/>
                </a:cubicBezTo>
                <a:cubicBezTo>
                  <a:pt x="46" y="23"/>
                  <a:pt x="39" y="28"/>
                  <a:pt x="33" y="36"/>
                </a:cubicBezTo>
                <a:cubicBezTo>
                  <a:pt x="28" y="43"/>
                  <a:pt x="23" y="52"/>
                  <a:pt x="20" y="64"/>
                </a:cubicBezTo>
                <a:cubicBezTo>
                  <a:pt x="17" y="75"/>
                  <a:pt x="15" y="86"/>
                  <a:pt x="13" y="100"/>
                </a:cubicBezTo>
                <a:cubicBezTo>
                  <a:pt x="13" y="113"/>
                  <a:pt x="12" y="126"/>
                  <a:pt x="12" y="143"/>
                </a:cubicBezTo>
                <a:cubicBezTo>
                  <a:pt x="12" y="151"/>
                  <a:pt x="12" y="164"/>
                  <a:pt x="13" y="182"/>
                </a:cubicBezTo>
                <a:cubicBezTo>
                  <a:pt x="13" y="197"/>
                  <a:pt x="13" y="208"/>
                  <a:pt x="13" y="217"/>
                </a:cubicBezTo>
                <a:close/>
              </a:path>
            </a:pathLst>
          </a:custGeom>
          <a:gradFill>
            <a:gsLst>
              <a:gs pos="0">
                <a:schemeClr val="accent1"/>
              </a:gs>
              <a:gs pos="50000">
                <a:schemeClr val="accent3"/>
              </a:gs>
              <a:gs pos="100000">
                <a:schemeClr val="accent4"/>
              </a:gs>
            </a:gsLst>
            <a:lin ang="0" scaled="0"/>
          </a:gradFill>
          <a:ln>
            <a:noFill/>
          </a:ln>
        </p:spPr>
        <p:txBody>
          <a:bodyPr vert="horz" wrap="square" lIns="91440" tIns="45720" rIns="91440" bIns="45720" numCol="1" anchor="t" anchorCtr="0" compatLnSpc="1">
            <a:prstTxWarp prst="textNoShape">
              <a:avLst/>
            </a:prstTxWarp>
          </a:bodyPr>
          <a:lstStyle/>
          <a:p>
            <a:pPr eaLnBrk="1"/>
            <a:endParaRPr lang="en-AU" noProof="0"/>
          </a:p>
        </p:txBody>
      </p:sp>
      <p:sp>
        <p:nvSpPr>
          <p:cNvPr id="14" name="Text Placeholder 28"/>
          <p:cNvSpPr>
            <a:spLocks noGrp="1"/>
          </p:cNvSpPr>
          <p:nvPr>
            <p:ph type="body" sz="quarter" idx="18" hasCustomPrompt="1"/>
          </p:nvPr>
        </p:nvSpPr>
        <p:spPr>
          <a:xfrm>
            <a:off x="666000" y="673547"/>
            <a:ext cx="6796608"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15" name="Text Placeholder 13"/>
          <p:cNvSpPr>
            <a:spLocks noGrp="1"/>
          </p:cNvSpPr>
          <p:nvPr>
            <p:ph type="body" sz="quarter" idx="22"/>
          </p:nvPr>
        </p:nvSpPr>
        <p:spPr>
          <a:xfrm>
            <a:off x="666000" y="1774800"/>
            <a:ext cx="6738637" cy="4376189"/>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pic>
        <p:nvPicPr>
          <p:cNvPr id="12" name="Picture 11">
            <a:extLst>
              <a:ext uri="{FF2B5EF4-FFF2-40B4-BE49-F238E27FC236}">
                <a16:creationId xmlns:a16="http://schemas.microsoft.com/office/drawing/2014/main" id="{BBAF4465-F859-4880-8A25-92D9A7A1D99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7" y="6408178"/>
            <a:ext cx="1629282" cy="251643"/>
          </a:xfrm>
          <a:prstGeom prst="rect">
            <a:avLst/>
          </a:prstGeom>
        </p:spPr>
      </p:pic>
    </p:spTree>
    <p:extLst>
      <p:ext uri="{BB962C8B-B14F-4D97-AF65-F5344CB8AC3E}">
        <p14:creationId xmlns:p14="http://schemas.microsoft.com/office/powerpoint/2010/main" val="2778930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sight Grey">
    <p:spTree>
      <p:nvGrpSpPr>
        <p:cNvPr id="1" name=""/>
        <p:cNvGrpSpPr/>
        <p:nvPr/>
      </p:nvGrpSpPr>
      <p:grpSpPr>
        <a:xfrm>
          <a:off x="0" y="0"/>
          <a:ext cx="0" cy="0"/>
          <a:chOff x="0" y="0"/>
          <a:chExt cx="0" cy="0"/>
        </a:xfrm>
      </p:grpSpPr>
      <p:pic>
        <p:nvPicPr>
          <p:cNvPr id="10" name="Picture 9"/>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12" name="Rectangle 11"/>
          <p:cNvSpPr/>
          <p:nvPr userDrawn="1"/>
        </p:nvSpPr>
        <p:spPr>
          <a:xfrm>
            <a:off x="9405828" y="109728"/>
            <a:ext cx="2792100" cy="67482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13" name="Text Placeholder 3"/>
          <p:cNvSpPr>
            <a:spLocks noGrp="1"/>
          </p:cNvSpPr>
          <p:nvPr>
            <p:ph type="body" sz="quarter" idx="14" hasCustomPrompt="1"/>
          </p:nvPr>
        </p:nvSpPr>
        <p:spPr>
          <a:xfrm>
            <a:off x="9837876" y="1792062"/>
            <a:ext cx="1800200" cy="3700598"/>
          </a:xfrm>
          <a:prstGeom prst="rect">
            <a:avLst/>
          </a:prstGeom>
        </p:spPr>
        <p:txBody>
          <a:bodyPr anchor="ctr"/>
          <a:lstStyle>
            <a:lvl1pPr algn="ctr">
              <a:defRPr sz="2000" i="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dirty="0"/>
              <a:t>Insight</a:t>
            </a:r>
          </a:p>
        </p:txBody>
      </p:sp>
      <p:sp>
        <p:nvSpPr>
          <p:cNvPr id="14" name="Text Placeholder 28"/>
          <p:cNvSpPr>
            <a:spLocks noGrp="1"/>
          </p:cNvSpPr>
          <p:nvPr>
            <p:ph type="body" sz="quarter" idx="18" hasCustomPrompt="1"/>
          </p:nvPr>
        </p:nvSpPr>
        <p:spPr>
          <a:xfrm>
            <a:off x="666000" y="673547"/>
            <a:ext cx="8380784"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15" name="Text Placeholder 13"/>
          <p:cNvSpPr>
            <a:spLocks noGrp="1"/>
          </p:cNvSpPr>
          <p:nvPr>
            <p:ph type="body" sz="quarter" idx="22"/>
          </p:nvPr>
        </p:nvSpPr>
        <p:spPr>
          <a:xfrm>
            <a:off x="666000" y="1774800"/>
            <a:ext cx="8361274" cy="4376189"/>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pic>
        <p:nvPicPr>
          <p:cNvPr id="8" name="Picture 7">
            <a:extLst>
              <a:ext uri="{FF2B5EF4-FFF2-40B4-BE49-F238E27FC236}">
                <a16:creationId xmlns:a16="http://schemas.microsoft.com/office/drawing/2014/main" id="{372A311C-21E2-477E-B5CA-5C190976B37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3417201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sight Blue">
    <p:spTree>
      <p:nvGrpSpPr>
        <p:cNvPr id="1" name=""/>
        <p:cNvGrpSpPr/>
        <p:nvPr/>
      </p:nvGrpSpPr>
      <p:grpSpPr>
        <a:xfrm>
          <a:off x="0" y="0"/>
          <a:ext cx="0" cy="0"/>
          <a:chOff x="0" y="0"/>
          <a:chExt cx="0" cy="0"/>
        </a:xfrm>
      </p:grpSpPr>
      <p:pic>
        <p:nvPicPr>
          <p:cNvPr id="10" name="Picture 9"/>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12" name="Rectangle 11"/>
          <p:cNvSpPr/>
          <p:nvPr userDrawn="1"/>
        </p:nvSpPr>
        <p:spPr>
          <a:xfrm>
            <a:off x="9405828" y="109728"/>
            <a:ext cx="2792100" cy="67482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13" name="Text Placeholder 3"/>
          <p:cNvSpPr>
            <a:spLocks noGrp="1"/>
          </p:cNvSpPr>
          <p:nvPr>
            <p:ph type="body" sz="quarter" idx="14" hasCustomPrompt="1"/>
          </p:nvPr>
        </p:nvSpPr>
        <p:spPr>
          <a:xfrm>
            <a:off x="9837876" y="1799377"/>
            <a:ext cx="1800200" cy="3700598"/>
          </a:xfrm>
          <a:prstGeom prst="rect">
            <a:avLst/>
          </a:prstGeom>
        </p:spPr>
        <p:txBody>
          <a:bodyPr anchor="ctr"/>
          <a:lstStyle>
            <a:lvl1pPr algn="ctr">
              <a:defRPr sz="2000"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dirty="0"/>
              <a:t>Insight</a:t>
            </a:r>
          </a:p>
        </p:txBody>
      </p:sp>
      <p:sp>
        <p:nvSpPr>
          <p:cNvPr id="17" name="Text Placeholder 28"/>
          <p:cNvSpPr>
            <a:spLocks noGrp="1"/>
          </p:cNvSpPr>
          <p:nvPr>
            <p:ph type="body" sz="quarter" idx="18" hasCustomPrompt="1"/>
          </p:nvPr>
        </p:nvSpPr>
        <p:spPr>
          <a:xfrm>
            <a:off x="666000" y="673547"/>
            <a:ext cx="8380784"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21" name="Text Placeholder 13"/>
          <p:cNvSpPr>
            <a:spLocks noGrp="1"/>
          </p:cNvSpPr>
          <p:nvPr>
            <p:ph type="body" sz="quarter" idx="22"/>
          </p:nvPr>
        </p:nvSpPr>
        <p:spPr>
          <a:xfrm>
            <a:off x="666000" y="1774800"/>
            <a:ext cx="8361274" cy="4376189"/>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pic>
        <p:nvPicPr>
          <p:cNvPr id="8" name="Picture 7">
            <a:extLst>
              <a:ext uri="{FF2B5EF4-FFF2-40B4-BE49-F238E27FC236}">
                <a16:creationId xmlns:a16="http://schemas.microsoft.com/office/drawing/2014/main" id="{1D8A711F-87BF-4D6C-BA3C-4C544325E6B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7" y="6408178"/>
            <a:ext cx="1629282" cy="251643"/>
          </a:xfrm>
          <a:prstGeom prst="rect">
            <a:avLst/>
          </a:prstGeom>
        </p:spPr>
      </p:pic>
    </p:spTree>
    <p:extLst>
      <p:ext uri="{BB962C8B-B14F-4D97-AF65-F5344CB8AC3E}">
        <p14:creationId xmlns:p14="http://schemas.microsoft.com/office/powerpoint/2010/main" val="31115115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sight Grey left">
    <p:spTree>
      <p:nvGrpSpPr>
        <p:cNvPr id="1" name=""/>
        <p:cNvGrpSpPr/>
        <p:nvPr/>
      </p:nvGrpSpPr>
      <p:grpSpPr>
        <a:xfrm>
          <a:off x="0" y="0"/>
          <a:ext cx="0" cy="0"/>
          <a:chOff x="0" y="0"/>
          <a:chExt cx="0" cy="0"/>
        </a:xfrm>
      </p:grpSpPr>
      <p:pic>
        <p:nvPicPr>
          <p:cNvPr id="10" name="Picture 9"/>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12" name="Rectangle 11"/>
          <p:cNvSpPr/>
          <p:nvPr userDrawn="1"/>
        </p:nvSpPr>
        <p:spPr>
          <a:xfrm>
            <a:off x="-25474" y="109728"/>
            <a:ext cx="2792100" cy="67482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13" name="Text Placeholder 3"/>
          <p:cNvSpPr>
            <a:spLocks noGrp="1"/>
          </p:cNvSpPr>
          <p:nvPr>
            <p:ph type="body" sz="quarter" idx="14" hasCustomPrompt="1"/>
          </p:nvPr>
        </p:nvSpPr>
        <p:spPr>
          <a:xfrm>
            <a:off x="463357" y="1792062"/>
            <a:ext cx="1800200" cy="3700598"/>
          </a:xfrm>
          <a:prstGeom prst="rect">
            <a:avLst/>
          </a:prstGeom>
        </p:spPr>
        <p:txBody>
          <a:bodyPr anchor="ctr"/>
          <a:lstStyle>
            <a:lvl1pPr algn="ctr">
              <a:defRPr sz="2000" i="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dirty="0"/>
              <a:t>Insight</a:t>
            </a:r>
          </a:p>
        </p:txBody>
      </p:sp>
      <p:sp>
        <p:nvSpPr>
          <p:cNvPr id="14" name="Text Placeholder 28"/>
          <p:cNvSpPr>
            <a:spLocks noGrp="1"/>
          </p:cNvSpPr>
          <p:nvPr>
            <p:ph type="body" sz="quarter" idx="18" hasCustomPrompt="1"/>
          </p:nvPr>
        </p:nvSpPr>
        <p:spPr>
          <a:xfrm>
            <a:off x="3218400" y="673547"/>
            <a:ext cx="8291924"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15" name="Text Placeholder 13"/>
          <p:cNvSpPr>
            <a:spLocks noGrp="1"/>
          </p:cNvSpPr>
          <p:nvPr>
            <p:ph type="body" sz="quarter" idx="22"/>
          </p:nvPr>
        </p:nvSpPr>
        <p:spPr>
          <a:xfrm>
            <a:off x="3218400" y="1774800"/>
            <a:ext cx="8273492" cy="4376189"/>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pic>
        <p:nvPicPr>
          <p:cNvPr id="8" name="Picture 7">
            <a:extLst>
              <a:ext uri="{FF2B5EF4-FFF2-40B4-BE49-F238E27FC236}">
                <a16:creationId xmlns:a16="http://schemas.microsoft.com/office/drawing/2014/main" id="{12F7CD8E-E9B0-4F08-92B3-DCF77D86463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206384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sight Blue left">
    <p:spTree>
      <p:nvGrpSpPr>
        <p:cNvPr id="1" name=""/>
        <p:cNvGrpSpPr/>
        <p:nvPr/>
      </p:nvGrpSpPr>
      <p:grpSpPr>
        <a:xfrm>
          <a:off x="0" y="0"/>
          <a:ext cx="0" cy="0"/>
          <a:chOff x="0" y="0"/>
          <a:chExt cx="0" cy="0"/>
        </a:xfrm>
      </p:grpSpPr>
      <p:pic>
        <p:nvPicPr>
          <p:cNvPr id="10" name="Picture 9"/>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12" name="Rectangle 11"/>
          <p:cNvSpPr/>
          <p:nvPr userDrawn="1"/>
        </p:nvSpPr>
        <p:spPr>
          <a:xfrm>
            <a:off x="-25474" y="109728"/>
            <a:ext cx="2792100" cy="67482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13" name="Text Placeholder 3"/>
          <p:cNvSpPr>
            <a:spLocks noGrp="1"/>
          </p:cNvSpPr>
          <p:nvPr>
            <p:ph type="body" sz="quarter" idx="14" hasCustomPrompt="1"/>
          </p:nvPr>
        </p:nvSpPr>
        <p:spPr>
          <a:xfrm>
            <a:off x="463357" y="1771933"/>
            <a:ext cx="1800200" cy="3700598"/>
          </a:xfrm>
          <a:prstGeom prst="rect">
            <a:avLst/>
          </a:prstGeom>
        </p:spPr>
        <p:txBody>
          <a:bodyPr anchor="ctr"/>
          <a:lstStyle>
            <a:lvl1pPr algn="ctr">
              <a:defRPr sz="2000"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bg1"/>
                </a:solidFill>
                <a:latin typeface="Segoe UI Semibold" panose="020B0702040204020203" pitchFamily="34" charset="0"/>
              </a:defRPr>
            </a:lvl2pPr>
            <a:lvl3pPr>
              <a:defRPr>
                <a:solidFill>
                  <a:schemeClr val="bg1"/>
                </a:solidFill>
                <a:latin typeface="Segoe UI Semibold" panose="020B0702040204020203" pitchFamily="34" charset="0"/>
              </a:defRPr>
            </a:lvl3pPr>
            <a:lvl4pPr>
              <a:defRPr>
                <a:solidFill>
                  <a:schemeClr val="bg1"/>
                </a:solidFill>
                <a:latin typeface="Segoe UI Semibold" panose="020B0702040204020203" pitchFamily="34" charset="0"/>
              </a:defRPr>
            </a:lvl4pPr>
            <a:lvl5pPr>
              <a:defRPr>
                <a:solidFill>
                  <a:schemeClr val="bg1"/>
                </a:solidFill>
                <a:latin typeface="Segoe UI Semibold" panose="020B0702040204020203" pitchFamily="34" charset="0"/>
              </a:defRPr>
            </a:lvl5pPr>
          </a:lstStyle>
          <a:p>
            <a:pPr lvl="0"/>
            <a:r>
              <a:rPr lang="en-AU" noProof="0" dirty="0"/>
              <a:t>Insight</a:t>
            </a:r>
          </a:p>
        </p:txBody>
      </p:sp>
      <p:sp>
        <p:nvSpPr>
          <p:cNvPr id="17" name="Text Placeholder 28"/>
          <p:cNvSpPr>
            <a:spLocks noGrp="1"/>
          </p:cNvSpPr>
          <p:nvPr>
            <p:ph type="body" sz="quarter" idx="18" hasCustomPrompt="1"/>
          </p:nvPr>
        </p:nvSpPr>
        <p:spPr>
          <a:xfrm>
            <a:off x="3218400" y="673547"/>
            <a:ext cx="8291924"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21" name="Text Placeholder 13"/>
          <p:cNvSpPr>
            <a:spLocks noGrp="1"/>
          </p:cNvSpPr>
          <p:nvPr>
            <p:ph type="body" sz="quarter" idx="22"/>
          </p:nvPr>
        </p:nvSpPr>
        <p:spPr>
          <a:xfrm>
            <a:off x="3218400" y="1774800"/>
            <a:ext cx="8273492" cy="4376189"/>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pic>
        <p:nvPicPr>
          <p:cNvPr id="8" name="Picture 7">
            <a:extLst>
              <a:ext uri="{FF2B5EF4-FFF2-40B4-BE49-F238E27FC236}">
                <a16:creationId xmlns:a16="http://schemas.microsoft.com/office/drawing/2014/main" id="{80BA1B3B-EA7A-4CDE-9A99-F35E18D766A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14664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charts/insights">
    <p:spTree>
      <p:nvGrpSpPr>
        <p:cNvPr id="1" name=""/>
        <p:cNvGrpSpPr/>
        <p:nvPr/>
      </p:nvGrpSpPr>
      <p:grpSpPr>
        <a:xfrm>
          <a:off x="0" y="0"/>
          <a:ext cx="0" cy="0"/>
          <a:chOff x="0" y="0"/>
          <a:chExt cx="0" cy="0"/>
        </a:xfrm>
      </p:grpSpPr>
      <p:sp>
        <p:nvSpPr>
          <p:cNvPr id="3"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pic>
        <p:nvPicPr>
          <p:cNvPr id="4" name="Picture 3"/>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7" name="Content Placeholder 6"/>
          <p:cNvSpPr>
            <a:spLocks noGrp="1"/>
          </p:cNvSpPr>
          <p:nvPr>
            <p:ph sz="quarter" idx="19"/>
          </p:nvPr>
        </p:nvSpPr>
        <p:spPr>
          <a:xfrm>
            <a:off x="666000" y="1527175"/>
            <a:ext cx="5328000" cy="2268538"/>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Content Placeholder 6"/>
          <p:cNvSpPr>
            <a:spLocks noGrp="1"/>
          </p:cNvSpPr>
          <p:nvPr>
            <p:ph sz="quarter" idx="20"/>
          </p:nvPr>
        </p:nvSpPr>
        <p:spPr>
          <a:xfrm>
            <a:off x="6202800" y="1515674"/>
            <a:ext cx="5328000" cy="2268538"/>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0" name="Content Placeholder 6"/>
          <p:cNvSpPr>
            <a:spLocks noGrp="1"/>
          </p:cNvSpPr>
          <p:nvPr>
            <p:ph sz="quarter" idx="21"/>
          </p:nvPr>
        </p:nvSpPr>
        <p:spPr>
          <a:xfrm>
            <a:off x="666000" y="3991452"/>
            <a:ext cx="5328000" cy="2268538"/>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1" name="Content Placeholder 6"/>
          <p:cNvSpPr>
            <a:spLocks noGrp="1"/>
          </p:cNvSpPr>
          <p:nvPr>
            <p:ph sz="quarter" idx="22"/>
          </p:nvPr>
        </p:nvSpPr>
        <p:spPr>
          <a:xfrm>
            <a:off x="6202800" y="3979951"/>
            <a:ext cx="5328000" cy="2268538"/>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pic>
        <p:nvPicPr>
          <p:cNvPr id="12" name="Picture 11">
            <a:extLst>
              <a:ext uri="{FF2B5EF4-FFF2-40B4-BE49-F238E27FC236}">
                <a16:creationId xmlns:a16="http://schemas.microsoft.com/office/drawing/2014/main" id="{BF9B22F5-62BB-4891-A4CC-119933D2B41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2883745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Gre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680733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Rectangle 8"/>
          <p:cNvSpPr/>
          <p:nvPr userDrawn="1"/>
        </p:nvSpPr>
        <p:spPr>
          <a:xfrm>
            <a:off x="-3377" y="1701602"/>
            <a:ext cx="12193790" cy="4515602"/>
          </a:xfrm>
          <a:prstGeom prst="rect">
            <a:avLst/>
          </a:prstGeom>
          <a:solidFill>
            <a:srgbClr val="E6E6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pic>
        <p:nvPicPr>
          <p:cNvPr id="3" name="Picture 2"/>
          <p:cNvPicPr>
            <a:picLocks/>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11" name="TextBox 10"/>
          <p:cNvSpPr txBox="1"/>
          <p:nvPr userDrawn="1"/>
        </p:nvSpPr>
        <p:spPr>
          <a:xfrm>
            <a:off x="666000" y="663509"/>
            <a:ext cx="10816149" cy="544983"/>
          </a:xfrm>
          <a:prstGeom prst="rect">
            <a:avLst/>
          </a:prstGeom>
          <a:noFill/>
        </p:spPr>
        <p:txBody>
          <a:bodyPr wrap="square" lIns="0" tIns="50400" rIns="0" bIns="50400" rtlCol="0" anchor="ctr" anchorCtr="0">
            <a:spAutoFit/>
          </a:bodyPr>
          <a:lstStyle/>
          <a:p>
            <a:pPr>
              <a:lnSpc>
                <a:spcPct val="90000"/>
              </a:lnSpc>
            </a:pPr>
            <a:r>
              <a:rPr lang="en-AU" sz="3200" noProof="0" dirty="0">
                <a:solidFill>
                  <a:schemeClr val="bg2"/>
                </a:solidFill>
                <a:latin typeface="+mj-lt"/>
              </a:rPr>
              <a:t>Contents</a:t>
            </a:r>
          </a:p>
        </p:txBody>
      </p:sp>
      <p:sp>
        <p:nvSpPr>
          <p:cNvPr id="8" name="Content Placeholder 1">
            <a:extLst>
              <a:ext uri="{FF2B5EF4-FFF2-40B4-BE49-F238E27FC236}">
                <a16:creationId xmlns:a16="http://schemas.microsoft.com/office/drawing/2014/main" id="{A051EDA1-C22D-41A5-876D-7AFEABDE786A}"/>
              </a:ext>
            </a:extLst>
          </p:cNvPr>
          <p:cNvSpPr>
            <a:spLocks noGrp="1"/>
          </p:cNvSpPr>
          <p:nvPr>
            <p:ph sz="quarter" idx="13" hasCustomPrompt="1"/>
          </p:nvPr>
        </p:nvSpPr>
        <p:spPr>
          <a:xfrm>
            <a:off x="664792" y="1774098"/>
            <a:ext cx="10831014" cy="4392000"/>
          </a:xfrm>
          <a:prstGeom prst="rect">
            <a:avLst/>
          </a:prstGeom>
        </p:spPr>
        <p:txBody>
          <a:bodyPr/>
          <a:lstStyle>
            <a:lvl1pPr marL="360000" marR="0" indent="-360000" algn="l" defTabSz="1039033" rtl="0" eaLnBrk="1" fontAlgn="auto" latinLnBrk="0" hangingPunct="1">
              <a:lnSpc>
                <a:spcPct val="100000"/>
              </a:lnSpc>
              <a:spcBef>
                <a:spcPts val="2400"/>
              </a:spcBef>
              <a:spcAft>
                <a:spcPts val="0"/>
              </a:spcAft>
              <a:buClr>
                <a:schemeClr val="bg2"/>
              </a:buClr>
              <a:buSzTx/>
              <a:buFont typeface="+mj-lt"/>
              <a:buAutoNum type="arabicPeriod"/>
              <a:tabLst/>
              <a:defRPr/>
            </a:lvl1pPr>
            <a:lvl2pPr marL="720000" indent="-360000">
              <a:spcBef>
                <a:spcPts val="2400"/>
              </a:spcBef>
              <a:buClr>
                <a:schemeClr val="bg2"/>
              </a:buClr>
              <a:buFont typeface="Arial" panose="020B0604020202020204" pitchFamily="34" charset="0"/>
              <a:buChar char="•"/>
              <a:defRPr/>
            </a:lvl2pPr>
            <a:lvl3pPr marL="1080000" indent="-360000">
              <a:spcBef>
                <a:spcPts val="2400"/>
              </a:spcBef>
              <a:buClr>
                <a:schemeClr val="bg2"/>
              </a:buClr>
              <a:buFont typeface="Segoe UI" panose="020B0502040204020203" pitchFamily="34" charset="0"/>
              <a:buChar char="–"/>
              <a:defRPr/>
            </a:lvl3pPr>
            <a:lvl4pPr marL="920403" indent="0">
              <a:buClr>
                <a:schemeClr val="accent4"/>
              </a:buClr>
              <a:buFont typeface="+mj-lt"/>
              <a:buNone/>
              <a:defRPr/>
            </a:lvl4pPr>
          </a:lstStyle>
          <a:p>
            <a:pPr lvl="0"/>
            <a:r>
              <a:rPr lang="en-AU" dirty="0"/>
              <a:t>Insert table of contents</a:t>
            </a:r>
          </a:p>
          <a:p>
            <a:pPr lvl="1"/>
            <a:r>
              <a:rPr lang="en-AU" noProof="0" dirty="0"/>
              <a:t>Second</a:t>
            </a:r>
            <a:r>
              <a:rPr lang="en-AU" dirty="0"/>
              <a:t> line</a:t>
            </a:r>
          </a:p>
          <a:p>
            <a:pPr lvl="2"/>
            <a:r>
              <a:rPr lang="en-AU" dirty="0"/>
              <a:t>Third line</a:t>
            </a:r>
          </a:p>
        </p:txBody>
      </p:sp>
      <p:pic>
        <p:nvPicPr>
          <p:cNvPr id="12" name="Picture 11">
            <a:extLst>
              <a:ext uri="{FF2B5EF4-FFF2-40B4-BE49-F238E27FC236}">
                <a16:creationId xmlns:a16="http://schemas.microsoft.com/office/drawing/2014/main" id="{82514A0C-922B-4D24-A3FA-B080F13DD5A4}"/>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10473309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charts/insights grey">
    <p:spTree>
      <p:nvGrpSpPr>
        <p:cNvPr id="1" name=""/>
        <p:cNvGrpSpPr/>
        <p:nvPr/>
      </p:nvGrpSpPr>
      <p:grpSpPr>
        <a:xfrm>
          <a:off x="0" y="0"/>
          <a:ext cx="0" cy="0"/>
          <a:chOff x="0" y="0"/>
          <a:chExt cx="0" cy="0"/>
        </a:xfrm>
      </p:grpSpPr>
      <p:sp>
        <p:nvSpPr>
          <p:cNvPr id="3"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pic>
        <p:nvPicPr>
          <p:cNvPr id="4" name="Picture 3"/>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12" name="Content Placeholder 6"/>
          <p:cNvSpPr>
            <a:spLocks noGrp="1"/>
          </p:cNvSpPr>
          <p:nvPr>
            <p:ph sz="quarter" idx="19"/>
          </p:nvPr>
        </p:nvSpPr>
        <p:spPr>
          <a:xfrm>
            <a:off x="666000" y="1527175"/>
            <a:ext cx="5328000" cy="2268538"/>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3" name="Content Placeholder 6"/>
          <p:cNvSpPr>
            <a:spLocks noGrp="1"/>
          </p:cNvSpPr>
          <p:nvPr>
            <p:ph sz="quarter" idx="20"/>
          </p:nvPr>
        </p:nvSpPr>
        <p:spPr>
          <a:xfrm>
            <a:off x="6202800" y="1515674"/>
            <a:ext cx="5328000" cy="2268538"/>
          </a:xfrm>
          <a:prstGeom prst="rect">
            <a:avLst/>
          </a:prstGeom>
          <a:solidFill>
            <a:schemeClr val="accent5"/>
          </a:solidFill>
        </p:spPr>
        <p:txBody>
          <a:bodyPr lIns="9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4" name="Content Placeholder 6"/>
          <p:cNvSpPr>
            <a:spLocks noGrp="1"/>
          </p:cNvSpPr>
          <p:nvPr>
            <p:ph sz="quarter" idx="21"/>
          </p:nvPr>
        </p:nvSpPr>
        <p:spPr>
          <a:xfrm>
            <a:off x="666000" y="3991452"/>
            <a:ext cx="5328000" cy="2268538"/>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5" name="Content Placeholder 6"/>
          <p:cNvSpPr>
            <a:spLocks noGrp="1"/>
          </p:cNvSpPr>
          <p:nvPr>
            <p:ph sz="quarter" idx="22"/>
          </p:nvPr>
        </p:nvSpPr>
        <p:spPr>
          <a:xfrm>
            <a:off x="6202800" y="3979951"/>
            <a:ext cx="5328000" cy="2268538"/>
          </a:xfrm>
          <a:prstGeom prst="rect">
            <a:avLst/>
          </a:prstGeom>
          <a:solidFill>
            <a:schemeClr val="accent5"/>
          </a:solidFill>
        </p:spPr>
        <p:txBody>
          <a:bodyPr lIns="9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pic>
        <p:nvPicPr>
          <p:cNvPr id="9" name="Picture 8">
            <a:extLst>
              <a:ext uri="{FF2B5EF4-FFF2-40B4-BE49-F238E27FC236}">
                <a16:creationId xmlns:a16="http://schemas.microsoft.com/office/drawing/2014/main" id="{8EBF3F0F-DDD7-4F07-BB4A-D2A87D29106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11015718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charts/insights blue">
    <p:spTree>
      <p:nvGrpSpPr>
        <p:cNvPr id="1" name=""/>
        <p:cNvGrpSpPr/>
        <p:nvPr/>
      </p:nvGrpSpPr>
      <p:grpSpPr>
        <a:xfrm>
          <a:off x="0" y="0"/>
          <a:ext cx="0" cy="0"/>
          <a:chOff x="0" y="0"/>
          <a:chExt cx="0" cy="0"/>
        </a:xfrm>
      </p:grpSpPr>
      <p:sp>
        <p:nvSpPr>
          <p:cNvPr id="3"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pic>
        <p:nvPicPr>
          <p:cNvPr id="4" name="Picture 3"/>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9" name="Content Placeholder 6"/>
          <p:cNvSpPr>
            <a:spLocks noGrp="1"/>
          </p:cNvSpPr>
          <p:nvPr>
            <p:ph sz="quarter" idx="19"/>
          </p:nvPr>
        </p:nvSpPr>
        <p:spPr>
          <a:xfrm>
            <a:off x="666000" y="1527175"/>
            <a:ext cx="5328000" cy="2268538"/>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1" name="Content Placeholder 6"/>
          <p:cNvSpPr>
            <a:spLocks noGrp="1"/>
          </p:cNvSpPr>
          <p:nvPr>
            <p:ph sz="quarter" idx="20"/>
          </p:nvPr>
        </p:nvSpPr>
        <p:spPr>
          <a:xfrm>
            <a:off x="6202800" y="1515674"/>
            <a:ext cx="5328000" cy="2268538"/>
          </a:xfrm>
          <a:prstGeom prst="rect">
            <a:avLst/>
          </a:prstGeom>
          <a:solidFill>
            <a:schemeClr val="bg2"/>
          </a:solidFill>
        </p:spPr>
        <p:txBody>
          <a:bodyPr lIns="90000"/>
          <a:lstStyle>
            <a:lvl1pPr>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4" name="Content Placeholder 6"/>
          <p:cNvSpPr>
            <a:spLocks noGrp="1"/>
          </p:cNvSpPr>
          <p:nvPr>
            <p:ph sz="quarter" idx="21"/>
          </p:nvPr>
        </p:nvSpPr>
        <p:spPr>
          <a:xfrm>
            <a:off x="666000" y="3991452"/>
            <a:ext cx="5328000" cy="2268538"/>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5" name="Content Placeholder 6"/>
          <p:cNvSpPr>
            <a:spLocks noGrp="1"/>
          </p:cNvSpPr>
          <p:nvPr>
            <p:ph sz="quarter" idx="22"/>
          </p:nvPr>
        </p:nvSpPr>
        <p:spPr>
          <a:xfrm>
            <a:off x="6202800" y="3979951"/>
            <a:ext cx="5328000" cy="2268538"/>
          </a:xfrm>
          <a:prstGeom prst="rect">
            <a:avLst/>
          </a:prstGeom>
          <a:solidFill>
            <a:schemeClr val="bg2"/>
          </a:solidFill>
        </p:spPr>
        <p:txBody>
          <a:bodyPr lIns="90000"/>
          <a:lstStyle>
            <a:lvl1pPr>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pic>
        <p:nvPicPr>
          <p:cNvPr id="10" name="Picture 9">
            <a:extLst>
              <a:ext uri="{FF2B5EF4-FFF2-40B4-BE49-F238E27FC236}">
                <a16:creationId xmlns:a16="http://schemas.microsoft.com/office/drawing/2014/main" id="{B525F1DA-FAA1-4E40-AB8E-4941A90774C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2705955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bout Nous">
    <p:spTree>
      <p:nvGrpSpPr>
        <p:cNvPr id="1" name=""/>
        <p:cNvGrpSpPr/>
        <p:nvPr/>
      </p:nvGrpSpPr>
      <p:grpSpPr>
        <a:xfrm>
          <a:off x="0" y="0"/>
          <a:ext cx="0" cy="0"/>
          <a:chOff x="0" y="0"/>
          <a:chExt cx="0" cy="0"/>
        </a:xfrm>
      </p:grpSpPr>
      <p:sp>
        <p:nvSpPr>
          <p:cNvPr id="15" name="Rectangle 14"/>
          <p:cNvSpPr/>
          <p:nvPr userDrawn="1"/>
        </p:nvSpPr>
        <p:spPr>
          <a:xfrm>
            <a:off x="-2" y="4561152"/>
            <a:ext cx="12190413" cy="16442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16" name="Rectangle 15"/>
          <p:cNvSpPr/>
          <p:nvPr userDrawn="1"/>
        </p:nvSpPr>
        <p:spPr>
          <a:xfrm>
            <a:off x="2566814" y="3430741"/>
            <a:ext cx="7056784" cy="646331"/>
          </a:xfrm>
          <a:prstGeom prst="rect">
            <a:avLst/>
          </a:prstGeom>
        </p:spPr>
        <p:txBody>
          <a:bodyPr wrap="square">
            <a:spAutoFit/>
          </a:bodyPr>
          <a:lstStyle/>
          <a:p>
            <a:pPr algn="ctr"/>
            <a:r>
              <a:rPr lang="en-AU" sz="1800" noProof="0" dirty="0">
                <a:latin typeface="Segoe UI Semilight" panose="020B0402040204020203" pitchFamily="34" charset="0"/>
                <a:cs typeface="Segoe UI Semilight" panose="020B0402040204020203" pitchFamily="34" charset="0"/>
              </a:rPr>
              <a:t>Nous is the largest Australian-founded management consulting</a:t>
            </a:r>
            <a:br>
              <a:rPr lang="en-AU" sz="1800" noProof="0" dirty="0">
                <a:latin typeface="Segoe UI Semilight" panose="020B0402040204020203" pitchFamily="34" charset="0"/>
                <a:cs typeface="Segoe UI Semilight" panose="020B0402040204020203" pitchFamily="34" charset="0"/>
              </a:rPr>
            </a:br>
            <a:r>
              <a:rPr lang="en-AU" sz="1800" noProof="0" dirty="0">
                <a:latin typeface="Segoe UI Semilight" panose="020B0402040204020203" pitchFamily="34" charset="0"/>
                <a:cs typeface="Segoe UI Semilight" panose="020B0402040204020203" pitchFamily="34" charset="0"/>
              </a:rPr>
              <a:t>firm with over 400 staff across Australia and the UK. </a:t>
            </a: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132416" y="1122417"/>
            <a:ext cx="3960440" cy="1082447"/>
          </a:xfrm>
          <a:prstGeom prst="rect">
            <a:avLst/>
          </a:prstGeom>
        </p:spPr>
      </p:pic>
      <p:cxnSp>
        <p:nvCxnSpPr>
          <p:cNvPr id="18" name="Straight Connector 17"/>
          <p:cNvCxnSpPr/>
          <p:nvPr userDrawn="1"/>
        </p:nvCxnSpPr>
        <p:spPr>
          <a:xfrm>
            <a:off x="3009900" y="3165288"/>
            <a:ext cx="6170612" cy="0"/>
          </a:xfrm>
          <a:prstGeom prst="line">
            <a:avLst/>
          </a:prstGeom>
          <a:ln w="1905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5299636" y="2961572"/>
            <a:ext cx="1591140" cy="400110"/>
          </a:xfrm>
          <a:prstGeom prst="rect">
            <a:avLst/>
          </a:prstGeom>
          <a:solidFill>
            <a:schemeClr val="bg1"/>
          </a:solidFill>
        </p:spPr>
        <p:txBody>
          <a:bodyPr wrap="square" rtlCol="0">
            <a:spAutoFit/>
          </a:bodyPr>
          <a:lstStyle/>
          <a:p>
            <a:pPr algn="ctr"/>
            <a:r>
              <a:rPr lang="en-AU" sz="2000" noProof="0" dirty="0">
                <a:solidFill>
                  <a:schemeClr val="bg2"/>
                </a:solidFill>
                <a:latin typeface="Segoe UI Semibold" panose="020B0702040204020203" pitchFamily="34" charset="0"/>
              </a:rPr>
              <a:t>About Nous</a:t>
            </a:r>
          </a:p>
        </p:txBody>
      </p:sp>
      <p:sp>
        <p:nvSpPr>
          <p:cNvPr id="20" name="Rectangle 19"/>
          <p:cNvSpPr/>
          <p:nvPr userDrawn="1"/>
        </p:nvSpPr>
        <p:spPr>
          <a:xfrm>
            <a:off x="478582" y="4967795"/>
            <a:ext cx="4176464" cy="830997"/>
          </a:xfrm>
          <a:prstGeom prst="rect">
            <a:avLst/>
          </a:prstGeom>
        </p:spPr>
        <p:txBody>
          <a:bodyPr wrap="square">
            <a:spAutoFit/>
          </a:bodyPr>
          <a:lstStyle/>
          <a:p>
            <a:r>
              <a:rPr lang="en-AU" sz="1600" noProof="0" dirty="0">
                <a:solidFill>
                  <a:schemeClr val="bg1"/>
                </a:solidFill>
                <a:latin typeface="Segoe UI Semibold" panose="020B0702040204020203" pitchFamily="34" charset="0"/>
                <a:cs typeface="Segoe UI Semilight" panose="020B0402040204020203" pitchFamily="34" charset="0"/>
              </a:rPr>
              <a:t>We partner with leaders to shape world-class businesses, effective government</a:t>
            </a:r>
            <a:br>
              <a:rPr lang="en-AU" sz="1600" noProof="0" dirty="0">
                <a:solidFill>
                  <a:schemeClr val="bg1"/>
                </a:solidFill>
                <a:latin typeface="Segoe UI Semibold" panose="020B0702040204020203" pitchFamily="34" charset="0"/>
                <a:cs typeface="Segoe UI Semilight" panose="020B0402040204020203" pitchFamily="34" charset="0"/>
              </a:rPr>
            </a:br>
            <a:r>
              <a:rPr lang="en-AU" sz="1600" noProof="0" dirty="0">
                <a:solidFill>
                  <a:schemeClr val="bg1"/>
                </a:solidFill>
                <a:latin typeface="Segoe UI Semibold" panose="020B0702040204020203" pitchFamily="34" charset="0"/>
                <a:cs typeface="Segoe UI Semilight" panose="020B0402040204020203" pitchFamily="34" charset="0"/>
              </a:rPr>
              <a:t>and empowered communities. </a:t>
            </a:r>
          </a:p>
        </p:txBody>
      </p:sp>
      <p:sp>
        <p:nvSpPr>
          <p:cNvPr id="24" name="Rectangle 23">
            <a:extLst>
              <a:ext uri="{FF2B5EF4-FFF2-40B4-BE49-F238E27FC236}">
                <a16:creationId xmlns:a16="http://schemas.microsoft.com/office/drawing/2014/main" id="{5F01B07B-CA70-441A-8D3E-D5F64D57B1B5}"/>
              </a:ext>
            </a:extLst>
          </p:cNvPr>
          <p:cNvSpPr/>
          <p:nvPr userDrawn="1"/>
        </p:nvSpPr>
        <p:spPr>
          <a:xfrm>
            <a:off x="4531292" y="5667987"/>
            <a:ext cx="1867713" cy="307777"/>
          </a:xfrm>
          <a:prstGeom prst="rect">
            <a:avLst/>
          </a:prstGeom>
        </p:spPr>
        <p:txBody>
          <a:bodyPr wrap="square">
            <a:spAutoFit/>
          </a:bodyPr>
          <a:lstStyle/>
          <a:p>
            <a:pPr lvl="0" algn="ctr"/>
            <a:r>
              <a:rPr lang="en-AU" sz="1400" b="1" dirty="0">
                <a:solidFill>
                  <a:schemeClr val="bg1"/>
                </a:solidFill>
                <a:latin typeface="Segoe UI Semibold" panose="020B0702040204020203" pitchFamily="34" charset="0"/>
                <a:ea typeface="Segoe UI" panose="020B0502040204020203" pitchFamily="34" charset="0"/>
                <a:cs typeface="Segoe UI Semibold" panose="020B0702040204020203" pitchFamily="34" charset="0"/>
              </a:rPr>
              <a:t>PEOPLE</a:t>
            </a:r>
          </a:p>
        </p:txBody>
      </p:sp>
      <p:sp>
        <p:nvSpPr>
          <p:cNvPr id="25" name="Rectangle 24">
            <a:extLst>
              <a:ext uri="{FF2B5EF4-FFF2-40B4-BE49-F238E27FC236}">
                <a16:creationId xmlns:a16="http://schemas.microsoft.com/office/drawing/2014/main" id="{FA782EB2-7BF5-4871-BB1C-E05F4AD408F6}"/>
              </a:ext>
            </a:extLst>
          </p:cNvPr>
          <p:cNvSpPr/>
          <p:nvPr userDrawn="1"/>
        </p:nvSpPr>
        <p:spPr>
          <a:xfrm>
            <a:off x="6318462" y="5667987"/>
            <a:ext cx="1674758" cy="307777"/>
          </a:xfrm>
          <a:prstGeom prst="rect">
            <a:avLst/>
          </a:prstGeom>
        </p:spPr>
        <p:txBody>
          <a:bodyPr wrap="square">
            <a:spAutoFit/>
          </a:bodyPr>
          <a:lstStyle/>
          <a:p>
            <a:pPr lvl="0" algn="ctr"/>
            <a:r>
              <a:rPr lang="en-AU" sz="1400" b="1" dirty="0">
                <a:solidFill>
                  <a:schemeClr val="bg1"/>
                </a:solidFill>
                <a:latin typeface="Segoe UI Semibold" panose="020B0702040204020203" pitchFamily="34" charset="0"/>
                <a:ea typeface="Segoe UI" panose="020B0502040204020203" pitchFamily="34" charset="0"/>
                <a:cs typeface="Segoe UI Semibold" panose="020B0702040204020203" pitchFamily="34" charset="0"/>
              </a:rPr>
              <a:t>PRINCIPALS</a:t>
            </a:r>
          </a:p>
        </p:txBody>
      </p:sp>
      <p:sp>
        <p:nvSpPr>
          <p:cNvPr id="26" name="Rectangle 25">
            <a:extLst>
              <a:ext uri="{FF2B5EF4-FFF2-40B4-BE49-F238E27FC236}">
                <a16:creationId xmlns:a16="http://schemas.microsoft.com/office/drawing/2014/main" id="{6901891D-5F79-4DD1-A2B7-1B582A366DCA}"/>
              </a:ext>
            </a:extLst>
          </p:cNvPr>
          <p:cNvSpPr/>
          <p:nvPr userDrawn="1"/>
        </p:nvSpPr>
        <p:spPr>
          <a:xfrm>
            <a:off x="9600671" y="5666333"/>
            <a:ext cx="2008483" cy="307777"/>
          </a:xfrm>
          <a:prstGeom prst="rect">
            <a:avLst/>
          </a:prstGeom>
        </p:spPr>
        <p:txBody>
          <a:bodyPr wrap="square">
            <a:spAutoFit/>
          </a:bodyPr>
          <a:lstStyle/>
          <a:p>
            <a:pPr lvl="0" algn="ctr"/>
            <a:r>
              <a:rPr lang="en-AU" sz="1400" b="1" dirty="0">
                <a:solidFill>
                  <a:schemeClr val="bg1"/>
                </a:solidFill>
                <a:latin typeface="Segoe UI Semibold" panose="020B0702040204020203" pitchFamily="34" charset="0"/>
                <a:ea typeface="Segoe UI" panose="020B0502040204020203" pitchFamily="34" charset="0"/>
                <a:cs typeface="Segoe UI Semibold" panose="020B0702040204020203" pitchFamily="34" charset="0"/>
              </a:rPr>
              <a:t>COUNTRIES</a:t>
            </a:r>
          </a:p>
        </p:txBody>
      </p:sp>
      <p:sp>
        <p:nvSpPr>
          <p:cNvPr id="42" name="Rectangle 41">
            <a:extLst>
              <a:ext uri="{FF2B5EF4-FFF2-40B4-BE49-F238E27FC236}">
                <a16:creationId xmlns:a16="http://schemas.microsoft.com/office/drawing/2014/main" id="{F63A80A1-1A2C-4380-AA5F-40A197C57DD2}"/>
              </a:ext>
            </a:extLst>
          </p:cNvPr>
          <p:cNvSpPr/>
          <p:nvPr userDrawn="1"/>
        </p:nvSpPr>
        <p:spPr>
          <a:xfrm>
            <a:off x="8021433" y="5667987"/>
            <a:ext cx="1674758" cy="307777"/>
          </a:xfrm>
          <a:prstGeom prst="rect">
            <a:avLst/>
          </a:prstGeom>
        </p:spPr>
        <p:txBody>
          <a:bodyPr wrap="square">
            <a:spAutoFit/>
          </a:bodyPr>
          <a:lstStyle/>
          <a:p>
            <a:pPr lvl="0" algn="ctr"/>
            <a:r>
              <a:rPr lang="en-AU" sz="1400" b="1" dirty="0">
                <a:solidFill>
                  <a:schemeClr val="bg1"/>
                </a:solidFill>
                <a:latin typeface="Segoe UI Semibold" panose="020B0702040204020203" pitchFamily="34" charset="0"/>
                <a:ea typeface="Segoe UI" panose="020B0502040204020203" pitchFamily="34" charset="0"/>
                <a:cs typeface="Segoe UI Semibold" panose="020B0702040204020203" pitchFamily="34" charset="0"/>
              </a:rPr>
              <a:t>LOCATIONS</a:t>
            </a:r>
          </a:p>
        </p:txBody>
      </p:sp>
      <p:sp>
        <p:nvSpPr>
          <p:cNvPr id="43" name="Freeform 70">
            <a:extLst>
              <a:ext uri="{FF2B5EF4-FFF2-40B4-BE49-F238E27FC236}">
                <a16:creationId xmlns:a16="http://schemas.microsoft.com/office/drawing/2014/main" id="{9CF4910B-C0E2-4CB5-9943-CC24FDA3A6B0}"/>
              </a:ext>
            </a:extLst>
          </p:cNvPr>
          <p:cNvSpPr>
            <a:spLocks noEditPoints="1"/>
          </p:cNvSpPr>
          <p:nvPr userDrawn="1"/>
        </p:nvSpPr>
        <p:spPr bwMode="auto">
          <a:xfrm>
            <a:off x="5122418" y="4878652"/>
            <a:ext cx="685460" cy="688102"/>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marL="0" marR="0" lvl="0" indent="0" algn="ctr" defTabSz="1039033"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chemeClr val="bg1"/>
                </a:solidFill>
                <a:effectLst/>
                <a:uLnTx/>
                <a:uFillTx/>
                <a:latin typeface="+mn-lt"/>
                <a:ea typeface="+mn-ea"/>
                <a:cs typeface="+mn-cs"/>
              </a:rPr>
              <a:t>400</a:t>
            </a:r>
          </a:p>
        </p:txBody>
      </p:sp>
      <p:sp>
        <p:nvSpPr>
          <p:cNvPr id="44" name="Freeform 70">
            <a:extLst>
              <a:ext uri="{FF2B5EF4-FFF2-40B4-BE49-F238E27FC236}">
                <a16:creationId xmlns:a16="http://schemas.microsoft.com/office/drawing/2014/main" id="{049B3A7F-77C7-4FB9-B698-AFA2684E4E7A}"/>
              </a:ext>
            </a:extLst>
          </p:cNvPr>
          <p:cNvSpPr>
            <a:spLocks noEditPoints="1"/>
          </p:cNvSpPr>
          <p:nvPr userDrawn="1"/>
        </p:nvSpPr>
        <p:spPr bwMode="auto">
          <a:xfrm>
            <a:off x="6813111" y="4862851"/>
            <a:ext cx="685460" cy="688102"/>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algn="ctr"/>
            <a:r>
              <a:rPr kumimoji="0" lang="en-AU" sz="1800" b="1" i="0" u="none" strike="noStrike" kern="1200" cap="none" spc="0" normalizeH="0" baseline="0" noProof="0" dirty="0">
                <a:ln>
                  <a:noFill/>
                </a:ln>
                <a:solidFill>
                  <a:schemeClr val="bg1"/>
                </a:solidFill>
                <a:effectLst/>
                <a:uLnTx/>
                <a:uFillTx/>
                <a:latin typeface="+mn-lt"/>
                <a:ea typeface="+mn-ea"/>
                <a:cs typeface="+mn-cs"/>
              </a:rPr>
              <a:t>50</a:t>
            </a:r>
            <a:endParaRPr lang="en-AU" sz="1800" b="1" dirty="0">
              <a:solidFill>
                <a:schemeClr val="bg1"/>
              </a:solidFill>
              <a:latin typeface="+mn-lt"/>
            </a:endParaRPr>
          </a:p>
        </p:txBody>
      </p:sp>
      <p:sp>
        <p:nvSpPr>
          <p:cNvPr id="45" name="Freeform 70">
            <a:extLst>
              <a:ext uri="{FF2B5EF4-FFF2-40B4-BE49-F238E27FC236}">
                <a16:creationId xmlns:a16="http://schemas.microsoft.com/office/drawing/2014/main" id="{984F3E69-095D-45EC-8A0E-643DDFB0D6EB}"/>
              </a:ext>
            </a:extLst>
          </p:cNvPr>
          <p:cNvSpPr>
            <a:spLocks noEditPoints="1"/>
          </p:cNvSpPr>
          <p:nvPr userDrawn="1"/>
        </p:nvSpPr>
        <p:spPr bwMode="auto">
          <a:xfrm>
            <a:off x="8516082" y="4866100"/>
            <a:ext cx="685460" cy="688102"/>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algn="ctr"/>
            <a:r>
              <a:rPr kumimoji="0" lang="en-AU" sz="1800" b="1" i="0" u="none" strike="noStrike" kern="1200" cap="none" spc="0" normalizeH="0" baseline="0" noProof="0" dirty="0">
                <a:ln>
                  <a:noFill/>
                </a:ln>
                <a:solidFill>
                  <a:schemeClr val="bg1"/>
                </a:solidFill>
                <a:effectLst/>
                <a:uLnTx/>
                <a:uFillTx/>
                <a:latin typeface="+mn-lt"/>
                <a:ea typeface="+mn-ea"/>
                <a:cs typeface="+mn-cs"/>
              </a:rPr>
              <a:t>10</a:t>
            </a:r>
            <a:endParaRPr lang="en-AU" sz="1800" b="1" dirty="0">
              <a:solidFill>
                <a:schemeClr val="bg1"/>
              </a:solidFill>
              <a:latin typeface="+mn-lt"/>
            </a:endParaRPr>
          </a:p>
        </p:txBody>
      </p:sp>
      <p:sp>
        <p:nvSpPr>
          <p:cNvPr id="46" name="Freeform 70">
            <a:extLst>
              <a:ext uri="{FF2B5EF4-FFF2-40B4-BE49-F238E27FC236}">
                <a16:creationId xmlns:a16="http://schemas.microsoft.com/office/drawing/2014/main" id="{A39508D4-C258-492F-B133-AAC9169F02D2}"/>
              </a:ext>
            </a:extLst>
          </p:cNvPr>
          <p:cNvSpPr>
            <a:spLocks noEditPoints="1"/>
          </p:cNvSpPr>
          <p:nvPr userDrawn="1"/>
        </p:nvSpPr>
        <p:spPr bwMode="auto">
          <a:xfrm>
            <a:off x="10262182" y="4866100"/>
            <a:ext cx="685460" cy="688102"/>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algn="ctr"/>
            <a:r>
              <a:rPr kumimoji="0" lang="en-AU" sz="1800" b="1" i="0" u="none" strike="noStrike" kern="1200" cap="none" spc="0" normalizeH="0" baseline="0" noProof="0" dirty="0">
                <a:ln>
                  <a:noFill/>
                </a:ln>
                <a:solidFill>
                  <a:schemeClr val="bg1"/>
                </a:solidFill>
                <a:effectLst/>
                <a:uLnTx/>
                <a:uFillTx/>
                <a:latin typeface="+mn-lt"/>
                <a:ea typeface="+mn-ea"/>
                <a:cs typeface="+mn-cs"/>
              </a:rPr>
              <a:t>3</a:t>
            </a:r>
            <a:endParaRPr lang="en-AU" sz="1800" b="1" dirty="0">
              <a:solidFill>
                <a:schemeClr val="bg1"/>
              </a:solidFill>
              <a:latin typeface="+mn-lt"/>
            </a:endParaRPr>
          </a:p>
        </p:txBody>
      </p:sp>
    </p:spTree>
    <p:extLst>
      <p:ext uri="{BB962C8B-B14F-4D97-AF65-F5344CB8AC3E}">
        <p14:creationId xmlns:p14="http://schemas.microsoft.com/office/powerpoint/2010/main" val="24228245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UK About Nous">
    <p:spTree>
      <p:nvGrpSpPr>
        <p:cNvPr id="1" name=""/>
        <p:cNvGrpSpPr/>
        <p:nvPr/>
      </p:nvGrpSpPr>
      <p:grpSpPr>
        <a:xfrm>
          <a:off x="0" y="0"/>
          <a:ext cx="0" cy="0"/>
          <a:chOff x="0" y="0"/>
          <a:chExt cx="0" cy="0"/>
        </a:xfrm>
      </p:grpSpPr>
      <p:sp>
        <p:nvSpPr>
          <p:cNvPr id="15" name="Rectangle 14"/>
          <p:cNvSpPr/>
          <p:nvPr userDrawn="1"/>
        </p:nvSpPr>
        <p:spPr>
          <a:xfrm>
            <a:off x="-2" y="4561152"/>
            <a:ext cx="12190413" cy="16442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sp>
        <p:nvSpPr>
          <p:cNvPr id="16" name="Rectangle 15"/>
          <p:cNvSpPr/>
          <p:nvPr userDrawn="1"/>
        </p:nvSpPr>
        <p:spPr>
          <a:xfrm>
            <a:off x="2566814" y="3430741"/>
            <a:ext cx="7056784" cy="646331"/>
          </a:xfrm>
          <a:prstGeom prst="rect">
            <a:avLst/>
          </a:prstGeom>
        </p:spPr>
        <p:txBody>
          <a:bodyPr wrap="square">
            <a:spAutoFit/>
          </a:bodyPr>
          <a:lstStyle/>
          <a:p>
            <a:pPr algn="ctr"/>
            <a:r>
              <a:rPr lang="en-AU" sz="1800" noProof="0" dirty="0">
                <a:latin typeface="Segoe UI Semilight" panose="020B0402040204020203" pitchFamily="34" charset="0"/>
                <a:cs typeface="Segoe UI Semilight" panose="020B0402040204020203" pitchFamily="34" charset="0"/>
              </a:rPr>
              <a:t>Nous is the largest Australian-founded management consulting</a:t>
            </a:r>
            <a:br>
              <a:rPr lang="en-AU" sz="1800" noProof="0" dirty="0">
                <a:latin typeface="Segoe UI Semilight" panose="020B0402040204020203" pitchFamily="34" charset="0"/>
                <a:cs typeface="Segoe UI Semilight" panose="020B0402040204020203" pitchFamily="34" charset="0"/>
              </a:rPr>
            </a:br>
            <a:r>
              <a:rPr lang="en-AU" sz="1800" noProof="0" dirty="0">
                <a:latin typeface="Segoe UI Semilight" panose="020B0402040204020203" pitchFamily="34" charset="0"/>
                <a:cs typeface="Segoe UI Semilight" panose="020B0402040204020203" pitchFamily="34" charset="0"/>
              </a:rPr>
              <a:t>firm with over 400 staff across Australia and the UK. </a:t>
            </a: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132416" y="1122417"/>
            <a:ext cx="3960440" cy="1082447"/>
          </a:xfrm>
          <a:prstGeom prst="rect">
            <a:avLst/>
          </a:prstGeom>
        </p:spPr>
      </p:pic>
      <p:cxnSp>
        <p:nvCxnSpPr>
          <p:cNvPr id="18" name="Straight Connector 17"/>
          <p:cNvCxnSpPr/>
          <p:nvPr userDrawn="1"/>
        </p:nvCxnSpPr>
        <p:spPr>
          <a:xfrm>
            <a:off x="3009900" y="3165288"/>
            <a:ext cx="6170612" cy="0"/>
          </a:xfrm>
          <a:prstGeom prst="line">
            <a:avLst/>
          </a:prstGeom>
          <a:ln w="1905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5299636" y="2961572"/>
            <a:ext cx="1591140" cy="400110"/>
          </a:xfrm>
          <a:prstGeom prst="rect">
            <a:avLst/>
          </a:prstGeom>
          <a:solidFill>
            <a:schemeClr val="bg1"/>
          </a:solidFill>
        </p:spPr>
        <p:txBody>
          <a:bodyPr wrap="square" rtlCol="0">
            <a:spAutoFit/>
          </a:bodyPr>
          <a:lstStyle/>
          <a:p>
            <a:pPr algn="ctr"/>
            <a:r>
              <a:rPr lang="en-AU" sz="2000" noProof="0" dirty="0">
                <a:solidFill>
                  <a:schemeClr val="bg2"/>
                </a:solidFill>
                <a:latin typeface="Segoe UI Semibold" panose="020B0702040204020203" pitchFamily="34" charset="0"/>
              </a:rPr>
              <a:t>About Nous</a:t>
            </a:r>
          </a:p>
        </p:txBody>
      </p:sp>
      <p:sp>
        <p:nvSpPr>
          <p:cNvPr id="20" name="Rectangle 19"/>
          <p:cNvSpPr/>
          <p:nvPr userDrawn="1"/>
        </p:nvSpPr>
        <p:spPr>
          <a:xfrm>
            <a:off x="478582" y="4967795"/>
            <a:ext cx="4176464" cy="830997"/>
          </a:xfrm>
          <a:prstGeom prst="rect">
            <a:avLst/>
          </a:prstGeom>
        </p:spPr>
        <p:txBody>
          <a:bodyPr wrap="square">
            <a:spAutoFit/>
          </a:bodyPr>
          <a:lstStyle/>
          <a:p>
            <a:r>
              <a:rPr lang="en-AU" sz="1600" noProof="0" dirty="0">
                <a:solidFill>
                  <a:schemeClr val="bg1"/>
                </a:solidFill>
                <a:latin typeface="Segoe UI Semibold" panose="020B0702040204020203" pitchFamily="34" charset="0"/>
                <a:cs typeface="Segoe UI Semilight" panose="020B0402040204020203" pitchFamily="34" charset="0"/>
              </a:rPr>
              <a:t>We partner with leaders to shape world-class businesses, effective government</a:t>
            </a:r>
            <a:br>
              <a:rPr lang="en-AU" sz="1600" noProof="0" dirty="0">
                <a:solidFill>
                  <a:schemeClr val="bg1"/>
                </a:solidFill>
                <a:latin typeface="Segoe UI Semibold" panose="020B0702040204020203" pitchFamily="34" charset="0"/>
                <a:cs typeface="Segoe UI Semilight" panose="020B0402040204020203" pitchFamily="34" charset="0"/>
              </a:rPr>
            </a:br>
            <a:r>
              <a:rPr lang="en-AU" sz="1600" noProof="0" dirty="0">
                <a:solidFill>
                  <a:schemeClr val="bg1"/>
                </a:solidFill>
                <a:latin typeface="Segoe UI Semibold" panose="020B0702040204020203" pitchFamily="34" charset="0"/>
                <a:cs typeface="Segoe UI Semilight" panose="020B0402040204020203" pitchFamily="34" charset="0"/>
              </a:rPr>
              <a:t>and empowered communities. </a:t>
            </a:r>
          </a:p>
        </p:txBody>
      </p:sp>
      <p:sp>
        <p:nvSpPr>
          <p:cNvPr id="21" name="Rectangle 20">
            <a:extLst>
              <a:ext uri="{FF2B5EF4-FFF2-40B4-BE49-F238E27FC236}">
                <a16:creationId xmlns:a16="http://schemas.microsoft.com/office/drawing/2014/main" id="{E93FBE65-18C9-45D2-B506-A41A97D61BC5}"/>
              </a:ext>
            </a:extLst>
          </p:cNvPr>
          <p:cNvSpPr/>
          <p:nvPr userDrawn="1"/>
        </p:nvSpPr>
        <p:spPr>
          <a:xfrm>
            <a:off x="5133630" y="5667987"/>
            <a:ext cx="1867713" cy="307777"/>
          </a:xfrm>
          <a:prstGeom prst="rect">
            <a:avLst/>
          </a:prstGeom>
        </p:spPr>
        <p:txBody>
          <a:bodyPr wrap="square">
            <a:spAutoFit/>
          </a:bodyPr>
          <a:lstStyle/>
          <a:p>
            <a:pPr lvl="0" algn="ctr"/>
            <a:r>
              <a:rPr lang="en-AU" sz="1400" b="1" dirty="0">
                <a:solidFill>
                  <a:schemeClr val="bg1"/>
                </a:solidFill>
                <a:latin typeface="Segoe UI Semibold" panose="020B0702040204020203" pitchFamily="34" charset="0"/>
                <a:ea typeface="Segoe UI" panose="020B0502040204020203" pitchFamily="34" charset="0"/>
                <a:cs typeface="Segoe UI Semibold" panose="020B0702040204020203" pitchFamily="34" charset="0"/>
              </a:rPr>
              <a:t>PEOPLE</a:t>
            </a:r>
          </a:p>
        </p:txBody>
      </p:sp>
      <p:sp>
        <p:nvSpPr>
          <p:cNvPr id="22" name="Rectangle 21">
            <a:extLst>
              <a:ext uri="{FF2B5EF4-FFF2-40B4-BE49-F238E27FC236}">
                <a16:creationId xmlns:a16="http://schemas.microsoft.com/office/drawing/2014/main" id="{B26E3A21-E412-482F-978F-C5A4519CEF4D}"/>
              </a:ext>
            </a:extLst>
          </p:cNvPr>
          <p:cNvSpPr/>
          <p:nvPr userDrawn="1"/>
        </p:nvSpPr>
        <p:spPr>
          <a:xfrm>
            <a:off x="6920800" y="5667987"/>
            <a:ext cx="1674758" cy="307777"/>
          </a:xfrm>
          <a:prstGeom prst="rect">
            <a:avLst/>
          </a:prstGeom>
        </p:spPr>
        <p:txBody>
          <a:bodyPr wrap="square">
            <a:spAutoFit/>
          </a:bodyPr>
          <a:lstStyle/>
          <a:p>
            <a:pPr lvl="0" algn="ctr"/>
            <a:r>
              <a:rPr lang="en-AU" sz="1400" b="1" dirty="0">
                <a:solidFill>
                  <a:schemeClr val="bg1"/>
                </a:solidFill>
                <a:latin typeface="Segoe UI Semibold" panose="020B0702040204020203" pitchFamily="34" charset="0"/>
                <a:ea typeface="Segoe UI" panose="020B0502040204020203" pitchFamily="34" charset="0"/>
                <a:cs typeface="Segoe UI Semibold" panose="020B0702040204020203" pitchFamily="34" charset="0"/>
              </a:rPr>
              <a:t>YEARS</a:t>
            </a:r>
          </a:p>
        </p:txBody>
      </p:sp>
      <p:sp>
        <p:nvSpPr>
          <p:cNvPr id="23" name="Rectangle 22">
            <a:extLst>
              <a:ext uri="{FF2B5EF4-FFF2-40B4-BE49-F238E27FC236}">
                <a16:creationId xmlns:a16="http://schemas.microsoft.com/office/drawing/2014/main" id="{C56381F7-E6E8-4309-BCCF-9FDA95AACBFE}"/>
              </a:ext>
            </a:extLst>
          </p:cNvPr>
          <p:cNvSpPr/>
          <p:nvPr userDrawn="1"/>
        </p:nvSpPr>
        <p:spPr>
          <a:xfrm>
            <a:off x="8623771" y="5667987"/>
            <a:ext cx="1674758" cy="307777"/>
          </a:xfrm>
          <a:prstGeom prst="rect">
            <a:avLst/>
          </a:prstGeom>
        </p:spPr>
        <p:txBody>
          <a:bodyPr wrap="square">
            <a:spAutoFit/>
          </a:bodyPr>
          <a:lstStyle/>
          <a:p>
            <a:pPr lvl="0" algn="ctr"/>
            <a:r>
              <a:rPr lang="en-AU" sz="1400" b="1" dirty="0">
                <a:solidFill>
                  <a:schemeClr val="bg1"/>
                </a:solidFill>
                <a:latin typeface="Segoe UI Semibold" panose="020B0702040204020203" pitchFamily="34" charset="0"/>
                <a:ea typeface="Segoe UI" panose="020B0502040204020203" pitchFamily="34" charset="0"/>
                <a:cs typeface="Segoe UI Semibold" panose="020B0702040204020203" pitchFamily="34" charset="0"/>
              </a:rPr>
              <a:t>LOCATIONS</a:t>
            </a:r>
          </a:p>
        </p:txBody>
      </p:sp>
      <p:sp>
        <p:nvSpPr>
          <p:cNvPr id="27" name="Freeform 70">
            <a:extLst>
              <a:ext uri="{FF2B5EF4-FFF2-40B4-BE49-F238E27FC236}">
                <a16:creationId xmlns:a16="http://schemas.microsoft.com/office/drawing/2014/main" id="{1621385C-0702-4CDC-AE6B-5F7A17D1DF70}"/>
              </a:ext>
            </a:extLst>
          </p:cNvPr>
          <p:cNvSpPr>
            <a:spLocks noEditPoints="1"/>
          </p:cNvSpPr>
          <p:nvPr userDrawn="1"/>
        </p:nvSpPr>
        <p:spPr bwMode="auto">
          <a:xfrm>
            <a:off x="5724756" y="4878652"/>
            <a:ext cx="685460" cy="688102"/>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marL="0" marR="0" lvl="0" indent="0" algn="ctr" defTabSz="1039033"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chemeClr val="bg1"/>
                </a:solidFill>
                <a:effectLst/>
                <a:uLnTx/>
                <a:uFillTx/>
                <a:latin typeface="+mn-lt"/>
                <a:ea typeface="+mn-ea"/>
                <a:cs typeface="+mn-cs"/>
              </a:rPr>
              <a:t>400</a:t>
            </a:r>
          </a:p>
        </p:txBody>
      </p:sp>
      <p:sp>
        <p:nvSpPr>
          <p:cNvPr id="28" name="Freeform 70">
            <a:extLst>
              <a:ext uri="{FF2B5EF4-FFF2-40B4-BE49-F238E27FC236}">
                <a16:creationId xmlns:a16="http://schemas.microsoft.com/office/drawing/2014/main" id="{E4138356-4930-4EDB-BA7E-E48E7A128333}"/>
              </a:ext>
            </a:extLst>
          </p:cNvPr>
          <p:cNvSpPr>
            <a:spLocks noEditPoints="1"/>
          </p:cNvSpPr>
          <p:nvPr userDrawn="1"/>
        </p:nvSpPr>
        <p:spPr bwMode="auto">
          <a:xfrm>
            <a:off x="7415449" y="4862851"/>
            <a:ext cx="685460" cy="688102"/>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algn="ctr"/>
            <a:r>
              <a:rPr kumimoji="0" lang="en-AU" sz="1800" b="1" i="0" u="none" strike="noStrike" kern="1200" cap="none" spc="0" normalizeH="0" baseline="0" noProof="0" dirty="0">
                <a:ln>
                  <a:noFill/>
                </a:ln>
                <a:solidFill>
                  <a:schemeClr val="bg1"/>
                </a:solidFill>
                <a:effectLst/>
                <a:uLnTx/>
                <a:uFillTx/>
                <a:latin typeface="+mn-lt"/>
                <a:ea typeface="+mn-ea"/>
                <a:cs typeface="+mn-cs"/>
              </a:rPr>
              <a:t>20</a:t>
            </a:r>
            <a:endParaRPr lang="en-AU" sz="1800" b="1" dirty="0">
              <a:solidFill>
                <a:schemeClr val="bg1"/>
              </a:solidFill>
              <a:latin typeface="+mn-lt"/>
            </a:endParaRPr>
          </a:p>
        </p:txBody>
      </p:sp>
      <p:sp>
        <p:nvSpPr>
          <p:cNvPr id="29" name="Freeform 70">
            <a:extLst>
              <a:ext uri="{FF2B5EF4-FFF2-40B4-BE49-F238E27FC236}">
                <a16:creationId xmlns:a16="http://schemas.microsoft.com/office/drawing/2014/main" id="{984DEDAC-4C53-44C0-927E-DE7E06408638}"/>
              </a:ext>
            </a:extLst>
          </p:cNvPr>
          <p:cNvSpPr>
            <a:spLocks noEditPoints="1"/>
          </p:cNvSpPr>
          <p:nvPr userDrawn="1"/>
        </p:nvSpPr>
        <p:spPr bwMode="auto">
          <a:xfrm>
            <a:off x="9118420" y="4866100"/>
            <a:ext cx="685460" cy="688102"/>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algn="ctr"/>
            <a:r>
              <a:rPr kumimoji="0" lang="en-AU" sz="1800" b="1" i="0" u="none" strike="noStrike" kern="1200" cap="none" spc="0" normalizeH="0" baseline="0" noProof="0" dirty="0">
                <a:ln>
                  <a:noFill/>
                </a:ln>
                <a:solidFill>
                  <a:schemeClr val="bg1"/>
                </a:solidFill>
                <a:effectLst/>
                <a:uLnTx/>
                <a:uFillTx/>
                <a:latin typeface="+mn-lt"/>
                <a:ea typeface="+mn-ea"/>
                <a:cs typeface="+mn-cs"/>
              </a:rPr>
              <a:t>10</a:t>
            </a:r>
            <a:endParaRPr lang="en-AU" sz="1800" b="1" dirty="0">
              <a:solidFill>
                <a:schemeClr val="bg1"/>
              </a:solidFill>
              <a:latin typeface="+mn-lt"/>
            </a:endParaRPr>
          </a:p>
        </p:txBody>
      </p:sp>
    </p:spTree>
    <p:extLst>
      <p:ext uri="{BB962C8B-B14F-4D97-AF65-F5344CB8AC3E}">
        <p14:creationId xmlns:p14="http://schemas.microsoft.com/office/powerpoint/2010/main" val="20292798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bout Nous grey">
    <p:spTree>
      <p:nvGrpSpPr>
        <p:cNvPr id="1" name=""/>
        <p:cNvGrpSpPr/>
        <p:nvPr/>
      </p:nvGrpSpPr>
      <p:grpSpPr>
        <a:xfrm>
          <a:off x="0" y="0"/>
          <a:ext cx="0" cy="0"/>
          <a:chOff x="0" y="0"/>
          <a:chExt cx="0" cy="0"/>
        </a:xfrm>
      </p:grpSpPr>
      <p:sp>
        <p:nvSpPr>
          <p:cNvPr id="15" name="Rectangle 14"/>
          <p:cNvSpPr/>
          <p:nvPr userDrawn="1"/>
        </p:nvSpPr>
        <p:spPr>
          <a:xfrm>
            <a:off x="-2" y="4561152"/>
            <a:ext cx="12190413" cy="16442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solidFill>
                <a:schemeClr val="bg2"/>
              </a:solidFill>
            </a:endParaRPr>
          </a:p>
        </p:txBody>
      </p:sp>
      <p:sp>
        <p:nvSpPr>
          <p:cNvPr id="16" name="Rectangle 15"/>
          <p:cNvSpPr/>
          <p:nvPr userDrawn="1"/>
        </p:nvSpPr>
        <p:spPr>
          <a:xfrm>
            <a:off x="2566814" y="3430741"/>
            <a:ext cx="7056784" cy="646331"/>
          </a:xfrm>
          <a:prstGeom prst="rect">
            <a:avLst/>
          </a:prstGeom>
        </p:spPr>
        <p:txBody>
          <a:bodyPr wrap="square">
            <a:spAutoFit/>
          </a:bodyPr>
          <a:lstStyle/>
          <a:p>
            <a:pPr algn="ctr"/>
            <a:r>
              <a:rPr lang="en-AU" sz="1800" noProof="0" dirty="0">
                <a:latin typeface="Segoe UI Semilight" panose="020B0402040204020203" pitchFamily="34" charset="0"/>
                <a:cs typeface="Segoe UI Semilight" panose="020B0402040204020203" pitchFamily="34" charset="0"/>
              </a:rPr>
              <a:t>Nous is the largest Australian-founded management consulting</a:t>
            </a:r>
            <a:br>
              <a:rPr lang="en-AU" sz="1800" noProof="0" dirty="0">
                <a:latin typeface="Segoe UI Semilight" panose="020B0402040204020203" pitchFamily="34" charset="0"/>
                <a:cs typeface="Segoe UI Semilight" panose="020B0402040204020203" pitchFamily="34" charset="0"/>
              </a:rPr>
            </a:br>
            <a:r>
              <a:rPr lang="en-AU" sz="1800" noProof="0" dirty="0">
                <a:latin typeface="Segoe UI Semilight" panose="020B0402040204020203" pitchFamily="34" charset="0"/>
                <a:cs typeface="Segoe UI Semilight" panose="020B0402040204020203" pitchFamily="34" charset="0"/>
              </a:rPr>
              <a:t>firm with over 400 staff across Australia and the UK. </a:t>
            </a: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132416" y="1122417"/>
            <a:ext cx="3960440" cy="1082447"/>
          </a:xfrm>
          <a:prstGeom prst="rect">
            <a:avLst/>
          </a:prstGeom>
        </p:spPr>
      </p:pic>
      <p:cxnSp>
        <p:nvCxnSpPr>
          <p:cNvPr id="18" name="Straight Connector 17"/>
          <p:cNvCxnSpPr/>
          <p:nvPr userDrawn="1"/>
        </p:nvCxnSpPr>
        <p:spPr>
          <a:xfrm>
            <a:off x="3009900" y="3165288"/>
            <a:ext cx="6170612" cy="0"/>
          </a:xfrm>
          <a:prstGeom prst="line">
            <a:avLst/>
          </a:prstGeom>
          <a:ln w="1905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5299636" y="2961572"/>
            <a:ext cx="1591140" cy="400110"/>
          </a:xfrm>
          <a:prstGeom prst="rect">
            <a:avLst/>
          </a:prstGeom>
          <a:solidFill>
            <a:schemeClr val="bg1"/>
          </a:solidFill>
        </p:spPr>
        <p:txBody>
          <a:bodyPr wrap="square" rtlCol="0">
            <a:spAutoFit/>
          </a:bodyPr>
          <a:lstStyle/>
          <a:p>
            <a:pPr algn="ctr"/>
            <a:r>
              <a:rPr lang="en-AU" sz="2000" noProof="0" dirty="0">
                <a:solidFill>
                  <a:schemeClr val="bg2"/>
                </a:solidFill>
                <a:latin typeface="Segoe UI Semibold" panose="020B0702040204020203" pitchFamily="34" charset="0"/>
              </a:rPr>
              <a:t>About Nous</a:t>
            </a:r>
          </a:p>
        </p:txBody>
      </p:sp>
      <p:sp>
        <p:nvSpPr>
          <p:cNvPr id="20" name="Rectangle 19"/>
          <p:cNvSpPr/>
          <p:nvPr userDrawn="1"/>
        </p:nvSpPr>
        <p:spPr>
          <a:xfrm>
            <a:off x="478582" y="4967795"/>
            <a:ext cx="4176464" cy="830997"/>
          </a:xfrm>
          <a:prstGeom prst="rect">
            <a:avLst/>
          </a:prstGeom>
        </p:spPr>
        <p:txBody>
          <a:bodyPr wrap="square">
            <a:spAutoFit/>
          </a:bodyPr>
          <a:lstStyle/>
          <a:p>
            <a:r>
              <a:rPr lang="en-AU" sz="1600" noProof="0" dirty="0">
                <a:solidFill>
                  <a:schemeClr val="bg2"/>
                </a:solidFill>
                <a:latin typeface="Segoe UI Semibold" panose="020B0702040204020203" pitchFamily="34" charset="0"/>
                <a:cs typeface="Segoe UI Semilight" panose="020B0402040204020203" pitchFamily="34" charset="0"/>
              </a:rPr>
              <a:t>We partner with leaders to shape world-class businesses, effective government</a:t>
            </a:r>
            <a:br>
              <a:rPr lang="en-AU" sz="1600" noProof="0" dirty="0">
                <a:solidFill>
                  <a:schemeClr val="bg2"/>
                </a:solidFill>
                <a:latin typeface="Segoe UI Semibold" panose="020B0702040204020203" pitchFamily="34" charset="0"/>
                <a:cs typeface="Segoe UI Semilight" panose="020B0402040204020203" pitchFamily="34" charset="0"/>
              </a:rPr>
            </a:br>
            <a:r>
              <a:rPr lang="en-AU" sz="1600" noProof="0" dirty="0">
                <a:solidFill>
                  <a:schemeClr val="bg2"/>
                </a:solidFill>
                <a:latin typeface="Segoe UI Semibold" panose="020B0702040204020203" pitchFamily="34" charset="0"/>
                <a:cs typeface="Segoe UI Semilight" panose="020B0402040204020203" pitchFamily="34" charset="0"/>
              </a:rPr>
              <a:t>and empowered communities. </a:t>
            </a:r>
          </a:p>
        </p:txBody>
      </p:sp>
      <p:sp>
        <p:nvSpPr>
          <p:cNvPr id="24" name="Rectangle 23">
            <a:extLst>
              <a:ext uri="{FF2B5EF4-FFF2-40B4-BE49-F238E27FC236}">
                <a16:creationId xmlns:a16="http://schemas.microsoft.com/office/drawing/2014/main" id="{84A587EF-6865-4387-ACFE-EE31E58F36B4}"/>
              </a:ext>
            </a:extLst>
          </p:cNvPr>
          <p:cNvSpPr/>
          <p:nvPr userDrawn="1"/>
        </p:nvSpPr>
        <p:spPr>
          <a:xfrm>
            <a:off x="4531292" y="5667987"/>
            <a:ext cx="1867713" cy="307777"/>
          </a:xfrm>
          <a:prstGeom prst="rect">
            <a:avLst/>
          </a:prstGeom>
        </p:spPr>
        <p:txBody>
          <a:bodyPr wrap="square">
            <a:spAutoFit/>
          </a:bodyPr>
          <a:lstStyle/>
          <a:p>
            <a:pPr lvl="0" algn="ctr"/>
            <a:r>
              <a:rPr lang="en-AU" sz="1400" b="1" dirty="0">
                <a:solidFill>
                  <a:schemeClr val="bg2"/>
                </a:solidFill>
                <a:latin typeface="Segoe UI Semibold" panose="020B0702040204020203" pitchFamily="34" charset="0"/>
                <a:ea typeface="Segoe UI" panose="020B0502040204020203" pitchFamily="34" charset="0"/>
                <a:cs typeface="Segoe UI Semibold" panose="020B0702040204020203" pitchFamily="34" charset="0"/>
              </a:rPr>
              <a:t>PEOPLE</a:t>
            </a:r>
          </a:p>
        </p:txBody>
      </p:sp>
      <p:sp>
        <p:nvSpPr>
          <p:cNvPr id="25" name="Rectangle 24">
            <a:extLst>
              <a:ext uri="{FF2B5EF4-FFF2-40B4-BE49-F238E27FC236}">
                <a16:creationId xmlns:a16="http://schemas.microsoft.com/office/drawing/2014/main" id="{BEAB58C1-CB30-4E49-BC50-516D6C320A5A}"/>
              </a:ext>
            </a:extLst>
          </p:cNvPr>
          <p:cNvSpPr/>
          <p:nvPr userDrawn="1"/>
        </p:nvSpPr>
        <p:spPr>
          <a:xfrm>
            <a:off x="6318462" y="5667987"/>
            <a:ext cx="1674758" cy="307777"/>
          </a:xfrm>
          <a:prstGeom prst="rect">
            <a:avLst/>
          </a:prstGeom>
        </p:spPr>
        <p:txBody>
          <a:bodyPr wrap="square">
            <a:spAutoFit/>
          </a:bodyPr>
          <a:lstStyle/>
          <a:p>
            <a:pPr lvl="0" algn="ctr"/>
            <a:r>
              <a:rPr lang="en-AU" sz="1400" b="1" dirty="0">
                <a:solidFill>
                  <a:schemeClr val="bg2"/>
                </a:solidFill>
                <a:latin typeface="Segoe UI Semibold" panose="020B0702040204020203" pitchFamily="34" charset="0"/>
                <a:ea typeface="Segoe UI" panose="020B0502040204020203" pitchFamily="34" charset="0"/>
                <a:cs typeface="Segoe UI Semibold" panose="020B0702040204020203" pitchFamily="34" charset="0"/>
              </a:rPr>
              <a:t>PRINCIPALS</a:t>
            </a:r>
          </a:p>
        </p:txBody>
      </p:sp>
      <p:sp>
        <p:nvSpPr>
          <p:cNvPr id="26" name="Rectangle 25">
            <a:extLst>
              <a:ext uri="{FF2B5EF4-FFF2-40B4-BE49-F238E27FC236}">
                <a16:creationId xmlns:a16="http://schemas.microsoft.com/office/drawing/2014/main" id="{44ED60F3-81AF-420E-8C9E-D80D041B7BCD}"/>
              </a:ext>
            </a:extLst>
          </p:cNvPr>
          <p:cNvSpPr/>
          <p:nvPr userDrawn="1"/>
        </p:nvSpPr>
        <p:spPr>
          <a:xfrm>
            <a:off x="9600671" y="5666333"/>
            <a:ext cx="2008483" cy="307777"/>
          </a:xfrm>
          <a:prstGeom prst="rect">
            <a:avLst/>
          </a:prstGeom>
        </p:spPr>
        <p:txBody>
          <a:bodyPr wrap="square">
            <a:spAutoFit/>
          </a:bodyPr>
          <a:lstStyle/>
          <a:p>
            <a:pPr lvl="0" algn="ctr"/>
            <a:r>
              <a:rPr lang="en-AU" sz="1400" b="1" dirty="0">
                <a:solidFill>
                  <a:schemeClr val="bg2"/>
                </a:solidFill>
                <a:latin typeface="Segoe UI Semibold" panose="020B0702040204020203" pitchFamily="34" charset="0"/>
                <a:ea typeface="Segoe UI" panose="020B0502040204020203" pitchFamily="34" charset="0"/>
                <a:cs typeface="Segoe UI Semibold" panose="020B0702040204020203" pitchFamily="34" charset="0"/>
              </a:rPr>
              <a:t>COUNTRIES</a:t>
            </a:r>
          </a:p>
        </p:txBody>
      </p:sp>
      <p:sp>
        <p:nvSpPr>
          <p:cNvPr id="42" name="Rectangle 41">
            <a:extLst>
              <a:ext uri="{FF2B5EF4-FFF2-40B4-BE49-F238E27FC236}">
                <a16:creationId xmlns:a16="http://schemas.microsoft.com/office/drawing/2014/main" id="{66A0684E-24BA-4EC3-8F99-19C13F06D789}"/>
              </a:ext>
            </a:extLst>
          </p:cNvPr>
          <p:cNvSpPr/>
          <p:nvPr userDrawn="1"/>
        </p:nvSpPr>
        <p:spPr>
          <a:xfrm>
            <a:off x="8021433" y="5667987"/>
            <a:ext cx="1674758" cy="307777"/>
          </a:xfrm>
          <a:prstGeom prst="rect">
            <a:avLst/>
          </a:prstGeom>
        </p:spPr>
        <p:txBody>
          <a:bodyPr wrap="square">
            <a:spAutoFit/>
          </a:bodyPr>
          <a:lstStyle/>
          <a:p>
            <a:pPr lvl="0" algn="ctr"/>
            <a:r>
              <a:rPr lang="en-AU" sz="1400" b="1" dirty="0">
                <a:solidFill>
                  <a:schemeClr val="bg2"/>
                </a:solidFill>
                <a:latin typeface="Segoe UI Semibold" panose="020B0702040204020203" pitchFamily="34" charset="0"/>
                <a:ea typeface="Segoe UI" panose="020B0502040204020203" pitchFamily="34" charset="0"/>
                <a:cs typeface="Segoe UI Semibold" panose="020B0702040204020203" pitchFamily="34" charset="0"/>
              </a:rPr>
              <a:t>LOCATIONS</a:t>
            </a:r>
          </a:p>
        </p:txBody>
      </p:sp>
      <p:sp>
        <p:nvSpPr>
          <p:cNvPr id="43" name="Freeform 70">
            <a:extLst>
              <a:ext uri="{FF2B5EF4-FFF2-40B4-BE49-F238E27FC236}">
                <a16:creationId xmlns:a16="http://schemas.microsoft.com/office/drawing/2014/main" id="{0C1FB805-D30C-4C54-9CAA-F52127DCCC8B}"/>
              </a:ext>
            </a:extLst>
          </p:cNvPr>
          <p:cNvSpPr>
            <a:spLocks noEditPoints="1"/>
          </p:cNvSpPr>
          <p:nvPr userDrawn="1"/>
        </p:nvSpPr>
        <p:spPr bwMode="auto">
          <a:xfrm>
            <a:off x="5122418" y="4878652"/>
            <a:ext cx="685460" cy="688102"/>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marL="0" marR="0" lvl="0" indent="0" algn="ctr" defTabSz="1039033"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264D"/>
                </a:solidFill>
                <a:effectLst/>
                <a:uLnTx/>
                <a:uFillTx/>
                <a:latin typeface="+mn-lt"/>
                <a:ea typeface="+mn-ea"/>
                <a:cs typeface="+mn-cs"/>
              </a:rPr>
              <a:t>400</a:t>
            </a:r>
          </a:p>
        </p:txBody>
      </p:sp>
      <p:sp>
        <p:nvSpPr>
          <p:cNvPr id="44" name="Freeform 70">
            <a:extLst>
              <a:ext uri="{FF2B5EF4-FFF2-40B4-BE49-F238E27FC236}">
                <a16:creationId xmlns:a16="http://schemas.microsoft.com/office/drawing/2014/main" id="{39DE472A-A2FF-43C4-B32F-D739ECCF1FDA}"/>
              </a:ext>
            </a:extLst>
          </p:cNvPr>
          <p:cNvSpPr>
            <a:spLocks noEditPoints="1"/>
          </p:cNvSpPr>
          <p:nvPr userDrawn="1"/>
        </p:nvSpPr>
        <p:spPr bwMode="auto">
          <a:xfrm>
            <a:off x="6813111" y="4862851"/>
            <a:ext cx="685460" cy="688102"/>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algn="ctr"/>
            <a:r>
              <a:rPr kumimoji="0" lang="en-AU" sz="1800" b="1" i="0" u="none" strike="noStrike" kern="1200" cap="none" spc="0" normalizeH="0" baseline="0" noProof="0" dirty="0">
                <a:ln>
                  <a:noFill/>
                </a:ln>
                <a:solidFill>
                  <a:srgbClr val="00264D"/>
                </a:solidFill>
                <a:effectLst/>
                <a:uLnTx/>
                <a:uFillTx/>
                <a:latin typeface="+mn-lt"/>
                <a:ea typeface="+mn-ea"/>
                <a:cs typeface="+mn-cs"/>
              </a:rPr>
              <a:t>50</a:t>
            </a:r>
            <a:endParaRPr lang="en-AU" sz="1800" b="1" dirty="0">
              <a:solidFill>
                <a:schemeClr val="bg2"/>
              </a:solidFill>
              <a:latin typeface="+mn-lt"/>
            </a:endParaRPr>
          </a:p>
        </p:txBody>
      </p:sp>
      <p:sp>
        <p:nvSpPr>
          <p:cNvPr id="45" name="Freeform 70">
            <a:extLst>
              <a:ext uri="{FF2B5EF4-FFF2-40B4-BE49-F238E27FC236}">
                <a16:creationId xmlns:a16="http://schemas.microsoft.com/office/drawing/2014/main" id="{DD9B92ED-DA3C-4CF4-95D7-799677A2F5A6}"/>
              </a:ext>
            </a:extLst>
          </p:cNvPr>
          <p:cNvSpPr>
            <a:spLocks noEditPoints="1"/>
          </p:cNvSpPr>
          <p:nvPr userDrawn="1"/>
        </p:nvSpPr>
        <p:spPr bwMode="auto">
          <a:xfrm>
            <a:off x="8516082" y="4866100"/>
            <a:ext cx="685460" cy="688102"/>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algn="ctr"/>
            <a:r>
              <a:rPr kumimoji="0" lang="en-AU" sz="1800" b="1" i="0" u="none" strike="noStrike" kern="1200" cap="none" spc="0" normalizeH="0" baseline="0" noProof="0" dirty="0">
                <a:ln>
                  <a:noFill/>
                </a:ln>
                <a:solidFill>
                  <a:srgbClr val="00264D"/>
                </a:solidFill>
                <a:effectLst/>
                <a:uLnTx/>
                <a:uFillTx/>
                <a:latin typeface="+mn-lt"/>
                <a:ea typeface="+mn-ea"/>
                <a:cs typeface="+mn-cs"/>
              </a:rPr>
              <a:t>10</a:t>
            </a:r>
            <a:endParaRPr lang="en-AU" sz="1800" b="1" dirty="0">
              <a:solidFill>
                <a:schemeClr val="bg2"/>
              </a:solidFill>
              <a:latin typeface="+mn-lt"/>
            </a:endParaRPr>
          </a:p>
        </p:txBody>
      </p:sp>
      <p:sp>
        <p:nvSpPr>
          <p:cNvPr id="46" name="Freeform 70">
            <a:extLst>
              <a:ext uri="{FF2B5EF4-FFF2-40B4-BE49-F238E27FC236}">
                <a16:creationId xmlns:a16="http://schemas.microsoft.com/office/drawing/2014/main" id="{E0BBB436-886B-4CD9-905B-395F6977FBD9}"/>
              </a:ext>
            </a:extLst>
          </p:cNvPr>
          <p:cNvSpPr>
            <a:spLocks noEditPoints="1"/>
          </p:cNvSpPr>
          <p:nvPr userDrawn="1"/>
        </p:nvSpPr>
        <p:spPr bwMode="auto">
          <a:xfrm>
            <a:off x="10262182" y="4866100"/>
            <a:ext cx="685460" cy="688102"/>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algn="ctr"/>
            <a:r>
              <a:rPr kumimoji="0" lang="en-AU" sz="1800" b="1" i="0" u="none" strike="noStrike" kern="1200" cap="none" spc="0" normalizeH="0" baseline="0" noProof="0" dirty="0">
                <a:ln>
                  <a:noFill/>
                </a:ln>
                <a:solidFill>
                  <a:srgbClr val="00264D"/>
                </a:solidFill>
                <a:effectLst/>
                <a:uLnTx/>
                <a:uFillTx/>
                <a:latin typeface="+mn-lt"/>
                <a:ea typeface="+mn-ea"/>
                <a:cs typeface="+mn-cs"/>
              </a:rPr>
              <a:t>3</a:t>
            </a:r>
            <a:endParaRPr lang="en-AU" sz="1800" b="1" dirty="0">
              <a:solidFill>
                <a:schemeClr val="bg2"/>
              </a:solidFill>
              <a:latin typeface="+mn-lt"/>
            </a:endParaRPr>
          </a:p>
        </p:txBody>
      </p:sp>
    </p:spTree>
    <p:extLst>
      <p:ext uri="{BB962C8B-B14F-4D97-AF65-F5344CB8AC3E}">
        <p14:creationId xmlns:p14="http://schemas.microsoft.com/office/powerpoint/2010/main" val="9186050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K About Nous grey">
    <p:spTree>
      <p:nvGrpSpPr>
        <p:cNvPr id="1" name=""/>
        <p:cNvGrpSpPr/>
        <p:nvPr/>
      </p:nvGrpSpPr>
      <p:grpSpPr>
        <a:xfrm>
          <a:off x="0" y="0"/>
          <a:ext cx="0" cy="0"/>
          <a:chOff x="0" y="0"/>
          <a:chExt cx="0" cy="0"/>
        </a:xfrm>
      </p:grpSpPr>
      <p:sp>
        <p:nvSpPr>
          <p:cNvPr id="15" name="Rectangle 14"/>
          <p:cNvSpPr/>
          <p:nvPr userDrawn="1"/>
        </p:nvSpPr>
        <p:spPr>
          <a:xfrm>
            <a:off x="-2" y="4561152"/>
            <a:ext cx="12190413" cy="16442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solidFill>
                <a:schemeClr val="bg2"/>
              </a:solidFill>
            </a:endParaRPr>
          </a:p>
        </p:txBody>
      </p:sp>
      <p:sp>
        <p:nvSpPr>
          <p:cNvPr id="16" name="Rectangle 15"/>
          <p:cNvSpPr/>
          <p:nvPr userDrawn="1"/>
        </p:nvSpPr>
        <p:spPr>
          <a:xfrm>
            <a:off x="2566814" y="3430741"/>
            <a:ext cx="7056784" cy="646331"/>
          </a:xfrm>
          <a:prstGeom prst="rect">
            <a:avLst/>
          </a:prstGeom>
        </p:spPr>
        <p:txBody>
          <a:bodyPr wrap="square">
            <a:spAutoFit/>
          </a:bodyPr>
          <a:lstStyle/>
          <a:p>
            <a:pPr algn="ctr"/>
            <a:r>
              <a:rPr lang="en-AU" sz="1800" noProof="0" dirty="0">
                <a:latin typeface="Segoe UI Semilight" panose="020B0402040204020203" pitchFamily="34" charset="0"/>
                <a:cs typeface="Segoe UI Semilight" panose="020B0402040204020203" pitchFamily="34" charset="0"/>
              </a:rPr>
              <a:t>Nous is the largest Australian-founded management consulting</a:t>
            </a:r>
            <a:br>
              <a:rPr lang="en-AU" sz="1800" noProof="0" dirty="0">
                <a:latin typeface="Segoe UI Semilight" panose="020B0402040204020203" pitchFamily="34" charset="0"/>
                <a:cs typeface="Segoe UI Semilight" panose="020B0402040204020203" pitchFamily="34" charset="0"/>
              </a:rPr>
            </a:br>
            <a:r>
              <a:rPr lang="en-AU" sz="1800" noProof="0" dirty="0">
                <a:latin typeface="Segoe UI Semilight" panose="020B0402040204020203" pitchFamily="34" charset="0"/>
                <a:cs typeface="Segoe UI Semilight" panose="020B0402040204020203" pitchFamily="34" charset="0"/>
              </a:rPr>
              <a:t>firm with over 400 staff across Australia and the UK. </a:t>
            </a: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132416" y="1122417"/>
            <a:ext cx="3960440" cy="1082447"/>
          </a:xfrm>
          <a:prstGeom prst="rect">
            <a:avLst/>
          </a:prstGeom>
        </p:spPr>
      </p:pic>
      <p:cxnSp>
        <p:nvCxnSpPr>
          <p:cNvPr id="18" name="Straight Connector 17"/>
          <p:cNvCxnSpPr/>
          <p:nvPr userDrawn="1"/>
        </p:nvCxnSpPr>
        <p:spPr>
          <a:xfrm>
            <a:off x="3009900" y="3165288"/>
            <a:ext cx="6170612" cy="0"/>
          </a:xfrm>
          <a:prstGeom prst="line">
            <a:avLst/>
          </a:prstGeom>
          <a:ln w="1905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5299636" y="2961572"/>
            <a:ext cx="1591140" cy="400110"/>
          </a:xfrm>
          <a:prstGeom prst="rect">
            <a:avLst/>
          </a:prstGeom>
          <a:solidFill>
            <a:schemeClr val="bg1"/>
          </a:solidFill>
        </p:spPr>
        <p:txBody>
          <a:bodyPr wrap="square" rtlCol="0">
            <a:spAutoFit/>
          </a:bodyPr>
          <a:lstStyle/>
          <a:p>
            <a:pPr algn="ctr"/>
            <a:r>
              <a:rPr lang="en-AU" sz="2000" noProof="0" dirty="0">
                <a:solidFill>
                  <a:schemeClr val="bg2"/>
                </a:solidFill>
                <a:latin typeface="Segoe UI Semibold" panose="020B0702040204020203" pitchFamily="34" charset="0"/>
              </a:rPr>
              <a:t>About Nous</a:t>
            </a:r>
          </a:p>
        </p:txBody>
      </p:sp>
      <p:sp>
        <p:nvSpPr>
          <p:cNvPr id="20" name="Rectangle 19"/>
          <p:cNvSpPr/>
          <p:nvPr userDrawn="1"/>
        </p:nvSpPr>
        <p:spPr>
          <a:xfrm>
            <a:off x="478582" y="4967795"/>
            <a:ext cx="4176464" cy="830997"/>
          </a:xfrm>
          <a:prstGeom prst="rect">
            <a:avLst/>
          </a:prstGeom>
        </p:spPr>
        <p:txBody>
          <a:bodyPr wrap="square">
            <a:spAutoFit/>
          </a:bodyPr>
          <a:lstStyle/>
          <a:p>
            <a:r>
              <a:rPr lang="en-AU" sz="1600" noProof="0" dirty="0">
                <a:solidFill>
                  <a:schemeClr val="bg2"/>
                </a:solidFill>
                <a:latin typeface="Segoe UI Semibold" panose="020B0702040204020203" pitchFamily="34" charset="0"/>
                <a:cs typeface="Segoe UI Semilight" panose="020B0402040204020203" pitchFamily="34" charset="0"/>
              </a:rPr>
              <a:t>We partner with leaders to shape world-class businesses, effective government</a:t>
            </a:r>
            <a:br>
              <a:rPr lang="en-AU" sz="1600" noProof="0" dirty="0">
                <a:solidFill>
                  <a:schemeClr val="bg2"/>
                </a:solidFill>
                <a:latin typeface="Segoe UI Semibold" panose="020B0702040204020203" pitchFamily="34" charset="0"/>
                <a:cs typeface="Segoe UI Semilight" panose="020B0402040204020203" pitchFamily="34" charset="0"/>
              </a:rPr>
            </a:br>
            <a:r>
              <a:rPr lang="en-AU" sz="1600" noProof="0" dirty="0">
                <a:solidFill>
                  <a:schemeClr val="bg2"/>
                </a:solidFill>
                <a:latin typeface="Segoe UI Semibold" panose="020B0702040204020203" pitchFamily="34" charset="0"/>
                <a:cs typeface="Segoe UI Semilight" panose="020B0402040204020203" pitchFamily="34" charset="0"/>
              </a:rPr>
              <a:t>and empowered communities. </a:t>
            </a:r>
          </a:p>
        </p:txBody>
      </p:sp>
      <p:sp>
        <p:nvSpPr>
          <p:cNvPr id="21" name="Rectangle 20">
            <a:extLst>
              <a:ext uri="{FF2B5EF4-FFF2-40B4-BE49-F238E27FC236}">
                <a16:creationId xmlns:a16="http://schemas.microsoft.com/office/drawing/2014/main" id="{095DF83D-EF7D-4F55-9A9F-987D812944AE}"/>
              </a:ext>
            </a:extLst>
          </p:cNvPr>
          <p:cNvSpPr/>
          <p:nvPr userDrawn="1"/>
        </p:nvSpPr>
        <p:spPr>
          <a:xfrm>
            <a:off x="5133630" y="5667987"/>
            <a:ext cx="1867713" cy="307777"/>
          </a:xfrm>
          <a:prstGeom prst="rect">
            <a:avLst/>
          </a:prstGeom>
        </p:spPr>
        <p:txBody>
          <a:bodyPr wrap="square">
            <a:spAutoFit/>
          </a:bodyPr>
          <a:lstStyle/>
          <a:p>
            <a:pPr lvl="0" algn="ctr"/>
            <a:r>
              <a:rPr lang="en-AU" sz="1400" b="1" dirty="0">
                <a:solidFill>
                  <a:schemeClr val="bg2"/>
                </a:solidFill>
                <a:latin typeface="Segoe UI Semibold" panose="020B0702040204020203" pitchFamily="34" charset="0"/>
                <a:ea typeface="Segoe UI" panose="020B0502040204020203" pitchFamily="34" charset="0"/>
                <a:cs typeface="Segoe UI Semibold" panose="020B0702040204020203" pitchFamily="34" charset="0"/>
              </a:rPr>
              <a:t>PEOPLE</a:t>
            </a:r>
          </a:p>
        </p:txBody>
      </p:sp>
      <p:sp>
        <p:nvSpPr>
          <p:cNvPr id="22" name="Rectangle 21">
            <a:extLst>
              <a:ext uri="{FF2B5EF4-FFF2-40B4-BE49-F238E27FC236}">
                <a16:creationId xmlns:a16="http://schemas.microsoft.com/office/drawing/2014/main" id="{65C19EA6-B029-436C-B54C-0071B7F24CA7}"/>
              </a:ext>
            </a:extLst>
          </p:cNvPr>
          <p:cNvSpPr/>
          <p:nvPr userDrawn="1"/>
        </p:nvSpPr>
        <p:spPr>
          <a:xfrm>
            <a:off x="6920800" y="5667987"/>
            <a:ext cx="1674758" cy="307777"/>
          </a:xfrm>
          <a:prstGeom prst="rect">
            <a:avLst/>
          </a:prstGeom>
        </p:spPr>
        <p:txBody>
          <a:bodyPr wrap="square">
            <a:spAutoFit/>
          </a:bodyPr>
          <a:lstStyle/>
          <a:p>
            <a:pPr lvl="0" algn="ctr"/>
            <a:r>
              <a:rPr lang="en-AU" sz="1400" b="1" dirty="0">
                <a:solidFill>
                  <a:schemeClr val="bg2"/>
                </a:solidFill>
                <a:latin typeface="Segoe UI Semibold" panose="020B0702040204020203" pitchFamily="34" charset="0"/>
                <a:ea typeface="Segoe UI" panose="020B0502040204020203" pitchFamily="34" charset="0"/>
                <a:cs typeface="Segoe UI Semibold" panose="020B0702040204020203" pitchFamily="34" charset="0"/>
              </a:rPr>
              <a:t>YEARS</a:t>
            </a:r>
          </a:p>
        </p:txBody>
      </p:sp>
      <p:sp>
        <p:nvSpPr>
          <p:cNvPr id="23" name="Rectangle 22">
            <a:extLst>
              <a:ext uri="{FF2B5EF4-FFF2-40B4-BE49-F238E27FC236}">
                <a16:creationId xmlns:a16="http://schemas.microsoft.com/office/drawing/2014/main" id="{A364CE81-52C3-4A14-860D-47B06420F0D9}"/>
              </a:ext>
            </a:extLst>
          </p:cNvPr>
          <p:cNvSpPr/>
          <p:nvPr userDrawn="1"/>
        </p:nvSpPr>
        <p:spPr>
          <a:xfrm>
            <a:off x="8623771" y="5667987"/>
            <a:ext cx="1674758" cy="307777"/>
          </a:xfrm>
          <a:prstGeom prst="rect">
            <a:avLst/>
          </a:prstGeom>
        </p:spPr>
        <p:txBody>
          <a:bodyPr wrap="square">
            <a:spAutoFit/>
          </a:bodyPr>
          <a:lstStyle/>
          <a:p>
            <a:pPr lvl="0" algn="ctr"/>
            <a:r>
              <a:rPr lang="en-AU" sz="1400" b="1" dirty="0">
                <a:solidFill>
                  <a:schemeClr val="bg2"/>
                </a:solidFill>
                <a:latin typeface="Segoe UI Semibold" panose="020B0702040204020203" pitchFamily="34" charset="0"/>
                <a:ea typeface="Segoe UI" panose="020B0502040204020203" pitchFamily="34" charset="0"/>
                <a:cs typeface="Segoe UI Semibold" panose="020B0702040204020203" pitchFamily="34" charset="0"/>
              </a:rPr>
              <a:t>LOCATIONS</a:t>
            </a:r>
          </a:p>
        </p:txBody>
      </p:sp>
      <p:sp>
        <p:nvSpPr>
          <p:cNvPr id="27" name="Freeform 70">
            <a:extLst>
              <a:ext uri="{FF2B5EF4-FFF2-40B4-BE49-F238E27FC236}">
                <a16:creationId xmlns:a16="http://schemas.microsoft.com/office/drawing/2014/main" id="{8E7BDFB9-DC21-4274-B58A-A83520C2F5EF}"/>
              </a:ext>
            </a:extLst>
          </p:cNvPr>
          <p:cNvSpPr>
            <a:spLocks noEditPoints="1"/>
          </p:cNvSpPr>
          <p:nvPr userDrawn="1"/>
        </p:nvSpPr>
        <p:spPr bwMode="auto">
          <a:xfrm>
            <a:off x="5724756" y="4878652"/>
            <a:ext cx="685460" cy="688102"/>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marL="0" marR="0" lvl="0" indent="0" algn="ctr" defTabSz="1039033"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chemeClr val="bg2"/>
                </a:solidFill>
                <a:effectLst/>
                <a:uLnTx/>
                <a:uFillTx/>
                <a:latin typeface="+mn-lt"/>
                <a:ea typeface="+mn-ea"/>
                <a:cs typeface="+mn-cs"/>
              </a:rPr>
              <a:t>400</a:t>
            </a:r>
          </a:p>
        </p:txBody>
      </p:sp>
      <p:sp>
        <p:nvSpPr>
          <p:cNvPr id="28" name="Freeform 70">
            <a:extLst>
              <a:ext uri="{FF2B5EF4-FFF2-40B4-BE49-F238E27FC236}">
                <a16:creationId xmlns:a16="http://schemas.microsoft.com/office/drawing/2014/main" id="{305B9BF8-A513-4579-8DD1-573812D6AD36}"/>
              </a:ext>
            </a:extLst>
          </p:cNvPr>
          <p:cNvSpPr>
            <a:spLocks noEditPoints="1"/>
          </p:cNvSpPr>
          <p:nvPr userDrawn="1"/>
        </p:nvSpPr>
        <p:spPr bwMode="auto">
          <a:xfrm>
            <a:off x="7415449" y="4862851"/>
            <a:ext cx="685460" cy="688102"/>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algn="ctr"/>
            <a:r>
              <a:rPr kumimoji="0" lang="en-AU" sz="1800" b="1" i="0" u="none" strike="noStrike" kern="1200" cap="none" spc="0" normalizeH="0" baseline="0" noProof="0" dirty="0">
                <a:ln>
                  <a:noFill/>
                </a:ln>
                <a:solidFill>
                  <a:schemeClr val="bg2"/>
                </a:solidFill>
                <a:effectLst/>
                <a:uLnTx/>
                <a:uFillTx/>
                <a:latin typeface="+mn-lt"/>
                <a:ea typeface="+mn-ea"/>
                <a:cs typeface="+mn-cs"/>
              </a:rPr>
              <a:t>20</a:t>
            </a:r>
            <a:endParaRPr lang="en-AU" sz="1800" b="1" dirty="0">
              <a:solidFill>
                <a:schemeClr val="bg2"/>
              </a:solidFill>
              <a:latin typeface="+mn-lt"/>
            </a:endParaRPr>
          </a:p>
        </p:txBody>
      </p:sp>
      <p:sp>
        <p:nvSpPr>
          <p:cNvPr id="29" name="Freeform 70">
            <a:extLst>
              <a:ext uri="{FF2B5EF4-FFF2-40B4-BE49-F238E27FC236}">
                <a16:creationId xmlns:a16="http://schemas.microsoft.com/office/drawing/2014/main" id="{2A21643E-60F3-4A87-94B1-9989188320AD}"/>
              </a:ext>
            </a:extLst>
          </p:cNvPr>
          <p:cNvSpPr>
            <a:spLocks noEditPoints="1"/>
          </p:cNvSpPr>
          <p:nvPr userDrawn="1"/>
        </p:nvSpPr>
        <p:spPr bwMode="auto">
          <a:xfrm>
            <a:off x="9118420" y="4866100"/>
            <a:ext cx="685460" cy="688102"/>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49"/>
                  <a:pt x="49" y="0"/>
                  <a:pt x="110" y="0"/>
                </a:cubicBezTo>
                <a:cubicBezTo>
                  <a:pt x="171" y="0"/>
                  <a:pt x="220" y="49"/>
                  <a:pt x="220" y="110"/>
                </a:cubicBezTo>
                <a:cubicBezTo>
                  <a:pt x="220" y="171"/>
                  <a:pt x="171"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adFill>
            <a:gsLst>
              <a:gs pos="0">
                <a:schemeClr val="accent1"/>
              </a:gs>
              <a:gs pos="97000">
                <a:schemeClr val="accent4"/>
              </a:gs>
              <a:gs pos="65000">
                <a:schemeClr val="accent3"/>
              </a:gs>
              <a:gs pos="31000">
                <a:schemeClr val="accent2"/>
              </a:gs>
            </a:gsLst>
            <a:lin ang="0" scaled="0"/>
          </a:gradFill>
          <a:ln>
            <a:noFill/>
          </a:ln>
        </p:spPr>
        <p:txBody>
          <a:bodyPr vert="horz" wrap="square" lIns="91440" tIns="36000" rIns="91440" bIns="36000" numCol="1" anchor="ctr" anchorCtr="0" compatLnSpc="1">
            <a:prstTxWarp prst="textNoShape">
              <a:avLst/>
            </a:prstTxWarp>
          </a:bodyPr>
          <a:lstStyle/>
          <a:p>
            <a:pPr algn="ctr"/>
            <a:r>
              <a:rPr kumimoji="0" lang="en-AU" sz="1800" b="1" i="0" u="none" strike="noStrike" kern="1200" cap="none" spc="0" normalizeH="0" baseline="0" noProof="0" dirty="0">
                <a:ln>
                  <a:noFill/>
                </a:ln>
                <a:solidFill>
                  <a:schemeClr val="bg2"/>
                </a:solidFill>
                <a:effectLst/>
                <a:uLnTx/>
                <a:uFillTx/>
                <a:latin typeface="+mn-lt"/>
                <a:ea typeface="+mn-ea"/>
                <a:cs typeface="+mn-cs"/>
              </a:rPr>
              <a:t>10</a:t>
            </a:r>
            <a:endParaRPr lang="en-AU" sz="1800" b="1" dirty="0">
              <a:solidFill>
                <a:schemeClr val="bg2"/>
              </a:solidFill>
              <a:latin typeface="+mn-lt"/>
            </a:endParaRPr>
          </a:p>
        </p:txBody>
      </p:sp>
    </p:spTree>
    <p:extLst>
      <p:ext uri="{BB962C8B-B14F-4D97-AF65-F5344CB8AC3E}">
        <p14:creationId xmlns:p14="http://schemas.microsoft.com/office/powerpoint/2010/main" val="274910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pic>
        <p:nvPicPr>
          <p:cNvPr id="21" name="Picture 20"/>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7" name="Text Placeholder 28"/>
          <p:cNvSpPr>
            <a:spLocks noGrp="1"/>
          </p:cNvSpPr>
          <p:nvPr>
            <p:ph type="body" sz="quarter" idx="18" hasCustomPrompt="1"/>
          </p:nvPr>
        </p:nvSpPr>
        <p:spPr>
          <a:xfrm>
            <a:off x="666750" y="673547"/>
            <a:ext cx="10856913" cy="523999"/>
          </a:xfrm>
          <a:prstGeom prst="rect">
            <a:avLst/>
          </a:prstGeom>
        </p:spPr>
        <p:txBody>
          <a:bodyPr anchor="ctr"/>
          <a:lstStyle>
            <a:lvl1pPr marL="0" algn="l" defTabSz="1039033" rtl="0" eaLnBrk="1" latinLnBrk="0" hangingPunct="1">
              <a:lnSpc>
                <a:spcPct val="90000"/>
              </a:lnSpc>
              <a:defRPr lang="en-AU" sz="3200" kern="1200" noProof="0" dirty="0">
                <a:solidFill>
                  <a:schemeClr val="bg2"/>
                </a:solidFill>
                <a:latin typeface="+mj-lt"/>
                <a:ea typeface="+mn-ea"/>
                <a:cs typeface="+mn-cs"/>
              </a:defRPr>
            </a:lvl1pPr>
          </a:lstStyle>
          <a:p>
            <a:pPr lvl="0"/>
            <a:r>
              <a:rPr lang="en-AU" dirty="0"/>
              <a:t>Governing </a:t>
            </a:r>
            <a:r>
              <a:rPr lang="en-AU" noProof="0" dirty="0"/>
              <a:t>thought</a:t>
            </a:r>
          </a:p>
        </p:txBody>
      </p:sp>
      <p:sp>
        <p:nvSpPr>
          <p:cNvPr id="3" name="Text Placeholder 2"/>
          <p:cNvSpPr>
            <a:spLocks noGrp="1"/>
          </p:cNvSpPr>
          <p:nvPr>
            <p:ph type="body" sz="quarter" idx="19" hasCustomPrompt="1"/>
          </p:nvPr>
        </p:nvSpPr>
        <p:spPr>
          <a:xfrm>
            <a:off x="673100" y="5705958"/>
            <a:ext cx="10841038" cy="519113"/>
          </a:xfrm>
          <a:prstGeom prst="rect">
            <a:avLst/>
          </a:prstGeom>
        </p:spPr>
        <p:txBody>
          <a:bodyPr anchor="ctr"/>
          <a:lstStyle>
            <a:lvl1pPr>
              <a:defRPr sz="1400"/>
            </a:lvl1pPr>
          </a:lstStyle>
          <a:p>
            <a:pPr lvl="0"/>
            <a:r>
              <a:rPr lang="en-AU" dirty="0"/>
              <a:t>Source</a:t>
            </a:r>
          </a:p>
        </p:txBody>
      </p:sp>
      <p:pic>
        <p:nvPicPr>
          <p:cNvPr id="8" name="Picture 7">
            <a:extLst>
              <a:ext uri="{FF2B5EF4-FFF2-40B4-BE49-F238E27FC236}">
                <a16:creationId xmlns:a16="http://schemas.microsoft.com/office/drawing/2014/main" id="{46279F59-AEAC-48A3-B9E2-3D9C61498D3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188360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1" name="Picture 20"/>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pic>
        <p:nvPicPr>
          <p:cNvPr id="4" name="Picture 3">
            <a:extLst>
              <a:ext uri="{FF2B5EF4-FFF2-40B4-BE49-F238E27FC236}">
                <a16:creationId xmlns:a16="http://schemas.microsoft.com/office/drawing/2014/main" id="{3B8BB865-41AB-44C7-8783-24FA7C2AF77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285395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graphic white">
    <p:bg>
      <p:bgPr>
        <a:solidFill>
          <a:schemeClr val="bg1"/>
        </a:solidFill>
        <a:effectLst/>
      </p:bgPr>
    </p:bg>
    <p:spTree>
      <p:nvGrpSpPr>
        <p:cNvPr id="1" name=""/>
        <p:cNvGrpSpPr/>
        <p:nvPr/>
      </p:nvGrpSpPr>
      <p:grpSpPr>
        <a:xfrm>
          <a:off x="0" y="0"/>
          <a:ext cx="0" cy="0"/>
          <a:chOff x="0" y="0"/>
          <a:chExt cx="0" cy="0"/>
        </a:xfrm>
      </p:grpSpPr>
      <p:pic>
        <p:nvPicPr>
          <p:cNvPr id="3" name="Picture 2"/>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6"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Title</a:t>
            </a:r>
          </a:p>
        </p:txBody>
      </p:sp>
      <p:sp>
        <p:nvSpPr>
          <p:cNvPr id="11" name="Content Placeholder 6"/>
          <p:cNvSpPr>
            <a:spLocks noGrp="1"/>
          </p:cNvSpPr>
          <p:nvPr>
            <p:ph sz="quarter" idx="23" hasCustomPrompt="1"/>
          </p:nvPr>
        </p:nvSpPr>
        <p:spPr>
          <a:xfrm>
            <a:off x="666750" y="1774062"/>
            <a:ext cx="10817943" cy="3822066"/>
          </a:xfrm>
          <a:prstGeom prst="rect">
            <a:avLst/>
          </a:prstGeom>
        </p:spPr>
        <p:txBody>
          <a:bodyPr/>
          <a:lstStyle>
            <a:lvl1pPr>
              <a:defRPr>
                <a:solidFill>
                  <a:schemeClr val="bg2"/>
                </a:solidFill>
              </a:defRPr>
            </a:lvl1pPr>
            <a:lvl2pPr>
              <a:buClr>
                <a:schemeClr val="bg2"/>
              </a:buClr>
              <a:defRPr/>
            </a:lvl2pPr>
          </a:lstStyle>
          <a:p>
            <a:pPr lvl="0"/>
            <a:r>
              <a:rPr lang="en-AU" noProof="0" dirty="0"/>
              <a:t>Build/insert your diagram/framework or text here</a:t>
            </a:r>
          </a:p>
          <a:p>
            <a:pPr lvl="1"/>
            <a:r>
              <a:rPr lang="en-AU" noProof="0" dirty="0"/>
              <a:t>Second Level</a:t>
            </a:r>
          </a:p>
        </p:txBody>
      </p:sp>
      <p:sp>
        <p:nvSpPr>
          <p:cNvPr id="7" name="Text Placeholder 2"/>
          <p:cNvSpPr>
            <a:spLocks noGrp="1"/>
          </p:cNvSpPr>
          <p:nvPr>
            <p:ph type="body" sz="quarter" idx="19" hasCustomPrompt="1"/>
          </p:nvPr>
        </p:nvSpPr>
        <p:spPr>
          <a:xfrm>
            <a:off x="666750" y="5705958"/>
            <a:ext cx="10841038" cy="519113"/>
          </a:xfrm>
          <a:prstGeom prst="rect">
            <a:avLst/>
          </a:prstGeom>
        </p:spPr>
        <p:txBody>
          <a:bodyPr anchor="ctr"/>
          <a:lstStyle>
            <a:lvl1pPr>
              <a:defRPr sz="1400"/>
            </a:lvl1pPr>
          </a:lstStyle>
          <a:p>
            <a:pPr lvl="0"/>
            <a:r>
              <a:rPr lang="en-AU" noProof="0" dirty="0"/>
              <a:t>Source</a:t>
            </a:r>
          </a:p>
        </p:txBody>
      </p:sp>
      <p:pic>
        <p:nvPicPr>
          <p:cNvPr id="9" name="Picture 8">
            <a:extLst>
              <a:ext uri="{FF2B5EF4-FFF2-40B4-BE49-F238E27FC236}">
                <a16:creationId xmlns:a16="http://schemas.microsoft.com/office/drawing/2014/main" id="{1C71A07C-D3B8-4C8A-8BEA-F154E52E74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3975752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4  page graphic grey">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100689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ectangle 5"/>
          <p:cNvSpPr/>
          <p:nvPr userDrawn="1"/>
        </p:nvSpPr>
        <p:spPr>
          <a:xfrm>
            <a:off x="0" y="1703190"/>
            <a:ext cx="12193790" cy="45140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pic>
        <p:nvPicPr>
          <p:cNvPr id="3" name="Picture 2"/>
          <p:cNvPicPr>
            <a:picLocks/>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8"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9" name="Content Placeholder 6"/>
          <p:cNvSpPr>
            <a:spLocks noGrp="1"/>
          </p:cNvSpPr>
          <p:nvPr>
            <p:ph sz="quarter" idx="23" hasCustomPrompt="1"/>
          </p:nvPr>
        </p:nvSpPr>
        <p:spPr>
          <a:xfrm>
            <a:off x="666750" y="1774062"/>
            <a:ext cx="10817943" cy="3858642"/>
          </a:xfrm>
          <a:prstGeom prst="rect">
            <a:avLst/>
          </a:prstGeom>
        </p:spPr>
        <p:txBody>
          <a:bodyPr/>
          <a:lstStyle>
            <a:lvl1pPr>
              <a:defRPr>
                <a:solidFill>
                  <a:schemeClr val="bg2"/>
                </a:solidFill>
              </a:defRPr>
            </a:lvl1pPr>
            <a:lvl2pPr>
              <a:buClr>
                <a:schemeClr val="bg2"/>
              </a:buClr>
              <a:defRPr/>
            </a:lvl2pPr>
          </a:lstStyle>
          <a:p>
            <a:pPr lvl="0"/>
            <a:r>
              <a:rPr lang="en-AU" noProof="0" dirty="0"/>
              <a:t>Build/insert your diagram/framework or text here</a:t>
            </a:r>
          </a:p>
          <a:p>
            <a:pPr lvl="1"/>
            <a:r>
              <a:rPr lang="en-AU" noProof="0" dirty="0"/>
              <a:t>Second Level</a:t>
            </a:r>
          </a:p>
        </p:txBody>
      </p:sp>
      <p:sp>
        <p:nvSpPr>
          <p:cNvPr id="7" name="Text Placeholder 2"/>
          <p:cNvSpPr>
            <a:spLocks noGrp="1"/>
          </p:cNvSpPr>
          <p:nvPr>
            <p:ph type="body" sz="quarter" idx="19" hasCustomPrompt="1"/>
          </p:nvPr>
        </p:nvSpPr>
        <p:spPr>
          <a:xfrm>
            <a:off x="666750" y="5705959"/>
            <a:ext cx="10841038" cy="428142"/>
          </a:xfrm>
          <a:prstGeom prst="rect">
            <a:avLst/>
          </a:prstGeom>
        </p:spPr>
        <p:txBody>
          <a:bodyPr anchor="ctr"/>
          <a:lstStyle>
            <a:lvl1pPr>
              <a:defRPr sz="1400"/>
            </a:lvl1pPr>
          </a:lstStyle>
          <a:p>
            <a:pPr lvl="0"/>
            <a:r>
              <a:rPr lang="en-AU" noProof="0" dirty="0"/>
              <a:t>Source</a:t>
            </a:r>
          </a:p>
        </p:txBody>
      </p:sp>
      <p:pic>
        <p:nvPicPr>
          <p:cNvPr id="11" name="Picture 10">
            <a:extLst>
              <a:ext uri="{FF2B5EF4-FFF2-40B4-BE49-F238E27FC236}">
                <a16:creationId xmlns:a16="http://schemas.microsoft.com/office/drawing/2014/main" id="{2B1DB260-4DB8-42FA-9992-B28A0E5FA1B2}"/>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3355213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4  page graphic blu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388149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ectangle 5"/>
          <p:cNvSpPr/>
          <p:nvPr userDrawn="1"/>
        </p:nvSpPr>
        <p:spPr>
          <a:xfrm>
            <a:off x="0" y="1701602"/>
            <a:ext cx="12193790" cy="45156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AU" noProof="0"/>
          </a:p>
        </p:txBody>
      </p:sp>
      <p:pic>
        <p:nvPicPr>
          <p:cNvPr id="3" name="Picture 2"/>
          <p:cNvPicPr>
            <a:picLocks/>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12189600" cy="109728"/>
          </a:xfrm>
          <a:prstGeom prst="rect">
            <a:avLst/>
          </a:prstGeom>
        </p:spPr>
      </p:pic>
      <p:sp>
        <p:nvSpPr>
          <p:cNvPr id="8" name="Text Placeholder 28"/>
          <p:cNvSpPr>
            <a:spLocks noGrp="1"/>
          </p:cNvSpPr>
          <p:nvPr>
            <p:ph type="body" sz="quarter" idx="18" hasCustomPrompt="1"/>
          </p:nvPr>
        </p:nvSpPr>
        <p:spPr>
          <a:xfrm>
            <a:off x="666750" y="673547"/>
            <a:ext cx="10856913" cy="523999"/>
          </a:xfrm>
          <a:prstGeom prst="rect">
            <a:avLst/>
          </a:prstGeom>
        </p:spPr>
        <p:txBody>
          <a:bodyPr anchor="ctr"/>
          <a:lstStyle>
            <a:lvl1pPr>
              <a:defRPr lang="en-AU" sz="3200" kern="1200" spc="0" noProof="0" dirty="0">
                <a:solidFill>
                  <a:schemeClr val="bg2"/>
                </a:solidFill>
                <a:latin typeface="+mj-lt"/>
                <a:ea typeface="+mn-ea"/>
                <a:cs typeface="+mn-cs"/>
              </a:defRPr>
            </a:lvl1pPr>
          </a:lstStyle>
          <a:p>
            <a:pPr marL="0" lvl="0" indent="0" algn="l" defTabSz="1039033" rtl="0" eaLnBrk="1" latinLnBrk="0" hangingPunct="1">
              <a:lnSpc>
                <a:spcPct val="90000"/>
              </a:lnSpc>
              <a:spcBef>
                <a:spcPts val="455"/>
              </a:spcBef>
              <a:buFont typeface="Arial" pitchFamily="34" charset="0"/>
              <a:buNone/>
            </a:pPr>
            <a:r>
              <a:rPr lang="en-AU" noProof="0" dirty="0"/>
              <a:t>Governing thought</a:t>
            </a:r>
          </a:p>
        </p:txBody>
      </p:sp>
      <p:sp>
        <p:nvSpPr>
          <p:cNvPr id="9" name="Content Placeholder 6"/>
          <p:cNvSpPr>
            <a:spLocks noGrp="1"/>
          </p:cNvSpPr>
          <p:nvPr>
            <p:ph sz="quarter" idx="23" hasCustomPrompt="1"/>
          </p:nvPr>
        </p:nvSpPr>
        <p:spPr>
          <a:xfrm>
            <a:off x="666750" y="1774062"/>
            <a:ext cx="10817943" cy="3836696"/>
          </a:xfrm>
          <a:prstGeom prst="rect">
            <a:avLst/>
          </a:prstGeom>
        </p:spPr>
        <p:txBody>
          <a:bodyPr/>
          <a:lstStyle>
            <a:lvl1pPr>
              <a:defRPr>
                <a:solidFill>
                  <a:schemeClr val="bg1"/>
                </a:solidFill>
              </a:defRPr>
            </a:lvl1pPr>
            <a:lvl2pPr>
              <a:buClr>
                <a:schemeClr val="bg1"/>
              </a:buClr>
              <a:defRPr>
                <a:solidFill>
                  <a:schemeClr val="bg1"/>
                </a:solidFill>
              </a:defRPr>
            </a:lvl2pPr>
          </a:lstStyle>
          <a:p>
            <a:pPr lvl="0"/>
            <a:r>
              <a:rPr lang="en-AU" noProof="0" dirty="0"/>
              <a:t>Build/insert your diagram/framework or text here</a:t>
            </a:r>
          </a:p>
          <a:p>
            <a:pPr lvl="1"/>
            <a:r>
              <a:rPr lang="en-AU" noProof="0" dirty="0"/>
              <a:t>Second Level</a:t>
            </a:r>
          </a:p>
        </p:txBody>
      </p:sp>
      <p:sp>
        <p:nvSpPr>
          <p:cNvPr id="7" name="Text Placeholder 2"/>
          <p:cNvSpPr>
            <a:spLocks noGrp="1"/>
          </p:cNvSpPr>
          <p:nvPr>
            <p:ph type="body" sz="quarter" idx="19" hasCustomPrompt="1"/>
          </p:nvPr>
        </p:nvSpPr>
        <p:spPr>
          <a:xfrm>
            <a:off x="666750" y="5705958"/>
            <a:ext cx="10841038" cy="437667"/>
          </a:xfrm>
          <a:prstGeom prst="rect">
            <a:avLst/>
          </a:prstGeom>
        </p:spPr>
        <p:txBody>
          <a:bodyPr anchor="ctr"/>
          <a:lstStyle>
            <a:lvl1pPr>
              <a:defRPr sz="1400">
                <a:solidFill>
                  <a:schemeClr val="bg1"/>
                </a:solidFill>
              </a:defRPr>
            </a:lvl1pPr>
          </a:lstStyle>
          <a:p>
            <a:pPr lvl="0"/>
            <a:r>
              <a:rPr lang="en-AU" noProof="0" dirty="0"/>
              <a:t>Source</a:t>
            </a:r>
          </a:p>
        </p:txBody>
      </p:sp>
      <p:pic>
        <p:nvPicPr>
          <p:cNvPr id="11" name="Picture 10">
            <a:extLst>
              <a:ext uri="{FF2B5EF4-FFF2-40B4-BE49-F238E27FC236}">
                <a16:creationId xmlns:a16="http://schemas.microsoft.com/office/drawing/2014/main" id="{F6A244BE-51FA-4053-8F00-2754A027ACE6}"/>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10298565" y="6408178"/>
            <a:ext cx="1629287" cy="251643"/>
          </a:xfrm>
          <a:prstGeom prst="rect">
            <a:avLst/>
          </a:prstGeom>
        </p:spPr>
      </p:pic>
    </p:spTree>
    <p:extLst>
      <p:ext uri="{BB962C8B-B14F-4D97-AF65-F5344CB8AC3E}">
        <p14:creationId xmlns:p14="http://schemas.microsoft.com/office/powerpoint/2010/main" val="339705384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vmlDrawing" Target="../drawings/vmlDrawing1.vml"/><Relationship Id="rId50"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2.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8"/>
            </p:custDataLst>
            <p:extLst>
              <p:ext uri="{D42A27DB-BD31-4B8C-83A1-F6EECF244321}">
                <p14:modId xmlns:p14="http://schemas.microsoft.com/office/powerpoint/2010/main" val="1677416513"/>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1026" name="think-cell Slide" r:id="rId49" imgW="270" imgH="270" progId="TCLayout.ActiveDocument.1">
                  <p:embed/>
                </p:oleObj>
              </mc:Choice>
              <mc:Fallback>
                <p:oleObj name="think-cell Slide" r:id="rId49" imgW="270" imgH="270" progId="TCLayout.ActiveDocument.1">
                  <p:embed/>
                  <p:pic>
                    <p:nvPicPr>
                      <p:cNvPr id="4" name="Object 3" hidden="1"/>
                      <p:cNvPicPr/>
                      <p:nvPr/>
                    </p:nvPicPr>
                    <p:blipFill>
                      <a:blip r:embed="rId50"/>
                      <a:stretch>
                        <a:fillRect/>
                      </a:stretch>
                    </p:blipFill>
                    <p:spPr>
                      <a:xfrm>
                        <a:off x="1955" y="1589"/>
                        <a:ext cx="1953" cy="1587"/>
                      </a:xfrm>
                      <a:prstGeom prst="rect">
                        <a:avLst/>
                      </a:prstGeom>
                    </p:spPr>
                  </p:pic>
                </p:oleObj>
              </mc:Fallback>
            </mc:AlternateContent>
          </a:graphicData>
        </a:graphic>
      </p:graphicFrame>
      <p:sp>
        <p:nvSpPr>
          <p:cNvPr id="5" name="Title Placeholder 1">
            <a:extLst>
              <a:ext uri="{FF2B5EF4-FFF2-40B4-BE49-F238E27FC236}">
                <a16:creationId xmlns:a16="http://schemas.microsoft.com/office/drawing/2014/main" id="{9C39E317-E4B9-4DC5-84AE-C69746E8D370}"/>
              </a:ext>
            </a:extLst>
          </p:cNvPr>
          <p:cNvSpPr>
            <a:spLocks noGrp="1"/>
          </p:cNvSpPr>
          <p:nvPr>
            <p:ph type="title"/>
          </p:nvPr>
        </p:nvSpPr>
        <p:spPr>
          <a:xfrm>
            <a:off x="664792" y="673200"/>
            <a:ext cx="10860016" cy="525600"/>
          </a:xfrm>
          <a:prstGeom prst="rect">
            <a:avLst/>
          </a:prstGeom>
        </p:spPr>
        <p:txBody>
          <a:bodyPr vert="horz" lIns="0" tIns="51952" rIns="0" bIns="51952" rtlCol="0" anchor="ctr" anchorCtr="0">
            <a:noAutofit/>
          </a:bodyPr>
          <a:lstStyle/>
          <a:p>
            <a:r>
              <a:rPr lang="en-AU" noProof="0" dirty="0"/>
              <a:t>Governing</a:t>
            </a:r>
            <a:r>
              <a:rPr lang="en-AU" dirty="0"/>
              <a:t> thought</a:t>
            </a:r>
          </a:p>
        </p:txBody>
      </p:sp>
      <p:sp>
        <p:nvSpPr>
          <p:cNvPr id="6" name="Text Placeholder 2">
            <a:extLst>
              <a:ext uri="{FF2B5EF4-FFF2-40B4-BE49-F238E27FC236}">
                <a16:creationId xmlns:a16="http://schemas.microsoft.com/office/drawing/2014/main" id="{C962D7D9-D342-4842-B0AA-111B70575661}"/>
              </a:ext>
            </a:extLst>
          </p:cNvPr>
          <p:cNvSpPr>
            <a:spLocks noGrp="1"/>
          </p:cNvSpPr>
          <p:nvPr>
            <p:ph type="body" idx="1"/>
          </p:nvPr>
        </p:nvSpPr>
        <p:spPr>
          <a:xfrm>
            <a:off x="664529" y="1774800"/>
            <a:ext cx="10858402" cy="4030942"/>
          </a:xfrm>
          <a:prstGeom prst="rect">
            <a:avLst/>
          </a:prstGeom>
        </p:spPr>
        <p:txBody>
          <a:bodyPr vert="horz" lIns="0" tIns="51952" rIns="0" bIns="51952" rtlCol="0">
            <a:noAutofit/>
          </a:bodyPr>
          <a:lstStyle/>
          <a:p>
            <a:pPr lvl="0"/>
            <a:r>
              <a:rPr lang="en-AU" noProof="0" dirty="0"/>
              <a:t>Body</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 level</a:t>
            </a:r>
          </a:p>
        </p:txBody>
      </p:sp>
    </p:spTree>
    <p:extLst>
      <p:ext uri="{BB962C8B-B14F-4D97-AF65-F5344CB8AC3E}">
        <p14:creationId xmlns:p14="http://schemas.microsoft.com/office/powerpoint/2010/main" val="3713331802"/>
      </p:ext>
    </p:extLst>
  </p:cSld>
  <p:clrMap bg1="lt1" tx1="dk1" bg2="lt2" tx2="dk2" accent1="accent1" accent2="accent2" accent3="accent3" accent4="accent4" accent5="accent5" accent6="accent6" hlink="hlink" folHlink="folHlink"/>
  <p:sldLayoutIdLst>
    <p:sldLayoutId id="2147483717" r:id="rId1"/>
    <p:sldLayoutId id="2147483691" r:id="rId2"/>
    <p:sldLayoutId id="2147483683" r:id="rId3"/>
    <p:sldLayoutId id="2147483706" r:id="rId4"/>
    <p:sldLayoutId id="2147483682" r:id="rId5"/>
    <p:sldLayoutId id="2147483734" r:id="rId6"/>
    <p:sldLayoutId id="2147483709" r:id="rId7"/>
    <p:sldLayoutId id="2147483713" r:id="rId8"/>
    <p:sldLayoutId id="2147483718" r:id="rId9"/>
    <p:sldLayoutId id="2147483733" r:id="rId10"/>
    <p:sldLayoutId id="2147483732" r:id="rId11"/>
    <p:sldLayoutId id="2147483698" r:id="rId12"/>
    <p:sldLayoutId id="2147483699" r:id="rId13"/>
    <p:sldLayoutId id="2147483724" r:id="rId14"/>
    <p:sldLayoutId id="2147483725" r:id="rId15"/>
    <p:sldLayoutId id="2147483726" r:id="rId16"/>
    <p:sldLayoutId id="2147483727" r:id="rId17"/>
    <p:sldLayoutId id="2147483728" r:id="rId18"/>
    <p:sldLayoutId id="2147483692" r:id="rId19"/>
    <p:sldLayoutId id="2147483674" r:id="rId20"/>
    <p:sldLayoutId id="2147483737" r:id="rId21"/>
    <p:sldLayoutId id="2147483704" r:id="rId22"/>
    <p:sldLayoutId id="2147483735" r:id="rId23"/>
    <p:sldLayoutId id="2147483736" r:id="rId24"/>
    <p:sldLayoutId id="2147483680" r:id="rId25"/>
    <p:sldLayoutId id="2147483685" r:id="rId26"/>
    <p:sldLayoutId id="2147483677" r:id="rId27"/>
    <p:sldLayoutId id="2147483684" r:id="rId28"/>
    <p:sldLayoutId id="2147483702" r:id="rId29"/>
    <p:sldLayoutId id="2147483701" r:id="rId30"/>
    <p:sldLayoutId id="2147483695" r:id="rId31"/>
    <p:sldLayoutId id="2147483719" r:id="rId32"/>
    <p:sldLayoutId id="2147483720" r:id="rId33"/>
    <p:sldLayoutId id="2147483693" r:id="rId34"/>
    <p:sldLayoutId id="2147483697" r:id="rId35"/>
    <p:sldLayoutId id="2147483694" r:id="rId36"/>
    <p:sldLayoutId id="2147483721" r:id="rId37"/>
    <p:sldLayoutId id="2147483722" r:id="rId38"/>
    <p:sldLayoutId id="2147483729" r:id="rId39"/>
    <p:sldLayoutId id="2147483730" r:id="rId40"/>
    <p:sldLayoutId id="2147483731" r:id="rId41"/>
    <p:sldLayoutId id="2147483681" r:id="rId42"/>
    <p:sldLayoutId id="2147483739" r:id="rId43"/>
    <p:sldLayoutId id="2147483738" r:id="rId44"/>
    <p:sldLayoutId id="2147483740" r:id="rId45"/>
  </p:sldLayoutIdLst>
  <p:hf hdr="0" ftr="0" dt="0"/>
  <p:txStyles>
    <p:titleStyle>
      <a:lvl1pPr algn="l" defTabSz="1039033" rtl="0" eaLnBrk="1" latinLnBrk="0" hangingPunct="1">
        <a:lnSpc>
          <a:spcPct val="100000"/>
        </a:lnSpc>
        <a:spcBef>
          <a:spcPct val="0"/>
        </a:spcBef>
        <a:buNone/>
        <a:defRPr sz="3200" kern="1200" baseline="0">
          <a:solidFill>
            <a:srgbClr val="003468"/>
          </a:solidFill>
          <a:latin typeface="Segoe UI Semibold" panose="020B0702040204020203" pitchFamily="34" charset="0"/>
          <a:ea typeface="+mj-ea"/>
          <a:cs typeface="+mj-cs"/>
        </a:defRPr>
      </a:lvl1pPr>
    </p:titleStyle>
    <p:body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39033" rtl="0" eaLnBrk="1" latinLnBrk="0" hangingPunct="1">
        <a:defRPr sz="2000" kern="1200">
          <a:solidFill>
            <a:schemeClr val="tx1"/>
          </a:solidFill>
          <a:latin typeface="+mn-lt"/>
          <a:ea typeface="+mn-ea"/>
          <a:cs typeface="+mn-cs"/>
        </a:defRPr>
      </a:lvl1pPr>
      <a:lvl2pPr marL="519516" algn="l" defTabSz="1039033" rtl="0" eaLnBrk="1" latinLnBrk="0" hangingPunct="1">
        <a:defRPr sz="2000" kern="1200">
          <a:solidFill>
            <a:schemeClr val="tx1"/>
          </a:solidFill>
          <a:latin typeface="+mn-lt"/>
          <a:ea typeface="+mn-ea"/>
          <a:cs typeface="+mn-cs"/>
        </a:defRPr>
      </a:lvl2pPr>
      <a:lvl3pPr marL="1039033" algn="l" defTabSz="1039033" rtl="0" eaLnBrk="1" latinLnBrk="0" hangingPunct="1">
        <a:defRPr sz="2000" kern="1200">
          <a:solidFill>
            <a:schemeClr val="tx1"/>
          </a:solidFill>
          <a:latin typeface="+mn-lt"/>
          <a:ea typeface="+mn-ea"/>
          <a:cs typeface="+mn-cs"/>
        </a:defRPr>
      </a:lvl3pPr>
      <a:lvl4pPr marL="1558549" algn="l" defTabSz="1039033" rtl="0" eaLnBrk="1" latinLnBrk="0" hangingPunct="1">
        <a:defRPr sz="2000" kern="1200">
          <a:solidFill>
            <a:schemeClr val="tx1"/>
          </a:solidFill>
          <a:latin typeface="+mn-lt"/>
          <a:ea typeface="+mn-ea"/>
          <a:cs typeface="+mn-cs"/>
        </a:defRPr>
      </a:lvl4pPr>
      <a:lvl5pPr marL="2078065" algn="l" defTabSz="1039033" rtl="0" eaLnBrk="1" latinLnBrk="0" hangingPunct="1">
        <a:defRPr sz="2000" kern="1200">
          <a:solidFill>
            <a:schemeClr val="tx1"/>
          </a:solidFill>
          <a:latin typeface="+mn-lt"/>
          <a:ea typeface="+mn-ea"/>
          <a:cs typeface="+mn-cs"/>
        </a:defRPr>
      </a:lvl5pPr>
      <a:lvl6pPr marL="2597582" algn="l" defTabSz="1039033" rtl="0" eaLnBrk="1" latinLnBrk="0" hangingPunct="1">
        <a:defRPr sz="2000" kern="1200">
          <a:solidFill>
            <a:schemeClr val="tx1"/>
          </a:solidFill>
          <a:latin typeface="+mn-lt"/>
          <a:ea typeface="+mn-ea"/>
          <a:cs typeface="+mn-cs"/>
        </a:defRPr>
      </a:lvl6pPr>
      <a:lvl7pPr marL="3117098" algn="l" defTabSz="1039033" rtl="0" eaLnBrk="1" latinLnBrk="0" hangingPunct="1">
        <a:defRPr sz="2000" kern="1200">
          <a:solidFill>
            <a:schemeClr val="tx1"/>
          </a:solidFill>
          <a:latin typeface="+mn-lt"/>
          <a:ea typeface="+mn-ea"/>
          <a:cs typeface="+mn-cs"/>
        </a:defRPr>
      </a:lvl7pPr>
      <a:lvl8pPr marL="3636615" algn="l" defTabSz="1039033" rtl="0" eaLnBrk="1" latinLnBrk="0" hangingPunct="1">
        <a:defRPr sz="2000" kern="1200">
          <a:solidFill>
            <a:schemeClr val="tx1"/>
          </a:solidFill>
          <a:latin typeface="+mn-lt"/>
          <a:ea typeface="+mn-ea"/>
          <a:cs typeface="+mn-cs"/>
        </a:defRPr>
      </a:lvl8pPr>
      <a:lvl9pPr marL="4156131" algn="l" defTabSz="103903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xml"/><Relationship Id="rId7" Type="http://schemas.openxmlformats.org/officeDocument/2006/relationships/image" Target="../media/image14.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3.emf"/><Relationship Id="rId11" Type="http://schemas.openxmlformats.org/officeDocument/2006/relationships/image" Target="../media/image18.png"/><Relationship Id="rId5" Type="http://schemas.openxmlformats.org/officeDocument/2006/relationships/oleObject" Target="../embeddings/oleObject9.bin"/><Relationship Id="rId10" Type="http://schemas.openxmlformats.org/officeDocument/2006/relationships/image" Target="../media/image17.png"/><Relationship Id="rId4" Type="http://schemas.openxmlformats.org/officeDocument/2006/relationships/notesSlide" Target="../notesSlides/notesSlide1.xml"/><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30.emf"/><Relationship Id="rId4"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3.emf"/><Relationship Id="rId4"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8" Type="http://schemas.openxmlformats.org/officeDocument/2006/relationships/hyperlink" Target="https://sustainablescotlandnetwork.org/resources/carbon-footprint-and-project-register-tool" TargetMode="External"/><Relationship Id="rId3" Type="http://schemas.openxmlformats.org/officeDocument/2006/relationships/slideLayout" Target="../slideLayouts/slideLayout6.xml"/><Relationship Id="rId7" Type="http://schemas.openxmlformats.org/officeDocument/2006/relationships/hyperlink" Target="https://www.sustainabilityexchange.ac.uk/files/scope_3_methodology_guidance.pdf" TargetMode="External"/><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hyperlink" Target="https://ghgprotocol.org/guidance-0" TargetMode="External"/><Relationship Id="rId5" Type="http://schemas.openxmlformats.org/officeDocument/2006/relationships/image" Target="../media/image13.emf"/><Relationship Id="rId10" Type="http://schemas.openxmlformats.org/officeDocument/2006/relationships/hyperlink" Target="mailto:info@carbonliteracy.com" TargetMode="External"/><Relationship Id="rId4" Type="http://schemas.openxmlformats.org/officeDocument/2006/relationships/oleObject" Target="../embeddings/oleObject18.bin"/><Relationship Id="rId9" Type="http://schemas.openxmlformats.org/officeDocument/2006/relationships/hyperlink" Target="https://carbonliteracy.com/organisation/"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s://www.sustainweb.org/" TargetMode="Externa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hyperlink" Target="https://www.carbontrust.com/resources/better-business-guide-to-energy-saving" TargetMode="External"/><Relationship Id="rId5" Type="http://schemas.openxmlformats.org/officeDocument/2006/relationships/image" Target="../media/image13.emf"/><Relationship Id="rId4" Type="http://schemas.openxmlformats.org/officeDocument/2006/relationships/oleObject" Target="../embeddings/oleObject19.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s://racetozero.unfccc.int/" TargetMode="Externa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hyperlink" Target="https://www.educationracetozero.org/" TargetMode="External"/><Relationship Id="rId5" Type="http://schemas.openxmlformats.org/officeDocument/2006/relationships/image" Target="../media/image13.emf"/><Relationship Id="rId4"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30.emf"/><Relationship Id="rId4" Type="http://schemas.openxmlformats.org/officeDocument/2006/relationships/oleObject" Target="../embeddings/oleObject21.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s://www.sustainabilityexchange.ac.uk/files/scope_3_methodology_guidance.pdf" TargetMode="External"/><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hyperlink" Target="https://ghgprotocol.org/guidance-0" TargetMode="External"/><Relationship Id="rId5" Type="http://schemas.openxmlformats.org/officeDocument/2006/relationships/image" Target="../media/image13.emf"/><Relationship Id="rId4" Type="http://schemas.openxmlformats.org/officeDocument/2006/relationships/oleObject" Target="../embeddings/oleObject22.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hyperlink" Target="https://www.salixfinance.co.uk/sites/default/files/2019-07/lincoln_college_web.pdf" TargetMode="External"/><Relationship Id="rId5" Type="http://schemas.openxmlformats.org/officeDocument/2006/relationships/image" Target="../media/image13.emf"/><Relationship Id="rId4" Type="http://schemas.openxmlformats.org/officeDocument/2006/relationships/oleObject" Target="../embeddings/oleObject23.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hyperlink" Target="https://tyndall.ac.uk/sites/default/files/tyndall_travel_strategy_2015_v1.pdf" TargetMode="External"/><Relationship Id="rId5" Type="http://schemas.openxmlformats.org/officeDocument/2006/relationships/image" Target="../media/image13.emf"/><Relationship Id="rId4" Type="http://schemas.openxmlformats.org/officeDocument/2006/relationships/oleObject" Target="../embeddings/oleObject24.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20.xml.rels><?xml version="1.0" encoding="UTF-8" standalone="yes"?>
<Relationships xmlns="http://schemas.openxmlformats.org/package/2006/relationships"><Relationship Id="rId8" Type="http://schemas.openxmlformats.org/officeDocument/2006/relationships/hyperlink" Target="https://pcancities.org.uk/" TargetMode="External"/><Relationship Id="rId3" Type="http://schemas.openxmlformats.org/officeDocument/2006/relationships/slideLayout" Target="../slideLayouts/slideLayout6.xml"/><Relationship Id="rId7" Type="http://schemas.openxmlformats.org/officeDocument/2006/relationships/hyperlink" Target="https://static.onlinesurveys.ac.uk/media/account/114/survey/561422/question/survey_final_draft.pdf" TargetMode="External"/><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hyperlink" Target="https://www.sdgaccord.org/" TargetMode="External"/><Relationship Id="rId5" Type="http://schemas.openxmlformats.org/officeDocument/2006/relationships/image" Target="../media/image30.emf"/><Relationship Id="rId4" Type="http://schemas.openxmlformats.org/officeDocument/2006/relationships/oleObject" Target="../embeddings/oleObject25.bin"/></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30.emf"/><Relationship Id="rId4" Type="http://schemas.openxmlformats.org/officeDocument/2006/relationships/oleObject" Target="../embeddings/oleObject26.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8.xml"/><Relationship Id="rId1" Type="http://schemas.openxmlformats.org/officeDocument/2006/relationships/vmlDrawing" Target="../drawings/vmlDrawing27.vml"/><Relationship Id="rId6" Type="http://schemas.openxmlformats.org/officeDocument/2006/relationships/hyperlink" Target="https://www.sustainabilityexchange.ac.uk/adaptation_guide_1" TargetMode="External"/><Relationship Id="rId5" Type="http://schemas.openxmlformats.org/officeDocument/2006/relationships/image" Target="../media/image13.emf"/><Relationship Id="rId4" Type="http://schemas.openxmlformats.org/officeDocument/2006/relationships/oleObject" Target="../embeddings/oleObject27.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9.xml"/><Relationship Id="rId1" Type="http://schemas.openxmlformats.org/officeDocument/2006/relationships/vmlDrawing" Target="../drawings/vmlDrawing28.vml"/><Relationship Id="rId6" Type="http://schemas.openxmlformats.org/officeDocument/2006/relationships/hyperlink" Target="https://sustainability.nus.org.uk/responsible-futures" TargetMode="External"/><Relationship Id="rId5" Type="http://schemas.openxmlformats.org/officeDocument/2006/relationships/image" Target="../media/image13.emf"/><Relationship Id="rId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8" Type="http://schemas.openxmlformats.org/officeDocument/2006/relationships/hyperlink" Target="https://www.lancaster.ac.uk/news/articles/2017/renewable-energy-/#:~:text=Lancaster%20University%20is%20at%20the,of%20renewable%20energy%20it%20produces.&amp;text=The%20second%20main%20renewable%20source,for%20the%20University%20heating%20system." TargetMode="External"/><Relationship Id="rId3" Type="http://schemas.openxmlformats.org/officeDocument/2006/relationships/slideLayout" Target="../slideLayouts/slideLayout6.xml"/><Relationship Id="rId7" Type="http://schemas.openxmlformats.org/officeDocument/2006/relationships/hyperlink" Target="https://www.sustainabilityexchange.ac.uk/fe_esd_workbooks" TargetMode="External"/><Relationship Id="rId2" Type="http://schemas.openxmlformats.org/officeDocument/2006/relationships/tags" Target="../tags/tag30.xml"/><Relationship Id="rId1" Type="http://schemas.openxmlformats.org/officeDocument/2006/relationships/vmlDrawing" Target="../drawings/vmlDrawing29.vml"/><Relationship Id="rId6" Type="http://schemas.openxmlformats.org/officeDocument/2006/relationships/hyperlink" Target="https://www.eauc.org.uk/learning_for_sustainability_champions_training_" TargetMode="External"/><Relationship Id="rId5" Type="http://schemas.openxmlformats.org/officeDocument/2006/relationships/image" Target="../media/image13.emf"/><Relationship Id="rId4" Type="http://schemas.openxmlformats.org/officeDocument/2006/relationships/oleObject" Target="../embeddings/oleObject29.bin"/><Relationship Id="rId9" Type="http://schemas.openxmlformats.org/officeDocument/2006/relationships/hyperlink" Target="https://www.theguardian.com/business/2019/oct/07/uk-universities-in-landmark-deal-to-buy-energy-direct-from-windfarms" TargetMode="Externa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hyperlink" Target="https://www.sustainabilityexchange.ac.uk/eauc_biodiversity_guide" TargetMode="External"/><Relationship Id="rId5" Type="http://schemas.openxmlformats.org/officeDocument/2006/relationships/image" Target="../media/image13.emf"/><Relationship Id="rId4" Type="http://schemas.openxmlformats.org/officeDocument/2006/relationships/oleObject" Target="../embeddings/oleObject30.bin"/></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oleObject" Target="../embeddings/oleObject11.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3.emf"/><Relationship Id="rId4" Type="http://schemas.openxmlformats.org/officeDocument/2006/relationships/oleObject" Target="../embeddings/oleObject12.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hyperlink" Target="https://www.metoffice.gov.uk/weather/climate-change/what-is-climate-change" TargetMode="External"/><Relationship Id="rId5" Type="http://schemas.openxmlformats.org/officeDocument/2006/relationships/image" Target="../media/image13.emf"/><Relationship Id="rId4"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emf"/><Relationship Id="rId3" Type="http://schemas.openxmlformats.org/officeDocument/2006/relationships/slideLayout" Target="../slideLayouts/slideLayout5.xml"/><Relationship Id="rId7" Type="http://schemas.openxmlformats.org/officeDocument/2006/relationships/image" Target="../media/image20.emf"/><Relationship Id="rId12" Type="http://schemas.openxmlformats.org/officeDocument/2006/relationships/image" Target="../media/image25.emf"/><Relationship Id="rId2" Type="http://schemas.openxmlformats.org/officeDocument/2006/relationships/tags" Target="../tags/tag15.xml"/><Relationship Id="rId16" Type="http://schemas.openxmlformats.org/officeDocument/2006/relationships/image" Target="../media/image29.emf"/><Relationship Id="rId1" Type="http://schemas.openxmlformats.org/officeDocument/2006/relationships/vmlDrawing" Target="../drawings/vmlDrawing14.vml"/><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3.emf"/><Relationship Id="rId15" Type="http://schemas.openxmlformats.org/officeDocument/2006/relationships/image" Target="../media/image28.emf"/><Relationship Id="rId10" Type="http://schemas.openxmlformats.org/officeDocument/2006/relationships/image" Target="../media/image23.emf"/><Relationship Id="rId4" Type="http://schemas.openxmlformats.org/officeDocument/2006/relationships/oleObject" Target="../embeddings/oleObject14.bin"/><Relationship Id="rId9" Type="http://schemas.openxmlformats.org/officeDocument/2006/relationships/image" Target="../media/image22.emf"/><Relationship Id="rId14" Type="http://schemas.openxmlformats.org/officeDocument/2006/relationships/image" Target="../media/image27.e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30.emf"/><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9E0BB65-6C34-4765-998C-4C60E737E766}"/>
              </a:ext>
            </a:extLst>
          </p:cNvPr>
          <p:cNvGraphicFramePr>
            <a:graphicFrameLocks noChangeAspect="1"/>
          </p:cNvGraphicFramePr>
          <p:nvPr>
            <p:custDataLst>
              <p:tags r:id="rId2"/>
            </p:custDataLst>
            <p:extLst>
              <p:ext uri="{D42A27DB-BD31-4B8C-83A1-F6EECF244321}">
                <p14:modId xmlns:p14="http://schemas.microsoft.com/office/powerpoint/2010/main" val="5523369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5" imgW="425" imgH="426" progId="TCLayout.ActiveDocument.1">
                  <p:embed/>
                </p:oleObj>
              </mc:Choice>
              <mc:Fallback>
                <p:oleObj name="think-cell Slide" r:id="rId5" imgW="425" imgH="426" progId="TCLayout.ActiveDocument.1">
                  <p:embed/>
                  <p:pic>
                    <p:nvPicPr>
                      <p:cNvPr id="2" name="Object 1" hidden="1">
                        <a:extLst>
                          <a:ext uri="{FF2B5EF4-FFF2-40B4-BE49-F238E27FC236}">
                            <a16:creationId xmlns:a16="http://schemas.microsoft.com/office/drawing/2014/main" id="{49E0BB65-6C34-4765-998C-4C60E737E76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A01F2197-16B8-4467-984F-EB7E1AAA65FB}"/>
              </a:ext>
            </a:extLst>
          </p:cNvPr>
          <p:cNvSpPr/>
          <p:nvPr/>
        </p:nvSpPr>
        <p:spPr>
          <a:xfrm>
            <a:off x="8468139" y="6000143"/>
            <a:ext cx="3722274" cy="859446"/>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 name="Text Placeholder 3"/>
          <p:cNvSpPr>
            <a:spLocks noGrp="1"/>
          </p:cNvSpPr>
          <p:nvPr>
            <p:ph type="body" sz="quarter" idx="10"/>
          </p:nvPr>
        </p:nvSpPr>
        <p:spPr/>
        <p:txBody>
          <a:bodyPr/>
          <a:lstStyle/>
          <a:p>
            <a:r>
              <a:rPr lang="en-AU" dirty="0">
                <a:latin typeface="+mj-lt"/>
              </a:rPr>
              <a:t>Climate Commission for UK Higher and Further Education </a:t>
            </a:r>
            <a:r>
              <a:rPr lang="en-AU" dirty="0"/>
              <a:t>| Nous Group</a:t>
            </a:r>
          </a:p>
        </p:txBody>
      </p:sp>
      <p:sp>
        <p:nvSpPr>
          <p:cNvPr id="5" name="Text Placeholder 4"/>
          <p:cNvSpPr>
            <a:spLocks noGrp="1"/>
          </p:cNvSpPr>
          <p:nvPr>
            <p:ph type="body" sz="quarter" idx="11"/>
          </p:nvPr>
        </p:nvSpPr>
        <p:spPr/>
        <p:txBody>
          <a:bodyPr/>
          <a:lstStyle/>
          <a:p>
            <a:r>
              <a:rPr lang="en-AU" dirty="0"/>
              <a:t>Climate Action Roadmap for FE Colleges</a:t>
            </a:r>
          </a:p>
        </p:txBody>
      </p:sp>
      <p:pic>
        <p:nvPicPr>
          <p:cNvPr id="6" name="Picture 2" descr="Climate Commission for UK Higher and Further Education Students &amp; Leaders">
            <a:extLst>
              <a:ext uri="{FF2B5EF4-FFF2-40B4-BE49-F238E27FC236}">
                <a16:creationId xmlns:a16="http://schemas.microsoft.com/office/drawing/2014/main" id="{B5674042-34BB-4133-BD57-CBF5BFD10CF9}"/>
              </a:ext>
            </a:extLst>
          </p:cNvPr>
          <p:cNvPicPr>
            <a:picLocks noChangeAspect="1" noChangeArrowheads="1"/>
          </p:cNvPicPr>
          <p:nvPr/>
        </p:nvPicPr>
        <p:blipFill rotWithShape="1">
          <a:blip r:embed="rId7" cstate="screen">
            <a:extLst>
              <a:ext uri="{28A0092B-C50C-407E-A947-70E740481C1C}">
                <a14:useLocalDpi xmlns:a14="http://schemas.microsoft.com/office/drawing/2010/main" val="0"/>
              </a:ext>
            </a:extLst>
          </a:blip>
          <a:srcRect l="15288" r="12856"/>
          <a:stretch/>
        </p:blipFill>
        <p:spPr bwMode="auto">
          <a:xfrm>
            <a:off x="514836" y="6016107"/>
            <a:ext cx="1185384" cy="7313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limate Commission for UK Higher and Further Education Students &amp; Leaders">
            <a:extLst>
              <a:ext uri="{FF2B5EF4-FFF2-40B4-BE49-F238E27FC236}">
                <a16:creationId xmlns:a16="http://schemas.microsoft.com/office/drawing/2014/main" id="{802B2EE7-3960-4E06-945C-C18EAFEE05EA}"/>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2001638" y="6082254"/>
            <a:ext cx="1521400" cy="5990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limate Commission for UK Higher and Further Education Students &amp; Leaders">
            <a:extLst>
              <a:ext uri="{FF2B5EF4-FFF2-40B4-BE49-F238E27FC236}">
                <a16:creationId xmlns:a16="http://schemas.microsoft.com/office/drawing/2014/main" id="{8776C714-8C5D-4B7A-A620-F3F2363B7528}"/>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3824456" y="6000142"/>
            <a:ext cx="1161042" cy="7632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limate Commission for UK Higher and Further Education Students &amp; Leaders">
            <a:extLst>
              <a:ext uri="{FF2B5EF4-FFF2-40B4-BE49-F238E27FC236}">
                <a16:creationId xmlns:a16="http://schemas.microsoft.com/office/drawing/2014/main" id="{B0A4DD19-5840-45F7-93E8-C469C294D06A}"/>
              </a:ext>
            </a:extLst>
          </p:cNvPr>
          <p:cNvPicPr>
            <a:picLocks noChangeAspect="1" noChangeArrowheads="1"/>
          </p:cNvPicPr>
          <p:nvPr/>
        </p:nvPicPr>
        <p:blipFill rotWithShape="1">
          <a:blip r:embed="rId10" cstate="screen">
            <a:extLst>
              <a:ext uri="{28A0092B-C50C-407E-A947-70E740481C1C}">
                <a14:useLocalDpi xmlns:a14="http://schemas.microsoft.com/office/drawing/2010/main" val="0"/>
              </a:ext>
            </a:extLst>
          </a:blip>
          <a:srcRect t="12783" b="9417"/>
          <a:stretch/>
        </p:blipFill>
        <p:spPr bwMode="auto">
          <a:xfrm>
            <a:off x="5286917" y="6000142"/>
            <a:ext cx="981075" cy="7632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limate Commission for UK Higher and Further Education Students &amp; Leaders">
            <a:extLst>
              <a:ext uri="{FF2B5EF4-FFF2-40B4-BE49-F238E27FC236}">
                <a16:creationId xmlns:a16="http://schemas.microsoft.com/office/drawing/2014/main" id="{455F067E-EA5E-4E90-AE29-54DA78281BBC}"/>
              </a:ext>
            </a:extLst>
          </p:cNvPr>
          <p:cNvPicPr>
            <a:picLocks noChangeAspect="1" noChangeArrowheads="1"/>
          </p:cNvPicPr>
          <p:nvPr/>
        </p:nvPicPr>
        <p:blipFill rotWithShape="1">
          <a:blip r:embed="rId11" cstate="screen">
            <a:extLst>
              <a:ext uri="{28A0092B-C50C-407E-A947-70E740481C1C}">
                <a14:useLocalDpi xmlns:a14="http://schemas.microsoft.com/office/drawing/2010/main" val="0"/>
              </a:ext>
            </a:extLst>
          </a:blip>
          <a:srcRect l="10964" t="4276" r="12065" b="10472"/>
          <a:stretch/>
        </p:blipFill>
        <p:spPr bwMode="auto">
          <a:xfrm>
            <a:off x="10680671" y="6075799"/>
            <a:ext cx="1199747" cy="6629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BF5F611-1090-4EFC-BEA6-3E00C1B7AD1E}"/>
              </a:ext>
            </a:extLst>
          </p:cNvPr>
          <p:cNvSpPr/>
          <p:nvPr/>
        </p:nvSpPr>
        <p:spPr>
          <a:xfrm>
            <a:off x="599638" y="5513942"/>
            <a:ext cx="8217191" cy="26005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latin typeface="+mj-lt"/>
              </a:rPr>
              <a:t>LAST UPDATED 25 JUNE 2020</a:t>
            </a:r>
            <a:endParaRPr lang="en-AU" sz="1600" dirty="0" err="1">
              <a:solidFill>
                <a:schemeClr val="bg1"/>
              </a:solidFill>
              <a:latin typeface="+mj-lt"/>
            </a:endParaRPr>
          </a:p>
        </p:txBody>
      </p:sp>
    </p:spTree>
    <p:extLst>
      <p:ext uri="{BB962C8B-B14F-4D97-AF65-F5344CB8AC3E}">
        <p14:creationId xmlns:p14="http://schemas.microsoft.com/office/powerpoint/2010/main" val="2160923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 name="Object 116" hidden="1">
            <a:extLst>
              <a:ext uri="{FF2B5EF4-FFF2-40B4-BE49-F238E27FC236}">
                <a16:creationId xmlns:a16="http://schemas.microsoft.com/office/drawing/2014/main" id="{42B77CC4-237B-48E1-A35D-344C001A10AC}"/>
              </a:ext>
            </a:extLst>
          </p:cNvPr>
          <p:cNvGraphicFramePr>
            <a:graphicFrameLocks noChangeAspect="1"/>
          </p:cNvGraphicFramePr>
          <p:nvPr>
            <p:custDataLst>
              <p:tags r:id="rId2"/>
            </p:custDataLst>
            <p:extLst>
              <p:ext uri="{D42A27DB-BD31-4B8C-83A1-F6EECF244321}">
                <p14:modId xmlns:p14="http://schemas.microsoft.com/office/powerpoint/2010/main" val="307625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4" imgW="415" imgH="416" progId="TCLayout.ActiveDocument.1">
                  <p:embed/>
                </p:oleObj>
              </mc:Choice>
              <mc:Fallback>
                <p:oleObj name="think-cell Slide" r:id="rId4" imgW="415" imgH="416" progId="TCLayout.ActiveDocument.1">
                  <p:embed/>
                  <p:pic>
                    <p:nvPicPr>
                      <p:cNvPr id="117" name="Object 116" hidden="1">
                        <a:extLst>
                          <a:ext uri="{FF2B5EF4-FFF2-40B4-BE49-F238E27FC236}">
                            <a16:creationId xmlns:a16="http://schemas.microsoft.com/office/drawing/2014/main" id="{42B77CC4-237B-48E1-A35D-344C001A10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141561CB-0F61-4066-9882-A91A3963F9EC}"/>
              </a:ext>
            </a:extLst>
          </p:cNvPr>
          <p:cNvSpPr/>
          <p:nvPr/>
        </p:nvSpPr>
        <p:spPr>
          <a:xfrm>
            <a:off x="0" y="99236"/>
            <a:ext cx="12190413" cy="6760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3" name="Straight Arrow Connector 2">
            <a:extLst>
              <a:ext uri="{FF2B5EF4-FFF2-40B4-BE49-F238E27FC236}">
                <a16:creationId xmlns:a16="http://schemas.microsoft.com/office/drawing/2014/main" id="{4FA3C051-1FF8-4330-9D53-9483A1C5ECBE}"/>
              </a:ext>
            </a:extLst>
          </p:cNvPr>
          <p:cNvCxnSpPr/>
          <p:nvPr/>
        </p:nvCxnSpPr>
        <p:spPr>
          <a:xfrm flipH="1">
            <a:off x="4956622" y="3745981"/>
            <a:ext cx="1057357" cy="1057654"/>
          </a:xfrm>
          <a:prstGeom prst="straightConnector1">
            <a:avLst/>
          </a:prstGeom>
          <a:ln w="254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F9DD904-379D-40CD-BA55-337FECB6A3A3}"/>
              </a:ext>
            </a:extLst>
          </p:cNvPr>
          <p:cNvCxnSpPr>
            <a:cxnSpLocks/>
          </p:cNvCxnSpPr>
          <p:nvPr/>
        </p:nvCxnSpPr>
        <p:spPr>
          <a:xfrm flipH="1" flipV="1">
            <a:off x="4694129" y="2402618"/>
            <a:ext cx="1328645" cy="851593"/>
          </a:xfrm>
          <a:prstGeom prst="straightConnector1">
            <a:avLst/>
          </a:prstGeom>
          <a:ln w="25400" cap="rnd">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F427A0D-5A30-48EA-A4FC-565C97296FE1}"/>
              </a:ext>
            </a:extLst>
          </p:cNvPr>
          <p:cNvCxnSpPr>
            <a:cxnSpLocks/>
          </p:cNvCxnSpPr>
          <p:nvPr/>
        </p:nvCxnSpPr>
        <p:spPr>
          <a:xfrm flipV="1">
            <a:off x="6223973" y="2411412"/>
            <a:ext cx="1281568" cy="850531"/>
          </a:xfrm>
          <a:prstGeom prst="straightConnector1">
            <a:avLst/>
          </a:prstGeom>
          <a:ln w="25400" cap="rnd">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4B30164-D1A6-449B-80DE-A603403BA60C}"/>
              </a:ext>
            </a:extLst>
          </p:cNvPr>
          <p:cNvCxnSpPr>
            <a:cxnSpLocks/>
          </p:cNvCxnSpPr>
          <p:nvPr/>
        </p:nvCxnSpPr>
        <p:spPr>
          <a:xfrm>
            <a:off x="6497562" y="3363167"/>
            <a:ext cx="1925199" cy="338667"/>
          </a:xfrm>
          <a:prstGeom prst="straightConnector1">
            <a:avLst/>
          </a:prstGeom>
          <a:ln w="25400" cap="rnd">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1A828E2-A8F0-4F8C-93F5-D453CC7CEA62}"/>
              </a:ext>
            </a:extLst>
          </p:cNvPr>
          <p:cNvCxnSpPr>
            <a:cxnSpLocks/>
          </p:cNvCxnSpPr>
          <p:nvPr/>
        </p:nvCxnSpPr>
        <p:spPr>
          <a:xfrm>
            <a:off x="6166823" y="3764735"/>
            <a:ext cx="974007" cy="1112667"/>
          </a:xfrm>
          <a:prstGeom prst="straightConnector1">
            <a:avLst/>
          </a:prstGeom>
          <a:ln w="25400" cap="rnd">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3FF9FAB-78C8-4751-A1D8-B0280B31AEFE}"/>
              </a:ext>
            </a:extLst>
          </p:cNvPr>
          <p:cNvCxnSpPr>
            <a:cxnSpLocks/>
          </p:cNvCxnSpPr>
          <p:nvPr/>
        </p:nvCxnSpPr>
        <p:spPr>
          <a:xfrm flipH="1">
            <a:off x="3812862" y="3398344"/>
            <a:ext cx="2119454" cy="265216"/>
          </a:xfrm>
          <a:prstGeom prst="straightConnector1">
            <a:avLst/>
          </a:prstGeom>
          <a:ln w="25400" cap="rnd">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908AA05-7AA6-4C58-95A0-072743F56B0E}"/>
              </a:ext>
            </a:extLst>
          </p:cNvPr>
          <p:cNvSpPr/>
          <p:nvPr/>
        </p:nvSpPr>
        <p:spPr>
          <a:xfrm>
            <a:off x="4811225" y="2292343"/>
            <a:ext cx="2585058" cy="2585058"/>
          </a:xfrm>
          <a:prstGeom prst="ellipse">
            <a:avLst/>
          </a:prstGeom>
          <a:solidFill>
            <a:schemeClr val="accent5"/>
          </a:solid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Isosceles Triangle 11">
            <a:extLst>
              <a:ext uri="{FF2B5EF4-FFF2-40B4-BE49-F238E27FC236}">
                <a16:creationId xmlns:a16="http://schemas.microsoft.com/office/drawing/2014/main" id="{455F08B6-6CDF-4929-956B-0AEE30364E6A}"/>
              </a:ext>
            </a:extLst>
          </p:cNvPr>
          <p:cNvSpPr/>
          <p:nvPr/>
        </p:nvSpPr>
        <p:spPr>
          <a:xfrm rot="18430907">
            <a:off x="5012966" y="2219771"/>
            <a:ext cx="371058" cy="1327255"/>
          </a:xfrm>
          <a:prstGeom prst="triangl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Isosceles Triangle 12">
            <a:extLst>
              <a:ext uri="{FF2B5EF4-FFF2-40B4-BE49-F238E27FC236}">
                <a16:creationId xmlns:a16="http://schemas.microsoft.com/office/drawing/2014/main" id="{A42360C7-EBF6-45F8-9EA1-F2C122F3C32D}"/>
              </a:ext>
            </a:extLst>
          </p:cNvPr>
          <p:cNvSpPr/>
          <p:nvPr/>
        </p:nvSpPr>
        <p:spPr>
          <a:xfrm rot="16200000">
            <a:off x="4356138" y="2930657"/>
            <a:ext cx="427683" cy="1623363"/>
          </a:xfrm>
          <a:prstGeom prst="triangl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Isosceles Triangle 13">
            <a:extLst>
              <a:ext uri="{FF2B5EF4-FFF2-40B4-BE49-F238E27FC236}">
                <a16:creationId xmlns:a16="http://schemas.microsoft.com/office/drawing/2014/main" id="{CF8215F9-86AD-4B49-98C6-72C2CB352E1A}"/>
              </a:ext>
            </a:extLst>
          </p:cNvPr>
          <p:cNvSpPr/>
          <p:nvPr/>
        </p:nvSpPr>
        <p:spPr>
          <a:xfrm rot="13416261">
            <a:off x="5200621" y="3889985"/>
            <a:ext cx="370783" cy="1141391"/>
          </a:xfrm>
          <a:prstGeom prst="triangl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Isosceles Triangle 14">
            <a:extLst>
              <a:ext uri="{FF2B5EF4-FFF2-40B4-BE49-F238E27FC236}">
                <a16:creationId xmlns:a16="http://schemas.microsoft.com/office/drawing/2014/main" id="{19B123A5-65D2-4AE5-84E2-2177C67D0DDC}"/>
              </a:ext>
            </a:extLst>
          </p:cNvPr>
          <p:cNvSpPr/>
          <p:nvPr/>
        </p:nvSpPr>
        <p:spPr>
          <a:xfrm rot="2789396">
            <a:off x="6832854" y="2289488"/>
            <a:ext cx="436896" cy="1306284"/>
          </a:xfrm>
          <a:prstGeom prst="triangl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Isosceles Triangle 15">
            <a:extLst>
              <a:ext uri="{FF2B5EF4-FFF2-40B4-BE49-F238E27FC236}">
                <a16:creationId xmlns:a16="http://schemas.microsoft.com/office/drawing/2014/main" id="{F039F2D1-5450-4768-B53E-45B9CAE95F16}"/>
              </a:ext>
            </a:extLst>
          </p:cNvPr>
          <p:cNvSpPr/>
          <p:nvPr/>
        </p:nvSpPr>
        <p:spPr>
          <a:xfrm rot="5400000">
            <a:off x="7404139" y="2939938"/>
            <a:ext cx="443258" cy="1620375"/>
          </a:xfrm>
          <a:prstGeom prst="triangl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Isosceles Triangle 16">
            <a:extLst>
              <a:ext uri="{FF2B5EF4-FFF2-40B4-BE49-F238E27FC236}">
                <a16:creationId xmlns:a16="http://schemas.microsoft.com/office/drawing/2014/main" id="{E13EEFE5-7DDD-4253-BD83-EFF3E2D79BB9}"/>
              </a:ext>
            </a:extLst>
          </p:cNvPr>
          <p:cNvSpPr/>
          <p:nvPr/>
        </p:nvSpPr>
        <p:spPr>
          <a:xfrm rot="8528883">
            <a:off x="6641456" y="3833037"/>
            <a:ext cx="410080" cy="1165554"/>
          </a:xfrm>
          <a:prstGeom prst="triangl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09832EFE-7EB1-4F8E-9D74-0BF5CF8A7D95}"/>
              </a:ext>
            </a:extLst>
          </p:cNvPr>
          <p:cNvSpPr/>
          <p:nvPr/>
        </p:nvSpPr>
        <p:spPr>
          <a:xfrm>
            <a:off x="1139819" y="1962537"/>
            <a:ext cx="2731713" cy="577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900" dirty="0">
                <a:solidFill>
                  <a:schemeClr val="bg1"/>
                </a:solidFill>
              </a:rPr>
              <a:t>It is </a:t>
            </a:r>
            <a:r>
              <a:rPr lang="en-GB" sz="900" dirty="0">
                <a:solidFill>
                  <a:schemeClr val="bg1"/>
                </a:solidFill>
                <a:latin typeface="+mj-lt"/>
              </a:rPr>
              <a:t>possible for students and staff to make sustainable food choices on campus </a:t>
            </a:r>
            <a:r>
              <a:rPr lang="en-GB" sz="900" dirty="0">
                <a:solidFill>
                  <a:schemeClr val="bg1"/>
                </a:solidFill>
              </a:rPr>
              <a:t>(e.g. plant-based food, food with fewer food miles), to reduce their personal environmental impact</a:t>
            </a:r>
          </a:p>
        </p:txBody>
      </p:sp>
      <p:sp>
        <p:nvSpPr>
          <p:cNvPr id="23" name="Oval 22">
            <a:extLst>
              <a:ext uri="{FF2B5EF4-FFF2-40B4-BE49-F238E27FC236}">
                <a16:creationId xmlns:a16="http://schemas.microsoft.com/office/drawing/2014/main" id="{8C0B13D2-C916-4026-A74E-C49BEED4AD1A}"/>
              </a:ext>
            </a:extLst>
          </p:cNvPr>
          <p:cNvSpPr/>
          <p:nvPr/>
        </p:nvSpPr>
        <p:spPr>
          <a:xfrm>
            <a:off x="5399536" y="2871060"/>
            <a:ext cx="1440333" cy="1440333"/>
          </a:xfrm>
          <a:prstGeom prst="ellipse">
            <a:avLst/>
          </a:prstGeom>
          <a:gradFill>
            <a:gsLst>
              <a:gs pos="33000">
                <a:schemeClr val="accent2"/>
              </a:gs>
              <a:gs pos="66000">
                <a:schemeClr val="accent3"/>
              </a:gs>
              <a:gs pos="0">
                <a:schemeClr val="accent1"/>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AU" sz="1600" dirty="0">
                <a:latin typeface="+mj-lt"/>
              </a:rPr>
              <a:t>EMERGING</a:t>
            </a:r>
          </a:p>
        </p:txBody>
      </p:sp>
      <p:sp>
        <p:nvSpPr>
          <p:cNvPr id="24" name="Arc 23">
            <a:extLst>
              <a:ext uri="{FF2B5EF4-FFF2-40B4-BE49-F238E27FC236}">
                <a16:creationId xmlns:a16="http://schemas.microsoft.com/office/drawing/2014/main" id="{666E15AF-1309-42AA-BE19-F1D50D87290F}"/>
              </a:ext>
            </a:extLst>
          </p:cNvPr>
          <p:cNvSpPr/>
          <p:nvPr/>
        </p:nvSpPr>
        <p:spPr>
          <a:xfrm rot="20219533">
            <a:off x="4813046" y="2936537"/>
            <a:ext cx="792271" cy="769738"/>
          </a:xfrm>
          <a:prstGeom prst="arc">
            <a:avLst>
              <a:gd name="adj1" fmla="val 16870571"/>
              <a:gd name="adj2" fmla="val 0"/>
            </a:avLst>
          </a:prstGeom>
          <a:noFill/>
          <a:ln w="12700">
            <a:solidFill>
              <a:schemeClr val="bg2"/>
            </a:solidFill>
            <a:prstDash val="sysDot"/>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61" tIns="45731" rIns="91461" bIns="45731" numCol="1" spcCol="0" rtlCol="0" fromWordArt="0" anchor="ctr" anchorCtr="0" forceAA="0" compatLnSpc="1">
            <a:prstTxWarp prst="textNoShape">
              <a:avLst/>
            </a:prstTxWarp>
            <a:noAutofit/>
          </a:bodyPr>
          <a:lstStyle/>
          <a:p>
            <a:pPr algn="ctr"/>
            <a:endParaRPr lang="en-AU"/>
          </a:p>
        </p:txBody>
      </p:sp>
      <p:sp>
        <p:nvSpPr>
          <p:cNvPr id="25" name="Freeform 20">
            <a:extLst>
              <a:ext uri="{FF2B5EF4-FFF2-40B4-BE49-F238E27FC236}">
                <a16:creationId xmlns:a16="http://schemas.microsoft.com/office/drawing/2014/main" id="{94DB4187-6099-44A4-8BDF-832BEB57567F}"/>
              </a:ext>
            </a:extLst>
          </p:cNvPr>
          <p:cNvSpPr>
            <a:spLocks noChangeAspect="1" noEditPoints="1"/>
          </p:cNvSpPr>
          <p:nvPr/>
        </p:nvSpPr>
        <p:spPr bwMode="auto">
          <a:xfrm rot="1253716">
            <a:off x="5633598" y="4127655"/>
            <a:ext cx="146529" cy="267983"/>
          </a:xfrm>
          <a:custGeom>
            <a:avLst/>
            <a:gdLst>
              <a:gd name="T0" fmla="*/ 90 w 93"/>
              <a:gd name="T1" fmla="*/ 63 h 170"/>
              <a:gd name="T2" fmla="*/ 58 w 93"/>
              <a:gd name="T3" fmla="*/ 63 h 170"/>
              <a:gd name="T4" fmla="*/ 77 w 93"/>
              <a:gd name="T5" fmla="*/ 4 h 170"/>
              <a:gd name="T6" fmla="*/ 78 w 93"/>
              <a:gd name="T7" fmla="*/ 3 h 170"/>
              <a:gd name="T8" fmla="*/ 74 w 93"/>
              <a:gd name="T9" fmla="*/ 0 h 170"/>
              <a:gd name="T10" fmla="*/ 35 w 93"/>
              <a:gd name="T11" fmla="*/ 0 h 170"/>
              <a:gd name="T12" fmla="*/ 32 w 93"/>
              <a:gd name="T13" fmla="*/ 2 h 170"/>
              <a:gd name="T14" fmla="*/ 32 w 93"/>
              <a:gd name="T15" fmla="*/ 3 h 170"/>
              <a:gd name="T16" fmla="*/ 32 w 93"/>
              <a:gd name="T17" fmla="*/ 3 h 170"/>
              <a:gd name="T18" fmla="*/ 1 w 93"/>
              <a:gd name="T19" fmla="*/ 96 h 170"/>
              <a:gd name="T20" fmla="*/ 0 w 93"/>
              <a:gd name="T21" fmla="*/ 97 h 170"/>
              <a:gd name="T22" fmla="*/ 4 w 93"/>
              <a:gd name="T23" fmla="*/ 101 h 170"/>
              <a:gd name="T24" fmla="*/ 39 w 93"/>
              <a:gd name="T25" fmla="*/ 101 h 170"/>
              <a:gd name="T26" fmla="*/ 39 w 93"/>
              <a:gd name="T27" fmla="*/ 101 h 170"/>
              <a:gd name="T28" fmla="*/ 32 w 93"/>
              <a:gd name="T29" fmla="*/ 166 h 170"/>
              <a:gd name="T30" fmla="*/ 32 w 93"/>
              <a:gd name="T31" fmla="*/ 166 h 170"/>
              <a:gd name="T32" fmla="*/ 32 w 93"/>
              <a:gd name="T33" fmla="*/ 166 h 170"/>
              <a:gd name="T34" fmla="*/ 32 w 93"/>
              <a:gd name="T35" fmla="*/ 166 h 170"/>
              <a:gd name="T36" fmla="*/ 32 w 93"/>
              <a:gd name="T37" fmla="*/ 167 h 170"/>
              <a:gd name="T38" fmla="*/ 35 w 93"/>
              <a:gd name="T39" fmla="*/ 170 h 170"/>
              <a:gd name="T40" fmla="*/ 38 w 93"/>
              <a:gd name="T41" fmla="*/ 168 h 170"/>
              <a:gd name="T42" fmla="*/ 38 w 93"/>
              <a:gd name="T43" fmla="*/ 168 h 170"/>
              <a:gd name="T44" fmla="*/ 38 w 93"/>
              <a:gd name="T45" fmla="*/ 168 h 170"/>
              <a:gd name="T46" fmla="*/ 93 w 93"/>
              <a:gd name="T47" fmla="*/ 68 h 170"/>
              <a:gd name="T48" fmla="*/ 93 w 93"/>
              <a:gd name="T49" fmla="*/ 66 h 170"/>
              <a:gd name="T50" fmla="*/ 90 w 93"/>
              <a:gd name="T51" fmla="*/ 63 h 170"/>
              <a:gd name="T52" fmla="*/ 84 w 93"/>
              <a:gd name="T53" fmla="*/ 70 h 170"/>
              <a:gd name="T54" fmla="*/ 41 w 93"/>
              <a:gd name="T55" fmla="*/ 149 h 170"/>
              <a:gd name="T56" fmla="*/ 46 w 93"/>
              <a:gd name="T57" fmla="*/ 98 h 170"/>
              <a:gd name="T58" fmla="*/ 46 w 93"/>
              <a:gd name="T59" fmla="*/ 98 h 170"/>
              <a:gd name="T60" fmla="*/ 46 w 93"/>
              <a:gd name="T61" fmla="*/ 97 h 170"/>
              <a:gd name="T62" fmla="*/ 46 w 93"/>
              <a:gd name="T63" fmla="*/ 97 h 170"/>
              <a:gd name="T64" fmla="*/ 46 w 93"/>
              <a:gd name="T65" fmla="*/ 97 h 170"/>
              <a:gd name="T66" fmla="*/ 43 w 93"/>
              <a:gd name="T67" fmla="*/ 94 h 170"/>
              <a:gd name="T68" fmla="*/ 9 w 93"/>
              <a:gd name="T69" fmla="*/ 94 h 170"/>
              <a:gd name="T70" fmla="*/ 38 w 93"/>
              <a:gd name="T71" fmla="*/ 7 h 170"/>
              <a:gd name="T72" fmla="*/ 69 w 93"/>
              <a:gd name="T73" fmla="*/ 7 h 170"/>
              <a:gd name="T74" fmla="*/ 69 w 93"/>
              <a:gd name="T75" fmla="*/ 7 h 170"/>
              <a:gd name="T76" fmla="*/ 50 w 93"/>
              <a:gd name="T77" fmla="*/ 65 h 170"/>
              <a:gd name="T78" fmla="*/ 50 w 93"/>
              <a:gd name="T79" fmla="*/ 65 h 170"/>
              <a:gd name="T80" fmla="*/ 50 w 93"/>
              <a:gd name="T81" fmla="*/ 65 h 170"/>
              <a:gd name="T82" fmla="*/ 50 w 93"/>
              <a:gd name="T83" fmla="*/ 66 h 170"/>
              <a:gd name="T84" fmla="*/ 53 w 93"/>
              <a:gd name="T85" fmla="*/ 70 h 170"/>
              <a:gd name="T86" fmla="*/ 84 w 93"/>
              <a:gd name="T87" fmla="*/ 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 h="170">
                <a:moveTo>
                  <a:pt x="90" y="63"/>
                </a:moveTo>
                <a:cubicBezTo>
                  <a:pt x="58" y="63"/>
                  <a:pt x="58" y="63"/>
                  <a:pt x="58" y="63"/>
                </a:cubicBezTo>
                <a:cubicBezTo>
                  <a:pt x="77" y="4"/>
                  <a:pt x="77" y="4"/>
                  <a:pt x="77" y="4"/>
                </a:cubicBezTo>
                <a:cubicBezTo>
                  <a:pt x="78" y="4"/>
                  <a:pt x="78" y="4"/>
                  <a:pt x="78" y="3"/>
                </a:cubicBezTo>
                <a:cubicBezTo>
                  <a:pt x="78" y="1"/>
                  <a:pt x="76" y="0"/>
                  <a:pt x="74" y="0"/>
                </a:cubicBezTo>
                <a:cubicBezTo>
                  <a:pt x="35" y="0"/>
                  <a:pt x="35" y="0"/>
                  <a:pt x="35" y="0"/>
                </a:cubicBezTo>
                <a:cubicBezTo>
                  <a:pt x="34" y="0"/>
                  <a:pt x="32" y="1"/>
                  <a:pt x="32" y="2"/>
                </a:cubicBezTo>
                <a:cubicBezTo>
                  <a:pt x="32" y="3"/>
                  <a:pt x="32" y="3"/>
                  <a:pt x="32" y="3"/>
                </a:cubicBezTo>
                <a:cubicBezTo>
                  <a:pt x="32" y="3"/>
                  <a:pt x="32" y="3"/>
                  <a:pt x="32" y="3"/>
                </a:cubicBezTo>
                <a:cubicBezTo>
                  <a:pt x="1" y="96"/>
                  <a:pt x="1" y="96"/>
                  <a:pt x="1" y="96"/>
                </a:cubicBezTo>
                <a:cubicBezTo>
                  <a:pt x="0" y="96"/>
                  <a:pt x="0" y="97"/>
                  <a:pt x="0" y="97"/>
                </a:cubicBezTo>
                <a:cubicBezTo>
                  <a:pt x="0" y="99"/>
                  <a:pt x="2" y="101"/>
                  <a:pt x="4" y="101"/>
                </a:cubicBezTo>
                <a:cubicBezTo>
                  <a:pt x="39" y="101"/>
                  <a:pt x="39" y="101"/>
                  <a:pt x="39" y="101"/>
                </a:cubicBezTo>
                <a:cubicBezTo>
                  <a:pt x="39" y="101"/>
                  <a:pt x="39" y="101"/>
                  <a:pt x="39" y="101"/>
                </a:cubicBezTo>
                <a:cubicBezTo>
                  <a:pt x="32" y="166"/>
                  <a:pt x="32" y="166"/>
                  <a:pt x="32" y="166"/>
                </a:cubicBezTo>
                <a:cubicBezTo>
                  <a:pt x="32" y="166"/>
                  <a:pt x="32" y="166"/>
                  <a:pt x="32" y="166"/>
                </a:cubicBezTo>
                <a:cubicBezTo>
                  <a:pt x="32" y="166"/>
                  <a:pt x="32" y="166"/>
                  <a:pt x="32" y="166"/>
                </a:cubicBezTo>
                <a:cubicBezTo>
                  <a:pt x="32" y="166"/>
                  <a:pt x="32" y="166"/>
                  <a:pt x="32" y="166"/>
                </a:cubicBezTo>
                <a:cubicBezTo>
                  <a:pt x="32" y="167"/>
                  <a:pt x="32" y="167"/>
                  <a:pt x="32" y="167"/>
                </a:cubicBezTo>
                <a:cubicBezTo>
                  <a:pt x="32" y="169"/>
                  <a:pt x="33" y="170"/>
                  <a:pt x="35" y="170"/>
                </a:cubicBezTo>
                <a:cubicBezTo>
                  <a:pt x="36" y="170"/>
                  <a:pt x="38" y="169"/>
                  <a:pt x="38" y="168"/>
                </a:cubicBezTo>
                <a:cubicBezTo>
                  <a:pt x="38" y="168"/>
                  <a:pt x="38" y="168"/>
                  <a:pt x="38" y="168"/>
                </a:cubicBezTo>
                <a:cubicBezTo>
                  <a:pt x="38" y="168"/>
                  <a:pt x="38" y="168"/>
                  <a:pt x="38" y="168"/>
                </a:cubicBezTo>
                <a:cubicBezTo>
                  <a:pt x="93" y="68"/>
                  <a:pt x="93" y="68"/>
                  <a:pt x="93" y="68"/>
                </a:cubicBezTo>
                <a:cubicBezTo>
                  <a:pt x="93" y="67"/>
                  <a:pt x="93" y="67"/>
                  <a:pt x="93" y="66"/>
                </a:cubicBezTo>
                <a:cubicBezTo>
                  <a:pt x="93" y="64"/>
                  <a:pt x="92" y="63"/>
                  <a:pt x="90" y="63"/>
                </a:cubicBezTo>
                <a:close/>
                <a:moveTo>
                  <a:pt x="84" y="70"/>
                </a:moveTo>
                <a:cubicBezTo>
                  <a:pt x="41" y="149"/>
                  <a:pt x="41" y="149"/>
                  <a:pt x="41" y="149"/>
                </a:cubicBezTo>
                <a:cubicBezTo>
                  <a:pt x="46" y="98"/>
                  <a:pt x="46" y="98"/>
                  <a:pt x="46" y="98"/>
                </a:cubicBezTo>
                <a:cubicBezTo>
                  <a:pt x="46" y="98"/>
                  <a:pt x="46" y="98"/>
                  <a:pt x="46" y="98"/>
                </a:cubicBezTo>
                <a:cubicBezTo>
                  <a:pt x="46" y="97"/>
                  <a:pt x="46" y="97"/>
                  <a:pt x="46" y="97"/>
                </a:cubicBezTo>
                <a:cubicBezTo>
                  <a:pt x="46" y="97"/>
                  <a:pt x="46" y="97"/>
                  <a:pt x="46" y="97"/>
                </a:cubicBezTo>
                <a:cubicBezTo>
                  <a:pt x="46" y="97"/>
                  <a:pt x="46" y="97"/>
                  <a:pt x="46" y="97"/>
                </a:cubicBezTo>
                <a:cubicBezTo>
                  <a:pt x="46" y="95"/>
                  <a:pt x="45" y="94"/>
                  <a:pt x="43" y="94"/>
                </a:cubicBezTo>
                <a:cubicBezTo>
                  <a:pt x="9" y="94"/>
                  <a:pt x="9" y="94"/>
                  <a:pt x="9" y="94"/>
                </a:cubicBezTo>
                <a:cubicBezTo>
                  <a:pt x="38" y="7"/>
                  <a:pt x="38" y="7"/>
                  <a:pt x="38" y="7"/>
                </a:cubicBezTo>
                <a:cubicBezTo>
                  <a:pt x="69" y="7"/>
                  <a:pt x="69" y="7"/>
                  <a:pt x="69" y="7"/>
                </a:cubicBezTo>
                <a:cubicBezTo>
                  <a:pt x="69" y="7"/>
                  <a:pt x="69" y="7"/>
                  <a:pt x="69" y="7"/>
                </a:cubicBezTo>
                <a:cubicBezTo>
                  <a:pt x="50" y="65"/>
                  <a:pt x="50" y="65"/>
                  <a:pt x="50" y="65"/>
                </a:cubicBezTo>
                <a:cubicBezTo>
                  <a:pt x="50" y="65"/>
                  <a:pt x="50" y="65"/>
                  <a:pt x="50" y="65"/>
                </a:cubicBezTo>
                <a:cubicBezTo>
                  <a:pt x="50" y="65"/>
                  <a:pt x="50" y="65"/>
                  <a:pt x="50" y="65"/>
                </a:cubicBezTo>
                <a:cubicBezTo>
                  <a:pt x="50" y="66"/>
                  <a:pt x="50" y="66"/>
                  <a:pt x="50" y="66"/>
                </a:cubicBezTo>
                <a:cubicBezTo>
                  <a:pt x="50" y="68"/>
                  <a:pt x="51" y="70"/>
                  <a:pt x="53" y="70"/>
                </a:cubicBezTo>
                <a:cubicBezTo>
                  <a:pt x="84" y="70"/>
                  <a:pt x="84" y="70"/>
                  <a:pt x="84" y="70"/>
                </a:cubicBezTo>
                <a:close/>
              </a:path>
            </a:pathLst>
          </a:custGeom>
          <a:solidFill>
            <a:schemeClr val="bg2"/>
          </a:solidFill>
          <a:ln>
            <a:noFill/>
          </a:ln>
        </p:spPr>
        <p:txBody>
          <a:bodyPr vert="horz" wrap="square" lIns="91461" tIns="45731" rIns="91461" bIns="45731" numCol="1" anchor="t" anchorCtr="0" compatLnSpc="1">
            <a:prstTxWarp prst="textNoShape">
              <a:avLst/>
            </a:prstTxWarp>
          </a:bodyPr>
          <a:lstStyle/>
          <a:p>
            <a:endParaRPr lang="en-AU"/>
          </a:p>
        </p:txBody>
      </p:sp>
      <p:sp>
        <p:nvSpPr>
          <p:cNvPr id="26" name="Freeform 52">
            <a:extLst>
              <a:ext uri="{FF2B5EF4-FFF2-40B4-BE49-F238E27FC236}">
                <a16:creationId xmlns:a16="http://schemas.microsoft.com/office/drawing/2014/main" id="{AF267D93-929F-4C81-B8B7-52C3AF49D2D1}"/>
              </a:ext>
            </a:extLst>
          </p:cNvPr>
          <p:cNvSpPr>
            <a:spLocks noChangeAspect="1" noEditPoints="1"/>
          </p:cNvSpPr>
          <p:nvPr/>
        </p:nvSpPr>
        <p:spPr bwMode="auto">
          <a:xfrm>
            <a:off x="5488365" y="3254210"/>
            <a:ext cx="174285" cy="173242"/>
          </a:xfrm>
          <a:custGeom>
            <a:avLst/>
            <a:gdLst>
              <a:gd name="T0" fmla="*/ 106 w 166"/>
              <a:gd name="T1" fmla="*/ 60 h 165"/>
              <a:gd name="T2" fmla="*/ 105 w 166"/>
              <a:gd name="T3" fmla="*/ 58 h 165"/>
              <a:gd name="T4" fmla="*/ 83 w 166"/>
              <a:gd name="T5" fmla="*/ 1 h 165"/>
              <a:gd name="T6" fmla="*/ 82 w 166"/>
              <a:gd name="T7" fmla="*/ 0 h 165"/>
              <a:gd name="T8" fmla="*/ 82 w 166"/>
              <a:gd name="T9" fmla="*/ 1 h 165"/>
              <a:gd name="T10" fmla="*/ 60 w 166"/>
              <a:gd name="T11" fmla="*/ 58 h 165"/>
              <a:gd name="T12" fmla="*/ 58 w 166"/>
              <a:gd name="T13" fmla="*/ 60 h 165"/>
              <a:gd name="T14" fmla="*/ 1 w 166"/>
              <a:gd name="T15" fmla="*/ 60 h 165"/>
              <a:gd name="T16" fmla="*/ 0 w 166"/>
              <a:gd name="T17" fmla="*/ 60 h 165"/>
              <a:gd name="T18" fmla="*/ 1 w 166"/>
              <a:gd name="T19" fmla="*/ 61 h 165"/>
              <a:gd name="T20" fmla="*/ 47 w 166"/>
              <a:gd name="T21" fmla="*/ 97 h 165"/>
              <a:gd name="T22" fmla="*/ 48 w 166"/>
              <a:gd name="T23" fmla="*/ 99 h 165"/>
              <a:gd name="T24" fmla="*/ 26 w 166"/>
              <a:gd name="T25" fmla="*/ 164 h 165"/>
              <a:gd name="T26" fmla="*/ 26 w 166"/>
              <a:gd name="T27" fmla="*/ 164 h 165"/>
              <a:gd name="T28" fmla="*/ 27 w 166"/>
              <a:gd name="T29" fmla="*/ 164 h 165"/>
              <a:gd name="T30" fmla="*/ 81 w 166"/>
              <a:gd name="T31" fmla="*/ 125 h 165"/>
              <a:gd name="T32" fmla="*/ 82 w 166"/>
              <a:gd name="T33" fmla="*/ 124 h 165"/>
              <a:gd name="T34" fmla="*/ 83 w 166"/>
              <a:gd name="T35" fmla="*/ 125 h 165"/>
              <a:gd name="T36" fmla="*/ 138 w 166"/>
              <a:gd name="T37" fmla="*/ 164 h 165"/>
              <a:gd name="T38" fmla="*/ 138 w 166"/>
              <a:gd name="T39" fmla="*/ 164 h 165"/>
              <a:gd name="T40" fmla="*/ 139 w 166"/>
              <a:gd name="T41" fmla="*/ 164 h 165"/>
              <a:gd name="T42" fmla="*/ 117 w 166"/>
              <a:gd name="T43" fmla="*/ 99 h 165"/>
              <a:gd name="T44" fmla="*/ 118 w 166"/>
              <a:gd name="T45" fmla="*/ 97 h 165"/>
              <a:gd name="T46" fmla="*/ 166 w 166"/>
              <a:gd name="T47" fmla="*/ 60 h 165"/>
              <a:gd name="T48" fmla="*/ 106 w 166"/>
              <a:gd name="T49" fmla="*/ 60 h 165"/>
              <a:gd name="T50" fmla="*/ 109 w 166"/>
              <a:gd name="T51" fmla="*/ 95 h 165"/>
              <a:gd name="T52" fmla="*/ 109 w 166"/>
              <a:gd name="T53" fmla="*/ 96 h 165"/>
              <a:gd name="T54" fmla="*/ 127 w 166"/>
              <a:gd name="T55" fmla="*/ 148 h 165"/>
              <a:gd name="T56" fmla="*/ 125 w 166"/>
              <a:gd name="T57" fmla="*/ 147 h 165"/>
              <a:gd name="T58" fmla="*/ 83 w 166"/>
              <a:gd name="T59" fmla="*/ 116 h 165"/>
              <a:gd name="T60" fmla="*/ 82 w 166"/>
              <a:gd name="T61" fmla="*/ 116 h 165"/>
              <a:gd name="T62" fmla="*/ 78 w 166"/>
              <a:gd name="T63" fmla="*/ 119 h 165"/>
              <a:gd name="T64" fmla="*/ 43 w 166"/>
              <a:gd name="T65" fmla="*/ 145 h 165"/>
              <a:gd name="T66" fmla="*/ 41 w 166"/>
              <a:gd name="T67" fmla="*/ 145 h 165"/>
              <a:gd name="T68" fmla="*/ 40 w 166"/>
              <a:gd name="T69" fmla="*/ 143 h 165"/>
              <a:gd name="T70" fmla="*/ 56 w 166"/>
              <a:gd name="T71" fmla="*/ 96 h 165"/>
              <a:gd name="T72" fmla="*/ 56 w 166"/>
              <a:gd name="T73" fmla="*/ 95 h 165"/>
              <a:gd name="T74" fmla="*/ 23 w 166"/>
              <a:gd name="T75" fmla="*/ 69 h 165"/>
              <a:gd name="T76" fmla="*/ 22 w 166"/>
              <a:gd name="T77" fmla="*/ 67 h 165"/>
              <a:gd name="T78" fmla="*/ 24 w 166"/>
              <a:gd name="T79" fmla="*/ 66 h 165"/>
              <a:gd name="T80" fmla="*/ 64 w 166"/>
              <a:gd name="T81" fmla="*/ 66 h 165"/>
              <a:gd name="T82" fmla="*/ 64 w 166"/>
              <a:gd name="T83" fmla="*/ 66 h 165"/>
              <a:gd name="T84" fmla="*/ 81 w 166"/>
              <a:gd name="T85" fmla="*/ 22 h 165"/>
              <a:gd name="T86" fmla="*/ 82 w 166"/>
              <a:gd name="T87" fmla="*/ 21 h 165"/>
              <a:gd name="T88" fmla="*/ 84 w 166"/>
              <a:gd name="T89" fmla="*/ 22 h 165"/>
              <a:gd name="T90" fmla="*/ 100 w 166"/>
              <a:gd name="T91" fmla="*/ 66 h 165"/>
              <a:gd name="T92" fmla="*/ 101 w 166"/>
              <a:gd name="T93" fmla="*/ 66 h 165"/>
              <a:gd name="T94" fmla="*/ 141 w 166"/>
              <a:gd name="T95" fmla="*/ 66 h 165"/>
              <a:gd name="T96" fmla="*/ 143 w 166"/>
              <a:gd name="T97" fmla="*/ 67 h 165"/>
              <a:gd name="T98" fmla="*/ 142 w 166"/>
              <a:gd name="T99" fmla="*/ 69 h 165"/>
              <a:gd name="T100" fmla="*/ 109 w 166"/>
              <a:gd name="T101" fmla="*/ 9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 h="165">
                <a:moveTo>
                  <a:pt x="106" y="60"/>
                </a:moveTo>
                <a:cubicBezTo>
                  <a:pt x="106" y="60"/>
                  <a:pt x="105" y="59"/>
                  <a:pt x="105" y="58"/>
                </a:cubicBezTo>
                <a:cubicBezTo>
                  <a:pt x="83" y="1"/>
                  <a:pt x="83" y="1"/>
                  <a:pt x="83" y="1"/>
                </a:cubicBezTo>
                <a:cubicBezTo>
                  <a:pt x="83" y="0"/>
                  <a:pt x="83" y="0"/>
                  <a:pt x="82" y="0"/>
                </a:cubicBezTo>
                <a:cubicBezTo>
                  <a:pt x="82" y="0"/>
                  <a:pt x="82" y="0"/>
                  <a:pt x="82" y="1"/>
                </a:cubicBezTo>
                <a:cubicBezTo>
                  <a:pt x="60" y="58"/>
                  <a:pt x="60" y="58"/>
                  <a:pt x="60" y="58"/>
                </a:cubicBezTo>
                <a:cubicBezTo>
                  <a:pt x="60" y="59"/>
                  <a:pt x="59" y="60"/>
                  <a:pt x="58" y="60"/>
                </a:cubicBezTo>
                <a:cubicBezTo>
                  <a:pt x="1" y="60"/>
                  <a:pt x="1" y="60"/>
                  <a:pt x="1" y="60"/>
                </a:cubicBezTo>
                <a:cubicBezTo>
                  <a:pt x="1" y="60"/>
                  <a:pt x="0" y="60"/>
                  <a:pt x="0" y="60"/>
                </a:cubicBezTo>
                <a:cubicBezTo>
                  <a:pt x="0" y="60"/>
                  <a:pt x="0" y="61"/>
                  <a:pt x="1" y="61"/>
                </a:cubicBezTo>
                <a:cubicBezTo>
                  <a:pt x="47" y="97"/>
                  <a:pt x="47" y="97"/>
                  <a:pt x="47" y="97"/>
                </a:cubicBezTo>
                <a:cubicBezTo>
                  <a:pt x="48" y="97"/>
                  <a:pt x="48" y="98"/>
                  <a:pt x="48" y="99"/>
                </a:cubicBezTo>
                <a:cubicBezTo>
                  <a:pt x="26" y="164"/>
                  <a:pt x="26" y="164"/>
                  <a:pt x="26" y="164"/>
                </a:cubicBezTo>
                <a:cubicBezTo>
                  <a:pt x="26" y="164"/>
                  <a:pt x="26" y="164"/>
                  <a:pt x="26" y="164"/>
                </a:cubicBezTo>
                <a:cubicBezTo>
                  <a:pt x="27" y="165"/>
                  <a:pt x="27" y="165"/>
                  <a:pt x="27" y="164"/>
                </a:cubicBezTo>
                <a:cubicBezTo>
                  <a:pt x="81" y="125"/>
                  <a:pt x="81" y="125"/>
                  <a:pt x="81" y="125"/>
                </a:cubicBezTo>
                <a:cubicBezTo>
                  <a:pt x="82" y="125"/>
                  <a:pt x="82" y="124"/>
                  <a:pt x="82" y="124"/>
                </a:cubicBezTo>
                <a:cubicBezTo>
                  <a:pt x="83" y="124"/>
                  <a:pt x="83" y="125"/>
                  <a:pt x="83" y="125"/>
                </a:cubicBezTo>
                <a:cubicBezTo>
                  <a:pt x="138" y="164"/>
                  <a:pt x="138" y="164"/>
                  <a:pt x="138" y="164"/>
                </a:cubicBezTo>
                <a:cubicBezTo>
                  <a:pt x="138" y="165"/>
                  <a:pt x="138" y="165"/>
                  <a:pt x="138" y="164"/>
                </a:cubicBezTo>
                <a:cubicBezTo>
                  <a:pt x="138" y="164"/>
                  <a:pt x="139" y="164"/>
                  <a:pt x="139" y="164"/>
                </a:cubicBezTo>
                <a:cubicBezTo>
                  <a:pt x="117" y="99"/>
                  <a:pt x="117" y="99"/>
                  <a:pt x="117" y="99"/>
                </a:cubicBezTo>
                <a:cubicBezTo>
                  <a:pt x="117" y="98"/>
                  <a:pt x="117" y="97"/>
                  <a:pt x="118" y="97"/>
                </a:cubicBezTo>
                <a:cubicBezTo>
                  <a:pt x="166" y="60"/>
                  <a:pt x="166" y="60"/>
                  <a:pt x="166" y="60"/>
                </a:cubicBezTo>
                <a:lnTo>
                  <a:pt x="106" y="60"/>
                </a:lnTo>
                <a:close/>
                <a:moveTo>
                  <a:pt x="109" y="95"/>
                </a:moveTo>
                <a:cubicBezTo>
                  <a:pt x="109" y="95"/>
                  <a:pt x="109" y="95"/>
                  <a:pt x="109" y="96"/>
                </a:cubicBezTo>
                <a:cubicBezTo>
                  <a:pt x="127" y="148"/>
                  <a:pt x="127" y="148"/>
                  <a:pt x="127" y="148"/>
                </a:cubicBezTo>
                <a:cubicBezTo>
                  <a:pt x="125" y="147"/>
                  <a:pt x="125" y="147"/>
                  <a:pt x="125" y="147"/>
                </a:cubicBezTo>
                <a:cubicBezTo>
                  <a:pt x="83" y="116"/>
                  <a:pt x="83" y="116"/>
                  <a:pt x="83" y="116"/>
                </a:cubicBezTo>
                <a:cubicBezTo>
                  <a:pt x="83" y="116"/>
                  <a:pt x="82" y="116"/>
                  <a:pt x="82" y="116"/>
                </a:cubicBezTo>
                <a:cubicBezTo>
                  <a:pt x="78" y="119"/>
                  <a:pt x="78" y="119"/>
                  <a:pt x="78" y="119"/>
                </a:cubicBezTo>
                <a:cubicBezTo>
                  <a:pt x="43" y="145"/>
                  <a:pt x="43" y="145"/>
                  <a:pt x="43" y="145"/>
                </a:cubicBezTo>
                <a:cubicBezTo>
                  <a:pt x="42" y="145"/>
                  <a:pt x="41" y="145"/>
                  <a:pt x="41" y="145"/>
                </a:cubicBezTo>
                <a:cubicBezTo>
                  <a:pt x="40" y="144"/>
                  <a:pt x="40" y="144"/>
                  <a:pt x="40" y="143"/>
                </a:cubicBezTo>
                <a:cubicBezTo>
                  <a:pt x="56" y="96"/>
                  <a:pt x="56" y="96"/>
                  <a:pt x="56" y="96"/>
                </a:cubicBezTo>
                <a:cubicBezTo>
                  <a:pt x="56" y="95"/>
                  <a:pt x="56" y="95"/>
                  <a:pt x="56" y="95"/>
                </a:cubicBezTo>
                <a:cubicBezTo>
                  <a:pt x="23" y="69"/>
                  <a:pt x="23" y="69"/>
                  <a:pt x="23" y="69"/>
                </a:cubicBezTo>
                <a:cubicBezTo>
                  <a:pt x="22" y="69"/>
                  <a:pt x="22" y="68"/>
                  <a:pt x="22" y="67"/>
                </a:cubicBezTo>
                <a:cubicBezTo>
                  <a:pt x="22" y="67"/>
                  <a:pt x="23" y="66"/>
                  <a:pt x="24" y="66"/>
                </a:cubicBezTo>
                <a:cubicBezTo>
                  <a:pt x="64" y="66"/>
                  <a:pt x="64" y="66"/>
                  <a:pt x="64" y="66"/>
                </a:cubicBezTo>
                <a:cubicBezTo>
                  <a:pt x="64" y="66"/>
                  <a:pt x="64" y="66"/>
                  <a:pt x="64" y="66"/>
                </a:cubicBezTo>
                <a:cubicBezTo>
                  <a:pt x="81" y="22"/>
                  <a:pt x="81" y="22"/>
                  <a:pt x="81" y="22"/>
                </a:cubicBezTo>
                <a:cubicBezTo>
                  <a:pt x="81" y="21"/>
                  <a:pt x="82" y="21"/>
                  <a:pt x="82" y="21"/>
                </a:cubicBezTo>
                <a:cubicBezTo>
                  <a:pt x="83" y="21"/>
                  <a:pt x="84" y="21"/>
                  <a:pt x="84" y="22"/>
                </a:cubicBezTo>
                <a:cubicBezTo>
                  <a:pt x="100" y="66"/>
                  <a:pt x="100" y="66"/>
                  <a:pt x="100" y="66"/>
                </a:cubicBezTo>
                <a:cubicBezTo>
                  <a:pt x="101" y="66"/>
                  <a:pt x="101" y="66"/>
                  <a:pt x="101" y="66"/>
                </a:cubicBezTo>
                <a:cubicBezTo>
                  <a:pt x="141" y="66"/>
                  <a:pt x="141" y="66"/>
                  <a:pt x="141" y="66"/>
                </a:cubicBezTo>
                <a:cubicBezTo>
                  <a:pt x="142" y="66"/>
                  <a:pt x="143" y="67"/>
                  <a:pt x="143" y="67"/>
                </a:cubicBezTo>
                <a:cubicBezTo>
                  <a:pt x="143" y="68"/>
                  <a:pt x="143" y="69"/>
                  <a:pt x="142" y="69"/>
                </a:cubicBezTo>
                <a:lnTo>
                  <a:pt x="109" y="95"/>
                </a:lnTo>
                <a:close/>
              </a:path>
            </a:pathLst>
          </a:custGeom>
          <a:solidFill>
            <a:schemeClr val="bg2"/>
          </a:solidFill>
          <a:ln>
            <a:noFill/>
          </a:ln>
        </p:spPr>
        <p:txBody>
          <a:bodyPr vert="horz" wrap="square" lIns="91461" tIns="45731" rIns="91461" bIns="45731" numCol="1" anchor="t" anchorCtr="0" compatLnSpc="1">
            <a:prstTxWarp prst="textNoShape">
              <a:avLst/>
            </a:prstTxWarp>
          </a:bodyPr>
          <a:lstStyle/>
          <a:p>
            <a:endParaRPr lang="en-AU"/>
          </a:p>
        </p:txBody>
      </p:sp>
      <p:sp>
        <p:nvSpPr>
          <p:cNvPr id="27" name="Rectangle 26">
            <a:extLst>
              <a:ext uri="{FF2B5EF4-FFF2-40B4-BE49-F238E27FC236}">
                <a16:creationId xmlns:a16="http://schemas.microsoft.com/office/drawing/2014/main" id="{36DD5CEF-B9E2-413A-B0C4-C3680F262D87}"/>
              </a:ext>
            </a:extLst>
          </p:cNvPr>
          <p:cNvSpPr/>
          <p:nvPr/>
        </p:nvSpPr>
        <p:spPr>
          <a:xfrm>
            <a:off x="5041881" y="2541872"/>
            <a:ext cx="2103645" cy="2086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endParaRPr lang="en-AU" sz="1400" b="1" dirty="0">
              <a:solidFill>
                <a:schemeClr val="tx1"/>
              </a:solidFill>
            </a:endParaRPr>
          </a:p>
        </p:txBody>
      </p:sp>
      <p:sp>
        <p:nvSpPr>
          <p:cNvPr id="28" name="Freeform 52">
            <a:extLst>
              <a:ext uri="{FF2B5EF4-FFF2-40B4-BE49-F238E27FC236}">
                <a16:creationId xmlns:a16="http://schemas.microsoft.com/office/drawing/2014/main" id="{FE6A31EC-1AEE-46CF-B826-B1D58AF4AF6A}"/>
              </a:ext>
            </a:extLst>
          </p:cNvPr>
          <p:cNvSpPr>
            <a:spLocks noChangeAspect="1" noEditPoints="1"/>
          </p:cNvSpPr>
          <p:nvPr/>
        </p:nvSpPr>
        <p:spPr bwMode="auto">
          <a:xfrm>
            <a:off x="6688599" y="4143850"/>
            <a:ext cx="198470" cy="197282"/>
          </a:xfrm>
          <a:custGeom>
            <a:avLst/>
            <a:gdLst>
              <a:gd name="T0" fmla="*/ 106 w 166"/>
              <a:gd name="T1" fmla="*/ 60 h 165"/>
              <a:gd name="T2" fmla="*/ 105 w 166"/>
              <a:gd name="T3" fmla="*/ 58 h 165"/>
              <a:gd name="T4" fmla="*/ 83 w 166"/>
              <a:gd name="T5" fmla="*/ 1 h 165"/>
              <a:gd name="T6" fmla="*/ 82 w 166"/>
              <a:gd name="T7" fmla="*/ 0 h 165"/>
              <a:gd name="T8" fmla="*/ 82 w 166"/>
              <a:gd name="T9" fmla="*/ 1 h 165"/>
              <a:gd name="T10" fmla="*/ 60 w 166"/>
              <a:gd name="T11" fmla="*/ 58 h 165"/>
              <a:gd name="T12" fmla="*/ 58 w 166"/>
              <a:gd name="T13" fmla="*/ 60 h 165"/>
              <a:gd name="T14" fmla="*/ 1 w 166"/>
              <a:gd name="T15" fmla="*/ 60 h 165"/>
              <a:gd name="T16" fmla="*/ 0 w 166"/>
              <a:gd name="T17" fmla="*/ 60 h 165"/>
              <a:gd name="T18" fmla="*/ 1 w 166"/>
              <a:gd name="T19" fmla="*/ 61 h 165"/>
              <a:gd name="T20" fmla="*/ 47 w 166"/>
              <a:gd name="T21" fmla="*/ 97 h 165"/>
              <a:gd name="T22" fmla="*/ 48 w 166"/>
              <a:gd name="T23" fmla="*/ 99 h 165"/>
              <a:gd name="T24" fmla="*/ 26 w 166"/>
              <a:gd name="T25" fmla="*/ 164 h 165"/>
              <a:gd name="T26" fmla="*/ 26 w 166"/>
              <a:gd name="T27" fmla="*/ 164 h 165"/>
              <a:gd name="T28" fmla="*/ 27 w 166"/>
              <a:gd name="T29" fmla="*/ 164 h 165"/>
              <a:gd name="T30" fmla="*/ 81 w 166"/>
              <a:gd name="T31" fmla="*/ 125 h 165"/>
              <a:gd name="T32" fmla="*/ 82 w 166"/>
              <a:gd name="T33" fmla="*/ 124 h 165"/>
              <a:gd name="T34" fmla="*/ 83 w 166"/>
              <a:gd name="T35" fmla="*/ 125 h 165"/>
              <a:gd name="T36" fmla="*/ 138 w 166"/>
              <a:gd name="T37" fmla="*/ 164 h 165"/>
              <a:gd name="T38" fmla="*/ 138 w 166"/>
              <a:gd name="T39" fmla="*/ 164 h 165"/>
              <a:gd name="T40" fmla="*/ 139 w 166"/>
              <a:gd name="T41" fmla="*/ 164 h 165"/>
              <a:gd name="T42" fmla="*/ 117 w 166"/>
              <a:gd name="T43" fmla="*/ 99 h 165"/>
              <a:gd name="T44" fmla="*/ 118 w 166"/>
              <a:gd name="T45" fmla="*/ 97 h 165"/>
              <a:gd name="T46" fmla="*/ 166 w 166"/>
              <a:gd name="T47" fmla="*/ 60 h 165"/>
              <a:gd name="T48" fmla="*/ 106 w 166"/>
              <a:gd name="T49" fmla="*/ 60 h 165"/>
              <a:gd name="T50" fmla="*/ 109 w 166"/>
              <a:gd name="T51" fmla="*/ 95 h 165"/>
              <a:gd name="T52" fmla="*/ 109 w 166"/>
              <a:gd name="T53" fmla="*/ 96 h 165"/>
              <a:gd name="T54" fmla="*/ 127 w 166"/>
              <a:gd name="T55" fmla="*/ 148 h 165"/>
              <a:gd name="T56" fmla="*/ 125 w 166"/>
              <a:gd name="T57" fmla="*/ 147 h 165"/>
              <a:gd name="T58" fmla="*/ 83 w 166"/>
              <a:gd name="T59" fmla="*/ 116 h 165"/>
              <a:gd name="T60" fmla="*/ 82 w 166"/>
              <a:gd name="T61" fmla="*/ 116 h 165"/>
              <a:gd name="T62" fmla="*/ 78 w 166"/>
              <a:gd name="T63" fmla="*/ 119 h 165"/>
              <a:gd name="T64" fmla="*/ 43 w 166"/>
              <a:gd name="T65" fmla="*/ 145 h 165"/>
              <a:gd name="T66" fmla="*/ 41 w 166"/>
              <a:gd name="T67" fmla="*/ 145 h 165"/>
              <a:gd name="T68" fmla="*/ 40 w 166"/>
              <a:gd name="T69" fmla="*/ 143 h 165"/>
              <a:gd name="T70" fmla="*/ 56 w 166"/>
              <a:gd name="T71" fmla="*/ 96 h 165"/>
              <a:gd name="T72" fmla="*/ 56 w 166"/>
              <a:gd name="T73" fmla="*/ 95 h 165"/>
              <a:gd name="T74" fmla="*/ 23 w 166"/>
              <a:gd name="T75" fmla="*/ 69 h 165"/>
              <a:gd name="T76" fmla="*/ 22 w 166"/>
              <a:gd name="T77" fmla="*/ 67 h 165"/>
              <a:gd name="T78" fmla="*/ 24 w 166"/>
              <a:gd name="T79" fmla="*/ 66 h 165"/>
              <a:gd name="T80" fmla="*/ 64 w 166"/>
              <a:gd name="T81" fmla="*/ 66 h 165"/>
              <a:gd name="T82" fmla="*/ 64 w 166"/>
              <a:gd name="T83" fmla="*/ 66 h 165"/>
              <a:gd name="T84" fmla="*/ 81 w 166"/>
              <a:gd name="T85" fmla="*/ 22 h 165"/>
              <a:gd name="T86" fmla="*/ 82 w 166"/>
              <a:gd name="T87" fmla="*/ 21 h 165"/>
              <a:gd name="T88" fmla="*/ 84 w 166"/>
              <a:gd name="T89" fmla="*/ 22 h 165"/>
              <a:gd name="T90" fmla="*/ 100 w 166"/>
              <a:gd name="T91" fmla="*/ 66 h 165"/>
              <a:gd name="T92" fmla="*/ 101 w 166"/>
              <a:gd name="T93" fmla="*/ 66 h 165"/>
              <a:gd name="T94" fmla="*/ 141 w 166"/>
              <a:gd name="T95" fmla="*/ 66 h 165"/>
              <a:gd name="T96" fmla="*/ 143 w 166"/>
              <a:gd name="T97" fmla="*/ 67 h 165"/>
              <a:gd name="T98" fmla="*/ 142 w 166"/>
              <a:gd name="T99" fmla="*/ 69 h 165"/>
              <a:gd name="T100" fmla="*/ 109 w 166"/>
              <a:gd name="T101" fmla="*/ 9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 h="165">
                <a:moveTo>
                  <a:pt x="106" y="60"/>
                </a:moveTo>
                <a:cubicBezTo>
                  <a:pt x="106" y="60"/>
                  <a:pt x="105" y="59"/>
                  <a:pt x="105" y="58"/>
                </a:cubicBezTo>
                <a:cubicBezTo>
                  <a:pt x="83" y="1"/>
                  <a:pt x="83" y="1"/>
                  <a:pt x="83" y="1"/>
                </a:cubicBezTo>
                <a:cubicBezTo>
                  <a:pt x="83" y="0"/>
                  <a:pt x="83" y="0"/>
                  <a:pt x="82" y="0"/>
                </a:cubicBezTo>
                <a:cubicBezTo>
                  <a:pt x="82" y="0"/>
                  <a:pt x="82" y="0"/>
                  <a:pt x="82" y="1"/>
                </a:cubicBezTo>
                <a:cubicBezTo>
                  <a:pt x="60" y="58"/>
                  <a:pt x="60" y="58"/>
                  <a:pt x="60" y="58"/>
                </a:cubicBezTo>
                <a:cubicBezTo>
                  <a:pt x="60" y="59"/>
                  <a:pt x="59" y="60"/>
                  <a:pt x="58" y="60"/>
                </a:cubicBezTo>
                <a:cubicBezTo>
                  <a:pt x="1" y="60"/>
                  <a:pt x="1" y="60"/>
                  <a:pt x="1" y="60"/>
                </a:cubicBezTo>
                <a:cubicBezTo>
                  <a:pt x="1" y="60"/>
                  <a:pt x="0" y="60"/>
                  <a:pt x="0" y="60"/>
                </a:cubicBezTo>
                <a:cubicBezTo>
                  <a:pt x="0" y="60"/>
                  <a:pt x="0" y="61"/>
                  <a:pt x="1" y="61"/>
                </a:cubicBezTo>
                <a:cubicBezTo>
                  <a:pt x="47" y="97"/>
                  <a:pt x="47" y="97"/>
                  <a:pt x="47" y="97"/>
                </a:cubicBezTo>
                <a:cubicBezTo>
                  <a:pt x="48" y="97"/>
                  <a:pt x="48" y="98"/>
                  <a:pt x="48" y="99"/>
                </a:cubicBezTo>
                <a:cubicBezTo>
                  <a:pt x="26" y="164"/>
                  <a:pt x="26" y="164"/>
                  <a:pt x="26" y="164"/>
                </a:cubicBezTo>
                <a:cubicBezTo>
                  <a:pt x="26" y="164"/>
                  <a:pt x="26" y="164"/>
                  <a:pt x="26" y="164"/>
                </a:cubicBezTo>
                <a:cubicBezTo>
                  <a:pt x="27" y="165"/>
                  <a:pt x="27" y="165"/>
                  <a:pt x="27" y="164"/>
                </a:cubicBezTo>
                <a:cubicBezTo>
                  <a:pt x="81" y="125"/>
                  <a:pt x="81" y="125"/>
                  <a:pt x="81" y="125"/>
                </a:cubicBezTo>
                <a:cubicBezTo>
                  <a:pt x="82" y="125"/>
                  <a:pt x="82" y="124"/>
                  <a:pt x="82" y="124"/>
                </a:cubicBezTo>
                <a:cubicBezTo>
                  <a:pt x="83" y="124"/>
                  <a:pt x="83" y="125"/>
                  <a:pt x="83" y="125"/>
                </a:cubicBezTo>
                <a:cubicBezTo>
                  <a:pt x="138" y="164"/>
                  <a:pt x="138" y="164"/>
                  <a:pt x="138" y="164"/>
                </a:cubicBezTo>
                <a:cubicBezTo>
                  <a:pt x="138" y="165"/>
                  <a:pt x="138" y="165"/>
                  <a:pt x="138" y="164"/>
                </a:cubicBezTo>
                <a:cubicBezTo>
                  <a:pt x="138" y="164"/>
                  <a:pt x="139" y="164"/>
                  <a:pt x="139" y="164"/>
                </a:cubicBezTo>
                <a:cubicBezTo>
                  <a:pt x="117" y="99"/>
                  <a:pt x="117" y="99"/>
                  <a:pt x="117" y="99"/>
                </a:cubicBezTo>
                <a:cubicBezTo>
                  <a:pt x="117" y="98"/>
                  <a:pt x="117" y="97"/>
                  <a:pt x="118" y="97"/>
                </a:cubicBezTo>
                <a:cubicBezTo>
                  <a:pt x="166" y="60"/>
                  <a:pt x="166" y="60"/>
                  <a:pt x="166" y="60"/>
                </a:cubicBezTo>
                <a:lnTo>
                  <a:pt x="106" y="60"/>
                </a:lnTo>
                <a:close/>
                <a:moveTo>
                  <a:pt x="109" y="95"/>
                </a:moveTo>
                <a:cubicBezTo>
                  <a:pt x="109" y="95"/>
                  <a:pt x="109" y="95"/>
                  <a:pt x="109" y="96"/>
                </a:cubicBezTo>
                <a:cubicBezTo>
                  <a:pt x="127" y="148"/>
                  <a:pt x="127" y="148"/>
                  <a:pt x="127" y="148"/>
                </a:cubicBezTo>
                <a:cubicBezTo>
                  <a:pt x="125" y="147"/>
                  <a:pt x="125" y="147"/>
                  <a:pt x="125" y="147"/>
                </a:cubicBezTo>
                <a:cubicBezTo>
                  <a:pt x="83" y="116"/>
                  <a:pt x="83" y="116"/>
                  <a:pt x="83" y="116"/>
                </a:cubicBezTo>
                <a:cubicBezTo>
                  <a:pt x="83" y="116"/>
                  <a:pt x="82" y="116"/>
                  <a:pt x="82" y="116"/>
                </a:cubicBezTo>
                <a:cubicBezTo>
                  <a:pt x="78" y="119"/>
                  <a:pt x="78" y="119"/>
                  <a:pt x="78" y="119"/>
                </a:cubicBezTo>
                <a:cubicBezTo>
                  <a:pt x="43" y="145"/>
                  <a:pt x="43" y="145"/>
                  <a:pt x="43" y="145"/>
                </a:cubicBezTo>
                <a:cubicBezTo>
                  <a:pt x="42" y="145"/>
                  <a:pt x="41" y="145"/>
                  <a:pt x="41" y="145"/>
                </a:cubicBezTo>
                <a:cubicBezTo>
                  <a:pt x="40" y="144"/>
                  <a:pt x="40" y="144"/>
                  <a:pt x="40" y="143"/>
                </a:cubicBezTo>
                <a:cubicBezTo>
                  <a:pt x="56" y="96"/>
                  <a:pt x="56" y="96"/>
                  <a:pt x="56" y="96"/>
                </a:cubicBezTo>
                <a:cubicBezTo>
                  <a:pt x="56" y="95"/>
                  <a:pt x="56" y="95"/>
                  <a:pt x="56" y="95"/>
                </a:cubicBezTo>
                <a:cubicBezTo>
                  <a:pt x="23" y="69"/>
                  <a:pt x="23" y="69"/>
                  <a:pt x="23" y="69"/>
                </a:cubicBezTo>
                <a:cubicBezTo>
                  <a:pt x="22" y="69"/>
                  <a:pt x="22" y="68"/>
                  <a:pt x="22" y="67"/>
                </a:cubicBezTo>
                <a:cubicBezTo>
                  <a:pt x="22" y="67"/>
                  <a:pt x="23" y="66"/>
                  <a:pt x="24" y="66"/>
                </a:cubicBezTo>
                <a:cubicBezTo>
                  <a:pt x="64" y="66"/>
                  <a:pt x="64" y="66"/>
                  <a:pt x="64" y="66"/>
                </a:cubicBezTo>
                <a:cubicBezTo>
                  <a:pt x="64" y="66"/>
                  <a:pt x="64" y="66"/>
                  <a:pt x="64" y="66"/>
                </a:cubicBezTo>
                <a:cubicBezTo>
                  <a:pt x="81" y="22"/>
                  <a:pt x="81" y="22"/>
                  <a:pt x="81" y="22"/>
                </a:cubicBezTo>
                <a:cubicBezTo>
                  <a:pt x="81" y="21"/>
                  <a:pt x="82" y="21"/>
                  <a:pt x="82" y="21"/>
                </a:cubicBezTo>
                <a:cubicBezTo>
                  <a:pt x="83" y="21"/>
                  <a:pt x="84" y="21"/>
                  <a:pt x="84" y="22"/>
                </a:cubicBezTo>
                <a:cubicBezTo>
                  <a:pt x="100" y="66"/>
                  <a:pt x="100" y="66"/>
                  <a:pt x="100" y="66"/>
                </a:cubicBezTo>
                <a:cubicBezTo>
                  <a:pt x="101" y="66"/>
                  <a:pt x="101" y="66"/>
                  <a:pt x="101" y="66"/>
                </a:cubicBezTo>
                <a:cubicBezTo>
                  <a:pt x="141" y="66"/>
                  <a:pt x="141" y="66"/>
                  <a:pt x="141" y="66"/>
                </a:cubicBezTo>
                <a:cubicBezTo>
                  <a:pt x="142" y="66"/>
                  <a:pt x="143" y="67"/>
                  <a:pt x="143" y="67"/>
                </a:cubicBezTo>
                <a:cubicBezTo>
                  <a:pt x="143" y="68"/>
                  <a:pt x="143" y="69"/>
                  <a:pt x="142" y="69"/>
                </a:cubicBezTo>
                <a:lnTo>
                  <a:pt x="109" y="95"/>
                </a:lnTo>
                <a:close/>
              </a:path>
            </a:pathLst>
          </a:custGeom>
          <a:solidFill>
            <a:schemeClr val="bg2"/>
          </a:solidFill>
          <a:ln>
            <a:noFill/>
          </a:ln>
        </p:spPr>
        <p:txBody>
          <a:bodyPr vert="horz" wrap="square" lIns="91461" tIns="45731" rIns="91461" bIns="45731" numCol="1" anchor="t" anchorCtr="0" compatLnSpc="1">
            <a:prstTxWarp prst="textNoShape">
              <a:avLst/>
            </a:prstTxWarp>
          </a:bodyPr>
          <a:lstStyle/>
          <a:p>
            <a:endParaRPr lang="en-AU"/>
          </a:p>
        </p:txBody>
      </p:sp>
      <p:sp>
        <p:nvSpPr>
          <p:cNvPr id="29" name="Oval 28">
            <a:extLst>
              <a:ext uri="{FF2B5EF4-FFF2-40B4-BE49-F238E27FC236}">
                <a16:creationId xmlns:a16="http://schemas.microsoft.com/office/drawing/2014/main" id="{3BC4B476-8F51-4867-AFA3-CCAF69A26161}"/>
              </a:ext>
            </a:extLst>
          </p:cNvPr>
          <p:cNvSpPr/>
          <p:nvPr/>
        </p:nvSpPr>
        <p:spPr>
          <a:xfrm>
            <a:off x="5932316" y="3026055"/>
            <a:ext cx="90458" cy="90458"/>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9">
            <a:extLst>
              <a:ext uri="{FF2B5EF4-FFF2-40B4-BE49-F238E27FC236}">
                <a16:creationId xmlns:a16="http://schemas.microsoft.com/office/drawing/2014/main" id="{9AEF011C-8C7C-4912-AD99-0442434778EB}"/>
              </a:ext>
            </a:extLst>
          </p:cNvPr>
          <p:cNvSpPr/>
          <p:nvPr/>
        </p:nvSpPr>
        <p:spPr>
          <a:xfrm>
            <a:off x="5381658" y="3789467"/>
            <a:ext cx="64919" cy="64919"/>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a:extLst>
              <a:ext uri="{FF2B5EF4-FFF2-40B4-BE49-F238E27FC236}">
                <a16:creationId xmlns:a16="http://schemas.microsoft.com/office/drawing/2014/main" id="{B49378E0-416C-4F5A-9EA7-088357A847BE}"/>
              </a:ext>
            </a:extLst>
          </p:cNvPr>
          <p:cNvSpPr/>
          <p:nvPr/>
        </p:nvSpPr>
        <p:spPr>
          <a:xfrm>
            <a:off x="6317977" y="3908983"/>
            <a:ext cx="72025" cy="72025"/>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Arc 31">
            <a:extLst>
              <a:ext uri="{FF2B5EF4-FFF2-40B4-BE49-F238E27FC236}">
                <a16:creationId xmlns:a16="http://schemas.microsoft.com/office/drawing/2014/main" id="{32B7A43C-563A-4835-B3C8-E75D7468C58A}"/>
              </a:ext>
            </a:extLst>
          </p:cNvPr>
          <p:cNvSpPr/>
          <p:nvPr/>
        </p:nvSpPr>
        <p:spPr>
          <a:xfrm rot="682831" flipH="1" flipV="1">
            <a:off x="6082544" y="4031082"/>
            <a:ext cx="518424" cy="446639"/>
          </a:xfrm>
          <a:prstGeom prst="arc">
            <a:avLst>
              <a:gd name="adj1" fmla="val 16870571"/>
              <a:gd name="adj2" fmla="val 0"/>
            </a:avLst>
          </a:prstGeom>
          <a:noFill/>
          <a:ln w="12700">
            <a:solidFill>
              <a:schemeClr val="bg2"/>
            </a:solidFill>
            <a:prstDash val="sysDot"/>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61" tIns="45731" rIns="91461" bIns="45731" numCol="1" spcCol="0" rtlCol="0" fromWordArt="0" anchor="ctr" anchorCtr="0" forceAA="0" compatLnSpc="1">
            <a:prstTxWarp prst="textNoShape">
              <a:avLst/>
            </a:prstTxWarp>
            <a:noAutofit/>
          </a:bodyPr>
          <a:lstStyle/>
          <a:p>
            <a:pPr algn="ctr"/>
            <a:endParaRPr lang="en-AU"/>
          </a:p>
        </p:txBody>
      </p:sp>
      <p:cxnSp>
        <p:nvCxnSpPr>
          <p:cNvPr id="33" name="Straight Arrow Connector 32">
            <a:extLst>
              <a:ext uri="{FF2B5EF4-FFF2-40B4-BE49-F238E27FC236}">
                <a16:creationId xmlns:a16="http://schemas.microsoft.com/office/drawing/2014/main" id="{45990894-2CF0-4625-876D-9E3F9CB46142}"/>
              </a:ext>
            </a:extLst>
          </p:cNvPr>
          <p:cNvCxnSpPr>
            <a:cxnSpLocks/>
          </p:cNvCxnSpPr>
          <p:nvPr/>
        </p:nvCxnSpPr>
        <p:spPr>
          <a:xfrm>
            <a:off x="5177014" y="3462870"/>
            <a:ext cx="288324" cy="63895"/>
          </a:xfrm>
          <a:prstGeom prst="straightConnector1">
            <a:avLst/>
          </a:prstGeom>
          <a:noFill/>
          <a:ln w="12700">
            <a:solidFill>
              <a:schemeClr val="bg2"/>
            </a:solidFill>
            <a:prstDash val="sysDot"/>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101" name="Freeform 20">
            <a:extLst>
              <a:ext uri="{FF2B5EF4-FFF2-40B4-BE49-F238E27FC236}">
                <a16:creationId xmlns:a16="http://schemas.microsoft.com/office/drawing/2014/main" id="{2467D91B-E041-4438-A56A-E3B3ABA35D2B}"/>
              </a:ext>
            </a:extLst>
          </p:cNvPr>
          <p:cNvSpPr>
            <a:spLocks noChangeAspect="1" noEditPoints="1"/>
          </p:cNvSpPr>
          <p:nvPr/>
        </p:nvSpPr>
        <p:spPr bwMode="auto">
          <a:xfrm rot="10502201">
            <a:off x="6297317" y="2724996"/>
            <a:ext cx="146529" cy="267983"/>
          </a:xfrm>
          <a:custGeom>
            <a:avLst/>
            <a:gdLst>
              <a:gd name="T0" fmla="*/ 90 w 93"/>
              <a:gd name="T1" fmla="*/ 63 h 170"/>
              <a:gd name="T2" fmla="*/ 58 w 93"/>
              <a:gd name="T3" fmla="*/ 63 h 170"/>
              <a:gd name="T4" fmla="*/ 77 w 93"/>
              <a:gd name="T5" fmla="*/ 4 h 170"/>
              <a:gd name="T6" fmla="*/ 78 w 93"/>
              <a:gd name="T7" fmla="*/ 3 h 170"/>
              <a:gd name="T8" fmla="*/ 74 w 93"/>
              <a:gd name="T9" fmla="*/ 0 h 170"/>
              <a:gd name="T10" fmla="*/ 35 w 93"/>
              <a:gd name="T11" fmla="*/ 0 h 170"/>
              <a:gd name="T12" fmla="*/ 32 w 93"/>
              <a:gd name="T13" fmla="*/ 2 h 170"/>
              <a:gd name="T14" fmla="*/ 32 w 93"/>
              <a:gd name="T15" fmla="*/ 3 h 170"/>
              <a:gd name="T16" fmla="*/ 32 w 93"/>
              <a:gd name="T17" fmla="*/ 3 h 170"/>
              <a:gd name="T18" fmla="*/ 1 w 93"/>
              <a:gd name="T19" fmla="*/ 96 h 170"/>
              <a:gd name="T20" fmla="*/ 0 w 93"/>
              <a:gd name="T21" fmla="*/ 97 h 170"/>
              <a:gd name="T22" fmla="*/ 4 w 93"/>
              <a:gd name="T23" fmla="*/ 101 h 170"/>
              <a:gd name="T24" fmla="*/ 39 w 93"/>
              <a:gd name="T25" fmla="*/ 101 h 170"/>
              <a:gd name="T26" fmla="*/ 39 w 93"/>
              <a:gd name="T27" fmla="*/ 101 h 170"/>
              <a:gd name="T28" fmla="*/ 32 w 93"/>
              <a:gd name="T29" fmla="*/ 166 h 170"/>
              <a:gd name="T30" fmla="*/ 32 w 93"/>
              <a:gd name="T31" fmla="*/ 166 h 170"/>
              <a:gd name="T32" fmla="*/ 32 w 93"/>
              <a:gd name="T33" fmla="*/ 166 h 170"/>
              <a:gd name="T34" fmla="*/ 32 w 93"/>
              <a:gd name="T35" fmla="*/ 166 h 170"/>
              <a:gd name="T36" fmla="*/ 32 w 93"/>
              <a:gd name="T37" fmla="*/ 167 h 170"/>
              <a:gd name="T38" fmla="*/ 35 w 93"/>
              <a:gd name="T39" fmla="*/ 170 h 170"/>
              <a:gd name="T40" fmla="*/ 38 w 93"/>
              <a:gd name="T41" fmla="*/ 168 h 170"/>
              <a:gd name="T42" fmla="*/ 38 w 93"/>
              <a:gd name="T43" fmla="*/ 168 h 170"/>
              <a:gd name="T44" fmla="*/ 38 w 93"/>
              <a:gd name="T45" fmla="*/ 168 h 170"/>
              <a:gd name="T46" fmla="*/ 93 w 93"/>
              <a:gd name="T47" fmla="*/ 68 h 170"/>
              <a:gd name="T48" fmla="*/ 93 w 93"/>
              <a:gd name="T49" fmla="*/ 66 h 170"/>
              <a:gd name="T50" fmla="*/ 90 w 93"/>
              <a:gd name="T51" fmla="*/ 63 h 170"/>
              <a:gd name="T52" fmla="*/ 84 w 93"/>
              <a:gd name="T53" fmla="*/ 70 h 170"/>
              <a:gd name="T54" fmla="*/ 41 w 93"/>
              <a:gd name="T55" fmla="*/ 149 h 170"/>
              <a:gd name="T56" fmla="*/ 46 w 93"/>
              <a:gd name="T57" fmla="*/ 98 h 170"/>
              <a:gd name="T58" fmla="*/ 46 w 93"/>
              <a:gd name="T59" fmla="*/ 98 h 170"/>
              <a:gd name="T60" fmla="*/ 46 w 93"/>
              <a:gd name="T61" fmla="*/ 97 h 170"/>
              <a:gd name="T62" fmla="*/ 46 w 93"/>
              <a:gd name="T63" fmla="*/ 97 h 170"/>
              <a:gd name="T64" fmla="*/ 46 w 93"/>
              <a:gd name="T65" fmla="*/ 97 h 170"/>
              <a:gd name="T66" fmla="*/ 43 w 93"/>
              <a:gd name="T67" fmla="*/ 94 h 170"/>
              <a:gd name="T68" fmla="*/ 9 w 93"/>
              <a:gd name="T69" fmla="*/ 94 h 170"/>
              <a:gd name="T70" fmla="*/ 38 w 93"/>
              <a:gd name="T71" fmla="*/ 7 h 170"/>
              <a:gd name="T72" fmla="*/ 69 w 93"/>
              <a:gd name="T73" fmla="*/ 7 h 170"/>
              <a:gd name="T74" fmla="*/ 69 w 93"/>
              <a:gd name="T75" fmla="*/ 7 h 170"/>
              <a:gd name="T76" fmla="*/ 50 w 93"/>
              <a:gd name="T77" fmla="*/ 65 h 170"/>
              <a:gd name="T78" fmla="*/ 50 w 93"/>
              <a:gd name="T79" fmla="*/ 65 h 170"/>
              <a:gd name="T80" fmla="*/ 50 w 93"/>
              <a:gd name="T81" fmla="*/ 65 h 170"/>
              <a:gd name="T82" fmla="*/ 50 w 93"/>
              <a:gd name="T83" fmla="*/ 66 h 170"/>
              <a:gd name="T84" fmla="*/ 53 w 93"/>
              <a:gd name="T85" fmla="*/ 70 h 170"/>
              <a:gd name="T86" fmla="*/ 84 w 93"/>
              <a:gd name="T87" fmla="*/ 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 h="170">
                <a:moveTo>
                  <a:pt x="90" y="63"/>
                </a:moveTo>
                <a:cubicBezTo>
                  <a:pt x="58" y="63"/>
                  <a:pt x="58" y="63"/>
                  <a:pt x="58" y="63"/>
                </a:cubicBezTo>
                <a:cubicBezTo>
                  <a:pt x="77" y="4"/>
                  <a:pt x="77" y="4"/>
                  <a:pt x="77" y="4"/>
                </a:cubicBezTo>
                <a:cubicBezTo>
                  <a:pt x="78" y="4"/>
                  <a:pt x="78" y="4"/>
                  <a:pt x="78" y="3"/>
                </a:cubicBezTo>
                <a:cubicBezTo>
                  <a:pt x="78" y="1"/>
                  <a:pt x="76" y="0"/>
                  <a:pt x="74" y="0"/>
                </a:cubicBezTo>
                <a:cubicBezTo>
                  <a:pt x="35" y="0"/>
                  <a:pt x="35" y="0"/>
                  <a:pt x="35" y="0"/>
                </a:cubicBezTo>
                <a:cubicBezTo>
                  <a:pt x="34" y="0"/>
                  <a:pt x="32" y="1"/>
                  <a:pt x="32" y="2"/>
                </a:cubicBezTo>
                <a:cubicBezTo>
                  <a:pt x="32" y="3"/>
                  <a:pt x="32" y="3"/>
                  <a:pt x="32" y="3"/>
                </a:cubicBezTo>
                <a:cubicBezTo>
                  <a:pt x="32" y="3"/>
                  <a:pt x="32" y="3"/>
                  <a:pt x="32" y="3"/>
                </a:cubicBezTo>
                <a:cubicBezTo>
                  <a:pt x="1" y="96"/>
                  <a:pt x="1" y="96"/>
                  <a:pt x="1" y="96"/>
                </a:cubicBezTo>
                <a:cubicBezTo>
                  <a:pt x="0" y="96"/>
                  <a:pt x="0" y="97"/>
                  <a:pt x="0" y="97"/>
                </a:cubicBezTo>
                <a:cubicBezTo>
                  <a:pt x="0" y="99"/>
                  <a:pt x="2" y="101"/>
                  <a:pt x="4" y="101"/>
                </a:cubicBezTo>
                <a:cubicBezTo>
                  <a:pt x="39" y="101"/>
                  <a:pt x="39" y="101"/>
                  <a:pt x="39" y="101"/>
                </a:cubicBezTo>
                <a:cubicBezTo>
                  <a:pt x="39" y="101"/>
                  <a:pt x="39" y="101"/>
                  <a:pt x="39" y="101"/>
                </a:cubicBezTo>
                <a:cubicBezTo>
                  <a:pt x="32" y="166"/>
                  <a:pt x="32" y="166"/>
                  <a:pt x="32" y="166"/>
                </a:cubicBezTo>
                <a:cubicBezTo>
                  <a:pt x="32" y="166"/>
                  <a:pt x="32" y="166"/>
                  <a:pt x="32" y="166"/>
                </a:cubicBezTo>
                <a:cubicBezTo>
                  <a:pt x="32" y="166"/>
                  <a:pt x="32" y="166"/>
                  <a:pt x="32" y="166"/>
                </a:cubicBezTo>
                <a:cubicBezTo>
                  <a:pt x="32" y="166"/>
                  <a:pt x="32" y="166"/>
                  <a:pt x="32" y="166"/>
                </a:cubicBezTo>
                <a:cubicBezTo>
                  <a:pt x="32" y="167"/>
                  <a:pt x="32" y="167"/>
                  <a:pt x="32" y="167"/>
                </a:cubicBezTo>
                <a:cubicBezTo>
                  <a:pt x="32" y="169"/>
                  <a:pt x="33" y="170"/>
                  <a:pt x="35" y="170"/>
                </a:cubicBezTo>
                <a:cubicBezTo>
                  <a:pt x="36" y="170"/>
                  <a:pt x="38" y="169"/>
                  <a:pt x="38" y="168"/>
                </a:cubicBezTo>
                <a:cubicBezTo>
                  <a:pt x="38" y="168"/>
                  <a:pt x="38" y="168"/>
                  <a:pt x="38" y="168"/>
                </a:cubicBezTo>
                <a:cubicBezTo>
                  <a:pt x="38" y="168"/>
                  <a:pt x="38" y="168"/>
                  <a:pt x="38" y="168"/>
                </a:cubicBezTo>
                <a:cubicBezTo>
                  <a:pt x="93" y="68"/>
                  <a:pt x="93" y="68"/>
                  <a:pt x="93" y="68"/>
                </a:cubicBezTo>
                <a:cubicBezTo>
                  <a:pt x="93" y="67"/>
                  <a:pt x="93" y="67"/>
                  <a:pt x="93" y="66"/>
                </a:cubicBezTo>
                <a:cubicBezTo>
                  <a:pt x="93" y="64"/>
                  <a:pt x="92" y="63"/>
                  <a:pt x="90" y="63"/>
                </a:cubicBezTo>
                <a:close/>
                <a:moveTo>
                  <a:pt x="84" y="70"/>
                </a:moveTo>
                <a:cubicBezTo>
                  <a:pt x="41" y="149"/>
                  <a:pt x="41" y="149"/>
                  <a:pt x="41" y="149"/>
                </a:cubicBezTo>
                <a:cubicBezTo>
                  <a:pt x="46" y="98"/>
                  <a:pt x="46" y="98"/>
                  <a:pt x="46" y="98"/>
                </a:cubicBezTo>
                <a:cubicBezTo>
                  <a:pt x="46" y="98"/>
                  <a:pt x="46" y="98"/>
                  <a:pt x="46" y="98"/>
                </a:cubicBezTo>
                <a:cubicBezTo>
                  <a:pt x="46" y="97"/>
                  <a:pt x="46" y="97"/>
                  <a:pt x="46" y="97"/>
                </a:cubicBezTo>
                <a:cubicBezTo>
                  <a:pt x="46" y="97"/>
                  <a:pt x="46" y="97"/>
                  <a:pt x="46" y="97"/>
                </a:cubicBezTo>
                <a:cubicBezTo>
                  <a:pt x="46" y="97"/>
                  <a:pt x="46" y="97"/>
                  <a:pt x="46" y="97"/>
                </a:cubicBezTo>
                <a:cubicBezTo>
                  <a:pt x="46" y="95"/>
                  <a:pt x="45" y="94"/>
                  <a:pt x="43" y="94"/>
                </a:cubicBezTo>
                <a:cubicBezTo>
                  <a:pt x="9" y="94"/>
                  <a:pt x="9" y="94"/>
                  <a:pt x="9" y="94"/>
                </a:cubicBezTo>
                <a:cubicBezTo>
                  <a:pt x="38" y="7"/>
                  <a:pt x="38" y="7"/>
                  <a:pt x="38" y="7"/>
                </a:cubicBezTo>
                <a:cubicBezTo>
                  <a:pt x="69" y="7"/>
                  <a:pt x="69" y="7"/>
                  <a:pt x="69" y="7"/>
                </a:cubicBezTo>
                <a:cubicBezTo>
                  <a:pt x="69" y="7"/>
                  <a:pt x="69" y="7"/>
                  <a:pt x="69" y="7"/>
                </a:cubicBezTo>
                <a:cubicBezTo>
                  <a:pt x="50" y="65"/>
                  <a:pt x="50" y="65"/>
                  <a:pt x="50" y="65"/>
                </a:cubicBezTo>
                <a:cubicBezTo>
                  <a:pt x="50" y="65"/>
                  <a:pt x="50" y="65"/>
                  <a:pt x="50" y="65"/>
                </a:cubicBezTo>
                <a:cubicBezTo>
                  <a:pt x="50" y="65"/>
                  <a:pt x="50" y="65"/>
                  <a:pt x="50" y="65"/>
                </a:cubicBezTo>
                <a:cubicBezTo>
                  <a:pt x="50" y="66"/>
                  <a:pt x="50" y="66"/>
                  <a:pt x="50" y="66"/>
                </a:cubicBezTo>
                <a:cubicBezTo>
                  <a:pt x="50" y="68"/>
                  <a:pt x="51" y="70"/>
                  <a:pt x="53" y="70"/>
                </a:cubicBezTo>
                <a:cubicBezTo>
                  <a:pt x="84" y="70"/>
                  <a:pt x="84" y="70"/>
                  <a:pt x="84" y="70"/>
                </a:cubicBezTo>
                <a:close/>
              </a:path>
            </a:pathLst>
          </a:custGeom>
          <a:solidFill>
            <a:schemeClr val="bg2"/>
          </a:solidFill>
          <a:ln>
            <a:noFill/>
          </a:ln>
        </p:spPr>
        <p:txBody>
          <a:bodyPr vert="horz" wrap="square" lIns="91461" tIns="45731" rIns="91461" bIns="45731" numCol="1" anchor="t" anchorCtr="0" compatLnSpc="1">
            <a:prstTxWarp prst="textNoShape">
              <a:avLst/>
            </a:prstTxWarp>
          </a:bodyPr>
          <a:lstStyle/>
          <a:p>
            <a:endParaRPr lang="en-AU"/>
          </a:p>
        </p:txBody>
      </p:sp>
      <p:cxnSp>
        <p:nvCxnSpPr>
          <p:cNvPr id="102" name="Straight Arrow Connector 101">
            <a:extLst>
              <a:ext uri="{FF2B5EF4-FFF2-40B4-BE49-F238E27FC236}">
                <a16:creationId xmlns:a16="http://schemas.microsoft.com/office/drawing/2014/main" id="{2190F52C-DA9B-4A19-84E7-7CBCA6810BC3}"/>
              </a:ext>
            </a:extLst>
          </p:cNvPr>
          <p:cNvCxnSpPr>
            <a:cxnSpLocks/>
          </p:cNvCxnSpPr>
          <p:nvPr/>
        </p:nvCxnSpPr>
        <p:spPr>
          <a:xfrm flipH="1">
            <a:off x="6614368" y="3086446"/>
            <a:ext cx="296081" cy="216330"/>
          </a:xfrm>
          <a:prstGeom prst="straightConnector1">
            <a:avLst/>
          </a:prstGeom>
          <a:noFill/>
          <a:ln w="12700">
            <a:solidFill>
              <a:schemeClr val="bg2"/>
            </a:solidFill>
            <a:prstDash val="sysDot"/>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103" name="Oval 102">
            <a:extLst>
              <a:ext uri="{FF2B5EF4-FFF2-40B4-BE49-F238E27FC236}">
                <a16:creationId xmlns:a16="http://schemas.microsoft.com/office/drawing/2014/main" id="{C5C6CC76-CB25-4295-A048-682DF4357B09}"/>
              </a:ext>
            </a:extLst>
          </p:cNvPr>
          <p:cNvSpPr/>
          <p:nvPr/>
        </p:nvSpPr>
        <p:spPr>
          <a:xfrm>
            <a:off x="6825285" y="3501357"/>
            <a:ext cx="64919" cy="64919"/>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Isosceles Triangle 106">
            <a:extLst>
              <a:ext uri="{FF2B5EF4-FFF2-40B4-BE49-F238E27FC236}">
                <a16:creationId xmlns:a16="http://schemas.microsoft.com/office/drawing/2014/main" id="{A8B94ACE-6271-42FF-9C6E-598F79A4AC5C}"/>
              </a:ext>
            </a:extLst>
          </p:cNvPr>
          <p:cNvSpPr/>
          <p:nvPr/>
        </p:nvSpPr>
        <p:spPr>
          <a:xfrm rot="10800000">
            <a:off x="5983819" y="4304617"/>
            <a:ext cx="260816" cy="1210436"/>
          </a:xfrm>
          <a:prstGeom prst="triangle">
            <a:avLst>
              <a:gd name="adj" fmla="val 44325"/>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8" name="Isosceles Triangle 107">
            <a:extLst>
              <a:ext uri="{FF2B5EF4-FFF2-40B4-BE49-F238E27FC236}">
                <a16:creationId xmlns:a16="http://schemas.microsoft.com/office/drawing/2014/main" id="{9F10D692-D1EE-414A-BBDE-3580202BD856}"/>
              </a:ext>
            </a:extLst>
          </p:cNvPr>
          <p:cNvSpPr/>
          <p:nvPr/>
        </p:nvSpPr>
        <p:spPr>
          <a:xfrm>
            <a:off x="5989294" y="1639857"/>
            <a:ext cx="260816" cy="1210436"/>
          </a:xfrm>
          <a:prstGeom prst="triangle">
            <a:avLst>
              <a:gd name="adj" fmla="val 44325"/>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10" name="Straight Arrow Connector 109">
            <a:extLst>
              <a:ext uri="{FF2B5EF4-FFF2-40B4-BE49-F238E27FC236}">
                <a16:creationId xmlns:a16="http://schemas.microsoft.com/office/drawing/2014/main" id="{E9F25AC0-B01B-45D0-B7BE-86E701455018}"/>
              </a:ext>
            </a:extLst>
          </p:cNvPr>
          <p:cNvCxnSpPr>
            <a:cxnSpLocks/>
          </p:cNvCxnSpPr>
          <p:nvPr/>
        </p:nvCxnSpPr>
        <p:spPr>
          <a:xfrm flipV="1">
            <a:off x="5983818" y="1639859"/>
            <a:ext cx="59756" cy="652484"/>
          </a:xfrm>
          <a:prstGeom prst="straightConnector1">
            <a:avLst/>
          </a:prstGeom>
          <a:ln w="25400" cap="rnd">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E6C5CD71-E0A8-4FDB-B2AA-17F5C5236BBD}"/>
              </a:ext>
            </a:extLst>
          </p:cNvPr>
          <p:cNvSpPr/>
          <p:nvPr/>
        </p:nvSpPr>
        <p:spPr>
          <a:xfrm>
            <a:off x="6839869" y="1337565"/>
            <a:ext cx="2731713" cy="577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900" dirty="0">
                <a:solidFill>
                  <a:schemeClr val="bg1"/>
                </a:solidFill>
              </a:rPr>
              <a:t>It has a </a:t>
            </a:r>
            <a:r>
              <a:rPr lang="en-GB" sz="900" dirty="0">
                <a:solidFill>
                  <a:schemeClr val="bg1"/>
                </a:solidFill>
                <a:latin typeface="+mj-lt"/>
              </a:rPr>
              <a:t>good understanding of the views of its students and staff on sustainability </a:t>
            </a:r>
            <a:r>
              <a:rPr lang="en-GB" sz="900" dirty="0">
                <a:solidFill>
                  <a:schemeClr val="bg1"/>
                </a:solidFill>
              </a:rPr>
              <a:t>and their appetite for ambitious change</a:t>
            </a:r>
          </a:p>
        </p:txBody>
      </p:sp>
      <p:sp>
        <p:nvSpPr>
          <p:cNvPr id="120" name="Rectangle 119">
            <a:extLst>
              <a:ext uri="{FF2B5EF4-FFF2-40B4-BE49-F238E27FC236}">
                <a16:creationId xmlns:a16="http://schemas.microsoft.com/office/drawing/2014/main" id="{866E25C1-1C28-42E6-93CB-1E5958A1711D}"/>
              </a:ext>
            </a:extLst>
          </p:cNvPr>
          <p:cNvSpPr/>
          <p:nvPr/>
        </p:nvSpPr>
        <p:spPr>
          <a:xfrm>
            <a:off x="8435956" y="2081085"/>
            <a:ext cx="2253377" cy="660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endParaRPr lang="en-GB" sz="900" dirty="0">
              <a:solidFill>
                <a:schemeClr val="bg1"/>
              </a:solidFill>
            </a:endParaRPr>
          </a:p>
        </p:txBody>
      </p:sp>
      <p:sp>
        <p:nvSpPr>
          <p:cNvPr id="122" name="Rectangle 121">
            <a:extLst>
              <a:ext uri="{FF2B5EF4-FFF2-40B4-BE49-F238E27FC236}">
                <a16:creationId xmlns:a16="http://schemas.microsoft.com/office/drawing/2014/main" id="{157EE724-C08E-411F-8B1C-F8BA9E70E264}"/>
              </a:ext>
            </a:extLst>
          </p:cNvPr>
          <p:cNvSpPr/>
          <p:nvPr/>
        </p:nvSpPr>
        <p:spPr>
          <a:xfrm>
            <a:off x="8459540" y="2017713"/>
            <a:ext cx="3054734" cy="878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900" dirty="0">
                <a:solidFill>
                  <a:schemeClr val="bg1"/>
                </a:solidFill>
                <a:latin typeface="+mj-lt"/>
              </a:rPr>
              <a:t>Understands the different types of GHG emissions </a:t>
            </a:r>
            <a:r>
              <a:rPr lang="en-GB" sz="900" dirty="0">
                <a:solidFill>
                  <a:schemeClr val="bg1"/>
                </a:solidFill>
              </a:rPr>
              <a:t>and what contributes to its carbon footprint</a:t>
            </a:r>
          </a:p>
          <a:p>
            <a:endParaRPr lang="en-GB" sz="900" dirty="0">
              <a:solidFill>
                <a:schemeClr val="bg1"/>
              </a:solidFill>
            </a:endParaRPr>
          </a:p>
          <a:p>
            <a:r>
              <a:rPr lang="en-GB" sz="900" dirty="0">
                <a:solidFill>
                  <a:schemeClr val="bg1"/>
                </a:solidFill>
              </a:rPr>
              <a:t>Has a good (if not perfect) </a:t>
            </a:r>
            <a:r>
              <a:rPr lang="en-GB" sz="900" dirty="0">
                <a:solidFill>
                  <a:schemeClr val="bg1"/>
                </a:solidFill>
                <a:latin typeface="+mj-lt"/>
              </a:rPr>
              <a:t>understanding of its current carbon footprint, at least from Scope 1 and Scope 2 </a:t>
            </a:r>
            <a:r>
              <a:rPr lang="en-GB" sz="900" dirty="0">
                <a:solidFill>
                  <a:schemeClr val="bg1"/>
                </a:solidFill>
              </a:rPr>
              <a:t>emissions. </a:t>
            </a:r>
          </a:p>
        </p:txBody>
      </p:sp>
      <p:sp>
        <p:nvSpPr>
          <p:cNvPr id="123" name="Text Placeholder 18">
            <a:extLst>
              <a:ext uri="{FF2B5EF4-FFF2-40B4-BE49-F238E27FC236}">
                <a16:creationId xmlns:a16="http://schemas.microsoft.com/office/drawing/2014/main" id="{32C6810E-7ACC-4606-918D-AA0B12A1EDED}"/>
              </a:ext>
            </a:extLst>
          </p:cNvPr>
          <p:cNvSpPr txBox="1">
            <a:spLocks/>
          </p:cNvSpPr>
          <p:nvPr/>
        </p:nvSpPr>
        <p:spPr>
          <a:xfrm>
            <a:off x="666749" y="430332"/>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400" dirty="0">
                <a:solidFill>
                  <a:schemeClr val="bg1"/>
                </a:solidFill>
                <a:latin typeface="+mj-lt"/>
              </a:rPr>
              <a:t>WHAT DOES AN ‘EMERGING’ COLLEGE LOOK LIKE?</a:t>
            </a:r>
            <a:endParaRPr lang="en-AU" sz="2400" dirty="0">
              <a:solidFill>
                <a:schemeClr val="bg1"/>
              </a:solidFill>
              <a:latin typeface="+mj-lt"/>
            </a:endParaRPr>
          </a:p>
        </p:txBody>
      </p:sp>
      <p:sp>
        <p:nvSpPr>
          <p:cNvPr id="124" name="Rectangle 123">
            <a:extLst>
              <a:ext uri="{FF2B5EF4-FFF2-40B4-BE49-F238E27FC236}">
                <a16:creationId xmlns:a16="http://schemas.microsoft.com/office/drawing/2014/main" id="{0C56D2E5-4713-46E3-BA71-316D172D8B14}"/>
              </a:ext>
            </a:extLst>
          </p:cNvPr>
          <p:cNvSpPr/>
          <p:nvPr/>
        </p:nvSpPr>
        <p:spPr>
          <a:xfrm>
            <a:off x="9173897" y="3434656"/>
            <a:ext cx="2511980" cy="615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900" dirty="0">
                <a:solidFill>
                  <a:schemeClr val="bg1"/>
                </a:solidFill>
              </a:rPr>
              <a:t>It </a:t>
            </a:r>
            <a:r>
              <a:rPr lang="en-GB" sz="900" dirty="0">
                <a:solidFill>
                  <a:schemeClr val="bg1"/>
                </a:solidFill>
                <a:latin typeface="+mj-lt"/>
              </a:rPr>
              <a:t>has a net zero target </a:t>
            </a:r>
            <a:r>
              <a:rPr lang="en-GB" sz="900" dirty="0">
                <a:solidFill>
                  <a:schemeClr val="bg1"/>
                </a:solidFill>
              </a:rPr>
              <a:t>(e.g. by 2050) and 2-3 interim targets (e.g. 80% reduction by 2040).</a:t>
            </a:r>
          </a:p>
        </p:txBody>
      </p:sp>
      <p:sp>
        <p:nvSpPr>
          <p:cNvPr id="125" name="Rectangle 124">
            <a:extLst>
              <a:ext uri="{FF2B5EF4-FFF2-40B4-BE49-F238E27FC236}">
                <a16:creationId xmlns:a16="http://schemas.microsoft.com/office/drawing/2014/main" id="{D0FB6D06-71F7-4FEC-86FC-083D7FE5E089}"/>
              </a:ext>
            </a:extLst>
          </p:cNvPr>
          <p:cNvSpPr/>
          <p:nvPr/>
        </p:nvSpPr>
        <p:spPr>
          <a:xfrm>
            <a:off x="6744712" y="5447076"/>
            <a:ext cx="4071482" cy="454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900" dirty="0">
                <a:solidFill>
                  <a:schemeClr val="bg1"/>
                </a:solidFill>
              </a:rPr>
              <a:t>It has strategies in place to reduce energy use and understands what impact these will have on its carbon footprint</a:t>
            </a:r>
          </a:p>
        </p:txBody>
      </p:sp>
      <p:sp>
        <p:nvSpPr>
          <p:cNvPr id="126" name="Rectangle 125">
            <a:extLst>
              <a:ext uri="{FF2B5EF4-FFF2-40B4-BE49-F238E27FC236}">
                <a16:creationId xmlns:a16="http://schemas.microsoft.com/office/drawing/2014/main" id="{78BF40A5-6809-4EE5-A87B-35A39278D9E3}"/>
              </a:ext>
            </a:extLst>
          </p:cNvPr>
          <p:cNvSpPr/>
          <p:nvPr/>
        </p:nvSpPr>
        <p:spPr>
          <a:xfrm>
            <a:off x="1432390" y="4727382"/>
            <a:ext cx="2731713" cy="539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900" dirty="0">
                <a:solidFill>
                  <a:schemeClr val="bg1"/>
                </a:solidFill>
              </a:rPr>
              <a:t>Its students and staff understand the basics of climate change and are ‘</a:t>
            </a:r>
            <a:r>
              <a:rPr lang="en-GB" sz="900" dirty="0">
                <a:solidFill>
                  <a:schemeClr val="bg1"/>
                </a:solidFill>
                <a:latin typeface="+mj-lt"/>
              </a:rPr>
              <a:t>carbon literate</a:t>
            </a:r>
            <a:r>
              <a:rPr lang="en-GB" sz="900" dirty="0">
                <a:solidFill>
                  <a:schemeClr val="bg1"/>
                </a:solidFill>
              </a:rPr>
              <a:t>’</a:t>
            </a:r>
          </a:p>
        </p:txBody>
      </p:sp>
      <p:sp>
        <p:nvSpPr>
          <p:cNvPr id="127" name="Rectangle 126">
            <a:extLst>
              <a:ext uri="{FF2B5EF4-FFF2-40B4-BE49-F238E27FC236}">
                <a16:creationId xmlns:a16="http://schemas.microsoft.com/office/drawing/2014/main" id="{5F8F0AFB-9B30-4D7B-855A-44B64B3628AB}"/>
              </a:ext>
            </a:extLst>
          </p:cNvPr>
          <p:cNvSpPr/>
          <p:nvPr/>
        </p:nvSpPr>
        <p:spPr>
          <a:xfrm>
            <a:off x="849140" y="3571002"/>
            <a:ext cx="2316892" cy="385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900" dirty="0">
                <a:solidFill>
                  <a:schemeClr val="bg1"/>
                </a:solidFill>
              </a:rPr>
              <a:t>It is </a:t>
            </a:r>
            <a:r>
              <a:rPr lang="en-GB" sz="900" dirty="0">
                <a:solidFill>
                  <a:schemeClr val="bg1"/>
                </a:solidFill>
                <a:latin typeface="+mj-lt"/>
              </a:rPr>
              <a:t>possible to recycle </a:t>
            </a:r>
            <a:r>
              <a:rPr lang="en-GB" sz="900" dirty="0">
                <a:solidFill>
                  <a:schemeClr val="bg1"/>
                </a:solidFill>
              </a:rPr>
              <a:t>in every building</a:t>
            </a:r>
          </a:p>
        </p:txBody>
      </p:sp>
      <p:grpSp>
        <p:nvGrpSpPr>
          <p:cNvPr id="139" name="Group 138">
            <a:extLst>
              <a:ext uri="{FF2B5EF4-FFF2-40B4-BE49-F238E27FC236}">
                <a16:creationId xmlns:a16="http://schemas.microsoft.com/office/drawing/2014/main" id="{AACF0589-947C-4CFC-9304-673A295BB0E4}"/>
              </a:ext>
            </a:extLst>
          </p:cNvPr>
          <p:cNvGrpSpPr>
            <a:grpSpLocks noChangeAspect="1"/>
          </p:cNvGrpSpPr>
          <p:nvPr/>
        </p:nvGrpSpPr>
        <p:grpSpPr>
          <a:xfrm>
            <a:off x="7755964" y="2193217"/>
            <a:ext cx="547688" cy="492125"/>
            <a:chOff x="1700213" y="3833813"/>
            <a:chExt cx="547688" cy="492125"/>
          </a:xfrm>
          <a:solidFill>
            <a:srgbClr val="FFFFFF">
              <a:alpha val="25882"/>
            </a:srgbClr>
          </a:solidFill>
        </p:grpSpPr>
        <p:sp>
          <p:nvSpPr>
            <p:cNvPr id="140" name="Freeform 6">
              <a:extLst>
                <a:ext uri="{FF2B5EF4-FFF2-40B4-BE49-F238E27FC236}">
                  <a16:creationId xmlns:a16="http://schemas.microsoft.com/office/drawing/2014/main" id="{2D4DCC98-147D-4B8E-A80B-84BE61C10CB3}"/>
                </a:ext>
              </a:extLst>
            </p:cNvPr>
            <p:cNvSpPr>
              <a:spLocks noEditPoints="1"/>
            </p:cNvSpPr>
            <p:nvPr/>
          </p:nvSpPr>
          <p:spPr bwMode="auto">
            <a:xfrm>
              <a:off x="1700213" y="3833813"/>
              <a:ext cx="547688" cy="492125"/>
            </a:xfrm>
            <a:custGeom>
              <a:avLst/>
              <a:gdLst>
                <a:gd name="T0" fmla="*/ 154 w 162"/>
                <a:gd name="T1" fmla="*/ 0 h 145"/>
                <a:gd name="T2" fmla="*/ 8 w 162"/>
                <a:gd name="T3" fmla="*/ 0 h 145"/>
                <a:gd name="T4" fmla="*/ 0 w 162"/>
                <a:gd name="T5" fmla="*/ 8 h 145"/>
                <a:gd name="T6" fmla="*/ 0 w 162"/>
                <a:gd name="T7" fmla="*/ 137 h 145"/>
                <a:gd name="T8" fmla="*/ 8 w 162"/>
                <a:gd name="T9" fmla="*/ 145 h 145"/>
                <a:gd name="T10" fmla="*/ 154 w 162"/>
                <a:gd name="T11" fmla="*/ 145 h 145"/>
                <a:gd name="T12" fmla="*/ 162 w 162"/>
                <a:gd name="T13" fmla="*/ 137 h 145"/>
                <a:gd name="T14" fmla="*/ 162 w 162"/>
                <a:gd name="T15" fmla="*/ 8 h 145"/>
                <a:gd name="T16" fmla="*/ 154 w 162"/>
                <a:gd name="T17" fmla="*/ 0 h 145"/>
                <a:gd name="T18" fmla="*/ 155 w 162"/>
                <a:gd name="T19" fmla="*/ 137 h 145"/>
                <a:gd name="T20" fmla="*/ 154 w 162"/>
                <a:gd name="T21" fmla="*/ 138 h 145"/>
                <a:gd name="T22" fmla="*/ 8 w 162"/>
                <a:gd name="T23" fmla="*/ 138 h 145"/>
                <a:gd name="T24" fmla="*/ 7 w 162"/>
                <a:gd name="T25" fmla="*/ 137 h 145"/>
                <a:gd name="T26" fmla="*/ 7 w 162"/>
                <a:gd name="T27" fmla="*/ 8 h 145"/>
                <a:gd name="T28" fmla="*/ 8 w 162"/>
                <a:gd name="T29" fmla="*/ 7 h 145"/>
                <a:gd name="T30" fmla="*/ 154 w 162"/>
                <a:gd name="T31" fmla="*/ 7 h 145"/>
                <a:gd name="T32" fmla="*/ 155 w 162"/>
                <a:gd name="T33" fmla="*/ 8 h 145"/>
                <a:gd name="T34" fmla="*/ 155 w 162"/>
                <a:gd name="T35" fmla="*/ 13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145">
                  <a:moveTo>
                    <a:pt x="154" y="0"/>
                  </a:moveTo>
                  <a:cubicBezTo>
                    <a:pt x="8" y="0"/>
                    <a:pt x="8" y="0"/>
                    <a:pt x="8" y="0"/>
                  </a:cubicBezTo>
                  <a:cubicBezTo>
                    <a:pt x="3" y="0"/>
                    <a:pt x="0" y="4"/>
                    <a:pt x="0" y="8"/>
                  </a:cubicBezTo>
                  <a:cubicBezTo>
                    <a:pt x="0" y="137"/>
                    <a:pt x="0" y="137"/>
                    <a:pt x="0" y="137"/>
                  </a:cubicBezTo>
                  <a:cubicBezTo>
                    <a:pt x="0" y="142"/>
                    <a:pt x="3" y="145"/>
                    <a:pt x="8" y="145"/>
                  </a:cubicBezTo>
                  <a:cubicBezTo>
                    <a:pt x="154" y="145"/>
                    <a:pt x="154" y="145"/>
                    <a:pt x="154" y="145"/>
                  </a:cubicBezTo>
                  <a:cubicBezTo>
                    <a:pt x="158" y="145"/>
                    <a:pt x="162" y="142"/>
                    <a:pt x="162" y="137"/>
                  </a:cubicBezTo>
                  <a:cubicBezTo>
                    <a:pt x="162" y="8"/>
                    <a:pt x="162" y="8"/>
                    <a:pt x="162" y="8"/>
                  </a:cubicBezTo>
                  <a:cubicBezTo>
                    <a:pt x="162" y="4"/>
                    <a:pt x="158" y="0"/>
                    <a:pt x="154" y="0"/>
                  </a:cubicBezTo>
                  <a:close/>
                  <a:moveTo>
                    <a:pt x="155" y="137"/>
                  </a:moveTo>
                  <a:cubicBezTo>
                    <a:pt x="155" y="138"/>
                    <a:pt x="155" y="138"/>
                    <a:pt x="154" y="138"/>
                  </a:cubicBezTo>
                  <a:cubicBezTo>
                    <a:pt x="8" y="138"/>
                    <a:pt x="8" y="138"/>
                    <a:pt x="8" y="138"/>
                  </a:cubicBezTo>
                  <a:cubicBezTo>
                    <a:pt x="7" y="138"/>
                    <a:pt x="7" y="138"/>
                    <a:pt x="7" y="137"/>
                  </a:cubicBezTo>
                  <a:cubicBezTo>
                    <a:pt x="7" y="8"/>
                    <a:pt x="7" y="8"/>
                    <a:pt x="7" y="8"/>
                  </a:cubicBezTo>
                  <a:cubicBezTo>
                    <a:pt x="7" y="8"/>
                    <a:pt x="7" y="7"/>
                    <a:pt x="8" y="7"/>
                  </a:cubicBezTo>
                  <a:cubicBezTo>
                    <a:pt x="154" y="7"/>
                    <a:pt x="154" y="7"/>
                    <a:pt x="154" y="7"/>
                  </a:cubicBezTo>
                  <a:cubicBezTo>
                    <a:pt x="155" y="7"/>
                    <a:pt x="155" y="8"/>
                    <a:pt x="155" y="8"/>
                  </a:cubicBezTo>
                  <a:lnTo>
                    <a:pt x="155"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1" name="Freeform 7">
              <a:extLst>
                <a:ext uri="{FF2B5EF4-FFF2-40B4-BE49-F238E27FC236}">
                  <a16:creationId xmlns:a16="http://schemas.microsoft.com/office/drawing/2014/main" id="{A0484E9E-2982-432B-8B80-10FCDCF556C6}"/>
                </a:ext>
              </a:extLst>
            </p:cNvPr>
            <p:cNvSpPr>
              <a:spLocks/>
            </p:cNvSpPr>
            <p:nvPr/>
          </p:nvSpPr>
          <p:spPr bwMode="auto">
            <a:xfrm>
              <a:off x="1743076" y="3943350"/>
              <a:ext cx="460375" cy="271462"/>
            </a:xfrm>
            <a:custGeom>
              <a:avLst/>
              <a:gdLst>
                <a:gd name="T0" fmla="*/ 134 w 136"/>
                <a:gd name="T1" fmla="*/ 0 h 80"/>
                <a:gd name="T2" fmla="*/ 130 w 136"/>
                <a:gd name="T3" fmla="*/ 2 h 80"/>
                <a:gd name="T4" fmla="*/ 99 w 136"/>
                <a:gd name="T5" fmla="*/ 51 h 80"/>
                <a:gd name="T6" fmla="*/ 73 w 136"/>
                <a:gd name="T7" fmla="*/ 24 h 80"/>
                <a:gd name="T8" fmla="*/ 70 w 136"/>
                <a:gd name="T9" fmla="*/ 23 h 80"/>
                <a:gd name="T10" fmla="*/ 68 w 136"/>
                <a:gd name="T11" fmla="*/ 24 h 80"/>
                <a:gd name="T12" fmla="*/ 39 w 136"/>
                <a:gd name="T13" fmla="*/ 65 h 80"/>
                <a:gd name="T14" fmla="*/ 21 w 136"/>
                <a:gd name="T15" fmla="*/ 53 h 80"/>
                <a:gd name="T16" fmla="*/ 19 w 136"/>
                <a:gd name="T17" fmla="*/ 52 h 80"/>
                <a:gd name="T18" fmla="*/ 17 w 136"/>
                <a:gd name="T19" fmla="*/ 53 h 80"/>
                <a:gd name="T20" fmla="*/ 1 w 136"/>
                <a:gd name="T21" fmla="*/ 75 h 80"/>
                <a:gd name="T22" fmla="*/ 2 w 136"/>
                <a:gd name="T23" fmla="*/ 80 h 80"/>
                <a:gd name="T24" fmla="*/ 4 w 136"/>
                <a:gd name="T25" fmla="*/ 80 h 80"/>
                <a:gd name="T26" fmla="*/ 7 w 136"/>
                <a:gd name="T27" fmla="*/ 79 h 80"/>
                <a:gd name="T28" fmla="*/ 20 w 136"/>
                <a:gd name="T29" fmla="*/ 60 h 80"/>
                <a:gd name="T30" fmla="*/ 37 w 136"/>
                <a:gd name="T31" fmla="*/ 72 h 80"/>
                <a:gd name="T32" fmla="*/ 40 w 136"/>
                <a:gd name="T33" fmla="*/ 73 h 80"/>
                <a:gd name="T34" fmla="*/ 42 w 136"/>
                <a:gd name="T35" fmla="*/ 72 h 80"/>
                <a:gd name="T36" fmla="*/ 71 w 136"/>
                <a:gd name="T37" fmla="*/ 31 h 80"/>
                <a:gd name="T38" fmla="*/ 98 w 136"/>
                <a:gd name="T39" fmla="*/ 59 h 80"/>
                <a:gd name="T40" fmla="*/ 100 w 136"/>
                <a:gd name="T41" fmla="*/ 59 h 80"/>
                <a:gd name="T42" fmla="*/ 103 w 136"/>
                <a:gd name="T43" fmla="*/ 58 h 80"/>
                <a:gd name="T44" fmla="*/ 135 w 136"/>
                <a:gd name="T45" fmla="*/ 5 h 80"/>
                <a:gd name="T46" fmla="*/ 134 w 136"/>
                <a:gd name="T4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80">
                  <a:moveTo>
                    <a:pt x="134" y="0"/>
                  </a:moveTo>
                  <a:cubicBezTo>
                    <a:pt x="133" y="0"/>
                    <a:pt x="131" y="0"/>
                    <a:pt x="130" y="2"/>
                  </a:cubicBezTo>
                  <a:cubicBezTo>
                    <a:pt x="99" y="51"/>
                    <a:pt x="99" y="51"/>
                    <a:pt x="99" y="51"/>
                  </a:cubicBezTo>
                  <a:cubicBezTo>
                    <a:pt x="73" y="24"/>
                    <a:pt x="73" y="24"/>
                    <a:pt x="73" y="24"/>
                  </a:cubicBezTo>
                  <a:cubicBezTo>
                    <a:pt x="72" y="23"/>
                    <a:pt x="71" y="23"/>
                    <a:pt x="70" y="23"/>
                  </a:cubicBezTo>
                  <a:cubicBezTo>
                    <a:pt x="69" y="23"/>
                    <a:pt x="68" y="24"/>
                    <a:pt x="68" y="24"/>
                  </a:cubicBezTo>
                  <a:cubicBezTo>
                    <a:pt x="39" y="65"/>
                    <a:pt x="39" y="65"/>
                    <a:pt x="39" y="65"/>
                  </a:cubicBezTo>
                  <a:cubicBezTo>
                    <a:pt x="21" y="53"/>
                    <a:pt x="21" y="53"/>
                    <a:pt x="21" y="53"/>
                  </a:cubicBezTo>
                  <a:cubicBezTo>
                    <a:pt x="21" y="52"/>
                    <a:pt x="20" y="52"/>
                    <a:pt x="19" y="52"/>
                  </a:cubicBezTo>
                  <a:cubicBezTo>
                    <a:pt x="18" y="52"/>
                    <a:pt x="17" y="53"/>
                    <a:pt x="17" y="53"/>
                  </a:cubicBezTo>
                  <a:cubicBezTo>
                    <a:pt x="1" y="75"/>
                    <a:pt x="1" y="75"/>
                    <a:pt x="1" y="75"/>
                  </a:cubicBezTo>
                  <a:cubicBezTo>
                    <a:pt x="0" y="77"/>
                    <a:pt x="1" y="79"/>
                    <a:pt x="2" y="80"/>
                  </a:cubicBezTo>
                  <a:cubicBezTo>
                    <a:pt x="3" y="80"/>
                    <a:pt x="3" y="80"/>
                    <a:pt x="4" y="80"/>
                  </a:cubicBezTo>
                  <a:cubicBezTo>
                    <a:pt x="5" y="80"/>
                    <a:pt x="6" y="80"/>
                    <a:pt x="7" y="79"/>
                  </a:cubicBezTo>
                  <a:cubicBezTo>
                    <a:pt x="20" y="60"/>
                    <a:pt x="20" y="60"/>
                    <a:pt x="20" y="60"/>
                  </a:cubicBezTo>
                  <a:cubicBezTo>
                    <a:pt x="37" y="72"/>
                    <a:pt x="37" y="72"/>
                    <a:pt x="37" y="72"/>
                  </a:cubicBezTo>
                  <a:cubicBezTo>
                    <a:pt x="38" y="73"/>
                    <a:pt x="39" y="73"/>
                    <a:pt x="40" y="73"/>
                  </a:cubicBezTo>
                  <a:cubicBezTo>
                    <a:pt x="41" y="73"/>
                    <a:pt x="41" y="72"/>
                    <a:pt x="42" y="72"/>
                  </a:cubicBezTo>
                  <a:cubicBezTo>
                    <a:pt x="71" y="31"/>
                    <a:pt x="71" y="31"/>
                    <a:pt x="71" y="31"/>
                  </a:cubicBezTo>
                  <a:cubicBezTo>
                    <a:pt x="98" y="59"/>
                    <a:pt x="98" y="59"/>
                    <a:pt x="98" y="59"/>
                  </a:cubicBezTo>
                  <a:cubicBezTo>
                    <a:pt x="98" y="59"/>
                    <a:pt x="99" y="60"/>
                    <a:pt x="100" y="59"/>
                  </a:cubicBezTo>
                  <a:cubicBezTo>
                    <a:pt x="101" y="59"/>
                    <a:pt x="102" y="59"/>
                    <a:pt x="103" y="58"/>
                  </a:cubicBezTo>
                  <a:cubicBezTo>
                    <a:pt x="135" y="5"/>
                    <a:pt x="135" y="5"/>
                    <a:pt x="135" y="5"/>
                  </a:cubicBezTo>
                  <a:cubicBezTo>
                    <a:pt x="136" y="3"/>
                    <a:pt x="136" y="1"/>
                    <a:pt x="1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45" name="Freeform 11">
            <a:extLst>
              <a:ext uri="{FF2B5EF4-FFF2-40B4-BE49-F238E27FC236}">
                <a16:creationId xmlns:a16="http://schemas.microsoft.com/office/drawing/2014/main" id="{8BD1AD32-06E4-405A-ACAB-F1BA64938C89}"/>
              </a:ext>
            </a:extLst>
          </p:cNvPr>
          <p:cNvSpPr>
            <a:spLocks noChangeAspect="1" noEditPoints="1"/>
          </p:cNvSpPr>
          <p:nvPr/>
        </p:nvSpPr>
        <p:spPr bwMode="auto">
          <a:xfrm>
            <a:off x="6204712" y="1370827"/>
            <a:ext cx="540000" cy="540000"/>
          </a:xfrm>
          <a:custGeom>
            <a:avLst/>
            <a:gdLst>
              <a:gd name="T0" fmla="*/ 87 w 174"/>
              <a:gd name="T1" fmla="*/ 0 h 169"/>
              <a:gd name="T2" fmla="*/ 0 w 174"/>
              <a:gd name="T3" fmla="*/ 84 h 169"/>
              <a:gd name="T4" fmla="*/ 87 w 174"/>
              <a:gd name="T5" fmla="*/ 169 h 169"/>
              <a:gd name="T6" fmla="*/ 174 w 174"/>
              <a:gd name="T7" fmla="*/ 84 h 169"/>
              <a:gd name="T8" fmla="*/ 87 w 174"/>
              <a:gd name="T9" fmla="*/ 0 h 169"/>
              <a:gd name="T10" fmla="*/ 140 w 174"/>
              <a:gd name="T11" fmla="*/ 143 h 169"/>
              <a:gd name="T12" fmla="*/ 87 w 174"/>
              <a:gd name="T13" fmla="*/ 162 h 169"/>
              <a:gd name="T14" fmla="*/ 35 w 174"/>
              <a:gd name="T15" fmla="*/ 143 h 169"/>
              <a:gd name="T16" fmla="*/ 34 w 174"/>
              <a:gd name="T17" fmla="*/ 143 h 169"/>
              <a:gd name="T18" fmla="*/ 35 w 174"/>
              <a:gd name="T19" fmla="*/ 142 h 169"/>
              <a:gd name="T20" fmla="*/ 63 w 174"/>
              <a:gd name="T21" fmla="*/ 125 h 169"/>
              <a:gd name="T22" fmla="*/ 76 w 174"/>
              <a:gd name="T23" fmla="*/ 113 h 169"/>
              <a:gd name="T24" fmla="*/ 75 w 174"/>
              <a:gd name="T25" fmla="*/ 98 h 169"/>
              <a:gd name="T26" fmla="*/ 72 w 174"/>
              <a:gd name="T27" fmla="*/ 91 h 169"/>
              <a:gd name="T28" fmla="*/ 72 w 174"/>
              <a:gd name="T29" fmla="*/ 91 h 169"/>
              <a:gd name="T30" fmla="*/ 62 w 174"/>
              <a:gd name="T31" fmla="*/ 56 h 169"/>
              <a:gd name="T32" fmla="*/ 83 w 174"/>
              <a:gd name="T33" fmla="*/ 32 h 169"/>
              <a:gd name="T34" fmla="*/ 95 w 174"/>
              <a:gd name="T35" fmla="*/ 30 h 169"/>
              <a:gd name="T36" fmla="*/ 99 w 174"/>
              <a:gd name="T37" fmla="*/ 29 h 169"/>
              <a:gd name="T38" fmla="*/ 116 w 174"/>
              <a:gd name="T39" fmla="*/ 57 h 169"/>
              <a:gd name="T40" fmla="*/ 108 w 174"/>
              <a:gd name="T41" fmla="*/ 90 h 169"/>
              <a:gd name="T42" fmla="*/ 108 w 174"/>
              <a:gd name="T43" fmla="*/ 90 h 169"/>
              <a:gd name="T44" fmla="*/ 104 w 174"/>
              <a:gd name="T45" fmla="*/ 98 h 169"/>
              <a:gd name="T46" fmla="*/ 102 w 174"/>
              <a:gd name="T47" fmla="*/ 112 h 169"/>
              <a:gd name="T48" fmla="*/ 119 w 174"/>
              <a:gd name="T49" fmla="*/ 127 h 169"/>
              <a:gd name="T50" fmla="*/ 140 w 174"/>
              <a:gd name="T51" fmla="*/ 142 h 169"/>
              <a:gd name="T52" fmla="*/ 141 w 174"/>
              <a:gd name="T53" fmla="*/ 142 h 169"/>
              <a:gd name="T54" fmla="*/ 140 w 174"/>
              <a:gd name="T55" fmla="*/ 143 h 169"/>
              <a:gd name="T56" fmla="*/ 146 w 174"/>
              <a:gd name="T57" fmla="*/ 137 h 169"/>
              <a:gd name="T58" fmla="*/ 145 w 174"/>
              <a:gd name="T59" fmla="*/ 138 h 169"/>
              <a:gd name="T60" fmla="*/ 145 w 174"/>
              <a:gd name="T61" fmla="*/ 137 h 169"/>
              <a:gd name="T62" fmla="*/ 122 w 174"/>
              <a:gd name="T63" fmla="*/ 121 h 169"/>
              <a:gd name="T64" fmla="*/ 108 w 174"/>
              <a:gd name="T65" fmla="*/ 110 h 169"/>
              <a:gd name="T66" fmla="*/ 110 w 174"/>
              <a:gd name="T67" fmla="*/ 100 h 169"/>
              <a:gd name="T68" fmla="*/ 114 w 174"/>
              <a:gd name="T69" fmla="*/ 93 h 169"/>
              <a:gd name="T70" fmla="*/ 114 w 174"/>
              <a:gd name="T71" fmla="*/ 93 h 169"/>
              <a:gd name="T72" fmla="*/ 122 w 174"/>
              <a:gd name="T73" fmla="*/ 57 h 169"/>
              <a:gd name="T74" fmla="*/ 99 w 174"/>
              <a:gd name="T75" fmla="*/ 23 h 169"/>
              <a:gd name="T76" fmla="*/ 92 w 174"/>
              <a:gd name="T77" fmla="*/ 24 h 169"/>
              <a:gd name="T78" fmla="*/ 83 w 174"/>
              <a:gd name="T79" fmla="*/ 26 h 169"/>
              <a:gd name="T80" fmla="*/ 56 w 174"/>
              <a:gd name="T81" fmla="*/ 56 h 169"/>
              <a:gd name="T82" fmla="*/ 66 w 174"/>
              <a:gd name="T83" fmla="*/ 94 h 169"/>
              <a:gd name="T84" fmla="*/ 66 w 174"/>
              <a:gd name="T85" fmla="*/ 94 h 169"/>
              <a:gd name="T86" fmla="*/ 69 w 174"/>
              <a:gd name="T87" fmla="*/ 100 h 169"/>
              <a:gd name="T88" fmla="*/ 70 w 174"/>
              <a:gd name="T89" fmla="*/ 111 h 169"/>
              <a:gd name="T90" fmla="*/ 60 w 174"/>
              <a:gd name="T91" fmla="*/ 119 h 169"/>
              <a:gd name="T92" fmla="*/ 30 w 174"/>
              <a:gd name="T93" fmla="*/ 138 h 169"/>
              <a:gd name="T94" fmla="*/ 29 w 174"/>
              <a:gd name="T95" fmla="*/ 138 h 169"/>
              <a:gd name="T96" fmla="*/ 29 w 174"/>
              <a:gd name="T97" fmla="*/ 138 h 169"/>
              <a:gd name="T98" fmla="*/ 6 w 174"/>
              <a:gd name="T99" fmla="*/ 84 h 169"/>
              <a:gd name="T100" fmla="*/ 87 w 174"/>
              <a:gd name="T101" fmla="*/ 6 h 169"/>
              <a:gd name="T102" fmla="*/ 168 w 174"/>
              <a:gd name="T103" fmla="*/ 84 h 169"/>
              <a:gd name="T104" fmla="*/ 146 w 174"/>
              <a:gd name="T105" fmla="*/ 13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4" h="169">
                <a:moveTo>
                  <a:pt x="87" y="0"/>
                </a:moveTo>
                <a:cubicBezTo>
                  <a:pt x="39" y="0"/>
                  <a:pt x="0" y="38"/>
                  <a:pt x="0" y="84"/>
                </a:cubicBezTo>
                <a:cubicBezTo>
                  <a:pt x="0" y="131"/>
                  <a:pt x="39" y="169"/>
                  <a:pt x="87" y="169"/>
                </a:cubicBezTo>
                <a:cubicBezTo>
                  <a:pt x="135" y="169"/>
                  <a:pt x="174" y="131"/>
                  <a:pt x="174" y="84"/>
                </a:cubicBezTo>
                <a:cubicBezTo>
                  <a:pt x="174" y="38"/>
                  <a:pt x="135" y="0"/>
                  <a:pt x="87" y="0"/>
                </a:cubicBezTo>
                <a:close/>
                <a:moveTo>
                  <a:pt x="140" y="143"/>
                </a:moveTo>
                <a:cubicBezTo>
                  <a:pt x="125" y="155"/>
                  <a:pt x="107" y="162"/>
                  <a:pt x="87" y="162"/>
                </a:cubicBezTo>
                <a:cubicBezTo>
                  <a:pt x="68" y="162"/>
                  <a:pt x="49" y="155"/>
                  <a:pt x="35" y="143"/>
                </a:cubicBezTo>
                <a:cubicBezTo>
                  <a:pt x="34" y="143"/>
                  <a:pt x="34" y="143"/>
                  <a:pt x="34" y="143"/>
                </a:cubicBezTo>
                <a:cubicBezTo>
                  <a:pt x="35" y="142"/>
                  <a:pt x="35" y="142"/>
                  <a:pt x="35" y="142"/>
                </a:cubicBezTo>
                <a:cubicBezTo>
                  <a:pt x="45" y="133"/>
                  <a:pt x="50" y="131"/>
                  <a:pt x="63" y="125"/>
                </a:cubicBezTo>
                <a:cubicBezTo>
                  <a:pt x="70" y="122"/>
                  <a:pt x="74" y="118"/>
                  <a:pt x="76" y="113"/>
                </a:cubicBezTo>
                <a:cubicBezTo>
                  <a:pt x="78" y="108"/>
                  <a:pt x="78" y="103"/>
                  <a:pt x="75" y="98"/>
                </a:cubicBezTo>
                <a:cubicBezTo>
                  <a:pt x="74" y="95"/>
                  <a:pt x="73" y="93"/>
                  <a:pt x="72" y="91"/>
                </a:cubicBezTo>
                <a:cubicBezTo>
                  <a:pt x="72" y="91"/>
                  <a:pt x="72" y="91"/>
                  <a:pt x="72" y="91"/>
                </a:cubicBezTo>
                <a:cubicBezTo>
                  <a:pt x="67" y="84"/>
                  <a:pt x="62" y="75"/>
                  <a:pt x="62" y="56"/>
                </a:cubicBezTo>
                <a:cubicBezTo>
                  <a:pt x="62" y="33"/>
                  <a:pt x="74" y="32"/>
                  <a:pt x="83" y="32"/>
                </a:cubicBezTo>
                <a:cubicBezTo>
                  <a:pt x="89" y="32"/>
                  <a:pt x="92" y="31"/>
                  <a:pt x="95" y="30"/>
                </a:cubicBezTo>
                <a:cubicBezTo>
                  <a:pt x="96" y="30"/>
                  <a:pt x="97" y="29"/>
                  <a:pt x="99" y="29"/>
                </a:cubicBezTo>
                <a:cubicBezTo>
                  <a:pt x="107" y="29"/>
                  <a:pt x="116" y="37"/>
                  <a:pt x="116" y="57"/>
                </a:cubicBezTo>
                <a:cubicBezTo>
                  <a:pt x="116" y="77"/>
                  <a:pt x="113" y="82"/>
                  <a:pt x="108" y="90"/>
                </a:cubicBezTo>
                <a:cubicBezTo>
                  <a:pt x="108" y="90"/>
                  <a:pt x="108" y="90"/>
                  <a:pt x="108" y="90"/>
                </a:cubicBezTo>
                <a:cubicBezTo>
                  <a:pt x="107" y="92"/>
                  <a:pt x="105" y="95"/>
                  <a:pt x="104" y="98"/>
                </a:cubicBezTo>
                <a:cubicBezTo>
                  <a:pt x="101" y="103"/>
                  <a:pt x="100" y="108"/>
                  <a:pt x="102" y="112"/>
                </a:cubicBezTo>
                <a:cubicBezTo>
                  <a:pt x="104" y="118"/>
                  <a:pt x="110" y="123"/>
                  <a:pt x="119" y="127"/>
                </a:cubicBezTo>
                <a:cubicBezTo>
                  <a:pt x="127" y="130"/>
                  <a:pt x="135" y="137"/>
                  <a:pt x="140" y="142"/>
                </a:cubicBezTo>
                <a:cubicBezTo>
                  <a:pt x="141" y="142"/>
                  <a:pt x="141" y="142"/>
                  <a:pt x="141" y="142"/>
                </a:cubicBezTo>
                <a:lnTo>
                  <a:pt x="140" y="143"/>
                </a:lnTo>
                <a:close/>
                <a:moveTo>
                  <a:pt x="146" y="137"/>
                </a:moveTo>
                <a:cubicBezTo>
                  <a:pt x="145" y="138"/>
                  <a:pt x="145" y="138"/>
                  <a:pt x="145" y="138"/>
                </a:cubicBezTo>
                <a:cubicBezTo>
                  <a:pt x="145" y="137"/>
                  <a:pt x="145" y="137"/>
                  <a:pt x="145" y="137"/>
                </a:cubicBezTo>
                <a:cubicBezTo>
                  <a:pt x="140" y="133"/>
                  <a:pt x="131" y="125"/>
                  <a:pt x="122" y="121"/>
                </a:cubicBezTo>
                <a:cubicBezTo>
                  <a:pt x="114" y="117"/>
                  <a:pt x="110" y="114"/>
                  <a:pt x="108" y="110"/>
                </a:cubicBezTo>
                <a:cubicBezTo>
                  <a:pt x="107" y="107"/>
                  <a:pt x="108" y="104"/>
                  <a:pt x="110" y="100"/>
                </a:cubicBezTo>
                <a:cubicBezTo>
                  <a:pt x="111" y="98"/>
                  <a:pt x="113" y="95"/>
                  <a:pt x="114" y="93"/>
                </a:cubicBezTo>
                <a:cubicBezTo>
                  <a:pt x="114" y="93"/>
                  <a:pt x="114" y="93"/>
                  <a:pt x="114" y="93"/>
                </a:cubicBezTo>
                <a:cubicBezTo>
                  <a:pt x="119" y="85"/>
                  <a:pt x="122" y="78"/>
                  <a:pt x="122" y="57"/>
                </a:cubicBezTo>
                <a:cubicBezTo>
                  <a:pt x="122" y="25"/>
                  <a:pt x="103" y="23"/>
                  <a:pt x="99" y="23"/>
                </a:cubicBezTo>
                <a:cubicBezTo>
                  <a:pt x="96" y="23"/>
                  <a:pt x="94" y="24"/>
                  <a:pt x="92" y="24"/>
                </a:cubicBezTo>
                <a:cubicBezTo>
                  <a:pt x="90" y="25"/>
                  <a:pt x="88" y="26"/>
                  <a:pt x="83" y="26"/>
                </a:cubicBezTo>
                <a:cubicBezTo>
                  <a:pt x="74" y="26"/>
                  <a:pt x="56" y="26"/>
                  <a:pt x="56" y="56"/>
                </a:cubicBezTo>
                <a:cubicBezTo>
                  <a:pt x="56" y="77"/>
                  <a:pt x="61" y="86"/>
                  <a:pt x="66" y="94"/>
                </a:cubicBezTo>
                <a:cubicBezTo>
                  <a:pt x="66" y="94"/>
                  <a:pt x="66" y="94"/>
                  <a:pt x="66" y="94"/>
                </a:cubicBezTo>
                <a:cubicBezTo>
                  <a:pt x="67" y="96"/>
                  <a:pt x="68" y="98"/>
                  <a:pt x="69" y="100"/>
                </a:cubicBezTo>
                <a:cubicBezTo>
                  <a:pt x="71" y="104"/>
                  <a:pt x="71" y="108"/>
                  <a:pt x="70" y="111"/>
                </a:cubicBezTo>
                <a:cubicBezTo>
                  <a:pt x="69" y="114"/>
                  <a:pt x="65" y="117"/>
                  <a:pt x="60" y="119"/>
                </a:cubicBezTo>
                <a:cubicBezTo>
                  <a:pt x="48" y="125"/>
                  <a:pt x="42" y="127"/>
                  <a:pt x="30" y="138"/>
                </a:cubicBezTo>
                <a:cubicBezTo>
                  <a:pt x="29" y="138"/>
                  <a:pt x="29" y="138"/>
                  <a:pt x="29" y="138"/>
                </a:cubicBezTo>
                <a:cubicBezTo>
                  <a:pt x="29" y="138"/>
                  <a:pt x="29" y="138"/>
                  <a:pt x="29" y="138"/>
                </a:cubicBezTo>
                <a:cubicBezTo>
                  <a:pt x="14" y="123"/>
                  <a:pt x="6" y="104"/>
                  <a:pt x="6" y="84"/>
                </a:cubicBezTo>
                <a:cubicBezTo>
                  <a:pt x="6" y="41"/>
                  <a:pt x="43" y="6"/>
                  <a:pt x="87" y="6"/>
                </a:cubicBezTo>
                <a:cubicBezTo>
                  <a:pt x="132" y="6"/>
                  <a:pt x="168" y="41"/>
                  <a:pt x="168" y="84"/>
                </a:cubicBezTo>
                <a:cubicBezTo>
                  <a:pt x="168" y="104"/>
                  <a:pt x="160" y="123"/>
                  <a:pt x="146" y="137"/>
                </a:cubicBezTo>
                <a:close/>
              </a:path>
            </a:pathLst>
          </a:custGeom>
          <a:solidFill>
            <a:srgbClr val="FFFFFF">
              <a:alpha val="25882"/>
            </a:srgbClr>
          </a:solidFill>
          <a:ln>
            <a:noFill/>
          </a:ln>
        </p:spPr>
        <p:txBody>
          <a:bodyPr vert="horz" wrap="square" lIns="91440" tIns="45720" rIns="91440" bIns="45720" numCol="1" anchor="t" anchorCtr="0" compatLnSpc="1">
            <a:prstTxWarp prst="textNoShape">
              <a:avLst/>
            </a:prstTxWarp>
          </a:bodyPr>
          <a:lstStyle/>
          <a:p>
            <a:endParaRPr lang="en-AU" dirty="0"/>
          </a:p>
        </p:txBody>
      </p:sp>
      <p:sp>
        <p:nvSpPr>
          <p:cNvPr id="146" name="Freeform 11">
            <a:extLst>
              <a:ext uri="{FF2B5EF4-FFF2-40B4-BE49-F238E27FC236}">
                <a16:creationId xmlns:a16="http://schemas.microsoft.com/office/drawing/2014/main" id="{D7950650-D92B-43C7-B26F-1C65F5A33457}"/>
              </a:ext>
            </a:extLst>
          </p:cNvPr>
          <p:cNvSpPr>
            <a:spLocks noChangeAspect="1" noEditPoints="1"/>
          </p:cNvSpPr>
          <p:nvPr/>
        </p:nvSpPr>
        <p:spPr bwMode="auto">
          <a:xfrm>
            <a:off x="8557379" y="3460955"/>
            <a:ext cx="540000" cy="540000"/>
          </a:xfrm>
          <a:custGeom>
            <a:avLst/>
            <a:gdLst>
              <a:gd name="T0" fmla="*/ 87 w 174"/>
              <a:gd name="T1" fmla="*/ 0 h 169"/>
              <a:gd name="T2" fmla="*/ 0 w 174"/>
              <a:gd name="T3" fmla="*/ 84 h 169"/>
              <a:gd name="T4" fmla="*/ 87 w 174"/>
              <a:gd name="T5" fmla="*/ 169 h 169"/>
              <a:gd name="T6" fmla="*/ 174 w 174"/>
              <a:gd name="T7" fmla="*/ 84 h 169"/>
              <a:gd name="T8" fmla="*/ 87 w 174"/>
              <a:gd name="T9" fmla="*/ 0 h 169"/>
              <a:gd name="T10" fmla="*/ 140 w 174"/>
              <a:gd name="T11" fmla="*/ 143 h 169"/>
              <a:gd name="T12" fmla="*/ 87 w 174"/>
              <a:gd name="T13" fmla="*/ 162 h 169"/>
              <a:gd name="T14" fmla="*/ 35 w 174"/>
              <a:gd name="T15" fmla="*/ 143 h 169"/>
              <a:gd name="T16" fmla="*/ 34 w 174"/>
              <a:gd name="T17" fmla="*/ 143 h 169"/>
              <a:gd name="T18" fmla="*/ 35 w 174"/>
              <a:gd name="T19" fmla="*/ 142 h 169"/>
              <a:gd name="T20" fmla="*/ 63 w 174"/>
              <a:gd name="T21" fmla="*/ 125 h 169"/>
              <a:gd name="T22" fmla="*/ 76 w 174"/>
              <a:gd name="T23" fmla="*/ 113 h 169"/>
              <a:gd name="T24" fmla="*/ 75 w 174"/>
              <a:gd name="T25" fmla="*/ 98 h 169"/>
              <a:gd name="T26" fmla="*/ 72 w 174"/>
              <a:gd name="T27" fmla="*/ 91 h 169"/>
              <a:gd name="T28" fmla="*/ 72 w 174"/>
              <a:gd name="T29" fmla="*/ 91 h 169"/>
              <a:gd name="T30" fmla="*/ 62 w 174"/>
              <a:gd name="T31" fmla="*/ 56 h 169"/>
              <a:gd name="T32" fmla="*/ 83 w 174"/>
              <a:gd name="T33" fmla="*/ 32 h 169"/>
              <a:gd name="T34" fmla="*/ 95 w 174"/>
              <a:gd name="T35" fmla="*/ 30 h 169"/>
              <a:gd name="T36" fmla="*/ 99 w 174"/>
              <a:gd name="T37" fmla="*/ 29 h 169"/>
              <a:gd name="T38" fmla="*/ 116 w 174"/>
              <a:gd name="T39" fmla="*/ 57 h 169"/>
              <a:gd name="T40" fmla="*/ 108 w 174"/>
              <a:gd name="T41" fmla="*/ 90 h 169"/>
              <a:gd name="T42" fmla="*/ 108 w 174"/>
              <a:gd name="T43" fmla="*/ 90 h 169"/>
              <a:gd name="T44" fmla="*/ 104 w 174"/>
              <a:gd name="T45" fmla="*/ 98 h 169"/>
              <a:gd name="T46" fmla="*/ 102 w 174"/>
              <a:gd name="T47" fmla="*/ 112 h 169"/>
              <a:gd name="T48" fmla="*/ 119 w 174"/>
              <a:gd name="T49" fmla="*/ 127 h 169"/>
              <a:gd name="T50" fmla="*/ 140 w 174"/>
              <a:gd name="T51" fmla="*/ 142 h 169"/>
              <a:gd name="T52" fmla="*/ 141 w 174"/>
              <a:gd name="T53" fmla="*/ 142 h 169"/>
              <a:gd name="T54" fmla="*/ 140 w 174"/>
              <a:gd name="T55" fmla="*/ 143 h 169"/>
              <a:gd name="T56" fmla="*/ 146 w 174"/>
              <a:gd name="T57" fmla="*/ 137 h 169"/>
              <a:gd name="T58" fmla="*/ 145 w 174"/>
              <a:gd name="T59" fmla="*/ 138 h 169"/>
              <a:gd name="T60" fmla="*/ 145 w 174"/>
              <a:gd name="T61" fmla="*/ 137 h 169"/>
              <a:gd name="T62" fmla="*/ 122 w 174"/>
              <a:gd name="T63" fmla="*/ 121 h 169"/>
              <a:gd name="T64" fmla="*/ 108 w 174"/>
              <a:gd name="T65" fmla="*/ 110 h 169"/>
              <a:gd name="T66" fmla="*/ 110 w 174"/>
              <a:gd name="T67" fmla="*/ 100 h 169"/>
              <a:gd name="T68" fmla="*/ 114 w 174"/>
              <a:gd name="T69" fmla="*/ 93 h 169"/>
              <a:gd name="T70" fmla="*/ 114 w 174"/>
              <a:gd name="T71" fmla="*/ 93 h 169"/>
              <a:gd name="T72" fmla="*/ 122 w 174"/>
              <a:gd name="T73" fmla="*/ 57 h 169"/>
              <a:gd name="T74" fmla="*/ 99 w 174"/>
              <a:gd name="T75" fmla="*/ 23 h 169"/>
              <a:gd name="T76" fmla="*/ 92 w 174"/>
              <a:gd name="T77" fmla="*/ 24 h 169"/>
              <a:gd name="T78" fmla="*/ 83 w 174"/>
              <a:gd name="T79" fmla="*/ 26 h 169"/>
              <a:gd name="T80" fmla="*/ 56 w 174"/>
              <a:gd name="T81" fmla="*/ 56 h 169"/>
              <a:gd name="T82" fmla="*/ 66 w 174"/>
              <a:gd name="T83" fmla="*/ 94 h 169"/>
              <a:gd name="T84" fmla="*/ 66 w 174"/>
              <a:gd name="T85" fmla="*/ 94 h 169"/>
              <a:gd name="T86" fmla="*/ 69 w 174"/>
              <a:gd name="T87" fmla="*/ 100 h 169"/>
              <a:gd name="T88" fmla="*/ 70 w 174"/>
              <a:gd name="T89" fmla="*/ 111 h 169"/>
              <a:gd name="T90" fmla="*/ 60 w 174"/>
              <a:gd name="T91" fmla="*/ 119 h 169"/>
              <a:gd name="T92" fmla="*/ 30 w 174"/>
              <a:gd name="T93" fmla="*/ 138 h 169"/>
              <a:gd name="T94" fmla="*/ 29 w 174"/>
              <a:gd name="T95" fmla="*/ 138 h 169"/>
              <a:gd name="T96" fmla="*/ 29 w 174"/>
              <a:gd name="T97" fmla="*/ 138 h 169"/>
              <a:gd name="T98" fmla="*/ 6 w 174"/>
              <a:gd name="T99" fmla="*/ 84 h 169"/>
              <a:gd name="T100" fmla="*/ 87 w 174"/>
              <a:gd name="T101" fmla="*/ 6 h 169"/>
              <a:gd name="T102" fmla="*/ 168 w 174"/>
              <a:gd name="T103" fmla="*/ 84 h 169"/>
              <a:gd name="T104" fmla="*/ 146 w 174"/>
              <a:gd name="T105" fmla="*/ 13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4" h="169">
                <a:moveTo>
                  <a:pt x="87" y="0"/>
                </a:moveTo>
                <a:cubicBezTo>
                  <a:pt x="39" y="0"/>
                  <a:pt x="0" y="38"/>
                  <a:pt x="0" y="84"/>
                </a:cubicBezTo>
                <a:cubicBezTo>
                  <a:pt x="0" y="131"/>
                  <a:pt x="39" y="169"/>
                  <a:pt x="87" y="169"/>
                </a:cubicBezTo>
                <a:cubicBezTo>
                  <a:pt x="135" y="169"/>
                  <a:pt x="174" y="131"/>
                  <a:pt x="174" y="84"/>
                </a:cubicBezTo>
                <a:cubicBezTo>
                  <a:pt x="174" y="38"/>
                  <a:pt x="135" y="0"/>
                  <a:pt x="87" y="0"/>
                </a:cubicBezTo>
                <a:close/>
                <a:moveTo>
                  <a:pt x="140" y="143"/>
                </a:moveTo>
                <a:cubicBezTo>
                  <a:pt x="125" y="155"/>
                  <a:pt x="107" y="162"/>
                  <a:pt x="87" y="162"/>
                </a:cubicBezTo>
                <a:cubicBezTo>
                  <a:pt x="68" y="162"/>
                  <a:pt x="49" y="155"/>
                  <a:pt x="35" y="143"/>
                </a:cubicBezTo>
                <a:cubicBezTo>
                  <a:pt x="34" y="143"/>
                  <a:pt x="34" y="143"/>
                  <a:pt x="34" y="143"/>
                </a:cubicBezTo>
                <a:cubicBezTo>
                  <a:pt x="35" y="142"/>
                  <a:pt x="35" y="142"/>
                  <a:pt x="35" y="142"/>
                </a:cubicBezTo>
                <a:cubicBezTo>
                  <a:pt x="45" y="133"/>
                  <a:pt x="50" y="131"/>
                  <a:pt x="63" y="125"/>
                </a:cubicBezTo>
                <a:cubicBezTo>
                  <a:pt x="70" y="122"/>
                  <a:pt x="74" y="118"/>
                  <a:pt x="76" y="113"/>
                </a:cubicBezTo>
                <a:cubicBezTo>
                  <a:pt x="78" y="108"/>
                  <a:pt x="78" y="103"/>
                  <a:pt x="75" y="98"/>
                </a:cubicBezTo>
                <a:cubicBezTo>
                  <a:pt x="74" y="95"/>
                  <a:pt x="73" y="93"/>
                  <a:pt x="72" y="91"/>
                </a:cubicBezTo>
                <a:cubicBezTo>
                  <a:pt x="72" y="91"/>
                  <a:pt x="72" y="91"/>
                  <a:pt x="72" y="91"/>
                </a:cubicBezTo>
                <a:cubicBezTo>
                  <a:pt x="67" y="84"/>
                  <a:pt x="62" y="75"/>
                  <a:pt x="62" y="56"/>
                </a:cubicBezTo>
                <a:cubicBezTo>
                  <a:pt x="62" y="33"/>
                  <a:pt x="74" y="32"/>
                  <a:pt x="83" y="32"/>
                </a:cubicBezTo>
                <a:cubicBezTo>
                  <a:pt x="89" y="32"/>
                  <a:pt x="92" y="31"/>
                  <a:pt x="95" y="30"/>
                </a:cubicBezTo>
                <a:cubicBezTo>
                  <a:pt x="96" y="30"/>
                  <a:pt x="97" y="29"/>
                  <a:pt x="99" y="29"/>
                </a:cubicBezTo>
                <a:cubicBezTo>
                  <a:pt x="107" y="29"/>
                  <a:pt x="116" y="37"/>
                  <a:pt x="116" y="57"/>
                </a:cubicBezTo>
                <a:cubicBezTo>
                  <a:pt x="116" y="77"/>
                  <a:pt x="113" y="82"/>
                  <a:pt x="108" y="90"/>
                </a:cubicBezTo>
                <a:cubicBezTo>
                  <a:pt x="108" y="90"/>
                  <a:pt x="108" y="90"/>
                  <a:pt x="108" y="90"/>
                </a:cubicBezTo>
                <a:cubicBezTo>
                  <a:pt x="107" y="92"/>
                  <a:pt x="105" y="95"/>
                  <a:pt x="104" y="98"/>
                </a:cubicBezTo>
                <a:cubicBezTo>
                  <a:pt x="101" y="103"/>
                  <a:pt x="100" y="108"/>
                  <a:pt x="102" y="112"/>
                </a:cubicBezTo>
                <a:cubicBezTo>
                  <a:pt x="104" y="118"/>
                  <a:pt x="110" y="123"/>
                  <a:pt x="119" y="127"/>
                </a:cubicBezTo>
                <a:cubicBezTo>
                  <a:pt x="127" y="130"/>
                  <a:pt x="135" y="137"/>
                  <a:pt x="140" y="142"/>
                </a:cubicBezTo>
                <a:cubicBezTo>
                  <a:pt x="141" y="142"/>
                  <a:pt x="141" y="142"/>
                  <a:pt x="141" y="142"/>
                </a:cubicBezTo>
                <a:lnTo>
                  <a:pt x="140" y="143"/>
                </a:lnTo>
                <a:close/>
                <a:moveTo>
                  <a:pt x="146" y="137"/>
                </a:moveTo>
                <a:cubicBezTo>
                  <a:pt x="145" y="138"/>
                  <a:pt x="145" y="138"/>
                  <a:pt x="145" y="138"/>
                </a:cubicBezTo>
                <a:cubicBezTo>
                  <a:pt x="145" y="137"/>
                  <a:pt x="145" y="137"/>
                  <a:pt x="145" y="137"/>
                </a:cubicBezTo>
                <a:cubicBezTo>
                  <a:pt x="140" y="133"/>
                  <a:pt x="131" y="125"/>
                  <a:pt x="122" y="121"/>
                </a:cubicBezTo>
                <a:cubicBezTo>
                  <a:pt x="114" y="117"/>
                  <a:pt x="110" y="114"/>
                  <a:pt x="108" y="110"/>
                </a:cubicBezTo>
                <a:cubicBezTo>
                  <a:pt x="107" y="107"/>
                  <a:pt x="108" y="104"/>
                  <a:pt x="110" y="100"/>
                </a:cubicBezTo>
                <a:cubicBezTo>
                  <a:pt x="111" y="98"/>
                  <a:pt x="113" y="95"/>
                  <a:pt x="114" y="93"/>
                </a:cubicBezTo>
                <a:cubicBezTo>
                  <a:pt x="114" y="93"/>
                  <a:pt x="114" y="93"/>
                  <a:pt x="114" y="93"/>
                </a:cubicBezTo>
                <a:cubicBezTo>
                  <a:pt x="119" y="85"/>
                  <a:pt x="122" y="78"/>
                  <a:pt x="122" y="57"/>
                </a:cubicBezTo>
                <a:cubicBezTo>
                  <a:pt x="122" y="25"/>
                  <a:pt x="103" y="23"/>
                  <a:pt x="99" y="23"/>
                </a:cubicBezTo>
                <a:cubicBezTo>
                  <a:pt x="96" y="23"/>
                  <a:pt x="94" y="24"/>
                  <a:pt x="92" y="24"/>
                </a:cubicBezTo>
                <a:cubicBezTo>
                  <a:pt x="90" y="25"/>
                  <a:pt x="88" y="26"/>
                  <a:pt x="83" y="26"/>
                </a:cubicBezTo>
                <a:cubicBezTo>
                  <a:pt x="74" y="26"/>
                  <a:pt x="56" y="26"/>
                  <a:pt x="56" y="56"/>
                </a:cubicBezTo>
                <a:cubicBezTo>
                  <a:pt x="56" y="77"/>
                  <a:pt x="61" y="86"/>
                  <a:pt x="66" y="94"/>
                </a:cubicBezTo>
                <a:cubicBezTo>
                  <a:pt x="66" y="94"/>
                  <a:pt x="66" y="94"/>
                  <a:pt x="66" y="94"/>
                </a:cubicBezTo>
                <a:cubicBezTo>
                  <a:pt x="67" y="96"/>
                  <a:pt x="68" y="98"/>
                  <a:pt x="69" y="100"/>
                </a:cubicBezTo>
                <a:cubicBezTo>
                  <a:pt x="71" y="104"/>
                  <a:pt x="71" y="108"/>
                  <a:pt x="70" y="111"/>
                </a:cubicBezTo>
                <a:cubicBezTo>
                  <a:pt x="69" y="114"/>
                  <a:pt x="65" y="117"/>
                  <a:pt x="60" y="119"/>
                </a:cubicBezTo>
                <a:cubicBezTo>
                  <a:pt x="48" y="125"/>
                  <a:pt x="42" y="127"/>
                  <a:pt x="30" y="138"/>
                </a:cubicBezTo>
                <a:cubicBezTo>
                  <a:pt x="29" y="138"/>
                  <a:pt x="29" y="138"/>
                  <a:pt x="29" y="138"/>
                </a:cubicBezTo>
                <a:cubicBezTo>
                  <a:pt x="29" y="138"/>
                  <a:pt x="29" y="138"/>
                  <a:pt x="29" y="138"/>
                </a:cubicBezTo>
                <a:cubicBezTo>
                  <a:pt x="14" y="123"/>
                  <a:pt x="6" y="104"/>
                  <a:pt x="6" y="84"/>
                </a:cubicBezTo>
                <a:cubicBezTo>
                  <a:pt x="6" y="41"/>
                  <a:pt x="43" y="6"/>
                  <a:pt x="87" y="6"/>
                </a:cubicBezTo>
                <a:cubicBezTo>
                  <a:pt x="132" y="6"/>
                  <a:pt x="168" y="41"/>
                  <a:pt x="168" y="84"/>
                </a:cubicBezTo>
                <a:cubicBezTo>
                  <a:pt x="168" y="104"/>
                  <a:pt x="160" y="123"/>
                  <a:pt x="146" y="137"/>
                </a:cubicBezTo>
                <a:close/>
              </a:path>
            </a:pathLst>
          </a:custGeom>
          <a:solidFill>
            <a:srgbClr val="FFFFFF">
              <a:alpha val="25882"/>
            </a:srgbClr>
          </a:solidFill>
          <a:ln>
            <a:noFill/>
          </a:ln>
        </p:spPr>
        <p:txBody>
          <a:bodyPr vert="horz" wrap="square" lIns="91440" tIns="45720" rIns="91440" bIns="45720" numCol="1" anchor="t" anchorCtr="0" compatLnSpc="1">
            <a:prstTxWarp prst="textNoShape">
              <a:avLst/>
            </a:prstTxWarp>
          </a:bodyPr>
          <a:lstStyle/>
          <a:p>
            <a:endParaRPr lang="en-AU" dirty="0"/>
          </a:p>
        </p:txBody>
      </p:sp>
      <p:grpSp>
        <p:nvGrpSpPr>
          <p:cNvPr id="147" name="Group 146">
            <a:extLst>
              <a:ext uri="{FF2B5EF4-FFF2-40B4-BE49-F238E27FC236}">
                <a16:creationId xmlns:a16="http://schemas.microsoft.com/office/drawing/2014/main" id="{DCC45A06-227A-4B3F-A2FB-E62775E8424C}"/>
              </a:ext>
            </a:extLst>
          </p:cNvPr>
          <p:cNvGrpSpPr>
            <a:grpSpLocks noChangeAspect="1"/>
          </p:cNvGrpSpPr>
          <p:nvPr/>
        </p:nvGrpSpPr>
        <p:grpSpPr>
          <a:xfrm>
            <a:off x="4294699" y="4767491"/>
            <a:ext cx="540000" cy="428736"/>
            <a:chOff x="6165850" y="2270125"/>
            <a:chExt cx="577850" cy="458787"/>
          </a:xfrm>
          <a:solidFill>
            <a:srgbClr val="FFFFFF">
              <a:alpha val="25882"/>
            </a:srgbClr>
          </a:solidFill>
        </p:grpSpPr>
        <p:sp>
          <p:nvSpPr>
            <p:cNvPr id="148" name="Freeform 54">
              <a:extLst>
                <a:ext uri="{FF2B5EF4-FFF2-40B4-BE49-F238E27FC236}">
                  <a16:creationId xmlns:a16="http://schemas.microsoft.com/office/drawing/2014/main" id="{802B7A13-5D51-4F28-97CE-C6B50C2DC795}"/>
                </a:ext>
              </a:extLst>
            </p:cNvPr>
            <p:cNvSpPr>
              <a:spLocks/>
            </p:cNvSpPr>
            <p:nvPr/>
          </p:nvSpPr>
          <p:spPr bwMode="auto">
            <a:xfrm>
              <a:off x="6165850" y="2270125"/>
              <a:ext cx="577850" cy="458787"/>
            </a:xfrm>
            <a:custGeom>
              <a:avLst/>
              <a:gdLst>
                <a:gd name="T0" fmla="*/ 3 w 181"/>
                <a:gd name="T1" fmla="*/ 144 h 144"/>
                <a:gd name="T2" fmla="*/ 1 w 181"/>
                <a:gd name="T3" fmla="*/ 142 h 144"/>
                <a:gd name="T4" fmla="*/ 0 w 181"/>
                <a:gd name="T5" fmla="*/ 139 h 144"/>
                <a:gd name="T6" fmla="*/ 0 w 181"/>
                <a:gd name="T7" fmla="*/ 25 h 144"/>
                <a:gd name="T8" fmla="*/ 1 w 181"/>
                <a:gd name="T9" fmla="*/ 24 h 144"/>
                <a:gd name="T10" fmla="*/ 43 w 181"/>
                <a:gd name="T11" fmla="*/ 4 h 144"/>
                <a:gd name="T12" fmla="*/ 88 w 181"/>
                <a:gd name="T13" fmla="*/ 19 h 144"/>
                <a:gd name="T14" fmla="*/ 89 w 181"/>
                <a:gd name="T15" fmla="*/ 20 h 144"/>
                <a:gd name="T16" fmla="*/ 89 w 181"/>
                <a:gd name="T17" fmla="*/ 114 h 144"/>
                <a:gd name="T18" fmla="*/ 86 w 181"/>
                <a:gd name="T19" fmla="*/ 117 h 144"/>
                <a:gd name="T20" fmla="*/ 83 w 181"/>
                <a:gd name="T21" fmla="*/ 114 h 144"/>
                <a:gd name="T22" fmla="*/ 83 w 181"/>
                <a:gd name="T23" fmla="*/ 22 h 144"/>
                <a:gd name="T24" fmla="*/ 43 w 181"/>
                <a:gd name="T25" fmla="*/ 10 h 144"/>
                <a:gd name="T26" fmla="*/ 6 w 181"/>
                <a:gd name="T27" fmla="*/ 27 h 144"/>
                <a:gd name="T28" fmla="*/ 6 w 181"/>
                <a:gd name="T29" fmla="*/ 131 h 144"/>
                <a:gd name="T30" fmla="*/ 43 w 181"/>
                <a:gd name="T31" fmla="*/ 117 h 144"/>
                <a:gd name="T32" fmla="*/ 86 w 181"/>
                <a:gd name="T33" fmla="*/ 130 h 144"/>
                <a:gd name="T34" fmla="*/ 135 w 181"/>
                <a:gd name="T35" fmla="*/ 117 h 144"/>
                <a:gd name="T36" fmla="*/ 175 w 181"/>
                <a:gd name="T37" fmla="*/ 128 h 144"/>
                <a:gd name="T38" fmla="*/ 175 w 181"/>
                <a:gd name="T39" fmla="*/ 22 h 144"/>
                <a:gd name="T40" fmla="*/ 135 w 181"/>
                <a:gd name="T41" fmla="*/ 8 h 144"/>
                <a:gd name="T42" fmla="*/ 98 w 181"/>
                <a:gd name="T43" fmla="*/ 27 h 144"/>
                <a:gd name="T44" fmla="*/ 94 w 181"/>
                <a:gd name="T45" fmla="*/ 28 h 144"/>
                <a:gd name="T46" fmla="*/ 94 w 181"/>
                <a:gd name="T47" fmla="*/ 24 h 144"/>
                <a:gd name="T48" fmla="*/ 137 w 181"/>
                <a:gd name="T49" fmla="*/ 2 h 144"/>
                <a:gd name="T50" fmla="*/ 180 w 181"/>
                <a:gd name="T51" fmla="*/ 17 h 144"/>
                <a:gd name="T52" fmla="*/ 181 w 181"/>
                <a:gd name="T53" fmla="*/ 20 h 144"/>
                <a:gd name="T54" fmla="*/ 181 w 181"/>
                <a:gd name="T55" fmla="*/ 134 h 144"/>
                <a:gd name="T56" fmla="*/ 180 w 181"/>
                <a:gd name="T57" fmla="*/ 137 h 144"/>
                <a:gd name="T58" fmla="*/ 177 w 181"/>
                <a:gd name="T59" fmla="*/ 137 h 144"/>
                <a:gd name="T60" fmla="*/ 135 w 181"/>
                <a:gd name="T61" fmla="*/ 124 h 144"/>
                <a:gd name="T62" fmla="*/ 88 w 181"/>
                <a:gd name="T63" fmla="*/ 136 h 144"/>
                <a:gd name="T64" fmla="*/ 84 w 181"/>
                <a:gd name="T65" fmla="*/ 136 h 144"/>
                <a:gd name="T66" fmla="*/ 43 w 181"/>
                <a:gd name="T67" fmla="*/ 124 h 144"/>
                <a:gd name="T68" fmla="*/ 6 w 181"/>
                <a:gd name="T69" fmla="*/ 142 h 144"/>
                <a:gd name="T70" fmla="*/ 6 w 181"/>
                <a:gd name="T71" fmla="*/ 142 h 144"/>
                <a:gd name="T72" fmla="*/ 6 w 181"/>
                <a:gd name="T73" fmla="*/ 142 h 144"/>
                <a:gd name="T74" fmla="*/ 3 w 181"/>
                <a:gd name="T7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1" h="144">
                  <a:moveTo>
                    <a:pt x="3" y="144"/>
                  </a:moveTo>
                  <a:cubicBezTo>
                    <a:pt x="1" y="142"/>
                    <a:pt x="1" y="142"/>
                    <a:pt x="1" y="142"/>
                  </a:cubicBezTo>
                  <a:cubicBezTo>
                    <a:pt x="0" y="142"/>
                    <a:pt x="0" y="141"/>
                    <a:pt x="0" y="139"/>
                  </a:cubicBezTo>
                  <a:cubicBezTo>
                    <a:pt x="0" y="136"/>
                    <a:pt x="0" y="70"/>
                    <a:pt x="0" y="25"/>
                  </a:cubicBezTo>
                  <a:cubicBezTo>
                    <a:pt x="0" y="25"/>
                    <a:pt x="0" y="25"/>
                    <a:pt x="1" y="24"/>
                  </a:cubicBezTo>
                  <a:cubicBezTo>
                    <a:pt x="1" y="24"/>
                    <a:pt x="15" y="2"/>
                    <a:pt x="43" y="4"/>
                  </a:cubicBezTo>
                  <a:cubicBezTo>
                    <a:pt x="71" y="5"/>
                    <a:pt x="88" y="17"/>
                    <a:pt x="88" y="19"/>
                  </a:cubicBezTo>
                  <a:cubicBezTo>
                    <a:pt x="89" y="19"/>
                    <a:pt x="89" y="19"/>
                    <a:pt x="89" y="20"/>
                  </a:cubicBezTo>
                  <a:cubicBezTo>
                    <a:pt x="89" y="114"/>
                    <a:pt x="89" y="114"/>
                    <a:pt x="89" y="114"/>
                  </a:cubicBezTo>
                  <a:cubicBezTo>
                    <a:pt x="89" y="116"/>
                    <a:pt x="88" y="117"/>
                    <a:pt x="86" y="117"/>
                  </a:cubicBezTo>
                  <a:cubicBezTo>
                    <a:pt x="84" y="117"/>
                    <a:pt x="83" y="116"/>
                    <a:pt x="83" y="114"/>
                  </a:cubicBezTo>
                  <a:cubicBezTo>
                    <a:pt x="83" y="22"/>
                    <a:pt x="83" y="22"/>
                    <a:pt x="83" y="22"/>
                  </a:cubicBezTo>
                  <a:cubicBezTo>
                    <a:pt x="78" y="19"/>
                    <a:pt x="65" y="10"/>
                    <a:pt x="43" y="10"/>
                  </a:cubicBezTo>
                  <a:cubicBezTo>
                    <a:pt x="21" y="8"/>
                    <a:pt x="9" y="24"/>
                    <a:pt x="6" y="27"/>
                  </a:cubicBezTo>
                  <a:cubicBezTo>
                    <a:pt x="6" y="91"/>
                    <a:pt x="6" y="119"/>
                    <a:pt x="6" y="131"/>
                  </a:cubicBezTo>
                  <a:cubicBezTo>
                    <a:pt x="14" y="125"/>
                    <a:pt x="26" y="116"/>
                    <a:pt x="43" y="117"/>
                  </a:cubicBezTo>
                  <a:cubicBezTo>
                    <a:pt x="66" y="119"/>
                    <a:pt x="81" y="127"/>
                    <a:pt x="86" y="130"/>
                  </a:cubicBezTo>
                  <a:cubicBezTo>
                    <a:pt x="92" y="127"/>
                    <a:pt x="112" y="116"/>
                    <a:pt x="135" y="117"/>
                  </a:cubicBezTo>
                  <a:cubicBezTo>
                    <a:pt x="155" y="119"/>
                    <a:pt x="169" y="125"/>
                    <a:pt x="175" y="128"/>
                  </a:cubicBezTo>
                  <a:cubicBezTo>
                    <a:pt x="175" y="22"/>
                    <a:pt x="175" y="22"/>
                    <a:pt x="175" y="22"/>
                  </a:cubicBezTo>
                  <a:cubicBezTo>
                    <a:pt x="172" y="19"/>
                    <a:pt x="157" y="10"/>
                    <a:pt x="135" y="8"/>
                  </a:cubicBezTo>
                  <a:cubicBezTo>
                    <a:pt x="111" y="8"/>
                    <a:pt x="98" y="27"/>
                    <a:pt x="98" y="27"/>
                  </a:cubicBezTo>
                  <a:cubicBezTo>
                    <a:pt x="98" y="28"/>
                    <a:pt x="95" y="28"/>
                    <a:pt x="94" y="28"/>
                  </a:cubicBezTo>
                  <a:cubicBezTo>
                    <a:pt x="92" y="27"/>
                    <a:pt x="92" y="25"/>
                    <a:pt x="94" y="24"/>
                  </a:cubicBezTo>
                  <a:cubicBezTo>
                    <a:pt x="94" y="24"/>
                    <a:pt x="108" y="0"/>
                    <a:pt x="137" y="2"/>
                  </a:cubicBezTo>
                  <a:cubicBezTo>
                    <a:pt x="163" y="4"/>
                    <a:pt x="180" y="17"/>
                    <a:pt x="180" y="17"/>
                  </a:cubicBezTo>
                  <a:cubicBezTo>
                    <a:pt x="181" y="19"/>
                    <a:pt x="181" y="19"/>
                    <a:pt x="181" y="20"/>
                  </a:cubicBezTo>
                  <a:cubicBezTo>
                    <a:pt x="181" y="134"/>
                    <a:pt x="181" y="134"/>
                    <a:pt x="181" y="134"/>
                  </a:cubicBezTo>
                  <a:cubicBezTo>
                    <a:pt x="181" y="136"/>
                    <a:pt x="181" y="137"/>
                    <a:pt x="180" y="137"/>
                  </a:cubicBezTo>
                  <a:cubicBezTo>
                    <a:pt x="178" y="137"/>
                    <a:pt x="177" y="137"/>
                    <a:pt x="177" y="137"/>
                  </a:cubicBezTo>
                  <a:cubicBezTo>
                    <a:pt x="177" y="137"/>
                    <a:pt x="161" y="125"/>
                    <a:pt x="135" y="124"/>
                  </a:cubicBezTo>
                  <a:cubicBezTo>
                    <a:pt x="111" y="122"/>
                    <a:pt x="89" y="136"/>
                    <a:pt x="88" y="136"/>
                  </a:cubicBezTo>
                  <a:cubicBezTo>
                    <a:pt x="88" y="137"/>
                    <a:pt x="86" y="137"/>
                    <a:pt x="84" y="136"/>
                  </a:cubicBezTo>
                  <a:cubicBezTo>
                    <a:pt x="84" y="136"/>
                    <a:pt x="69" y="125"/>
                    <a:pt x="43" y="124"/>
                  </a:cubicBezTo>
                  <a:cubicBezTo>
                    <a:pt x="18" y="122"/>
                    <a:pt x="6" y="141"/>
                    <a:pt x="6" y="142"/>
                  </a:cubicBezTo>
                  <a:cubicBezTo>
                    <a:pt x="6" y="142"/>
                    <a:pt x="6" y="142"/>
                    <a:pt x="6" y="142"/>
                  </a:cubicBezTo>
                  <a:cubicBezTo>
                    <a:pt x="6" y="142"/>
                    <a:pt x="6" y="142"/>
                    <a:pt x="6" y="142"/>
                  </a:cubicBezTo>
                  <a:cubicBezTo>
                    <a:pt x="5" y="142"/>
                    <a:pt x="5" y="144"/>
                    <a:pt x="3"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9" name="Freeform 55">
              <a:extLst>
                <a:ext uri="{FF2B5EF4-FFF2-40B4-BE49-F238E27FC236}">
                  <a16:creationId xmlns:a16="http://schemas.microsoft.com/office/drawing/2014/main" id="{382856C1-EE3C-4944-96CE-DB97B4D55E60}"/>
                </a:ext>
              </a:extLst>
            </p:cNvPr>
            <p:cNvSpPr>
              <a:spLocks/>
            </p:cNvSpPr>
            <p:nvPr/>
          </p:nvSpPr>
          <p:spPr bwMode="auto">
            <a:xfrm>
              <a:off x="6210300" y="2362200"/>
              <a:ext cx="179387" cy="44450"/>
            </a:xfrm>
            <a:custGeom>
              <a:avLst/>
              <a:gdLst>
                <a:gd name="T0" fmla="*/ 53 w 56"/>
                <a:gd name="T1" fmla="*/ 14 h 14"/>
                <a:gd name="T2" fmla="*/ 52 w 56"/>
                <a:gd name="T3" fmla="*/ 13 h 14"/>
                <a:gd name="T4" fmla="*/ 30 w 56"/>
                <a:gd name="T5" fmla="*/ 8 h 14"/>
                <a:gd name="T6" fmla="*/ 4 w 56"/>
                <a:gd name="T7" fmla="*/ 13 h 14"/>
                <a:gd name="T8" fmla="*/ 0 w 56"/>
                <a:gd name="T9" fmla="*/ 13 h 14"/>
                <a:gd name="T10" fmla="*/ 1 w 56"/>
                <a:gd name="T11" fmla="*/ 8 h 14"/>
                <a:gd name="T12" fmla="*/ 30 w 56"/>
                <a:gd name="T13" fmla="*/ 2 h 14"/>
                <a:gd name="T14" fmla="*/ 55 w 56"/>
                <a:gd name="T15" fmla="*/ 8 h 14"/>
                <a:gd name="T16" fmla="*/ 56 w 56"/>
                <a:gd name="T17" fmla="*/ 13 h 14"/>
                <a:gd name="T18" fmla="*/ 53 w 56"/>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4">
                  <a:moveTo>
                    <a:pt x="53" y="14"/>
                  </a:moveTo>
                  <a:cubicBezTo>
                    <a:pt x="53" y="14"/>
                    <a:pt x="52" y="14"/>
                    <a:pt x="52" y="13"/>
                  </a:cubicBezTo>
                  <a:cubicBezTo>
                    <a:pt x="52" y="13"/>
                    <a:pt x="43" y="8"/>
                    <a:pt x="30" y="8"/>
                  </a:cubicBezTo>
                  <a:cubicBezTo>
                    <a:pt x="17" y="7"/>
                    <a:pt x="4" y="13"/>
                    <a:pt x="4" y="13"/>
                  </a:cubicBezTo>
                  <a:cubicBezTo>
                    <a:pt x="3" y="14"/>
                    <a:pt x="1" y="14"/>
                    <a:pt x="0" y="13"/>
                  </a:cubicBezTo>
                  <a:cubicBezTo>
                    <a:pt x="0" y="11"/>
                    <a:pt x="0" y="8"/>
                    <a:pt x="1" y="8"/>
                  </a:cubicBezTo>
                  <a:cubicBezTo>
                    <a:pt x="1" y="8"/>
                    <a:pt x="15" y="0"/>
                    <a:pt x="30" y="2"/>
                  </a:cubicBezTo>
                  <a:cubicBezTo>
                    <a:pt x="46" y="2"/>
                    <a:pt x="55" y="8"/>
                    <a:pt x="55" y="8"/>
                  </a:cubicBezTo>
                  <a:cubicBezTo>
                    <a:pt x="56" y="8"/>
                    <a:pt x="56" y="11"/>
                    <a:pt x="56" y="13"/>
                  </a:cubicBezTo>
                  <a:cubicBezTo>
                    <a:pt x="55" y="13"/>
                    <a:pt x="55" y="14"/>
                    <a:pt x="5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0" name="Freeform 56">
              <a:extLst>
                <a:ext uri="{FF2B5EF4-FFF2-40B4-BE49-F238E27FC236}">
                  <a16:creationId xmlns:a16="http://schemas.microsoft.com/office/drawing/2014/main" id="{A54416AE-4049-4F1D-B777-BCBB7A893AB4}"/>
                </a:ext>
              </a:extLst>
            </p:cNvPr>
            <p:cNvSpPr>
              <a:spLocks/>
            </p:cNvSpPr>
            <p:nvPr/>
          </p:nvSpPr>
          <p:spPr bwMode="auto">
            <a:xfrm>
              <a:off x="6210300" y="2428875"/>
              <a:ext cx="179387" cy="41275"/>
            </a:xfrm>
            <a:custGeom>
              <a:avLst/>
              <a:gdLst>
                <a:gd name="T0" fmla="*/ 53 w 56"/>
                <a:gd name="T1" fmla="*/ 13 h 13"/>
                <a:gd name="T2" fmla="*/ 52 w 56"/>
                <a:gd name="T3" fmla="*/ 12 h 13"/>
                <a:gd name="T4" fmla="*/ 30 w 56"/>
                <a:gd name="T5" fmla="*/ 7 h 13"/>
                <a:gd name="T6" fmla="*/ 4 w 56"/>
                <a:gd name="T7" fmla="*/ 12 h 13"/>
                <a:gd name="T8" fmla="*/ 0 w 56"/>
                <a:gd name="T9" fmla="*/ 12 h 13"/>
                <a:gd name="T10" fmla="*/ 1 w 56"/>
                <a:gd name="T11" fmla="*/ 7 h 13"/>
                <a:gd name="T12" fmla="*/ 30 w 56"/>
                <a:gd name="T13" fmla="*/ 1 h 13"/>
                <a:gd name="T14" fmla="*/ 55 w 56"/>
                <a:gd name="T15" fmla="*/ 7 h 13"/>
                <a:gd name="T16" fmla="*/ 56 w 56"/>
                <a:gd name="T17" fmla="*/ 12 h 13"/>
                <a:gd name="T18" fmla="*/ 53 w 5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3">
                  <a:moveTo>
                    <a:pt x="53" y="13"/>
                  </a:moveTo>
                  <a:cubicBezTo>
                    <a:pt x="53" y="13"/>
                    <a:pt x="52" y="13"/>
                    <a:pt x="52" y="12"/>
                  </a:cubicBezTo>
                  <a:cubicBezTo>
                    <a:pt x="52" y="12"/>
                    <a:pt x="43" y="7"/>
                    <a:pt x="30" y="7"/>
                  </a:cubicBezTo>
                  <a:cubicBezTo>
                    <a:pt x="17" y="6"/>
                    <a:pt x="4" y="12"/>
                    <a:pt x="4" y="12"/>
                  </a:cubicBezTo>
                  <a:cubicBezTo>
                    <a:pt x="3" y="13"/>
                    <a:pt x="1" y="13"/>
                    <a:pt x="0" y="12"/>
                  </a:cubicBezTo>
                  <a:cubicBezTo>
                    <a:pt x="0" y="10"/>
                    <a:pt x="0" y="7"/>
                    <a:pt x="1" y="7"/>
                  </a:cubicBezTo>
                  <a:cubicBezTo>
                    <a:pt x="1" y="7"/>
                    <a:pt x="15" y="0"/>
                    <a:pt x="30" y="1"/>
                  </a:cubicBezTo>
                  <a:cubicBezTo>
                    <a:pt x="46" y="1"/>
                    <a:pt x="55" y="7"/>
                    <a:pt x="55" y="7"/>
                  </a:cubicBezTo>
                  <a:cubicBezTo>
                    <a:pt x="56" y="9"/>
                    <a:pt x="56" y="10"/>
                    <a:pt x="56" y="12"/>
                  </a:cubicBezTo>
                  <a:cubicBezTo>
                    <a:pt x="55" y="12"/>
                    <a:pt x="55" y="13"/>
                    <a:pt x="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1" name="Freeform 57">
              <a:extLst>
                <a:ext uri="{FF2B5EF4-FFF2-40B4-BE49-F238E27FC236}">
                  <a16:creationId xmlns:a16="http://schemas.microsoft.com/office/drawing/2014/main" id="{ACFD5EB1-E2F8-4E98-AF3D-9D68B8A1AB1B}"/>
                </a:ext>
              </a:extLst>
            </p:cNvPr>
            <p:cNvSpPr>
              <a:spLocks/>
            </p:cNvSpPr>
            <p:nvPr/>
          </p:nvSpPr>
          <p:spPr bwMode="auto">
            <a:xfrm>
              <a:off x="6210300" y="2492375"/>
              <a:ext cx="179387" cy="42862"/>
            </a:xfrm>
            <a:custGeom>
              <a:avLst/>
              <a:gdLst>
                <a:gd name="T0" fmla="*/ 53 w 56"/>
                <a:gd name="T1" fmla="*/ 13 h 13"/>
                <a:gd name="T2" fmla="*/ 52 w 56"/>
                <a:gd name="T3" fmla="*/ 12 h 13"/>
                <a:gd name="T4" fmla="*/ 30 w 56"/>
                <a:gd name="T5" fmla="*/ 7 h 13"/>
                <a:gd name="T6" fmla="*/ 4 w 56"/>
                <a:gd name="T7" fmla="*/ 12 h 13"/>
                <a:gd name="T8" fmla="*/ 0 w 56"/>
                <a:gd name="T9" fmla="*/ 12 h 13"/>
                <a:gd name="T10" fmla="*/ 1 w 56"/>
                <a:gd name="T11" fmla="*/ 7 h 13"/>
                <a:gd name="T12" fmla="*/ 30 w 56"/>
                <a:gd name="T13" fmla="*/ 1 h 13"/>
                <a:gd name="T14" fmla="*/ 55 w 56"/>
                <a:gd name="T15" fmla="*/ 7 h 13"/>
                <a:gd name="T16" fmla="*/ 56 w 56"/>
                <a:gd name="T17" fmla="*/ 12 h 13"/>
                <a:gd name="T18" fmla="*/ 53 w 5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3">
                  <a:moveTo>
                    <a:pt x="53" y="13"/>
                  </a:moveTo>
                  <a:cubicBezTo>
                    <a:pt x="53" y="13"/>
                    <a:pt x="52" y="13"/>
                    <a:pt x="52" y="12"/>
                  </a:cubicBezTo>
                  <a:cubicBezTo>
                    <a:pt x="52" y="12"/>
                    <a:pt x="43" y="7"/>
                    <a:pt x="30" y="7"/>
                  </a:cubicBezTo>
                  <a:cubicBezTo>
                    <a:pt x="17" y="6"/>
                    <a:pt x="4" y="12"/>
                    <a:pt x="4" y="12"/>
                  </a:cubicBezTo>
                  <a:cubicBezTo>
                    <a:pt x="3" y="13"/>
                    <a:pt x="1" y="13"/>
                    <a:pt x="0" y="12"/>
                  </a:cubicBezTo>
                  <a:cubicBezTo>
                    <a:pt x="0" y="10"/>
                    <a:pt x="0" y="9"/>
                    <a:pt x="1" y="7"/>
                  </a:cubicBezTo>
                  <a:cubicBezTo>
                    <a:pt x="1" y="7"/>
                    <a:pt x="15" y="0"/>
                    <a:pt x="30" y="1"/>
                  </a:cubicBezTo>
                  <a:cubicBezTo>
                    <a:pt x="46" y="1"/>
                    <a:pt x="55" y="7"/>
                    <a:pt x="55" y="7"/>
                  </a:cubicBezTo>
                  <a:cubicBezTo>
                    <a:pt x="56" y="9"/>
                    <a:pt x="56" y="10"/>
                    <a:pt x="56" y="12"/>
                  </a:cubicBezTo>
                  <a:cubicBezTo>
                    <a:pt x="55" y="12"/>
                    <a:pt x="55" y="13"/>
                    <a:pt x="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152" name="Group 151">
            <a:extLst>
              <a:ext uri="{FF2B5EF4-FFF2-40B4-BE49-F238E27FC236}">
                <a16:creationId xmlns:a16="http://schemas.microsoft.com/office/drawing/2014/main" id="{D21CA392-F583-40D3-BF8D-1C54FC6177CE}"/>
              </a:ext>
            </a:extLst>
          </p:cNvPr>
          <p:cNvGrpSpPr>
            <a:grpSpLocks noChangeAspect="1"/>
          </p:cNvGrpSpPr>
          <p:nvPr/>
        </p:nvGrpSpPr>
        <p:grpSpPr>
          <a:xfrm>
            <a:off x="3264347" y="3480254"/>
            <a:ext cx="466725" cy="520701"/>
            <a:chOff x="6142038" y="3257550"/>
            <a:chExt cx="466725" cy="520701"/>
          </a:xfrm>
          <a:solidFill>
            <a:srgbClr val="FFFFFF">
              <a:alpha val="25882"/>
            </a:srgbClr>
          </a:solidFill>
        </p:grpSpPr>
        <p:sp>
          <p:nvSpPr>
            <p:cNvPr id="153" name="Freeform 89">
              <a:extLst>
                <a:ext uri="{FF2B5EF4-FFF2-40B4-BE49-F238E27FC236}">
                  <a16:creationId xmlns:a16="http://schemas.microsoft.com/office/drawing/2014/main" id="{6DF0982D-521F-48B6-B061-A8A8BD51F9F5}"/>
                </a:ext>
              </a:extLst>
            </p:cNvPr>
            <p:cNvSpPr>
              <a:spLocks/>
            </p:cNvSpPr>
            <p:nvPr/>
          </p:nvSpPr>
          <p:spPr bwMode="auto">
            <a:xfrm>
              <a:off x="6305550" y="3713163"/>
              <a:ext cx="139700" cy="22225"/>
            </a:xfrm>
            <a:custGeom>
              <a:avLst/>
              <a:gdLst>
                <a:gd name="T0" fmla="*/ 41 w 44"/>
                <a:gd name="T1" fmla="*/ 0 h 7"/>
                <a:gd name="T2" fmla="*/ 4 w 44"/>
                <a:gd name="T3" fmla="*/ 0 h 7"/>
                <a:gd name="T4" fmla="*/ 0 w 44"/>
                <a:gd name="T5" fmla="*/ 3 h 7"/>
                <a:gd name="T6" fmla="*/ 0 w 44"/>
                <a:gd name="T7" fmla="*/ 4 h 7"/>
                <a:gd name="T8" fmla="*/ 4 w 44"/>
                <a:gd name="T9" fmla="*/ 7 h 7"/>
                <a:gd name="T10" fmla="*/ 41 w 44"/>
                <a:gd name="T11" fmla="*/ 7 h 7"/>
                <a:gd name="T12" fmla="*/ 44 w 44"/>
                <a:gd name="T13" fmla="*/ 4 h 7"/>
                <a:gd name="T14" fmla="*/ 44 w 44"/>
                <a:gd name="T15" fmla="*/ 3 h 7"/>
                <a:gd name="T16" fmla="*/ 41 w 4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
                  <a:moveTo>
                    <a:pt x="41" y="0"/>
                  </a:moveTo>
                  <a:cubicBezTo>
                    <a:pt x="4" y="0"/>
                    <a:pt x="4" y="0"/>
                    <a:pt x="4" y="0"/>
                  </a:cubicBezTo>
                  <a:cubicBezTo>
                    <a:pt x="2" y="0"/>
                    <a:pt x="0" y="2"/>
                    <a:pt x="0" y="3"/>
                  </a:cubicBezTo>
                  <a:cubicBezTo>
                    <a:pt x="0" y="4"/>
                    <a:pt x="0" y="4"/>
                    <a:pt x="0" y="4"/>
                  </a:cubicBezTo>
                  <a:cubicBezTo>
                    <a:pt x="0" y="5"/>
                    <a:pt x="2" y="7"/>
                    <a:pt x="4" y="7"/>
                  </a:cubicBezTo>
                  <a:cubicBezTo>
                    <a:pt x="41" y="7"/>
                    <a:pt x="41" y="7"/>
                    <a:pt x="41" y="7"/>
                  </a:cubicBezTo>
                  <a:cubicBezTo>
                    <a:pt x="42" y="7"/>
                    <a:pt x="44" y="5"/>
                    <a:pt x="44" y="4"/>
                  </a:cubicBezTo>
                  <a:cubicBezTo>
                    <a:pt x="44" y="3"/>
                    <a:pt x="44" y="3"/>
                    <a:pt x="44" y="3"/>
                  </a:cubicBezTo>
                  <a:cubicBezTo>
                    <a:pt x="44" y="2"/>
                    <a:pt x="42"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4" name="Freeform 90">
              <a:extLst>
                <a:ext uri="{FF2B5EF4-FFF2-40B4-BE49-F238E27FC236}">
                  <a16:creationId xmlns:a16="http://schemas.microsoft.com/office/drawing/2014/main" id="{6258FC89-E56D-4CFE-A845-6EB2233532DE}"/>
                </a:ext>
              </a:extLst>
            </p:cNvPr>
            <p:cNvSpPr>
              <a:spLocks/>
            </p:cNvSpPr>
            <p:nvPr/>
          </p:nvSpPr>
          <p:spPr bwMode="auto">
            <a:xfrm>
              <a:off x="6321425" y="3754438"/>
              <a:ext cx="107950" cy="23813"/>
            </a:xfrm>
            <a:custGeom>
              <a:avLst/>
              <a:gdLst>
                <a:gd name="T0" fmla="*/ 31 w 34"/>
                <a:gd name="T1" fmla="*/ 0 h 7"/>
                <a:gd name="T2" fmla="*/ 3 w 34"/>
                <a:gd name="T3" fmla="*/ 0 h 7"/>
                <a:gd name="T4" fmla="*/ 0 w 34"/>
                <a:gd name="T5" fmla="*/ 3 h 7"/>
                <a:gd name="T6" fmla="*/ 0 w 34"/>
                <a:gd name="T7" fmla="*/ 4 h 7"/>
                <a:gd name="T8" fmla="*/ 3 w 34"/>
                <a:gd name="T9" fmla="*/ 7 h 7"/>
                <a:gd name="T10" fmla="*/ 31 w 34"/>
                <a:gd name="T11" fmla="*/ 7 h 7"/>
                <a:gd name="T12" fmla="*/ 34 w 34"/>
                <a:gd name="T13" fmla="*/ 4 h 7"/>
                <a:gd name="T14" fmla="*/ 34 w 34"/>
                <a:gd name="T15" fmla="*/ 3 h 7"/>
                <a:gd name="T16" fmla="*/ 31 w 3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7">
                  <a:moveTo>
                    <a:pt x="31" y="0"/>
                  </a:moveTo>
                  <a:cubicBezTo>
                    <a:pt x="3" y="0"/>
                    <a:pt x="3" y="0"/>
                    <a:pt x="3" y="0"/>
                  </a:cubicBezTo>
                  <a:cubicBezTo>
                    <a:pt x="1" y="0"/>
                    <a:pt x="0" y="1"/>
                    <a:pt x="0" y="3"/>
                  </a:cubicBezTo>
                  <a:cubicBezTo>
                    <a:pt x="0" y="4"/>
                    <a:pt x="0" y="4"/>
                    <a:pt x="0" y="4"/>
                  </a:cubicBezTo>
                  <a:cubicBezTo>
                    <a:pt x="0" y="5"/>
                    <a:pt x="1" y="7"/>
                    <a:pt x="3" y="7"/>
                  </a:cubicBezTo>
                  <a:cubicBezTo>
                    <a:pt x="31" y="7"/>
                    <a:pt x="31" y="7"/>
                    <a:pt x="31" y="7"/>
                  </a:cubicBezTo>
                  <a:cubicBezTo>
                    <a:pt x="33" y="7"/>
                    <a:pt x="34" y="5"/>
                    <a:pt x="34" y="4"/>
                  </a:cubicBezTo>
                  <a:cubicBezTo>
                    <a:pt x="34" y="3"/>
                    <a:pt x="34" y="3"/>
                    <a:pt x="34" y="3"/>
                  </a:cubicBezTo>
                  <a:cubicBezTo>
                    <a:pt x="34" y="1"/>
                    <a:pt x="33"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5" name="Freeform 91">
              <a:extLst>
                <a:ext uri="{FF2B5EF4-FFF2-40B4-BE49-F238E27FC236}">
                  <a16:creationId xmlns:a16="http://schemas.microsoft.com/office/drawing/2014/main" id="{BDD2B239-ABF2-400D-8E3B-39B0E3F04092}"/>
                </a:ext>
              </a:extLst>
            </p:cNvPr>
            <p:cNvSpPr>
              <a:spLocks noEditPoints="1"/>
            </p:cNvSpPr>
            <p:nvPr/>
          </p:nvSpPr>
          <p:spPr bwMode="auto">
            <a:xfrm>
              <a:off x="6224588" y="3346450"/>
              <a:ext cx="300038" cy="350838"/>
            </a:xfrm>
            <a:custGeom>
              <a:avLst/>
              <a:gdLst>
                <a:gd name="T0" fmla="*/ 47 w 94"/>
                <a:gd name="T1" fmla="*/ 0 h 110"/>
                <a:gd name="T2" fmla="*/ 0 w 94"/>
                <a:gd name="T3" fmla="*/ 47 h 110"/>
                <a:gd name="T4" fmla="*/ 9 w 94"/>
                <a:gd name="T5" fmla="*/ 74 h 110"/>
                <a:gd name="T6" fmla="*/ 24 w 94"/>
                <a:gd name="T7" fmla="*/ 107 h 110"/>
                <a:gd name="T8" fmla="*/ 27 w 94"/>
                <a:gd name="T9" fmla="*/ 110 h 110"/>
                <a:gd name="T10" fmla="*/ 67 w 94"/>
                <a:gd name="T11" fmla="*/ 110 h 110"/>
                <a:gd name="T12" fmla="*/ 70 w 94"/>
                <a:gd name="T13" fmla="*/ 107 h 110"/>
                <a:gd name="T14" fmla="*/ 85 w 94"/>
                <a:gd name="T15" fmla="*/ 75 h 110"/>
                <a:gd name="T16" fmla="*/ 94 w 94"/>
                <a:gd name="T17" fmla="*/ 47 h 110"/>
                <a:gd name="T18" fmla="*/ 47 w 94"/>
                <a:gd name="T19" fmla="*/ 0 h 110"/>
                <a:gd name="T20" fmla="*/ 80 w 94"/>
                <a:gd name="T21" fmla="*/ 71 h 110"/>
                <a:gd name="T22" fmla="*/ 80 w 94"/>
                <a:gd name="T23" fmla="*/ 71 h 110"/>
                <a:gd name="T24" fmla="*/ 65 w 94"/>
                <a:gd name="T25" fmla="*/ 103 h 110"/>
                <a:gd name="T26" fmla="*/ 65 w 94"/>
                <a:gd name="T27" fmla="*/ 103 h 110"/>
                <a:gd name="T28" fmla="*/ 29 w 94"/>
                <a:gd name="T29" fmla="*/ 103 h 110"/>
                <a:gd name="T30" fmla="*/ 29 w 94"/>
                <a:gd name="T31" fmla="*/ 103 h 110"/>
                <a:gd name="T32" fmla="*/ 14 w 94"/>
                <a:gd name="T33" fmla="*/ 71 h 110"/>
                <a:gd name="T34" fmla="*/ 14 w 94"/>
                <a:gd name="T35" fmla="*/ 71 h 110"/>
                <a:gd name="T36" fmla="*/ 6 w 94"/>
                <a:gd name="T37" fmla="*/ 47 h 110"/>
                <a:gd name="T38" fmla="*/ 47 w 94"/>
                <a:gd name="T39" fmla="*/ 6 h 110"/>
                <a:gd name="T40" fmla="*/ 88 w 94"/>
                <a:gd name="T41" fmla="*/ 47 h 110"/>
                <a:gd name="T42" fmla="*/ 80 w 94"/>
                <a:gd name="T4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0">
                  <a:moveTo>
                    <a:pt x="47" y="0"/>
                  </a:moveTo>
                  <a:cubicBezTo>
                    <a:pt x="21" y="0"/>
                    <a:pt x="0" y="21"/>
                    <a:pt x="0" y="47"/>
                  </a:cubicBezTo>
                  <a:cubicBezTo>
                    <a:pt x="0" y="57"/>
                    <a:pt x="3" y="66"/>
                    <a:pt x="9" y="74"/>
                  </a:cubicBezTo>
                  <a:cubicBezTo>
                    <a:pt x="18" y="88"/>
                    <a:pt x="22" y="98"/>
                    <a:pt x="24" y="107"/>
                  </a:cubicBezTo>
                  <a:cubicBezTo>
                    <a:pt x="24" y="108"/>
                    <a:pt x="26" y="110"/>
                    <a:pt x="27" y="110"/>
                  </a:cubicBezTo>
                  <a:cubicBezTo>
                    <a:pt x="67" y="110"/>
                    <a:pt x="67" y="110"/>
                    <a:pt x="67" y="110"/>
                  </a:cubicBezTo>
                  <a:cubicBezTo>
                    <a:pt x="68" y="110"/>
                    <a:pt x="70" y="108"/>
                    <a:pt x="70" y="107"/>
                  </a:cubicBezTo>
                  <a:cubicBezTo>
                    <a:pt x="72" y="98"/>
                    <a:pt x="76" y="88"/>
                    <a:pt x="85" y="75"/>
                  </a:cubicBezTo>
                  <a:cubicBezTo>
                    <a:pt x="91" y="66"/>
                    <a:pt x="94" y="57"/>
                    <a:pt x="94" y="47"/>
                  </a:cubicBezTo>
                  <a:cubicBezTo>
                    <a:pt x="94" y="21"/>
                    <a:pt x="73" y="0"/>
                    <a:pt x="47" y="0"/>
                  </a:cubicBezTo>
                  <a:close/>
                  <a:moveTo>
                    <a:pt x="80" y="71"/>
                  </a:moveTo>
                  <a:cubicBezTo>
                    <a:pt x="80" y="71"/>
                    <a:pt x="80" y="71"/>
                    <a:pt x="80" y="71"/>
                  </a:cubicBezTo>
                  <a:cubicBezTo>
                    <a:pt x="72" y="84"/>
                    <a:pt x="67" y="94"/>
                    <a:pt x="65" y="103"/>
                  </a:cubicBezTo>
                  <a:cubicBezTo>
                    <a:pt x="65" y="103"/>
                    <a:pt x="65" y="103"/>
                    <a:pt x="65" y="103"/>
                  </a:cubicBezTo>
                  <a:cubicBezTo>
                    <a:pt x="29" y="103"/>
                    <a:pt x="29" y="103"/>
                    <a:pt x="29" y="103"/>
                  </a:cubicBezTo>
                  <a:cubicBezTo>
                    <a:pt x="29" y="103"/>
                    <a:pt x="29" y="103"/>
                    <a:pt x="29" y="103"/>
                  </a:cubicBezTo>
                  <a:cubicBezTo>
                    <a:pt x="27" y="94"/>
                    <a:pt x="22" y="84"/>
                    <a:pt x="14" y="71"/>
                  </a:cubicBezTo>
                  <a:cubicBezTo>
                    <a:pt x="14" y="71"/>
                    <a:pt x="14" y="71"/>
                    <a:pt x="14" y="71"/>
                  </a:cubicBezTo>
                  <a:cubicBezTo>
                    <a:pt x="9" y="64"/>
                    <a:pt x="6" y="55"/>
                    <a:pt x="6" y="47"/>
                  </a:cubicBezTo>
                  <a:cubicBezTo>
                    <a:pt x="6" y="24"/>
                    <a:pt x="24" y="6"/>
                    <a:pt x="47" y="6"/>
                  </a:cubicBezTo>
                  <a:cubicBezTo>
                    <a:pt x="70" y="6"/>
                    <a:pt x="88" y="24"/>
                    <a:pt x="88" y="47"/>
                  </a:cubicBezTo>
                  <a:cubicBezTo>
                    <a:pt x="88" y="55"/>
                    <a:pt x="85" y="64"/>
                    <a:pt x="80"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6" name="Freeform 92">
              <a:extLst>
                <a:ext uri="{FF2B5EF4-FFF2-40B4-BE49-F238E27FC236}">
                  <a16:creationId xmlns:a16="http://schemas.microsoft.com/office/drawing/2014/main" id="{E716A969-157E-45A1-86B9-C2063194A483}"/>
                </a:ext>
              </a:extLst>
            </p:cNvPr>
            <p:cNvSpPr>
              <a:spLocks/>
            </p:cNvSpPr>
            <p:nvPr/>
          </p:nvSpPr>
          <p:spPr bwMode="auto">
            <a:xfrm>
              <a:off x="6365875" y="3257550"/>
              <a:ext cx="19050" cy="50800"/>
            </a:xfrm>
            <a:custGeom>
              <a:avLst/>
              <a:gdLst>
                <a:gd name="T0" fmla="*/ 3 w 6"/>
                <a:gd name="T1" fmla="*/ 16 h 16"/>
                <a:gd name="T2" fmla="*/ 6 w 6"/>
                <a:gd name="T3" fmla="*/ 14 h 16"/>
                <a:gd name="T4" fmla="*/ 6 w 6"/>
                <a:gd name="T5" fmla="*/ 2 h 16"/>
                <a:gd name="T6" fmla="*/ 3 w 6"/>
                <a:gd name="T7" fmla="*/ 0 h 16"/>
                <a:gd name="T8" fmla="*/ 0 w 6"/>
                <a:gd name="T9" fmla="*/ 2 h 16"/>
                <a:gd name="T10" fmla="*/ 0 w 6"/>
                <a:gd name="T11" fmla="*/ 14 h 16"/>
                <a:gd name="T12" fmla="*/ 3 w 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6" h="16">
                  <a:moveTo>
                    <a:pt x="3" y="16"/>
                  </a:moveTo>
                  <a:cubicBezTo>
                    <a:pt x="5" y="16"/>
                    <a:pt x="6" y="15"/>
                    <a:pt x="6" y="14"/>
                  </a:cubicBezTo>
                  <a:cubicBezTo>
                    <a:pt x="6" y="2"/>
                    <a:pt x="6" y="2"/>
                    <a:pt x="6" y="2"/>
                  </a:cubicBezTo>
                  <a:cubicBezTo>
                    <a:pt x="6" y="1"/>
                    <a:pt x="5" y="0"/>
                    <a:pt x="3" y="0"/>
                  </a:cubicBezTo>
                  <a:cubicBezTo>
                    <a:pt x="2" y="0"/>
                    <a:pt x="0" y="1"/>
                    <a:pt x="0" y="2"/>
                  </a:cubicBezTo>
                  <a:cubicBezTo>
                    <a:pt x="0" y="14"/>
                    <a:pt x="0" y="14"/>
                    <a:pt x="0" y="14"/>
                  </a:cubicBezTo>
                  <a:cubicBezTo>
                    <a:pt x="0" y="15"/>
                    <a:pt x="2"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7" name="Freeform 93">
              <a:extLst>
                <a:ext uri="{FF2B5EF4-FFF2-40B4-BE49-F238E27FC236}">
                  <a16:creationId xmlns:a16="http://schemas.microsoft.com/office/drawing/2014/main" id="{BB4BE86F-D5F1-494E-8CDC-3679CBBC514D}"/>
                </a:ext>
              </a:extLst>
            </p:cNvPr>
            <p:cNvSpPr>
              <a:spLocks/>
            </p:cNvSpPr>
            <p:nvPr/>
          </p:nvSpPr>
          <p:spPr bwMode="auto">
            <a:xfrm>
              <a:off x="6477000" y="3298825"/>
              <a:ext cx="41275" cy="47625"/>
            </a:xfrm>
            <a:custGeom>
              <a:avLst/>
              <a:gdLst>
                <a:gd name="T0" fmla="*/ 5 w 13"/>
                <a:gd name="T1" fmla="*/ 13 h 15"/>
                <a:gd name="T2" fmla="*/ 12 w 13"/>
                <a:gd name="T3" fmla="*/ 4 h 15"/>
                <a:gd name="T4" fmla="*/ 11 w 13"/>
                <a:gd name="T5" fmla="*/ 0 h 15"/>
                <a:gd name="T6" fmla="*/ 10 w 13"/>
                <a:gd name="T7" fmla="*/ 0 h 15"/>
                <a:gd name="T8" fmla="*/ 8 w 13"/>
                <a:gd name="T9" fmla="*/ 1 h 15"/>
                <a:gd name="T10" fmla="*/ 1 w 13"/>
                <a:gd name="T11" fmla="*/ 10 h 15"/>
                <a:gd name="T12" fmla="*/ 2 w 13"/>
                <a:gd name="T13" fmla="*/ 14 h 15"/>
                <a:gd name="T14" fmla="*/ 5 w 13"/>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5">
                  <a:moveTo>
                    <a:pt x="5" y="13"/>
                  </a:moveTo>
                  <a:cubicBezTo>
                    <a:pt x="12" y="4"/>
                    <a:pt x="12" y="4"/>
                    <a:pt x="12" y="4"/>
                  </a:cubicBezTo>
                  <a:cubicBezTo>
                    <a:pt x="13" y="3"/>
                    <a:pt x="12" y="1"/>
                    <a:pt x="11" y="0"/>
                  </a:cubicBezTo>
                  <a:cubicBezTo>
                    <a:pt x="11" y="0"/>
                    <a:pt x="10" y="0"/>
                    <a:pt x="10" y="0"/>
                  </a:cubicBezTo>
                  <a:cubicBezTo>
                    <a:pt x="9" y="0"/>
                    <a:pt x="8" y="0"/>
                    <a:pt x="8" y="1"/>
                  </a:cubicBezTo>
                  <a:cubicBezTo>
                    <a:pt x="1" y="10"/>
                    <a:pt x="1" y="10"/>
                    <a:pt x="1" y="10"/>
                  </a:cubicBezTo>
                  <a:cubicBezTo>
                    <a:pt x="0" y="11"/>
                    <a:pt x="0" y="13"/>
                    <a:pt x="2" y="14"/>
                  </a:cubicBezTo>
                  <a:cubicBezTo>
                    <a:pt x="3" y="15"/>
                    <a:pt x="5" y="14"/>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8" name="Freeform 94">
              <a:extLst>
                <a:ext uri="{FF2B5EF4-FFF2-40B4-BE49-F238E27FC236}">
                  <a16:creationId xmlns:a16="http://schemas.microsoft.com/office/drawing/2014/main" id="{1019865A-45D4-4696-A30D-F40321893945}"/>
                </a:ext>
              </a:extLst>
            </p:cNvPr>
            <p:cNvSpPr>
              <a:spLocks/>
            </p:cNvSpPr>
            <p:nvPr/>
          </p:nvSpPr>
          <p:spPr bwMode="auto">
            <a:xfrm>
              <a:off x="6550025" y="3409950"/>
              <a:ext cx="50800" cy="28575"/>
            </a:xfrm>
            <a:custGeom>
              <a:avLst/>
              <a:gdLst>
                <a:gd name="T0" fmla="*/ 4 w 16"/>
                <a:gd name="T1" fmla="*/ 9 h 9"/>
                <a:gd name="T2" fmla="*/ 14 w 16"/>
                <a:gd name="T3" fmla="*/ 5 h 9"/>
                <a:gd name="T4" fmla="*/ 16 w 16"/>
                <a:gd name="T5" fmla="*/ 1 h 9"/>
                <a:gd name="T6" fmla="*/ 13 w 16"/>
                <a:gd name="T7" fmla="*/ 0 h 9"/>
                <a:gd name="T8" fmla="*/ 12 w 16"/>
                <a:gd name="T9" fmla="*/ 0 h 9"/>
                <a:gd name="T10" fmla="*/ 2 w 16"/>
                <a:gd name="T11" fmla="*/ 4 h 9"/>
                <a:gd name="T12" fmla="*/ 0 w 16"/>
                <a:gd name="T13" fmla="*/ 5 h 9"/>
                <a:gd name="T14" fmla="*/ 0 w 16"/>
                <a:gd name="T15" fmla="*/ 7 h 9"/>
                <a:gd name="T16" fmla="*/ 4 w 16"/>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4" y="9"/>
                  </a:moveTo>
                  <a:cubicBezTo>
                    <a:pt x="14" y="5"/>
                    <a:pt x="14" y="5"/>
                    <a:pt x="14" y="5"/>
                  </a:cubicBezTo>
                  <a:cubicBezTo>
                    <a:pt x="16" y="4"/>
                    <a:pt x="16" y="3"/>
                    <a:pt x="16" y="1"/>
                  </a:cubicBezTo>
                  <a:cubicBezTo>
                    <a:pt x="15" y="0"/>
                    <a:pt x="14" y="0"/>
                    <a:pt x="13" y="0"/>
                  </a:cubicBezTo>
                  <a:cubicBezTo>
                    <a:pt x="13" y="0"/>
                    <a:pt x="13" y="0"/>
                    <a:pt x="12" y="0"/>
                  </a:cubicBezTo>
                  <a:cubicBezTo>
                    <a:pt x="2" y="4"/>
                    <a:pt x="2" y="4"/>
                    <a:pt x="2" y="4"/>
                  </a:cubicBezTo>
                  <a:cubicBezTo>
                    <a:pt x="1" y="4"/>
                    <a:pt x="0" y="4"/>
                    <a:pt x="0" y="5"/>
                  </a:cubicBezTo>
                  <a:cubicBezTo>
                    <a:pt x="0" y="6"/>
                    <a:pt x="0" y="6"/>
                    <a:pt x="0" y="7"/>
                  </a:cubicBezTo>
                  <a:cubicBezTo>
                    <a:pt x="1" y="8"/>
                    <a:pt x="2"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9" name="Freeform 95">
              <a:extLst>
                <a:ext uri="{FF2B5EF4-FFF2-40B4-BE49-F238E27FC236}">
                  <a16:creationId xmlns:a16="http://schemas.microsoft.com/office/drawing/2014/main" id="{0897FC88-F077-45D0-B19C-F5DD954F7BDA}"/>
                </a:ext>
              </a:extLst>
            </p:cNvPr>
            <p:cNvSpPr>
              <a:spLocks/>
            </p:cNvSpPr>
            <p:nvPr/>
          </p:nvSpPr>
          <p:spPr bwMode="auto">
            <a:xfrm>
              <a:off x="6553200" y="3538538"/>
              <a:ext cx="55563" cy="28575"/>
            </a:xfrm>
            <a:custGeom>
              <a:avLst/>
              <a:gdLst>
                <a:gd name="T0" fmla="*/ 15 w 17"/>
                <a:gd name="T1" fmla="*/ 3 h 9"/>
                <a:gd name="T2" fmla="*/ 4 w 17"/>
                <a:gd name="T3" fmla="*/ 1 h 9"/>
                <a:gd name="T4" fmla="*/ 3 w 17"/>
                <a:gd name="T5" fmla="*/ 0 h 9"/>
                <a:gd name="T6" fmla="*/ 0 w 17"/>
                <a:gd name="T7" fmla="*/ 2 h 9"/>
                <a:gd name="T8" fmla="*/ 1 w 17"/>
                <a:gd name="T9" fmla="*/ 4 h 9"/>
                <a:gd name="T10" fmla="*/ 2 w 17"/>
                <a:gd name="T11" fmla="*/ 6 h 9"/>
                <a:gd name="T12" fmla="*/ 13 w 17"/>
                <a:gd name="T13" fmla="*/ 9 h 9"/>
                <a:gd name="T14" fmla="*/ 17 w 17"/>
                <a:gd name="T15" fmla="*/ 7 h 9"/>
                <a:gd name="T16" fmla="*/ 16 w 17"/>
                <a:gd name="T17" fmla="*/ 5 h 9"/>
                <a:gd name="T18" fmla="*/ 15 w 17"/>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5" y="3"/>
                  </a:moveTo>
                  <a:cubicBezTo>
                    <a:pt x="4" y="1"/>
                    <a:pt x="4" y="1"/>
                    <a:pt x="4" y="1"/>
                  </a:cubicBezTo>
                  <a:cubicBezTo>
                    <a:pt x="4" y="0"/>
                    <a:pt x="3" y="0"/>
                    <a:pt x="3" y="0"/>
                  </a:cubicBezTo>
                  <a:cubicBezTo>
                    <a:pt x="2" y="0"/>
                    <a:pt x="1" y="1"/>
                    <a:pt x="0" y="2"/>
                  </a:cubicBezTo>
                  <a:cubicBezTo>
                    <a:pt x="0" y="3"/>
                    <a:pt x="0" y="4"/>
                    <a:pt x="1" y="4"/>
                  </a:cubicBezTo>
                  <a:cubicBezTo>
                    <a:pt x="1" y="5"/>
                    <a:pt x="2" y="6"/>
                    <a:pt x="2" y="6"/>
                  </a:cubicBezTo>
                  <a:cubicBezTo>
                    <a:pt x="13" y="9"/>
                    <a:pt x="13" y="9"/>
                    <a:pt x="13" y="9"/>
                  </a:cubicBezTo>
                  <a:cubicBezTo>
                    <a:pt x="15" y="9"/>
                    <a:pt x="16" y="8"/>
                    <a:pt x="17" y="7"/>
                  </a:cubicBezTo>
                  <a:cubicBezTo>
                    <a:pt x="17" y="6"/>
                    <a:pt x="17" y="5"/>
                    <a:pt x="16" y="5"/>
                  </a:cubicBezTo>
                  <a:cubicBezTo>
                    <a:pt x="16" y="4"/>
                    <a:pt x="15" y="4"/>
                    <a:pt x="1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0" name="Freeform 96">
              <a:extLst>
                <a:ext uri="{FF2B5EF4-FFF2-40B4-BE49-F238E27FC236}">
                  <a16:creationId xmlns:a16="http://schemas.microsoft.com/office/drawing/2014/main" id="{11430182-9030-48D5-BEA8-221ADC25F94D}"/>
                </a:ext>
              </a:extLst>
            </p:cNvPr>
            <p:cNvSpPr>
              <a:spLocks/>
            </p:cNvSpPr>
            <p:nvPr/>
          </p:nvSpPr>
          <p:spPr bwMode="auto">
            <a:xfrm>
              <a:off x="6230938" y="3295650"/>
              <a:ext cx="41275" cy="47625"/>
            </a:xfrm>
            <a:custGeom>
              <a:avLst/>
              <a:gdLst>
                <a:gd name="T0" fmla="*/ 8 w 13"/>
                <a:gd name="T1" fmla="*/ 14 h 15"/>
                <a:gd name="T2" fmla="*/ 11 w 13"/>
                <a:gd name="T3" fmla="*/ 15 h 15"/>
                <a:gd name="T4" fmla="*/ 12 w 13"/>
                <a:gd name="T5" fmla="*/ 11 h 15"/>
                <a:gd name="T6" fmla="*/ 5 w 13"/>
                <a:gd name="T7" fmla="*/ 2 h 15"/>
                <a:gd name="T8" fmla="*/ 2 w 13"/>
                <a:gd name="T9" fmla="*/ 1 h 15"/>
                <a:gd name="T10" fmla="*/ 1 w 13"/>
                <a:gd name="T11" fmla="*/ 5 h 15"/>
                <a:gd name="T12" fmla="*/ 8 w 13"/>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8" y="14"/>
                  </a:moveTo>
                  <a:cubicBezTo>
                    <a:pt x="8" y="15"/>
                    <a:pt x="10" y="15"/>
                    <a:pt x="11" y="15"/>
                  </a:cubicBezTo>
                  <a:cubicBezTo>
                    <a:pt x="13" y="14"/>
                    <a:pt x="13" y="12"/>
                    <a:pt x="12" y="11"/>
                  </a:cubicBezTo>
                  <a:cubicBezTo>
                    <a:pt x="5" y="2"/>
                    <a:pt x="5" y="2"/>
                    <a:pt x="5" y="2"/>
                  </a:cubicBezTo>
                  <a:cubicBezTo>
                    <a:pt x="5" y="0"/>
                    <a:pt x="3" y="0"/>
                    <a:pt x="2" y="1"/>
                  </a:cubicBezTo>
                  <a:cubicBezTo>
                    <a:pt x="1" y="2"/>
                    <a:pt x="0" y="3"/>
                    <a:pt x="1" y="5"/>
                  </a:cubicBezTo>
                  <a:lnTo>
                    <a:pt x="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1" name="Freeform 97">
              <a:extLst>
                <a:ext uri="{FF2B5EF4-FFF2-40B4-BE49-F238E27FC236}">
                  <a16:creationId xmlns:a16="http://schemas.microsoft.com/office/drawing/2014/main" id="{0C6A0BB2-5965-439C-A1DA-96D6C3F08899}"/>
                </a:ext>
              </a:extLst>
            </p:cNvPr>
            <p:cNvSpPr>
              <a:spLocks/>
            </p:cNvSpPr>
            <p:nvPr/>
          </p:nvSpPr>
          <p:spPr bwMode="auto">
            <a:xfrm>
              <a:off x="6145213" y="3406775"/>
              <a:ext cx="53975" cy="31750"/>
            </a:xfrm>
            <a:custGeom>
              <a:avLst/>
              <a:gdLst>
                <a:gd name="T0" fmla="*/ 15 w 17"/>
                <a:gd name="T1" fmla="*/ 4 h 10"/>
                <a:gd name="T2" fmla="*/ 4 w 17"/>
                <a:gd name="T3" fmla="*/ 0 h 10"/>
                <a:gd name="T4" fmla="*/ 3 w 17"/>
                <a:gd name="T5" fmla="*/ 0 h 10"/>
                <a:gd name="T6" fmla="*/ 1 w 17"/>
                <a:gd name="T7" fmla="*/ 2 h 10"/>
                <a:gd name="T8" fmla="*/ 3 w 17"/>
                <a:gd name="T9" fmla="*/ 5 h 10"/>
                <a:gd name="T10" fmla="*/ 13 w 17"/>
                <a:gd name="T11" fmla="*/ 9 h 10"/>
                <a:gd name="T12" fmla="*/ 17 w 17"/>
                <a:gd name="T13" fmla="*/ 7 h 10"/>
                <a:gd name="T14" fmla="*/ 15 w 17"/>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0">
                  <a:moveTo>
                    <a:pt x="15" y="4"/>
                  </a:moveTo>
                  <a:cubicBezTo>
                    <a:pt x="4" y="0"/>
                    <a:pt x="4" y="0"/>
                    <a:pt x="4" y="0"/>
                  </a:cubicBezTo>
                  <a:cubicBezTo>
                    <a:pt x="4" y="0"/>
                    <a:pt x="4" y="0"/>
                    <a:pt x="3" y="0"/>
                  </a:cubicBezTo>
                  <a:cubicBezTo>
                    <a:pt x="2" y="0"/>
                    <a:pt x="1" y="1"/>
                    <a:pt x="1" y="2"/>
                  </a:cubicBezTo>
                  <a:cubicBezTo>
                    <a:pt x="0" y="3"/>
                    <a:pt x="1" y="5"/>
                    <a:pt x="3" y="5"/>
                  </a:cubicBezTo>
                  <a:cubicBezTo>
                    <a:pt x="13" y="9"/>
                    <a:pt x="13" y="9"/>
                    <a:pt x="13" y="9"/>
                  </a:cubicBezTo>
                  <a:cubicBezTo>
                    <a:pt x="15" y="10"/>
                    <a:pt x="16" y="9"/>
                    <a:pt x="17" y="7"/>
                  </a:cubicBezTo>
                  <a:cubicBezTo>
                    <a:pt x="17" y="6"/>
                    <a:pt x="16" y="5"/>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2" name="Freeform 98">
              <a:extLst>
                <a:ext uri="{FF2B5EF4-FFF2-40B4-BE49-F238E27FC236}">
                  <a16:creationId xmlns:a16="http://schemas.microsoft.com/office/drawing/2014/main" id="{5EF99142-6DEF-4A66-8081-C82D4813F8C6}"/>
                </a:ext>
              </a:extLst>
            </p:cNvPr>
            <p:cNvSpPr>
              <a:spLocks/>
            </p:cNvSpPr>
            <p:nvPr/>
          </p:nvSpPr>
          <p:spPr bwMode="auto">
            <a:xfrm>
              <a:off x="6142038" y="3538538"/>
              <a:ext cx="50800" cy="25400"/>
            </a:xfrm>
            <a:custGeom>
              <a:avLst/>
              <a:gdLst>
                <a:gd name="T0" fmla="*/ 13 w 16"/>
                <a:gd name="T1" fmla="*/ 0 h 8"/>
                <a:gd name="T2" fmla="*/ 13 w 16"/>
                <a:gd name="T3" fmla="*/ 0 h 8"/>
                <a:gd name="T4" fmla="*/ 2 w 16"/>
                <a:gd name="T5" fmla="*/ 3 h 8"/>
                <a:gd name="T6" fmla="*/ 0 w 16"/>
                <a:gd name="T7" fmla="*/ 4 h 8"/>
                <a:gd name="T8" fmla="*/ 0 w 16"/>
                <a:gd name="T9" fmla="*/ 6 h 8"/>
                <a:gd name="T10" fmla="*/ 3 w 16"/>
                <a:gd name="T11" fmla="*/ 8 h 8"/>
                <a:gd name="T12" fmla="*/ 14 w 16"/>
                <a:gd name="T13" fmla="*/ 5 h 8"/>
                <a:gd name="T14" fmla="*/ 16 w 16"/>
                <a:gd name="T15" fmla="*/ 4 h 8"/>
                <a:gd name="T16" fmla="*/ 16 w 16"/>
                <a:gd name="T17" fmla="*/ 2 h 8"/>
                <a:gd name="T18" fmla="*/ 13 w 1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13" y="0"/>
                  </a:moveTo>
                  <a:cubicBezTo>
                    <a:pt x="13" y="0"/>
                    <a:pt x="13" y="0"/>
                    <a:pt x="13" y="0"/>
                  </a:cubicBezTo>
                  <a:cubicBezTo>
                    <a:pt x="2" y="3"/>
                    <a:pt x="2" y="3"/>
                    <a:pt x="2" y="3"/>
                  </a:cubicBezTo>
                  <a:cubicBezTo>
                    <a:pt x="1" y="3"/>
                    <a:pt x="0" y="3"/>
                    <a:pt x="0" y="4"/>
                  </a:cubicBezTo>
                  <a:cubicBezTo>
                    <a:pt x="0" y="5"/>
                    <a:pt x="0" y="5"/>
                    <a:pt x="0" y="6"/>
                  </a:cubicBezTo>
                  <a:cubicBezTo>
                    <a:pt x="0" y="7"/>
                    <a:pt x="2" y="8"/>
                    <a:pt x="3" y="8"/>
                  </a:cubicBezTo>
                  <a:cubicBezTo>
                    <a:pt x="14" y="5"/>
                    <a:pt x="14" y="5"/>
                    <a:pt x="14" y="5"/>
                  </a:cubicBezTo>
                  <a:cubicBezTo>
                    <a:pt x="15" y="5"/>
                    <a:pt x="15" y="4"/>
                    <a:pt x="16" y="4"/>
                  </a:cubicBezTo>
                  <a:cubicBezTo>
                    <a:pt x="16" y="3"/>
                    <a:pt x="16" y="2"/>
                    <a:pt x="16" y="2"/>
                  </a:cubicBezTo>
                  <a:cubicBezTo>
                    <a:pt x="16" y="1"/>
                    <a:pt x="14"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163" name="Group 162">
            <a:extLst>
              <a:ext uri="{FF2B5EF4-FFF2-40B4-BE49-F238E27FC236}">
                <a16:creationId xmlns:a16="http://schemas.microsoft.com/office/drawing/2014/main" id="{07D4D546-CACB-4D7C-8488-35A46320BE3E}"/>
              </a:ext>
            </a:extLst>
          </p:cNvPr>
          <p:cNvGrpSpPr>
            <a:grpSpLocks noChangeAspect="1"/>
          </p:cNvGrpSpPr>
          <p:nvPr/>
        </p:nvGrpSpPr>
        <p:grpSpPr>
          <a:xfrm>
            <a:off x="6183931" y="5395226"/>
            <a:ext cx="466725" cy="520701"/>
            <a:chOff x="6142038" y="3257550"/>
            <a:chExt cx="466725" cy="520701"/>
          </a:xfrm>
          <a:solidFill>
            <a:srgbClr val="FFFFFF">
              <a:alpha val="25882"/>
            </a:srgbClr>
          </a:solidFill>
        </p:grpSpPr>
        <p:sp>
          <p:nvSpPr>
            <p:cNvPr id="164" name="Freeform 89">
              <a:extLst>
                <a:ext uri="{FF2B5EF4-FFF2-40B4-BE49-F238E27FC236}">
                  <a16:creationId xmlns:a16="http://schemas.microsoft.com/office/drawing/2014/main" id="{E98E9883-5B98-4029-90C5-76D55E7E1D12}"/>
                </a:ext>
              </a:extLst>
            </p:cNvPr>
            <p:cNvSpPr>
              <a:spLocks/>
            </p:cNvSpPr>
            <p:nvPr/>
          </p:nvSpPr>
          <p:spPr bwMode="auto">
            <a:xfrm>
              <a:off x="6305550" y="3713163"/>
              <a:ext cx="139700" cy="22225"/>
            </a:xfrm>
            <a:custGeom>
              <a:avLst/>
              <a:gdLst>
                <a:gd name="T0" fmla="*/ 41 w 44"/>
                <a:gd name="T1" fmla="*/ 0 h 7"/>
                <a:gd name="T2" fmla="*/ 4 w 44"/>
                <a:gd name="T3" fmla="*/ 0 h 7"/>
                <a:gd name="T4" fmla="*/ 0 w 44"/>
                <a:gd name="T5" fmla="*/ 3 h 7"/>
                <a:gd name="T6" fmla="*/ 0 w 44"/>
                <a:gd name="T7" fmla="*/ 4 h 7"/>
                <a:gd name="T8" fmla="*/ 4 w 44"/>
                <a:gd name="T9" fmla="*/ 7 h 7"/>
                <a:gd name="T10" fmla="*/ 41 w 44"/>
                <a:gd name="T11" fmla="*/ 7 h 7"/>
                <a:gd name="T12" fmla="*/ 44 w 44"/>
                <a:gd name="T13" fmla="*/ 4 h 7"/>
                <a:gd name="T14" fmla="*/ 44 w 44"/>
                <a:gd name="T15" fmla="*/ 3 h 7"/>
                <a:gd name="T16" fmla="*/ 41 w 4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
                  <a:moveTo>
                    <a:pt x="41" y="0"/>
                  </a:moveTo>
                  <a:cubicBezTo>
                    <a:pt x="4" y="0"/>
                    <a:pt x="4" y="0"/>
                    <a:pt x="4" y="0"/>
                  </a:cubicBezTo>
                  <a:cubicBezTo>
                    <a:pt x="2" y="0"/>
                    <a:pt x="0" y="2"/>
                    <a:pt x="0" y="3"/>
                  </a:cubicBezTo>
                  <a:cubicBezTo>
                    <a:pt x="0" y="4"/>
                    <a:pt x="0" y="4"/>
                    <a:pt x="0" y="4"/>
                  </a:cubicBezTo>
                  <a:cubicBezTo>
                    <a:pt x="0" y="5"/>
                    <a:pt x="2" y="7"/>
                    <a:pt x="4" y="7"/>
                  </a:cubicBezTo>
                  <a:cubicBezTo>
                    <a:pt x="41" y="7"/>
                    <a:pt x="41" y="7"/>
                    <a:pt x="41" y="7"/>
                  </a:cubicBezTo>
                  <a:cubicBezTo>
                    <a:pt x="42" y="7"/>
                    <a:pt x="44" y="5"/>
                    <a:pt x="44" y="4"/>
                  </a:cubicBezTo>
                  <a:cubicBezTo>
                    <a:pt x="44" y="3"/>
                    <a:pt x="44" y="3"/>
                    <a:pt x="44" y="3"/>
                  </a:cubicBezTo>
                  <a:cubicBezTo>
                    <a:pt x="44" y="2"/>
                    <a:pt x="42"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5" name="Freeform 90">
              <a:extLst>
                <a:ext uri="{FF2B5EF4-FFF2-40B4-BE49-F238E27FC236}">
                  <a16:creationId xmlns:a16="http://schemas.microsoft.com/office/drawing/2014/main" id="{D8DE7A4E-9AB4-4428-BB13-FE7BB55C8626}"/>
                </a:ext>
              </a:extLst>
            </p:cNvPr>
            <p:cNvSpPr>
              <a:spLocks/>
            </p:cNvSpPr>
            <p:nvPr/>
          </p:nvSpPr>
          <p:spPr bwMode="auto">
            <a:xfrm>
              <a:off x="6321425" y="3754438"/>
              <a:ext cx="107950" cy="23813"/>
            </a:xfrm>
            <a:custGeom>
              <a:avLst/>
              <a:gdLst>
                <a:gd name="T0" fmla="*/ 31 w 34"/>
                <a:gd name="T1" fmla="*/ 0 h 7"/>
                <a:gd name="T2" fmla="*/ 3 w 34"/>
                <a:gd name="T3" fmla="*/ 0 h 7"/>
                <a:gd name="T4" fmla="*/ 0 w 34"/>
                <a:gd name="T5" fmla="*/ 3 h 7"/>
                <a:gd name="T6" fmla="*/ 0 w 34"/>
                <a:gd name="T7" fmla="*/ 4 h 7"/>
                <a:gd name="T8" fmla="*/ 3 w 34"/>
                <a:gd name="T9" fmla="*/ 7 h 7"/>
                <a:gd name="T10" fmla="*/ 31 w 34"/>
                <a:gd name="T11" fmla="*/ 7 h 7"/>
                <a:gd name="T12" fmla="*/ 34 w 34"/>
                <a:gd name="T13" fmla="*/ 4 h 7"/>
                <a:gd name="T14" fmla="*/ 34 w 34"/>
                <a:gd name="T15" fmla="*/ 3 h 7"/>
                <a:gd name="T16" fmla="*/ 31 w 3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7">
                  <a:moveTo>
                    <a:pt x="31" y="0"/>
                  </a:moveTo>
                  <a:cubicBezTo>
                    <a:pt x="3" y="0"/>
                    <a:pt x="3" y="0"/>
                    <a:pt x="3" y="0"/>
                  </a:cubicBezTo>
                  <a:cubicBezTo>
                    <a:pt x="1" y="0"/>
                    <a:pt x="0" y="1"/>
                    <a:pt x="0" y="3"/>
                  </a:cubicBezTo>
                  <a:cubicBezTo>
                    <a:pt x="0" y="4"/>
                    <a:pt x="0" y="4"/>
                    <a:pt x="0" y="4"/>
                  </a:cubicBezTo>
                  <a:cubicBezTo>
                    <a:pt x="0" y="5"/>
                    <a:pt x="1" y="7"/>
                    <a:pt x="3" y="7"/>
                  </a:cubicBezTo>
                  <a:cubicBezTo>
                    <a:pt x="31" y="7"/>
                    <a:pt x="31" y="7"/>
                    <a:pt x="31" y="7"/>
                  </a:cubicBezTo>
                  <a:cubicBezTo>
                    <a:pt x="33" y="7"/>
                    <a:pt x="34" y="5"/>
                    <a:pt x="34" y="4"/>
                  </a:cubicBezTo>
                  <a:cubicBezTo>
                    <a:pt x="34" y="3"/>
                    <a:pt x="34" y="3"/>
                    <a:pt x="34" y="3"/>
                  </a:cubicBezTo>
                  <a:cubicBezTo>
                    <a:pt x="34" y="1"/>
                    <a:pt x="33"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6" name="Freeform 91">
              <a:extLst>
                <a:ext uri="{FF2B5EF4-FFF2-40B4-BE49-F238E27FC236}">
                  <a16:creationId xmlns:a16="http://schemas.microsoft.com/office/drawing/2014/main" id="{B87EE8E6-25B6-4E00-A04B-78266C482FB7}"/>
                </a:ext>
              </a:extLst>
            </p:cNvPr>
            <p:cNvSpPr>
              <a:spLocks noEditPoints="1"/>
            </p:cNvSpPr>
            <p:nvPr/>
          </p:nvSpPr>
          <p:spPr bwMode="auto">
            <a:xfrm>
              <a:off x="6224588" y="3346450"/>
              <a:ext cx="300038" cy="350838"/>
            </a:xfrm>
            <a:custGeom>
              <a:avLst/>
              <a:gdLst>
                <a:gd name="T0" fmla="*/ 47 w 94"/>
                <a:gd name="T1" fmla="*/ 0 h 110"/>
                <a:gd name="T2" fmla="*/ 0 w 94"/>
                <a:gd name="T3" fmla="*/ 47 h 110"/>
                <a:gd name="T4" fmla="*/ 9 w 94"/>
                <a:gd name="T5" fmla="*/ 74 h 110"/>
                <a:gd name="T6" fmla="*/ 24 w 94"/>
                <a:gd name="T7" fmla="*/ 107 h 110"/>
                <a:gd name="T8" fmla="*/ 27 w 94"/>
                <a:gd name="T9" fmla="*/ 110 h 110"/>
                <a:gd name="T10" fmla="*/ 67 w 94"/>
                <a:gd name="T11" fmla="*/ 110 h 110"/>
                <a:gd name="T12" fmla="*/ 70 w 94"/>
                <a:gd name="T13" fmla="*/ 107 h 110"/>
                <a:gd name="T14" fmla="*/ 85 w 94"/>
                <a:gd name="T15" fmla="*/ 75 h 110"/>
                <a:gd name="T16" fmla="*/ 94 w 94"/>
                <a:gd name="T17" fmla="*/ 47 h 110"/>
                <a:gd name="T18" fmla="*/ 47 w 94"/>
                <a:gd name="T19" fmla="*/ 0 h 110"/>
                <a:gd name="T20" fmla="*/ 80 w 94"/>
                <a:gd name="T21" fmla="*/ 71 h 110"/>
                <a:gd name="T22" fmla="*/ 80 w 94"/>
                <a:gd name="T23" fmla="*/ 71 h 110"/>
                <a:gd name="T24" fmla="*/ 65 w 94"/>
                <a:gd name="T25" fmla="*/ 103 h 110"/>
                <a:gd name="T26" fmla="*/ 65 w 94"/>
                <a:gd name="T27" fmla="*/ 103 h 110"/>
                <a:gd name="T28" fmla="*/ 29 w 94"/>
                <a:gd name="T29" fmla="*/ 103 h 110"/>
                <a:gd name="T30" fmla="*/ 29 w 94"/>
                <a:gd name="T31" fmla="*/ 103 h 110"/>
                <a:gd name="T32" fmla="*/ 14 w 94"/>
                <a:gd name="T33" fmla="*/ 71 h 110"/>
                <a:gd name="T34" fmla="*/ 14 w 94"/>
                <a:gd name="T35" fmla="*/ 71 h 110"/>
                <a:gd name="T36" fmla="*/ 6 w 94"/>
                <a:gd name="T37" fmla="*/ 47 h 110"/>
                <a:gd name="T38" fmla="*/ 47 w 94"/>
                <a:gd name="T39" fmla="*/ 6 h 110"/>
                <a:gd name="T40" fmla="*/ 88 w 94"/>
                <a:gd name="T41" fmla="*/ 47 h 110"/>
                <a:gd name="T42" fmla="*/ 80 w 94"/>
                <a:gd name="T4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0">
                  <a:moveTo>
                    <a:pt x="47" y="0"/>
                  </a:moveTo>
                  <a:cubicBezTo>
                    <a:pt x="21" y="0"/>
                    <a:pt x="0" y="21"/>
                    <a:pt x="0" y="47"/>
                  </a:cubicBezTo>
                  <a:cubicBezTo>
                    <a:pt x="0" y="57"/>
                    <a:pt x="3" y="66"/>
                    <a:pt x="9" y="74"/>
                  </a:cubicBezTo>
                  <a:cubicBezTo>
                    <a:pt x="18" y="88"/>
                    <a:pt x="22" y="98"/>
                    <a:pt x="24" y="107"/>
                  </a:cubicBezTo>
                  <a:cubicBezTo>
                    <a:pt x="24" y="108"/>
                    <a:pt x="26" y="110"/>
                    <a:pt x="27" y="110"/>
                  </a:cubicBezTo>
                  <a:cubicBezTo>
                    <a:pt x="67" y="110"/>
                    <a:pt x="67" y="110"/>
                    <a:pt x="67" y="110"/>
                  </a:cubicBezTo>
                  <a:cubicBezTo>
                    <a:pt x="68" y="110"/>
                    <a:pt x="70" y="108"/>
                    <a:pt x="70" y="107"/>
                  </a:cubicBezTo>
                  <a:cubicBezTo>
                    <a:pt x="72" y="98"/>
                    <a:pt x="76" y="88"/>
                    <a:pt x="85" y="75"/>
                  </a:cubicBezTo>
                  <a:cubicBezTo>
                    <a:pt x="91" y="66"/>
                    <a:pt x="94" y="57"/>
                    <a:pt x="94" y="47"/>
                  </a:cubicBezTo>
                  <a:cubicBezTo>
                    <a:pt x="94" y="21"/>
                    <a:pt x="73" y="0"/>
                    <a:pt x="47" y="0"/>
                  </a:cubicBezTo>
                  <a:close/>
                  <a:moveTo>
                    <a:pt x="80" y="71"/>
                  </a:moveTo>
                  <a:cubicBezTo>
                    <a:pt x="80" y="71"/>
                    <a:pt x="80" y="71"/>
                    <a:pt x="80" y="71"/>
                  </a:cubicBezTo>
                  <a:cubicBezTo>
                    <a:pt x="72" y="84"/>
                    <a:pt x="67" y="94"/>
                    <a:pt x="65" y="103"/>
                  </a:cubicBezTo>
                  <a:cubicBezTo>
                    <a:pt x="65" y="103"/>
                    <a:pt x="65" y="103"/>
                    <a:pt x="65" y="103"/>
                  </a:cubicBezTo>
                  <a:cubicBezTo>
                    <a:pt x="29" y="103"/>
                    <a:pt x="29" y="103"/>
                    <a:pt x="29" y="103"/>
                  </a:cubicBezTo>
                  <a:cubicBezTo>
                    <a:pt x="29" y="103"/>
                    <a:pt x="29" y="103"/>
                    <a:pt x="29" y="103"/>
                  </a:cubicBezTo>
                  <a:cubicBezTo>
                    <a:pt x="27" y="94"/>
                    <a:pt x="22" y="84"/>
                    <a:pt x="14" y="71"/>
                  </a:cubicBezTo>
                  <a:cubicBezTo>
                    <a:pt x="14" y="71"/>
                    <a:pt x="14" y="71"/>
                    <a:pt x="14" y="71"/>
                  </a:cubicBezTo>
                  <a:cubicBezTo>
                    <a:pt x="9" y="64"/>
                    <a:pt x="6" y="55"/>
                    <a:pt x="6" y="47"/>
                  </a:cubicBezTo>
                  <a:cubicBezTo>
                    <a:pt x="6" y="24"/>
                    <a:pt x="24" y="6"/>
                    <a:pt x="47" y="6"/>
                  </a:cubicBezTo>
                  <a:cubicBezTo>
                    <a:pt x="70" y="6"/>
                    <a:pt x="88" y="24"/>
                    <a:pt x="88" y="47"/>
                  </a:cubicBezTo>
                  <a:cubicBezTo>
                    <a:pt x="88" y="55"/>
                    <a:pt x="85" y="64"/>
                    <a:pt x="80"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7" name="Freeform 92">
              <a:extLst>
                <a:ext uri="{FF2B5EF4-FFF2-40B4-BE49-F238E27FC236}">
                  <a16:creationId xmlns:a16="http://schemas.microsoft.com/office/drawing/2014/main" id="{48DB7A56-FD9C-4CB1-9C29-18D7A4825466}"/>
                </a:ext>
              </a:extLst>
            </p:cNvPr>
            <p:cNvSpPr>
              <a:spLocks/>
            </p:cNvSpPr>
            <p:nvPr/>
          </p:nvSpPr>
          <p:spPr bwMode="auto">
            <a:xfrm>
              <a:off x="6365875" y="3257550"/>
              <a:ext cx="19050" cy="50800"/>
            </a:xfrm>
            <a:custGeom>
              <a:avLst/>
              <a:gdLst>
                <a:gd name="T0" fmla="*/ 3 w 6"/>
                <a:gd name="T1" fmla="*/ 16 h 16"/>
                <a:gd name="T2" fmla="*/ 6 w 6"/>
                <a:gd name="T3" fmla="*/ 14 h 16"/>
                <a:gd name="T4" fmla="*/ 6 w 6"/>
                <a:gd name="T5" fmla="*/ 2 h 16"/>
                <a:gd name="T6" fmla="*/ 3 w 6"/>
                <a:gd name="T7" fmla="*/ 0 h 16"/>
                <a:gd name="T8" fmla="*/ 0 w 6"/>
                <a:gd name="T9" fmla="*/ 2 h 16"/>
                <a:gd name="T10" fmla="*/ 0 w 6"/>
                <a:gd name="T11" fmla="*/ 14 h 16"/>
                <a:gd name="T12" fmla="*/ 3 w 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6" h="16">
                  <a:moveTo>
                    <a:pt x="3" y="16"/>
                  </a:moveTo>
                  <a:cubicBezTo>
                    <a:pt x="5" y="16"/>
                    <a:pt x="6" y="15"/>
                    <a:pt x="6" y="14"/>
                  </a:cubicBezTo>
                  <a:cubicBezTo>
                    <a:pt x="6" y="2"/>
                    <a:pt x="6" y="2"/>
                    <a:pt x="6" y="2"/>
                  </a:cubicBezTo>
                  <a:cubicBezTo>
                    <a:pt x="6" y="1"/>
                    <a:pt x="5" y="0"/>
                    <a:pt x="3" y="0"/>
                  </a:cubicBezTo>
                  <a:cubicBezTo>
                    <a:pt x="2" y="0"/>
                    <a:pt x="0" y="1"/>
                    <a:pt x="0" y="2"/>
                  </a:cubicBezTo>
                  <a:cubicBezTo>
                    <a:pt x="0" y="14"/>
                    <a:pt x="0" y="14"/>
                    <a:pt x="0" y="14"/>
                  </a:cubicBezTo>
                  <a:cubicBezTo>
                    <a:pt x="0" y="15"/>
                    <a:pt x="2"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8" name="Freeform 93">
              <a:extLst>
                <a:ext uri="{FF2B5EF4-FFF2-40B4-BE49-F238E27FC236}">
                  <a16:creationId xmlns:a16="http://schemas.microsoft.com/office/drawing/2014/main" id="{E0C400A3-16FC-403A-A13B-9179DED0FBD2}"/>
                </a:ext>
              </a:extLst>
            </p:cNvPr>
            <p:cNvSpPr>
              <a:spLocks/>
            </p:cNvSpPr>
            <p:nvPr/>
          </p:nvSpPr>
          <p:spPr bwMode="auto">
            <a:xfrm>
              <a:off x="6477000" y="3298825"/>
              <a:ext cx="41275" cy="47625"/>
            </a:xfrm>
            <a:custGeom>
              <a:avLst/>
              <a:gdLst>
                <a:gd name="T0" fmla="*/ 5 w 13"/>
                <a:gd name="T1" fmla="*/ 13 h 15"/>
                <a:gd name="T2" fmla="*/ 12 w 13"/>
                <a:gd name="T3" fmla="*/ 4 h 15"/>
                <a:gd name="T4" fmla="*/ 11 w 13"/>
                <a:gd name="T5" fmla="*/ 0 h 15"/>
                <a:gd name="T6" fmla="*/ 10 w 13"/>
                <a:gd name="T7" fmla="*/ 0 h 15"/>
                <a:gd name="T8" fmla="*/ 8 w 13"/>
                <a:gd name="T9" fmla="*/ 1 h 15"/>
                <a:gd name="T10" fmla="*/ 1 w 13"/>
                <a:gd name="T11" fmla="*/ 10 h 15"/>
                <a:gd name="T12" fmla="*/ 2 w 13"/>
                <a:gd name="T13" fmla="*/ 14 h 15"/>
                <a:gd name="T14" fmla="*/ 5 w 13"/>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5">
                  <a:moveTo>
                    <a:pt x="5" y="13"/>
                  </a:moveTo>
                  <a:cubicBezTo>
                    <a:pt x="12" y="4"/>
                    <a:pt x="12" y="4"/>
                    <a:pt x="12" y="4"/>
                  </a:cubicBezTo>
                  <a:cubicBezTo>
                    <a:pt x="13" y="3"/>
                    <a:pt x="12" y="1"/>
                    <a:pt x="11" y="0"/>
                  </a:cubicBezTo>
                  <a:cubicBezTo>
                    <a:pt x="11" y="0"/>
                    <a:pt x="10" y="0"/>
                    <a:pt x="10" y="0"/>
                  </a:cubicBezTo>
                  <a:cubicBezTo>
                    <a:pt x="9" y="0"/>
                    <a:pt x="8" y="0"/>
                    <a:pt x="8" y="1"/>
                  </a:cubicBezTo>
                  <a:cubicBezTo>
                    <a:pt x="1" y="10"/>
                    <a:pt x="1" y="10"/>
                    <a:pt x="1" y="10"/>
                  </a:cubicBezTo>
                  <a:cubicBezTo>
                    <a:pt x="0" y="11"/>
                    <a:pt x="0" y="13"/>
                    <a:pt x="2" y="14"/>
                  </a:cubicBezTo>
                  <a:cubicBezTo>
                    <a:pt x="3" y="15"/>
                    <a:pt x="5" y="14"/>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9" name="Freeform 94">
              <a:extLst>
                <a:ext uri="{FF2B5EF4-FFF2-40B4-BE49-F238E27FC236}">
                  <a16:creationId xmlns:a16="http://schemas.microsoft.com/office/drawing/2014/main" id="{B7883772-EC76-4D8B-AB47-04ADC521E7A3}"/>
                </a:ext>
              </a:extLst>
            </p:cNvPr>
            <p:cNvSpPr>
              <a:spLocks/>
            </p:cNvSpPr>
            <p:nvPr/>
          </p:nvSpPr>
          <p:spPr bwMode="auto">
            <a:xfrm>
              <a:off x="6550025" y="3409950"/>
              <a:ext cx="50800" cy="28575"/>
            </a:xfrm>
            <a:custGeom>
              <a:avLst/>
              <a:gdLst>
                <a:gd name="T0" fmla="*/ 4 w 16"/>
                <a:gd name="T1" fmla="*/ 9 h 9"/>
                <a:gd name="T2" fmla="*/ 14 w 16"/>
                <a:gd name="T3" fmla="*/ 5 h 9"/>
                <a:gd name="T4" fmla="*/ 16 w 16"/>
                <a:gd name="T5" fmla="*/ 1 h 9"/>
                <a:gd name="T6" fmla="*/ 13 w 16"/>
                <a:gd name="T7" fmla="*/ 0 h 9"/>
                <a:gd name="T8" fmla="*/ 12 w 16"/>
                <a:gd name="T9" fmla="*/ 0 h 9"/>
                <a:gd name="T10" fmla="*/ 2 w 16"/>
                <a:gd name="T11" fmla="*/ 4 h 9"/>
                <a:gd name="T12" fmla="*/ 0 w 16"/>
                <a:gd name="T13" fmla="*/ 5 h 9"/>
                <a:gd name="T14" fmla="*/ 0 w 16"/>
                <a:gd name="T15" fmla="*/ 7 h 9"/>
                <a:gd name="T16" fmla="*/ 4 w 16"/>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4" y="9"/>
                  </a:moveTo>
                  <a:cubicBezTo>
                    <a:pt x="14" y="5"/>
                    <a:pt x="14" y="5"/>
                    <a:pt x="14" y="5"/>
                  </a:cubicBezTo>
                  <a:cubicBezTo>
                    <a:pt x="16" y="4"/>
                    <a:pt x="16" y="3"/>
                    <a:pt x="16" y="1"/>
                  </a:cubicBezTo>
                  <a:cubicBezTo>
                    <a:pt x="15" y="0"/>
                    <a:pt x="14" y="0"/>
                    <a:pt x="13" y="0"/>
                  </a:cubicBezTo>
                  <a:cubicBezTo>
                    <a:pt x="13" y="0"/>
                    <a:pt x="13" y="0"/>
                    <a:pt x="12" y="0"/>
                  </a:cubicBezTo>
                  <a:cubicBezTo>
                    <a:pt x="2" y="4"/>
                    <a:pt x="2" y="4"/>
                    <a:pt x="2" y="4"/>
                  </a:cubicBezTo>
                  <a:cubicBezTo>
                    <a:pt x="1" y="4"/>
                    <a:pt x="0" y="4"/>
                    <a:pt x="0" y="5"/>
                  </a:cubicBezTo>
                  <a:cubicBezTo>
                    <a:pt x="0" y="6"/>
                    <a:pt x="0" y="6"/>
                    <a:pt x="0" y="7"/>
                  </a:cubicBezTo>
                  <a:cubicBezTo>
                    <a:pt x="1" y="8"/>
                    <a:pt x="2"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0" name="Freeform 95">
              <a:extLst>
                <a:ext uri="{FF2B5EF4-FFF2-40B4-BE49-F238E27FC236}">
                  <a16:creationId xmlns:a16="http://schemas.microsoft.com/office/drawing/2014/main" id="{ABAD5778-31D6-46F8-82F2-8DF5F7686DF1}"/>
                </a:ext>
              </a:extLst>
            </p:cNvPr>
            <p:cNvSpPr>
              <a:spLocks/>
            </p:cNvSpPr>
            <p:nvPr/>
          </p:nvSpPr>
          <p:spPr bwMode="auto">
            <a:xfrm>
              <a:off x="6553200" y="3538538"/>
              <a:ext cx="55563" cy="28575"/>
            </a:xfrm>
            <a:custGeom>
              <a:avLst/>
              <a:gdLst>
                <a:gd name="T0" fmla="*/ 15 w 17"/>
                <a:gd name="T1" fmla="*/ 3 h 9"/>
                <a:gd name="T2" fmla="*/ 4 w 17"/>
                <a:gd name="T3" fmla="*/ 1 h 9"/>
                <a:gd name="T4" fmla="*/ 3 w 17"/>
                <a:gd name="T5" fmla="*/ 0 h 9"/>
                <a:gd name="T6" fmla="*/ 0 w 17"/>
                <a:gd name="T7" fmla="*/ 2 h 9"/>
                <a:gd name="T8" fmla="*/ 1 w 17"/>
                <a:gd name="T9" fmla="*/ 4 h 9"/>
                <a:gd name="T10" fmla="*/ 2 w 17"/>
                <a:gd name="T11" fmla="*/ 6 h 9"/>
                <a:gd name="T12" fmla="*/ 13 w 17"/>
                <a:gd name="T13" fmla="*/ 9 h 9"/>
                <a:gd name="T14" fmla="*/ 17 w 17"/>
                <a:gd name="T15" fmla="*/ 7 h 9"/>
                <a:gd name="T16" fmla="*/ 16 w 17"/>
                <a:gd name="T17" fmla="*/ 5 h 9"/>
                <a:gd name="T18" fmla="*/ 15 w 17"/>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5" y="3"/>
                  </a:moveTo>
                  <a:cubicBezTo>
                    <a:pt x="4" y="1"/>
                    <a:pt x="4" y="1"/>
                    <a:pt x="4" y="1"/>
                  </a:cubicBezTo>
                  <a:cubicBezTo>
                    <a:pt x="4" y="0"/>
                    <a:pt x="3" y="0"/>
                    <a:pt x="3" y="0"/>
                  </a:cubicBezTo>
                  <a:cubicBezTo>
                    <a:pt x="2" y="0"/>
                    <a:pt x="1" y="1"/>
                    <a:pt x="0" y="2"/>
                  </a:cubicBezTo>
                  <a:cubicBezTo>
                    <a:pt x="0" y="3"/>
                    <a:pt x="0" y="4"/>
                    <a:pt x="1" y="4"/>
                  </a:cubicBezTo>
                  <a:cubicBezTo>
                    <a:pt x="1" y="5"/>
                    <a:pt x="2" y="6"/>
                    <a:pt x="2" y="6"/>
                  </a:cubicBezTo>
                  <a:cubicBezTo>
                    <a:pt x="13" y="9"/>
                    <a:pt x="13" y="9"/>
                    <a:pt x="13" y="9"/>
                  </a:cubicBezTo>
                  <a:cubicBezTo>
                    <a:pt x="15" y="9"/>
                    <a:pt x="16" y="8"/>
                    <a:pt x="17" y="7"/>
                  </a:cubicBezTo>
                  <a:cubicBezTo>
                    <a:pt x="17" y="6"/>
                    <a:pt x="17" y="5"/>
                    <a:pt x="16" y="5"/>
                  </a:cubicBezTo>
                  <a:cubicBezTo>
                    <a:pt x="16" y="4"/>
                    <a:pt x="15" y="4"/>
                    <a:pt x="1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1" name="Freeform 96">
              <a:extLst>
                <a:ext uri="{FF2B5EF4-FFF2-40B4-BE49-F238E27FC236}">
                  <a16:creationId xmlns:a16="http://schemas.microsoft.com/office/drawing/2014/main" id="{32CF04CB-ED90-478F-86B4-F658B32606BC}"/>
                </a:ext>
              </a:extLst>
            </p:cNvPr>
            <p:cNvSpPr>
              <a:spLocks/>
            </p:cNvSpPr>
            <p:nvPr/>
          </p:nvSpPr>
          <p:spPr bwMode="auto">
            <a:xfrm>
              <a:off x="6230938" y="3295650"/>
              <a:ext cx="41275" cy="47625"/>
            </a:xfrm>
            <a:custGeom>
              <a:avLst/>
              <a:gdLst>
                <a:gd name="T0" fmla="*/ 8 w 13"/>
                <a:gd name="T1" fmla="*/ 14 h 15"/>
                <a:gd name="T2" fmla="*/ 11 w 13"/>
                <a:gd name="T3" fmla="*/ 15 h 15"/>
                <a:gd name="T4" fmla="*/ 12 w 13"/>
                <a:gd name="T5" fmla="*/ 11 h 15"/>
                <a:gd name="T6" fmla="*/ 5 w 13"/>
                <a:gd name="T7" fmla="*/ 2 h 15"/>
                <a:gd name="T8" fmla="*/ 2 w 13"/>
                <a:gd name="T9" fmla="*/ 1 h 15"/>
                <a:gd name="T10" fmla="*/ 1 w 13"/>
                <a:gd name="T11" fmla="*/ 5 h 15"/>
                <a:gd name="T12" fmla="*/ 8 w 13"/>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8" y="14"/>
                  </a:moveTo>
                  <a:cubicBezTo>
                    <a:pt x="8" y="15"/>
                    <a:pt x="10" y="15"/>
                    <a:pt x="11" y="15"/>
                  </a:cubicBezTo>
                  <a:cubicBezTo>
                    <a:pt x="13" y="14"/>
                    <a:pt x="13" y="12"/>
                    <a:pt x="12" y="11"/>
                  </a:cubicBezTo>
                  <a:cubicBezTo>
                    <a:pt x="5" y="2"/>
                    <a:pt x="5" y="2"/>
                    <a:pt x="5" y="2"/>
                  </a:cubicBezTo>
                  <a:cubicBezTo>
                    <a:pt x="5" y="0"/>
                    <a:pt x="3" y="0"/>
                    <a:pt x="2" y="1"/>
                  </a:cubicBezTo>
                  <a:cubicBezTo>
                    <a:pt x="1" y="2"/>
                    <a:pt x="0" y="3"/>
                    <a:pt x="1" y="5"/>
                  </a:cubicBezTo>
                  <a:lnTo>
                    <a:pt x="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2" name="Freeform 97">
              <a:extLst>
                <a:ext uri="{FF2B5EF4-FFF2-40B4-BE49-F238E27FC236}">
                  <a16:creationId xmlns:a16="http://schemas.microsoft.com/office/drawing/2014/main" id="{95B10750-8743-46DA-ADEA-DD78EE16AAA5}"/>
                </a:ext>
              </a:extLst>
            </p:cNvPr>
            <p:cNvSpPr>
              <a:spLocks/>
            </p:cNvSpPr>
            <p:nvPr/>
          </p:nvSpPr>
          <p:spPr bwMode="auto">
            <a:xfrm>
              <a:off x="6145213" y="3406775"/>
              <a:ext cx="53975" cy="31750"/>
            </a:xfrm>
            <a:custGeom>
              <a:avLst/>
              <a:gdLst>
                <a:gd name="T0" fmla="*/ 15 w 17"/>
                <a:gd name="T1" fmla="*/ 4 h 10"/>
                <a:gd name="T2" fmla="*/ 4 w 17"/>
                <a:gd name="T3" fmla="*/ 0 h 10"/>
                <a:gd name="T4" fmla="*/ 3 w 17"/>
                <a:gd name="T5" fmla="*/ 0 h 10"/>
                <a:gd name="T6" fmla="*/ 1 w 17"/>
                <a:gd name="T7" fmla="*/ 2 h 10"/>
                <a:gd name="T8" fmla="*/ 3 w 17"/>
                <a:gd name="T9" fmla="*/ 5 h 10"/>
                <a:gd name="T10" fmla="*/ 13 w 17"/>
                <a:gd name="T11" fmla="*/ 9 h 10"/>
                <a:gd name="T12" fmla="*/ 17 w 17"/>
                <a:gd name="T13" fmla="*/ 7 h 10"/>
                <a:gd name="T14" fmla="*/ 15 w 17"/>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0">
                  <a:moveTo>
                    <a:pt x="15" y="4"/>
                  </a:moveTo>
                  <a:cubicBezTo>
                    <a:pt x="4" y="0"/>
                    <a:pt x="4" y="0"/>
                    <a:pt x="4" y="0"/>
                  </a:cubicBezTo>
                  <a:cubicBezTo>
                    <a:pt x="4" y="0"/>
                    <a:pt x="4" y="0"/>
                    <a:pt x="3" y="0"/>
                  </a:cubicBezTo>
                  <a:cubicBezTo>
                    <a:pt x="2" y="0"/>
                    <a:pt x="1" y="1"/>
                    <a:pt x="1" y="2"/>
                  </a:cubicBezTo>
                  <a:cubicBezTo>
                    <a:pt x="0" y="3"/>
                    <a:pt x="1" y="5"/>
                    <a:pt x="3" y="5"/>
                  </a:cubicBezTo>
                  <a:cubicBezTo>
                    <a:pt x="13" y="9"/>
                    <a:pt x="13" y="9"/>
                    <a:pt x="13" y="9"/>
                  </a:cubicBezTo>
                  <a:cubicBezTo>
                    <a:pt x="15" y="10"/>
                    <a:pt x="16" y="9"/>
                    <a:pt x="17" y="7"/>
                  </a:cubicBezTo>
                  <a:cubicBezTo>
                    <a:pt x="17" y="6"/>
                    <a:pt x="16" y="5"/>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3" name="Freeform 98">
              <a:extLst>
                <a:ext uri="{FF2B5EF4-FFF2-40B4-BE49-F238E27FC236}">
                  <a16:creationId xmlns:a16="http://schemas.microsoft.com/office/drawing/2014/main" id="{90B578BA-F1E8-4B55-8C32-D6E6C17F03C5}"/>
                </a:ext>
              </a:extLst>
            </p:cNvPr>
            <p:cNvSpPr>
              <a:spLocks/>
            </p:cNvSpPr>
            <p:nvPr/>
          </p:nvSpPr>
          <p:spPr bwMode="auto">
            <a:xfrm>
              <a:off x="6142038" y="3538538"/>
              <a:ext cx="50800" cy="25400"/>
            </a:xfrm>
            <a:custGeom>
              <a:avLst/>
              <a:gdLst>
                <a:gd name="T0" fmla="*/ 13 w 16"/>
                <a:gd name="T1" fmla="*/ 0 h 8"/>
                <a:gd name="T2" fmla="*/ 13 w 16"/>
                <a:gd name="T3" fmla="*/ 0 h 8"/>
                <a:gd name="T4" fmla="*/ 2 w 16"/>
                <a:gd name="T5" fmla="*/ 3 h 8"/>
                <a:gd name="T6" fmla="*/ 0 w 16"/>
                <a:gd name="T7" fmla="*/ 4 h 8"/>
                <a:gd name="T8" fmla="*/ 0 w 16"/>
                <a:gd name="T9" fmla="*/ 6 h 8"/>
                <a:gd name="T10" fmla="*/ 3 w 16"/>
                <a:gd name="T11" fmla="*/ 8 h 8"/>
                <a:gd name="T12" fmla="*/ 14 w 16"/>
                <a:gd name="T13" fmla="*/ 5 h 8"/>
                <a:gd name="T14" fmla="*/ 16 w 16"/>
                <a:gd name="T15" fmla="*/ 4 h 8"/>
                <a:gd name="T16" fmla="*/ 16 w 16"/>
                <a:gd name="T17" fmla="*/ 2 h 8"/>
                <a:gd name="T18" fmla="*/ 13 w 1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13" y="0"/>
                  </a:moveTo>
                  <a:cubicBezTo>
                    <a:pt x="13" y="0"/>
                    <a:pt x="13" y="0"/>
                    <a:pt x="13" y="0"/>
                  </a:cubicBezTo>
                  <a:cubicBezTo>
                    <a:pt x="2" y="3"/>
                    <a:pt x="2" y="3"/>
                    <a:pt x="2" y="3"/>
                  </a:cubicBezTo>
                  <a:cubicBezTo>
                    <a:pt x="1" y="3"/>
                    <a:pt x="0" y="3"/>
                    <a:pt x="0" y="4"/>
                  </a:cubicBezTo>
                  <a:cubicBezTo>
                    <a:pt x="0" y="5"/>
                    <a:pt x="0" y="5"/>
                    <a:pt x="0" y="6"/>
                  </a:cubicBezTo>
                  <a:cubicBezTo>
                    <a:pt x="0" y="7"/>
                    <a:pt x="2" y="8"/>
                    <a:pt x="3" y="8"/>
                  </a:cubicBezTo>
                  <a:cubicBezTo>
                    <a:pt x="14" y="5"/>
                    <a:pt x="14" y="5"/>
                    <a:pt x="14" y="5"/>
                  </a:cubicBezTo>
                  <a:cubicBezTo>
                    <a:pt x="15" y="5"/>
                    <a:pt x="15" y="4"/>
                    <a:pt x="16" y="4"/>
                  </a:cubicBezTo>
                  <a:cubicBezTo>
                    <a:pt x="16" y="3"/>
                    <a:pt x="16" y="2"/>
                    <a:pt x="16" y="2"/>
                  </a:cubicBezTo>
                  <a:cubicBezTo>
                    <a:pt x="16" y="1"/>
                    <a:pt x="14"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174" name="Group 173">
            <a:extLst>
              <a:ext uri="{FF2B5EF4-FFF2-40B4-BE49-F238E27FC236}">
                <a16:creationId xmlns:a16="http://schemas.microsoft.com/office/drawing/2014/main" id="{D386F97E-EDA6-47C2-A381-8B696319622B}"/>
              </a:ext>
            </a:extLst>
          </p:cNvPr>
          <p:cNvGrpSpPr>
            <a:grpSpLocks noChangeAspect="1"/>
          </p:cNvGrpSpPr>
          <p:nvPr/>
        </p:nvGrpSpPr>
        <p:grpSpPr>
          <a:xfrm>
            <a:off x="3994274" y="2107534"/>
            <a:ext cx="657225" cy="436563"/>
            <a:chOff x="2841626" y="2228851"/>
            <a:chExt cx="657225" cy="436563"/>
          </a:xfrm>
          <a:solidFill>
            <a:srgbClr val="FFFFFF">
              <a:alpha val="25882"/>
            </a:srgbClr>
          </a:solidFill>
        </p:grpSpPr>
        <p:sp>
          <p:nvSpPr>
            <p:cNvPr id="175" name="Freeform 27">
              <a:extLst>
                <a:ext uri="{FF2B5EF4-FFF2-40B4-BE49-F238E27FC236}">
                  <a16:creationId xmlns:a16="http://schemas.microsoft.com/office/drawing/2014/main" id="{FF8A8804-C3C2-4F61-9372-FEA092A8FEF3}"/>
                </a:ext>
              </a:extLst>
            </p:cNvPr>
            <p:cNvSpPr>
              <a:spLocks noEditPoints="1"/>
            </p:cNvSpPr>
            <p:nvPr/>
          </p:nvSpPr>
          <p:spPr bwMode="auto">
            <a:xfrm>
              <a:off x="2841626" y="2228851"/>
              <a:ext cx="455613" cy="260350"/>
            </a:xfrm>
            <a:custGeom>
              <a:avLst/>
              <a:gdLst>
                <a:gd name="T0" fmla="*/ 57 w 143"/>
                <a:gd name="T1" fmla="*/ 17 h 81"/>
                <a:gd name="T2" fmla="*/ 73 w 143"/>
                <a:gd name="T3" fmla="*/ 16 h 81"/>
                <a:gd name="T4" fmla="*/ 76 w 143"/>
                <a:gd name="T5" fmla="*/ 15 h 81"/>
                <a:gd name="T6" fmla="*/ 87 w 143"/>
                <a:gd name="T7" fmla="*/ 14 h 81"/>
                <a:gd name="T8" fmla="*/ 137 w 143"/>
                <a:gd name="T9" fmla="*/ 31 h 81"/>
                <a:gd name="T10" fmla="*/ 133 w 143"/>
                <a:gd name="T11" fmla="*/ 38 h 81"/>
                <a:gd name="T12" fmla="*/ 123 w 143"/>
                <a:gd name="T13" fmla="*/ 38 h 81"/>
                <a:gd name="T14" fmla="*/ 101 w 143"/>
                <a:gd name="T15" fmla="*/ 31 h 81"/>
                <a:gd name="T16" fmla="*/ 98 w 143"/>
                <a:gd name="T17" fmla="*/ 31 h 81"/>
                <a:gd name="T18" fmla="*/ 97 w 143"/>
                <a:gd name="T19" fmla="*/ 33 h 81"/>
                <a:gd name="T20" fmla="*/ 83 w 143"/>
                <a:gd name="T21" fmla="*/ 50 h 81"/>
                <a:gd name="T22" fmla="*/ 60 w 143"/>
                <a:gd name="T23" fmla="*/ 51 h 81"/>
                <a:gd name="T24" fmla="*/ 58 w 143"/>
                <a:gd name="T25" fmla="*/ 51 h 81"/>
                <a:gd name="T26" fmla="*/ 56 w 143"/>
                <a:gd name="T27" fmla="*/ 53 h 81"/>
                <a:gd name="T28" fmla="*/ 56 w 143"/>
                <a:gd name="T29" fmla="*/ 55 h 81"/>
                <a:gd name="T30" fmla="*/ 58 w 143"/>
                <a:gd name="T31" fmla="*/ 56 h 81"/>
                <a:gd name="T32" fmla="*/ 86 w 143"/>
                <a:gd name="T33" fmla="*/ 56 h 81"/>
                <a:gd name="T34" fmla="*/ 102 w 143"/>
                <a:gd name="T35" fmla="*/ 38 h 81"/>
                <a:gd name="T36" fmla="*/ 121 w 143"/>
                <a:gd name="T37" fmla="*/ 44 h 81"/>
                <a:gd name="T38" fmla="*/ 136 w 143"/>
                <a:gd name="T39" fmla="*/ 43 h 81"/>
                <a:gd name="T40" fmla="*/ 143 w 143"/>
                <a:gd name="T41" fmla="*/ 29 h 81"/>
                <a:gd name="T42" fmla="*/ 141 w 143"/>
                <a:gd name="T43" fmla="*/ 26 h 81"/>
                <a:gd name="T44" fmla="*/ 89 w 143"/>
                <a:gd name="T45" fmla="*/ 8 h 81"/>
                <a:gd name="T46" fmla="*/ 73 w 143"/>
                <a:gd name="T47" fmla="*/ 9 h 81"/>
                <a:gd name="T48" fmla="*/ 70 w 143"/>
                <a:gd name="T49" fmla="*/ 10 h 81"/>
                <a:gd name="T50" fmla="*/ 59 w 143"/>
                <a:gd name="T51" fmla="*/ 11 h 81"/>
                <a:gd name="T52" fmla="*/ 55 w 143"/>
                <a:gd name="T53" fmla="*/ 9 h 81"/>
                <a:gd name="T54" fmla="*/ 54 w 143"/>
                <a:gd name="T55" fmla="*/ 9 h 81"/>
                <a:gd name="T56" fmla="*/ 27 w 143"/>
                <a:gd name="T57" fmla="*/ 0 h 81"/>
                <a:gd name="T58" fmla="*/ 25 w 143"/>
                <a:gd name="T59" fmla="*/ 0 h 81"/>
                <a:gd name="T60" fmla="*/ 23 w 143"/>
                <a:gd name="T61" fmla="*/ 2 h 81"/>
                <a:gd name="T62" fmla="*/ 1 w 143"/>
                <a:gd name="T63" fmla="*/ 68 h 81"/>
                <a:gd name="T64" fmla="*/ 1 w 143"/>
                <a:gd name="T65" fmla="*/ 70 h 81"/>
                <a:gd name="T66" fmla="*/ 2 w 143"/>
                <a:gd name="T67" fmla="*/ 71 h 81"/>
                <a:gd name="T68" fmla="*/ 29 w 143"/>
                <a:gd name="T69" fmla="*/ 81 h 81"/>
                <a:gd name="T70" fmla="*/ 30 w 143"/>
                <a:gd name="T71" fmla="*/ 81 h 81"/>
                <a:gd name="T72" fmla="*/ 32 w 143"/>
                <a:gd name="T73" fmla="*/ 81 h 81"/>
                <a:gd name="T74" fmla="*/ 33 w 143"/>
                <a:gd name="T75" fmla="*/ 79 h 81"/>
                <a:gd name="T76" fmla="*/ 55 w 143"/>
                <a:gd name="T77" fmla="*/ 16 h 81"/>
                <a:gd name="T78" fmla="*/ 57 w 143"/>
                <a:gd name="T79" fmla="*/ 17 h 81"/>
                <a:gd name="T80" fmla="*/ 49 w 143"/>
                <a:gd name="T81" fmla="*/ 14 h 81"/>
                <a:gd name="T82" fmla="*/ 29 w 143"/>
                <a:gd name="T83" fmla="*/ 74 h 81"/>
                <a:gd name="T84" fmla="*/ 7 w 143"/>
                <a:gd name="T85" fmla="*/ 67 h 81"/>
                <a:gd name="T86" fmla="*/ 28 w 143"/>
                <a:gd name="T87" fmla="*/ 7 h 81"/>
                <a:gd name="T88" fmla="*/ 49 w 143"/>
                <a:gd name="T89" fmla="*/ 1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 h="81">
                  <a:moveTo>
                    <a:pt x="57" y="17"/>
                  </a:moveTo>
                  <a:cubicBezTo>
                    <a:pt x="62" y="19"/>
                    <a:pt x="68" y="18"/>
                    <a:pt x="73" y="16"/>
                  </a:cubicBezTo>
                  <a:cubicBezTo>
                    <a:pt x="76" y="15"/>
                    <a:pt x="76" y="15"/>
                    <a:pt x="76" y="15"/>
                  </a:cubicBezTo>
                  <a:cubicBezTo>
                    <a:pt x="79" y="13"/>
                    <a:pt x="83" y="13"/>
                    <a:pt x="87" y="14"/>
                  </a:cubicBezTo>
                  <a:cubicBezTo>
                    <a:pt x="137" y="31"/>
                    <a:pt x="137" y="31"/>
                    <a:pt x="137" y="31"/>
                  </a:cubicBezTo>
                  <a:cubicBezTo>
                    <a:pt x="136" y="33"/>
                    <a:pt x="135" y="36"/>
                    <a:pt x="133" y="38"/>
                  </a:cubicBezTo>
                  <a:cubicBezTo>
                    <a:pt x="131" y="40"/>
                    <a:pt x="127" y="40"/>
                    <a:pt x="123" y="38"/>
                  </a:cubicBezTo>
                  <a:cubicBezTo>
                    <a:pt x="101" y="31"/>
                    <a:pt x="101" y="31"/>
                    <a:pt x="101" y="31"/>
                  </a:cubicBezTo>
                  <a:cubicBezTo>
                    <a:pt x="100" y="31"/>
                    <a:pt x="99" y="31"/>
                    <a:pt x="98" y="31"/>
                  </a:cubicBezTo>
                  <a:cubicBezTo>
                    <a:pt x="98" y="31"/>
                    <a:pt x="97" y="32"/>
                    <a:pt x="97" y="33"/>
                  </a:cubicBezTo>
                  <a:cubicBezTo>
                    <a:pt x="96" y="34"/>
                    <a:pt x="93" y="45"/>
                    <a:pt x="83" y="50"/>
                  </a:cubicBezTo>
                  <a:cubicBezTo>
                    <a:pt x="77" y="54"/>
                    <a:pt x="69" y="54"/>
                    <a:pt x="60" y="51"/>
                  </a:cubicBezTo>
                  <a:cubicBezTo>
                    <a:pt x="59" y="50"/>
                    <a:pt x="58" y="50"/>
                    <a:pt x="58" y="51"/>
                  </a:cubicBezTo>
                  <a:cubicBezTo>
                    <a:pt x="57" y="51"/>
                    <a:pt x="56" y="52"/>
                    <a:pt x="56" y="53"/>
                  </a:cubicBezTo>
                  <a:cubicBezTo>
                    <a:pt x="56" y="53"/>
                    <a:pt x="56" y="54"/>
                    <a:pt x="56" y="55"/>
                  </a:cubicBezTo>
                  <a:cubicBezTo>
                    <a:pt x="57" y="56"/>
                    <a:pt x="57" y="56"/>
                    <a:pt x="58" y="56"/>
                  </a:cubicBezTo>
                  <a:cubicBezTo>
                    <a:pt x="69" y="60"/>
                    <a:pt x="78" y="60"/>
                    <a:pt x="86" y="56"/>
                  </a:cubicBezTo>
                  <a:cubicBezTo>
                    <a:pt x="96" y="51"/>
                    <a:pt x="100" y="42"/>
                    <a:pt x="102" y="38"/>
                  </a:cubicBezTo>
                  <a:cubicBezTo>
                    <a:pt x="121" y="44"/>
                    <a:pt x="121" y="44"/>
                    <a:pt x="121" y="44"/>
                  </a:cubicBezTo>
                  <a:cubicBezTo>
                    <a:pt x="127" y="46"/>
                    <a:pt x="132" y="46"/>
                    <a:pt x="136" y="43"/>
                  </a:cubicBezTo>
                  <a:cubicBezTo>
                    <a:pt x="142" y="39"/>
                    <a:pt x="143" y="32"/>
                    <a:pt x="143" y="29"/>
                  </a:cubicBezTo>
                  <a:cubicBezTo>
                    <a:pt x="143" y="28"/>
                    <a:pt x="142" y="27"/>
                    <a:pt x="141" y="26"/>
                  </a:cubicBezTo>
                  <a:cubicBezTo>
                    <a:pt x="89" y="8"/>
                    <a:pt x="89" y="8"/>
                    <a:pt x="89" y="8"/>
                  </a:cubicBezTo>
                  <a:cubicBezTo>
                    <a:pt x="83" y="6"/>
                    <a:pt x="78" y="7"/>
                    <a:pt x="73" y="9"/>
                  </a:cubicBezTo>
                  <a:cubicBezTo>
                    <a:pt x="70" y="10"/>
                    <a:pt x="70" y="10"/>
                    <a:pt x="70" y="10"/>
                  </a:cubicBezTo>
                  <a:cubicBezTo>
                    <a:pt x="67" y="12"/>
                    <a:pt x="63" y="12"/>
                    <a:pt x="59" y="11"/>
                  </a:cubicBezTo>
                  <a:cubicBezTo>
                    <a:pt x="55" y="9"/>
                    <a:pt x="55" y="9"/>
                    <a:pt x="55" y="9"/>
                  </a:cubicBezTo>
                  <a:cubicBezTo>
                    <a:pt x="54" y="9"/>
                    <a:pt x="54" y="9"/>
                    <a:pt x="54" y="9"/>
                  </a:cubicBezTo>
                  <a:cubicBezTo>
                    <a:pt x="27" y="0"/>
                    <a:pt x="27" y="0"/>
                    <a:pt x="27" y="0"/>
                  </a:cubicBezTo>
                  <a:cubicBezTo>
                    <a:pt x="26" y="0"/>
                    <a:pt x="25" y="0"/>
                    <a:pt x="25" y="0"/>
                  </a:cubicBezTo>
                  <a:cubicBezTo>
                    <a:pt x="24" y="0"/>
                    <a:pt x="23" y="1"/>
                    <a:pt x="23" y="2"/>
                  </a:cubicBezTo>
                  <a:cubicBezTo>
                    <a:pt x="1" y="68"/>
                    <a:pt x="1" y="68"/>
                    <a:pt x="1" y="68"/>
                  </a:cubicBezTo>
                  <a:cubicBezTo>
                    <a:pt x="0" y="68"/>
                    <a:pt x="0" y="69"/>
                    <a:pt x="1" y="70"/>
                  </a:cubicBezTo>
                  <a:cubicBezTo>
                    <a:pt x="1" y="71"/>
                    <a:pt x="2" y="71"/>
                    <a:pt x="2" y="71"/>
                  </a:cubicBezTo>
                  <a:cubicBezTo>
                    <a:pt x="29" y="81"/>
                    <a:pt x="29" y="81"/>
                    <a:pt x="29" y="81"/>
                  </a:cubicBezTo>
                  <a:cubicBezTo>
                    <a:pt x="30" y="81"/>
                    <a:pt x="30" y="81"/>
                    <a:pt x="30" y="81"/>
                  </a:cubicBezTo>
                  <a:cubicBezTo>
                    <a:pt x="31" y="81"/>
                    <a:pt x="31" y="81"/>
                    <a:pt x="32" y="81"/>
                  </a:cubicBezTo>
                  <a:cubicBezTo>
                    <a:pt x="32" y="80"/>
                    <a:pt x="33" y="80"/>
                    <a:pt x="33" y="79"/>
                  </a:cubicBezTo>
                  <a:cubicBezTo>
                    <a:pt x="55" y="16"/>
                    <a:pt x="55" y="16"/>
                    <a:pt x="55" y="16"/>
                  </a:cubicBezTo>
                  <a:lnTo>
                    <a:pt x="57" y="17"/>
                  </a:lnTo>
                  <a:close/>
                  <a:moveTo>
                    <a:pt x="49" y="14"/>
                  </a:moveTo>
                  <a:cubicBezTo>
                    <a:pt x="29" y="74"/>
                    <a:pt x="29" y="74"/>
                    <a:pt x="29" y="74"/>
                  </a:cubicBezTo>
                  <a:cubicBezTo>
                    <a:pt x="7" y="67"/>
                    <a:pt x="7" y="67"/>
                    <a:pt x="7" y="67"/>
                  </a:cubicBezTo>
                  <a:cubicBezTo>
                    <a:pt x="28" y="7"/>
                    <a:pt x="28" y="7"/>
                    <a:pt x="28" y="7"/>
                  </a:cubicBezTo>
                  <a:cubicBezTo>
                    <a:pt x="49" y="14"/>
                    <a:pt x="49" y="14"/>
                    <a:pt x="4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6" name="Freeform 28">
              <a:extLst>
                <a:ext uri="{FF2B5EF4-FFF2-40B4-BE49-F238E27FC236}">
                  <a16:creationId xmlns:a16="http://schemas.microsoft.com/office/drawing/2014/main" id="{4930F436-15A3-484E-939E-51337C884B9A}"/>
                </a:ext>
              </a:extLst>
            </p:cNvPr>
            <p:cNvSpPr>
              <a:spLocks noEditPoints="1"/>
            </p:cNvSpPr>
            <p:nvPr/>
          </p:nvSpPr>
          <p:spPr bwMode="auto">
            <a:xfrm>
              <a:off x="2971801" y="2228851"/>
              <a:ext cx="527050" cy="436563"/>
            </a:xfrm>
            <a:custGeom>
              <a:avLst/>
              <a:gdLst>
                <a:gd name="T0" fmla="*/ 133 w 165"/>
                <a:gd name="T1" fmla="*/ 2 h 136"/>
                <a:gd name="T2" fmla="*/ 129 w 165"/>
                <a:gd name="T3" fmla="*/ 0 h 136"/>
                <a:gd name="T4" fmla="*/ 102 w 165"/>
                <a:gd name="T5" fmla="*/ 17 h 136"/>
                <a:gd name="T6" fmla="*/ 122 w 165"/>
                <a:gd name="T7" fmla="*/ 86 h 136"/>
                <a:gd name="T8" fmla="*/ 98 w 165"/>
                <a:gd name="T9" fmla="*/ 106 h 136"/>
                <a:gd name="T10" fmla="*/ 45 w 165"/>
                <a:gd name="T11" fmla="*/ 130 h 136"/>
                <a:gd name="T12" fmla="*/ 42 w 165"/>
                <a:gd name="T13" fmla="*/ 123 h 136"/>
                <a:gd name="T14" fmla="*/ 72 w 165"/>
                <a:gd name="T15" fmla="*/ 107 h 136"/>
                <a:gd name="T16" fmla="*/ 69 w 165"/>
                <a:gd name="T17" fmla="*/ 101 h 136"/>
                <a:gd name="T18" fmla="*/ 22 w 165"/>
                <a:gd name="T19" fmla="*/ 119 h 136"/>
                <a:gd name="T20" fmla="*/ 63 w 165"/>
                <a:gd name="T21" fmla="*/ 93 h 136"/>
                <a:gd name="T22" fmla="*/ 61 w 165"/>
                <a:gd name="T23" fmla="*/ 87 h 136"/>
                <a:gd name="T24" fmla="*/ 17 w 165"/>
                <a:gd name="T25" fmla="*/ 109 h 136"/>
                <a:gd name="T26" fmla="*/ 10 w 165"/>
                <a:gd name="T27" fmla="*/ 106 h 136"/>
                <a:gd name="T28" fmla="*/ 12 w 165"/>
                <a:gd name="T29" fmla="*/ 99 h 136"/>
                <a:gd name="T30" fmla="*/ 54 w 165"/>
                <a:gd name="T31" fmla="*/ 76 h 136"/>
                <a:gd name="T32" fmla="*/ 14 w 165"/>
                <a:gd name="T33" fmla="*/ 91 h 136"/>
                <a:gd name="T34" fmla="*/ 7 w 165"/>
                <a:gd name="T35" fmla="*/ 89 h 136"/>
                <a:gd name="T36" fmla="*/ 10 w 165"/>
                <a:gd name="T37" fmla="*/ 82 h 136"/>
                <a:gd name="T38" fmla="*/ 30 w 165"/>
                <a:gd name="T39" fmla="*/ 69 h 136"/>
                <a:gd name="T40" fmla="*/ 7 w 165"/>
                <a:gd name="T41" fmla="*/ 77 h 136"/>
                <a:gd name="T42" fmla="*/ 2 w 165"/>
                <a:gd name="T43" fmla="*/ 92 h 136"/>
                <a:gd name="T44" fmla="*/ 4 w 165"/>
                <a:gd name="T45" fmla="*/ 109 h 136"/>
                <a:gd name="T46" fmla="*/ 16 w 165"/>
                <a:gd name="T47" fmla="*/ 121 h 136"/>
                <a:gd name="T48" fmla="*/ 31 w 165"/>
                <a:gd name="T49" fmla="*/ 126 h 136"/>
                <a:gd name="T50" fmla="*/ 36 w 165"/>
                <a:gd name="T51" fmla="*/ 130 h 136"/>
                <a:gd name="T52" fmla="*/ 47 w 165"/>
                <a:gd name="T53" fmla="*/ 136 h 136"/>
                <a:gd name="T54" fmla="*/ 101 w 165"/>
                <a:gd name="T55" fmla="*/ 111 h 136"/>
                <a:gd name="T56" fmla="*/ 127 w 165"/>
                <a:gd name="T57" fmla="*/ 91 h 136"/>
                <a:gd name="T58" fmla="*/ 163 w 165"/>
                <a:gd name="T59" fmla="*/ 68 h 136"/>
                <a:gd name="T60" fmla="*/ 157 w 165"/>
                <a:gd name="T61" fmla="*/ 64 h 136"/>
                <a:gd name="T62" fmla="*/ 109 w 165"/>
                <a:gd name="T63" fmla="*/ 17 h 136"/>
                <a:gd name="T64" fmla="*/ 157 w 165"/>
                <a:gd name="T65" fmla="*/ 6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136">
                  <a:moveTo>
                    <a:pt x="164" y="64"/>
                  </a:moveTo>
                  <a:cubicBezTo>
                    <a:pt x="133" y="2"/>
                    <a:pt x="133" y="2"/>
                    <a:pt x="133" y="2"/>
                  </a:cubicBezTo>
                  <a:cubicBezTo>
                    <a:pt x="133" y="1"/>
                    <a:pt x="132" y="0"/>
                    <a:pt x="132" y="0"/>
                  </a:cubicBezTo>
                  <a:cubicBezTo>
                    <a:pt x="131" y="0"/>
                    <a:pt x="130" y="0"/>
                    <a:pt x="129" y="0"/>
                  </a:cubicBezTo>
                  <a:cubicBezTo>
                    <a:pt x="104" y="13"/>
                    <a:pt x="104" y="13"/>
                    <a:pt x="104" y="13"/>
                  </a:cubicBezTo>
                  <a:cubicBezTo>
                    <a:pt x="102" y="14"/>
                    <a:pt x="102" y="15"/>
                    <a:pt x="102" y="17"/>
                  </a:cubicBezTo>
                  <a:cubicBezTo>
                    <a:pt x="132" y="77"/>
                    <a:pt x="132" y="77"/>
                    <a:pt x="132" y="77"/>
                  </a:cubicBezTo>
                  <a:cubicBezTo>
                    <a:pt x="122" y="86"/>
                    <a:pt x="122" y="86"/>
                    <a:pt x="122" y="86"/>
                  </a:cubicBezTo>
                  <a:cubicBezTo>
                    <a:pt x="121" y="88"/>
                    <a:pt x="119" y="89"/>
                    <a:pt x="118" y="91"/>
                  </a:cubicBezTo>
                  <a:cubicBezTo>
                    <a:pt x="112" y="96"/>
                    <a:pt x="106" y="102"/>
                    <a:pt x="98" y="106"/>
                  </a:cubicBezTo>
                  <a:cubicBezTo>
                    <a:pt x="49" y="130"/>
                    <a:pt x="49" y="130"/>
                    <a:pt x="49" y="130"/>
                  </a:cubicBezTo>
                  <a:cubicBezTo>
                    <a:pt x="48" y="130"/>
                    <a:pt x="46" y="130"/>
                    <a:pt x="45" y="130"/>
                  </a:cubicBezTo>
                  <a:cubicBezTo>
                    <a:pt x="43" y="129"/>
                    <a:pt x="42" y="128"/>
                    <a:pt x="42" y="127"/>
                  </a:cubicBezTo>
                  <a:cubicBezTo>
                    <a:pt x="41" y="126"/>
                    <a:pt x="41" y="125"/>
                    <a:pt x="42" y="123"/>
                  </a:cubicBezTo>
                  <a:cubicBezTo>
                    <a:pt x="42" y="122"/>
                    <a:pt x="43" y="121"/>
                    <a:pt x="44" y="120"/>
                  </a:cubicBezTo>
                  <a:cubicBezTo>
                    <a:pt x="72" y="107"/>
                    <a:pt x="72" y="107"/>
                    <a:pt x="72" y="107"/>
                  </a:cubicBezTo>
                  <a:cubicBezTo>
                    <a:pt x="73" y="106"/>
                    <a:pt x="74" y="104"/>
                    <a:pt x="73" y="103"/>
                  </a:cubicBezTo>
                  <a:cubicBezTo>
                    <a:pt x="72" y="101"/>
                    <a:pt x="70" y="101"/>
                    <a:pt x="69" y="101"/>
                  </a:cubicBezTo>
                  <a:cubicBezTo>
                    <a:pt x="29" y="121"/>
                    <a:pt x="29" y="121"/>
                    <a:pt x="29" y="121"/>
                  </a:cubicBezTo>
                  <a:cubicBezTo>
                    <a:pt x="26" y="122"/>
                    <a:pt x="23" y="121"/>
                    <a:pt x="22" y="119"/>
                  </a:cubicBezTo>
                  <a:cubicBezTo>
                    <a:pt x="20" y="116"/>
                    <a:pt x="22" y="113"/>
                    <a:pt x="24" y="112"/>
                  </a:cubicBezTo>
                  <a:cubicBezTo>
                    <a:pt x="63" y="93"/>
                    <a:pt x="63" y="93"/>
                    <a:pt x="63" y="93"/>
                  </a:cubicBezTo>
                  <a:cubicBezTo>
                    <a:pt x="65" y="92"/>
                    <a:pt x="66" y="90"/>
                    <a:pt x="65" y="88"/>
                  </a:cubicBezTo>
                  <a:cubicBezTo>
                    <a:pt x="64" y="87"/>
                    <a:pt x="62" y="86"/>
                    <a:pt x="61" y="87"/>
                  </a:cubicBezTo>
                  <a:cubicBezTo>
                    <a:pt x="32" y="101"/>
                    <a:pt x="32" y="101"/>
                    <a:pt x="32" y="101"/>
                  </a:cubicBezTo>
                  <a:cubicBezTo>
                    <a:pt x="17" y="109"/>
                    <a:pt x="17" y="109"/>
                    <a:pt x="17" y="109"/>
                  </a:cubicBezTo>
                  <a:cubicBezTo>
                    <a:pt x="15" y="109"/>
                    <a:pt x="14" y="109"/>
                    <a:pt x="13" y="109"/>
                  </a:cubicBezTo>
                  <a:cubicBezTo>
                    <a:pt x="11" y="108"/>
                    <a:pt x="10" y="107"/>
                    <a:pt x="10" y="106"/>
                  </a:cubicBezTo>
                  <a:cubicBezTo>
                    <a:pt x="9" y="105"/>
                    <a:pt x="9" y="104"/>
                    <a:pt x="9" y="102"/>
                  </a:cubicBezTo>
                  <a:cubicBezTo>
                    <a:pt x="10" y="101"/>
                    <a:pt x="11" y="100"/>
                    <a:pt x="12" y="99"/>
                  </a:cubicBezTo>
                  <a:cubicBezTo>
                    <a:pt x="52" y="80"/>
                    <a:pt x="52" y="80"/>
                    <a:pt x="52" y="80"/>
                  </a:cubicBezTo>
                  <a:cubicBezTo>
                    <a:pt x="54" y="79"/>
                    <a:pt x="54" y="77"/>
                    <a:pt x="54" y="76"/>
                  </a:cubicBezTo>
                  <a:cubicBezTo>
                    <a:pt x="53" y="74"/>
                    <a:pt x="51" y="73"/>
                    <a:pt x="49" y="74"/>
                  </a:cubicBezTo>
                  <a:cubicBezTo>
                    <a:pt x="14" y="91"/>
                    <a:pt x="14" y="91"/>
                    <a:pt x="14" y="91"/>
                  </a:cubicBezTo>
                  <a:cubicBezTo>
                    <a:pt x="13" y="92"/>
                    <a:pt x="12" y="92"/>
                    <a:pt x="10" y="92"/>
                  </a:cubicBezTo>
                  <a:cubicBezTo>
                    <a:pt x="9" y="91"/>
                    <a:pt x="8" y="90"/>
                    <a:pt x="7" y="89"/>
                  </a:cubicBezTo>
                  <a:cubicBezTo>
                    <a:pt x="7" y="88"/>
                    <a:pt x="7" y="86"/>
                    <a:pt x="7" y="85"/>
                  </a:cubicBezTo>
                  <a:cubicBezTo>
                    <a:pt x="8" y="84"/>
                    <a:pt x="8" y="83"/>
                    <a:pt x="10" y="82"/>
                  </a:cubicBezTo>
                  <a:cubicBezTo>
                    <a:pt x="28" y="73"/>
                    <a:pt x="28" y="73"/>
                    <a:pt x="28" y="73"/>
                  </a:cubicBezTo>
                  <a:cubicBezTo>
                    <a:pt x="30" y="72"/>
                    <a:pt x="31" y="70"/>
                    <a:pt x="30" y="69"/>
                  </a:cubicBezTo>
                  <a:cubicBezTo>
                    <a:pt x="29" y="67"/>
                    <a:pt x="27" y="67"/>
                    <a:pt x="26" y="67"/>
                  </a:cubicBezTo>
                  <a:cubicBezTo>
                    <a:pt x="7" y="77"/>
                    <a:pt x="7" y="77"/>
                    <a:pt x="7" y="77"/>
                  </a:cubicBezTo>
                  <a:cubicBezTo>
                    <a:pt x="4" y="78"/>
                    <a:pt x="2" y="80"/>
                    <a:pt x="1" y="83"/>
                  </a:cubicBezTo>
                  <a:cubicBezTo>
                    <a:pt x="0" y="86"/>
                    <a:pt x="1" y="89"/>
                    <a:pt x="2" y="92"/>
                  </a:cubicBezTo>
                  <a:cubicBezTo>
                    <a:pt x="3" y="94"/>
                    <a:pt x="4" y="95"/>
                    <a:pt x="6" y="96"/>
                  </a:cubicBezTo>
                  <a:cubicBezTo>
                    <a:pt x="3" y="100"/>
                    <a:pt x="2" y="105"/>
                    <a:pt x="4" y="109"/>
                  </a:cubicBezTo>
                  <a:cubicBezTo>
                    <a:pt x="6" y="113"/>
                    <a:pt x="11" y="115"/>
                    <a:pt x="15" y="115"/>
                  </a:cubicBezTo>
                  <a:cubicBezTo>
                    <a:pt x="15" y="117"/>
                    <a:pt x="15" y="119"/>
                    <a:pt x="16" y="121"/>
                  </a:cubicBezTo>
                  <a:cubicBezTo>
                    <a:pt x="18" y="125"/>
                    <a:pt x="22" y="128"/>
                    <a:pt x="26" y="128"/>
                  </a:cubicBezTo>
                  <a:cubicBezTo>
                    <a:pt x="28" y="128"/>
                    <a:pt x="30" y="127"/>
                    <a:pt x="31" y="126"/>
                  </a:cubicBezTo>
                  <a:cubicBezTo>
                    <a:pt x="35" y="125"/>
                    <a:pt x="35" y="125"/>
                    <a:pt x="35" y="125"/>
                  </a:cubicBezTo>
                  <a:cubicBezTo>
                    <a:pt x="35" y="126"/>
                    <a:pt x="36" y="128"/>
                    <a:pt x="36" y="130"/>
                  </a:cubicBezTo>
                  <a:cubicBezTo>
                    <a:pt x="38" y="133"/>
                    <a:pt x="40" y="135"/>
                    <a:pt x="43" y="136"/>
                  </a:cubicBezTo>
                  <a:cubicBezTo>
                    <a:pt x="44" y="136"/>
                    <a:pt x="45" y="136"/>
                    <a:pt x="47" y="136"/>
                  </a:cubicBezTo>
                  <a:cubicBezTo>
                    <a:pt x="48" y="136"/>
                    <a:pt x="50" y="136"/>
                    <a:pt x="52" y="135"/>
                  </a:cubicBezTo>
                  <a:cubicBezTo>
                    <a:pt x="101" y="111"/>
                    <a:pt x="101" y="111"/>
                    <a:pt x="101" y="111"/>
                  </a:cubicBezTo>
                  <a:cubicBezTo>
                    <a:pt x="110" y="107"/>
                    <a:pt x="115" y="101"/>
                    <a:pt x="122" y="95"/>
                  </a:cubicBezTo>
                  <a:cubicBezTo>
                    <a:pt x="123" y="94"/>
                    <a:pt x="125" y="92"/>
                    <a:pt x="127" y="91"/>
                  </a:cubicBezTo>
                  <a:cubicBezTo>
                    <a:pt x="138" y="81"/>
                    <a:pt x="138" y="81"/>
                    <a:pt x="138" y="81"/>
                  </a:cubicBezTo>
                  <a:cubicBezTo>
                    <a:pt x="163" y="68"/>
                    <a:pt x="163" y="68"/>
                    <a:pt x="163" y="68"/>
                  </a:cubicBezTo>
                  <a:cubicBezTo>
                    <a:pt x="164" y="67"/>
                    <a:pt x="165" y="66"/>
                    <a:pt x="164" y="64"/>
                  </a:cubicBezTo>
                  <a:close/>
                  <a:moveTo>
                    <a:pt x="157" y="64"/>
                  </a:moveTo>
                  <a:cubicBezTo>
                    <a:pt x="137" y="74"/>
                    <a:pt x="137" y="74"/>
                    <a:pt x="137" y="74"/>
                  </a:cubicBezTo>
                  <a:cubicBezTo>
                    <a:pt x="109" y="17"/>
                    <a:pt x="109" y="17"/>
                    <a:pt x="109" y="17"/>
                  </a:cubicBezTo>
                  <a:cubicBezTo>
                    <a:pt x="129" y="7"/>
                    <a:pt x="129" y="7"/>
                    <a:pt x="129" y="7"/>
                  </a:cubicBezTo>
                  <a:lnTo>
                    <a:pt x="157"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77" name="Straight Arrow Connector 176">
            <a:extLst>
              <a:ext uri="{FF2B5EF4-FFF2-40B4-BE49-F238E27FC236}">
                <a16:creationId xmlns:a16="http://schemas.microsoft.com/office/drawing/2014/main" id="{E7DFE071-1BA7-48EA-839C-85BF71500C7A}"/>
              </a:ext>
            </a:extLst>
          </p:cNvPr>
          <p:cNvCxnSpPr>
            <a:cxnSpLocks/>
          </p:cNvCxnSpPr>
          <p:nvPr/>
        </p:nvCxnSpPr>
        <p:spPr>
          <a:xfrm flipH="1">
            <a:off x="6196141" y="4867317"/>
            <a:ext cx="25063" cy="550134"/>
          </a:xfrm>
          <a:prstGeom prst="straightConnector1">
            <a:avLst/>
          </a:prstGeom>
          <a:ln w="25400" cap="rnd">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83" name="Group 82">
            <a:extLst>
              <a:ext uri="{FF2B5EF4-FFF2-40B4-BE49-F238E27FC236}">
                <a16:creationId xmlns:a16="http://schemas.microsoft.com/office/drawing/2014/main" id="{06D1B09E-3835-4099-BA1F-7CA67C12C0B7}"/>
              </a:ext>
            </a:extLst>
          </p:cNvPr>
          <p:cNvGrpSpPr>
            <a:grpSpLocks noChangeAspect="1"/>
          </p:cNvGrpSpPr>
          <p:nvPr/>
        </p:nvGrpSpPr>
        <p:grpSpPr>
          <a:xfrm>
            <a:off x="7326632" y="4724469"/>
            <a:ext cx="657225" cy="436563"/>
            <a:chOff x="2841626" y="2228851"/>
            <a:chExt cx="657225" cy="436563"/>
          </a:xfrm>
          <a:solidFill>
            <a:srgbClr val="FFFFFF">
              <a:alpha val="25882"/>
            </a:srgbClr>
          </a:solidFill>
        </p:grpSpPr>
        <p:sp>
          <p:nvSpPr>
            <p:cNvPr id="84" name="Freeform 27">
              <a:extLst>
                <a:ext uri="{FF2B5EF4-FFF2-40B4-BE49-F238E27FC236}">
                  <a16:creationId xmlns:a16="http://schemas.microsoft.com/office/drawing/2014/main" id="{E80D77B8-3E6C-4BC6-B0B1-4742890130A5}"/>
                </a:ext>
              </a:extLst>
            </p:cNvPr>
            <p:cNvSpPr>
              <a:spLocks noEditPoints="1"/>
            </p:cNvSpPr>
            <p:nvPr/>
          </p:nvSpPr>
          <p:spPr bwMode="auto">
            <a:xfrm>
              <a:off x="2841626" y="2228851"/>
              <a:ext cx="455613" cy="260350"/>
            </a:xfrm>
            <a:custGeom>
              <a:avLst/>
              <a:gdLst>
                <a:gd name="T0" fmla="*/ 57 w 143"/>
                <a:gd name="T1" fmla="*/ 17 h 81"/>
                <a:gd name="T2" fmla="*/ 73 w 143"/>
                <a:gd name="T3" fmla="*/ 16 h 81"/>
                <a:gd name="T4" fmla="*/ 76 w 143"/>
                <a:gd name="T5" fmla="*/ 15 h 81"/>
                <a:gd name="T6" fmla="*/ 87 w 143"/>
                <a:gd name="T7" fmla="*/ 14 h 81"/>
                <a:gd name="T8" fmla="*/ 137 w 143"/>
                <a:gd name="T9" fmla="*/ 31 h 81"/>
                <a:gd name="T10" fmla="*/ 133 w 143"/>
                <a:gd name="T11" fmla="*/ 38 h 81"/>
                <a:gd name="T12" fmla="*/ 123 w 143"/>
                <a:gd name="T13" fmla="*/ 38 h 81"/>
                <a:gd name="T14" fmla="*/ 101 w 143"/>
                <a:gd name="T15" fmla="*/ 31 h 81"/>
                <a:gd name="T16" fmla="*/ 98 w 143"/>
                <a:gd name="T17" fmla="*/ 31 h 81"/>
                <a:gd name="T18" fmla="*/ 97 w 143"/>
                <a:gd name="T19" fmla="*/ 33 h 81"/>
                <a:gd name="T20" fmla="*/ 83 w 143"/>
                <a:gd name="T21" fmla="*/ 50 h 81"/>
                <a:gd name="T22" fmla="*/ 60 w 143"/>
                <a:gd name="T23" fmla="*/ 51 h 81"/>
                <a:gd name="T24" fmla="*/ 58 w 143"/>
                <a:gd name="T25" fmla="*/ 51 h 81"/>
                <a:gd name="T26" fmla="*/ 56 w 143"/>
                <a:gd name="T27" fmla="*/ 53 h 81"/>
                <a:gd name="T28" fmla="*/ 56 w 143"/>
                <a:gd name="T29" fmla="*/ 55 h 81"/>
                <a:gd name="T30" fmla="*/ 58 w 143"/>
                <a:gd name="T31" fmla="*/ 56 h 81"/>
                <a:gd name="T32" fmla="*/ 86 w 143"/>
                <a:gd name="T33" fmla="*/ 56 h 81"/>
                <a:gd name="T34" fmla="*/ 102 w 143"/>
                <a:gd name="T35" fmla="*/ 38 h 81"/>
                <a:gd name="T36" fmla="*/ 121 w 143"/>
                <a:gd name="T37" fmla="*/ 44 h 81"/>
                <a:gd name="T38" fmla="*/ 136 w 143"/>
                <a:gd name="T39" fmla="*/ 43 h 81"/>
                <a:gd name="T40" fmla="*/ 143 w 143"/>
                <a:gd name="T41" fmla="*/ 29 h 81"/>
                <a:gd name="T42" fmla="*/ 141 w 143"/>
                <a:gd name="T43" fmla="*/ 26 h 81"/>
                <a:gd name="T44" fmla="*/ 89 w 143"/>
                <a:gd name="T45" fmla="*/ 8 h 81"/>
                <a:gd name="T46" fmla="*/ 73 w 143"/>
                <a:gd name="T47" fmla="*/ 9 h 81"/>
                <a:gd name="T48" fmla="*/ 70 w 143"/>
                <a:gd name="T49" fmla="*/ 10 h 81"/>
                <a:gd name="T50" fmla="*/ 59 w 143"/>
                <a:gd name="T51" fmla="*/ 11 h 81"/>
                <a:gd name="T52" fmla="*/ 55 w 143"/>
                <a:gd name="T53" fmla="*/ 9 h 81"/>
                <a:gd name="T54" fmla="*/ 54 w 143"/>
                <a:gd name="T55" fmla="*/ 9 h 81"/>
                <a:gd name="T56" fmla="*/ 27 w 143"/>
                <a:gd name="T57" fmla="*/ 0 h 81"/>
                <a:gd name="T58" fmla="*/ 25 w 143"/>
                <a:gd name="T59" fmla="*/ 0 h 81"/>
                <a:gd name="T60" fmla="*/ 23 w 143"/>
                <a:gd name="T61" fmla="*/ 2 h 81"/>
                <a:gd name="T62" fmla="*/ 1 w 143"/>
                <a:gd name="T63" fmla="*/ 68 h 81"/>
                <a:gd name="T64" fmla="*/ 1 w 143"/>
                <a:gd name="T65" fmla="*/ 70 h 81"/>
                <a:gd name="T66" fmla="*/ 2 w 143"/>
                <a:gd name="T67" fmla="*/ 71 h 81"/>
                <a:gd name="T68" fmla="*/ 29 w 143"/>
                <a:gd name="T69" fmla="*/ 81 h 81"/>
                <a:gd name="T70" fmla="*/ 30 w 143"/>
                <a:gd name="T71" fmla="*/ 81 h 81"/>
                <a:gd name="T72" fmla="*/ 32 w 143"/>
                <a:gd name="T73" fmla="*/ 81 h 81"/>
                <a:gd name="T74" fmla="*/ 33 w 143"/>
                <a:gd name="T75" fmla="*/ 79 h 81"/>
                <a:gd name="T76" fmla="*/ 55 w 143"/>
                <a:gd name="T77" fmla="*/ 16 h 81"/>
                <a:gd name="T78" fmla="*/ 57 w 143"/>
                <a:gd name="T79" fmla="*/ 17 h 81"/>
                <a:gd name="T80" fmla="*/ 49 w 143"/>
                <a:gd name="T81" fmla="*/ 14 h 81"/>
                <a:gd name="T82" fmla="*/ 29 w 143"/>
                <a:gd name="T83" fmla="*/ 74 h 81"/>
                <a:gd name="T84" fmla="*/ 7 w 143"/>
                <a:gd name="T85" fmla="*/ 67 h 81"/>
                <a:gd name="T86" fmla="*/ 28 w 143"/>
                <a:gd name="T87" fmla="*/ 7 h 81"/>
                <a:gd name="T88" fmla="*/ 49 w 143"/>
                <a:gd name="T89" fmla="*/ 1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 h="81">
                  <a:moveTo>
                    <a:pt x="57" y="17"/>
                  </a:moveTo>
                  <a:cubicBezTo>
                    <a:pt x="62" y="19"/>
                    <a:pt x="68" y="18"/>
                    <a:pt x="73" y="16"/>
                  </a:cubicBezTo>
                  <a:cubicBezTo>
                    <a:pt x="76" y="15"/>
                    <a:pt x="76" y="15"/>
                    <a:pt x="76" y="15"/>
                  </a:cubicBezTo>
                  <a:cubicBezTo>
                    <a:pt x="79" y="13"/>
                    <a:pt x="83" y="13"/>
                    <a:pt x="87" y="14"/>
                  </a:cubicBezTo>
                  <a:cubicBezTo>
                    <a:pt x="137" y="31"/>
                    <a:pt x="137" y="31"/>
                    <a:pt x="137" y="31"/>
                  </a:cubicBezTo>
                  <a:cubicBezTo>
                    <a:pt x="136" y="33"/>
                    <a:pt x="135" y="36"/>
                    <a:pt x="133" y="38"/>
                  </a:cubicBezTo>
                  <a:cubicBezTo>
                    <a:pt x="131" y="40"/>
                    <a:pt x="127" y="40"/>
                    <a:pt x="123" y="38"/>
                  </a:cubicBezTo>
                  <a:cubicBezTo>
                    <a:pt x="101" y="31"/>
                    <a:pt x="101" y="31"/>
                    <a:pt x="101" y="31"/>
                  </a:cubicBezTo>
                  <a:cubicBezTo>
                    <a:pt x="100" y="31"/>
                    <a:pt x="99" y="31"/>
                    <a:pt x="98" y="31"/>
                  </a:cubicBezTo>
                  <a:cubicBezTo>
                    <a:pt x="98" y="31"/>
                    <a:pt x="97" y="32"/>
                    <a:pt x="97" y="33"/>
                  </a:cubicBezTo>
                  <a:cubicBezTo>
                    <a:pt x="96" y="34"/>
                    <a:pt x="93" y="45"/>
                    <a:pt x="83" y="50"/>
                  </a:cubicBezTo>
                  <a:cubicBezTo>
                    <a:pt x="77" y="54"/>
                    <a:pt x="69" y="54"/>
                    <a:pt x="60" y="51"/>
                  </a:cubicBezTo>
                  <a:cubicBezTo>
                    <a:pt x="59" y="50"/>
                    <a:pt x="58" y="50"/>
                    <a:pt x="58" y="51"/>
                  </a:cubicBezTo>
                  <a:cubicBezTo>
                    <a:pt x="57" y="51"/>
                    <a:pt x="56" y="52"/>
                    <a:pt x="56" y="53"/>
                  </a:cubicBezTo>
                  <a:cubicBezTo>
                    <a:pt x="56" y="53"/>
                    <a:pt x="56" y="54"/>
                    <a:pt x="56" y="55"/>
                  </a:cubicBezTo>
                  <a:cubicBezTo>
                    <a:pt x="57" y="56"/>
                    <a:pt x="57" y="56"/>
                    <a:pt x="58" y="56"/>
                  </a:cubicBezTo>
                  <a:cubicBezTo>
                    <a:pt x="69" y="60"/>
                    <a:pt x="78" y="60"/>
                    <a:pt x="86" y="56"/>
                  </a:cubicBezTo>
                  <a:cubicBezTo>
                    <a:pt x="96" y="51"/>
                    <a:pt x="100" y="42"/>
                    <a:pt x="102" y="38"/>
                  </a:cubicBezTo>
                  <a:cubicBezTo>
                    <a:pt x="121" y="44"/>
                    <a:pt x="121" y="44"/>
                    <a:pt x="121" y="44"/>
                  </a:cubicBezTo>
                  <a:cubicBezTo>
                    <a:pt x="127" y="46"/>
                    <a:pt x="132" y="46"/>
                    <a:pt x="136" y="43"/>
                  </a:cubicBezTo>
                  <a:cubicBezTo>
                    <a:pt x="142" y="39"/>
                    <a:pt x="143" y="32"/>
                    <a:pt x="143" y="29"/>
                  </a:cubicBezTo>
                  <a:cubicBezTo>
                    <a:pt x="143" y="28"/>
                    <a:pt x="142" y="27"/>
                    <a:pt x="141" y="26"/>
                  </a:cubicBezTo>
                  <a:cubicBezTo>
                    <a:pt x="89" y="8"/>
                    <a:pt x="89" y="8"/>
                    <a:pt x="89" y="8"/>
                  </a:cubicBezTo>
                  <a:cubicBezTo>
                    <a:pt x="83" y="6"/>
                    <a:pt x="78" y="7"/>
                    <a:pt x="73" y="9"/>
                  </a:cubicBezTo>
                  <a:cubicBezTo>
                    <a:pt x="70" y="10"/>
                    <a:pt x="70" y="10"/>
                    <a:pt x="70" y="10"/>
                  </a:cubicBezTo>
                  <a:cubicBezTo>
                    <a:pt x="67" y="12"/>
                    <a:pt x="63" y="12"/>
                    <a:pt x="59" y="11"/>
                  </a:cubicBezTo>
                  <a:cubicBezTo>
                    <a:pt x="55" y="9"/>
                    <a:pt x="55" y="9"/>
                    <a:pt x="55" y="9"/>
                  </a:cubicBezTo>
                  <a:cubicBezTo>
                    <a:pt x="54" y="9"/>
                    <a:pt x="54" y="9"/>
                    <a:pt x="54" y="9"/>
                  </a:cubicBezTo>
                  <a:cubicBezTo>
                    <a:pt x="27" y="0"/>
                    <a:pt x="27" y="0"/>
                    <a:pt x="27" y="0"/>
                  </a:cubicBezTo>
                  <a:cubicBezTo>
                    <a:pt x="26" y="0"/>
                    <a:pt x="25" y="0"/>
                    <a:pt x="25" y="0"/>
                  </a:cubicBezTo>
                  <a:cubicBezTo>
                    <a:pt x="24" y="0"/>
                    <a:pt x="23" y="1"/>
                    <a:pt x="23" y="2"/>
                  </a:cubicBezTo>
                  <a:cubicBezTo>
                    <a:pt x="1" y="68"/>
                    <a:pt x="1" y="68"/>
                    <a:pt x="1" y="68"/>
                  </a:cubicBezTo>
                  <a:cubicBezTo>
                    <a:pt x="0" y="68"/>
                    <a:pt x="0" y="69"/>
                    <a:pt x="1" y="70"/>
                  </a:cubicBezTo>
                  <a:cubicBezTo>
                    <a:pt x="1" y="71"/>
                    <a:pt x="2" y="71"/>
                    <a:pt x="2" y="71"/>
                  </a:cubicBezTo>
                  <a:cubicBezTo>
                    <a:pt x="29" y="81"/>
                    <a:pt x="29" y="81"/>
                    <a:pt x="29" y="81"/>
                  </a:cubicBezTo>
                  <a:cubicBezTo>
                    <a:pt x="30" y="81"/>
                    <a:pt x="30" y="81"/>
                    <a:pt x="30" y="81"/>
                  </a:cubicBezTo>
                  <a:cubicBezTo>
                    <a:pt x="31" y="81"/>
                    <a:pt x="31" y="81"/>
                    <a:pt x="32" y="81"/>
                  </a:cubicBezTo>
                  <a:cubicBezTo>
                    <a:pt x="32" y="80"/>
                    <a:pt x="33" y="80"/>
                    <a:pt x="33" y="79"/>
                  </a:cubicBezTo>
                  <a:cubicBezTo>
                    <a:pt x="55" y="16"/>
                    <a:pt x="55" y="16"/>
                    <a:pt x="55" y="16"/>
                  </a:cubicBezTo>
                  <a:lnTo>
                    <a:pt x="57" y="17"/>
                  </a:lnTo>
                  <a:close/>
                  <a:moveTo>
                    <a:pt x="49" y="14"/>
                  </a:moveTo>
                  <a:cubicBezTo>
                    <a:pt x="29" y="74"/>
                    <a:pt x="29" y="74"/>
                    <a:pt x="29" y="74"/>
                  </a:cubicBezTo>
                  <a:cubicBezTo>
                    <a:pt x="7" y="67"/>
                    <a:pt x="7" y="67"/>
                    <a:pt x="7" y="67"/>
                  </a:cubicBezTo>
                  <a:cubicBezTo>
                    <a:pt x="28" y="7"/>
                    <a:pt x="28" y="7"/>
                    <a:pt x="28" y="7"/>
                  </a:cubicBezTo>
                  <a:cubicBezTo>
                    <a:pt x="49" y="14"/>
                    <a:pt x="49" y="14"/>
                    <a:pt x="4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28">
              <a:extLst>
                <a:ext uri="{FF2B5EF4-FFF2-40B4-BE49-F238E27FC236}">
                  <a16:creationId xmlns:a16="http://schemas.microsoft.com/office/drawing/2014/main" id="{0B1C8E4D-5CB6-416A-920D-00816519FBDD}"/>
                </a:ext>
              </a:extLst>
            </p:cNvPr>
            <p:cNvSpPr>
              <a:spLocks noEditPoints="1"/>
            </p:cNvSpPr>
            <p:nvPr/>
          </p:nvSpPr>
          <p:spPr bwMode="auto">
            <a:xfrm>
              <a:off x="2971801" y="2228851"/>
              <a:ext cx="527050" cy="436563"/>
            </a:xfrm>
            <a:custGeom>
              <a:avLst/>
              <a:gdLst>
                <a:gd name="T0" fmla="*/ 133 w 165"/>
                <a:gd name="T1" fmla="*/ 2 h 136"/>
                <a:gd name="T2" fmla="*/ 129 w 165"/>
                <a:gd name="T3" fmla="*/ 0 h 136"/>
                <a:gd name="T4" fmla="*/ 102 w 165"/>
                <a:gd name="T5" fmla="*/ 17 h 136"/>
                <a:gd name="T6" fmla="*/ 122 w 165"/>
                <a:gd name="T7" fmla="*/ 86 h 136"/>
                <a:gd name="T8" fmla="*/ 98 w 165"/>
                <a:gd name="T9" fmla="*/ 106 h 136"/>
                <a:gd name="T10" fmla="*/ 45 w 165"/>
                <a:gd name="T11" fmla="*/ 130 h 136"/>
                <a:gd name="T12" fmla="*/ 42 w 165"/>
                <a:gd name="T13" fmla="*/ 123 h 136"/>
                <a:gd name="T14" fmla="*/ 72 w 165"/>
                <a:gd name="T15" fmla="*/ 107 h 136"/>
                <a:gd name="T16" fmla="*/ 69 w 165"/>
                <a:gd name="T17" fmla="*/ 101 h 136"/>
                <a:gd name="T18" fmla="*/ 22 w 165"/>
                <a:gd name="T19" fmla="*/ 119 h 136"/>
                <a:gd name="T20" fmla="*/ 63 w 165"/>
                <a:gd name="T21" fmla="*/ 93 h 136"/>
                <a:gd name="T22" fmla="*/ 61 w 165"/>
                <a:gd name="T23" fmla="*/ 87 h 136"/>
                <a:gd name="T24" fmla="*/ 17 w 165"/>
                <a:gd name="T25" fmla="*/ 109 h 136"/>
                <a:gd name="T26" fmla="*/ 10 w 165"/>
                <a:gd name="T27" fmla="*/ 106 h 136"/>
                <a:gd name="T28" fmla="*/ 12 w 165"/>
                <a:gd name="T29" fmla="*/ 99 h 136"/>
                <a:gd name="T30" fmla="*/ 54 w 165"/>
                <a:gd name="T31" fmla="*/ 76 h 136"/>
                <a:gd name="T32" fmla="*/ 14 w 165"/>
                <a:gd name="T33" fmla="*/ 91 h 136"/>
                <a:gd name="T34" fmla="*/ 7 w 165"/>
                <a:gd name="T35" fmla="*/ 89 h 136"/>
                <a:gd name="T36" fmla="*/ 10 w 165"/>
                <a:gd name="T37" fmla="*/ 82 h 136"/>
                <a:gd name="T38" fmla="*/ 30 w 165"/>
                <a:gd name="T39" fmla="*/ 69 h 136"/>
                <a:gd name="T40" fmla="*/ 7 w 165"/>
                <a:gd name="T41" fmla="*/ 77 h 136"/>
                <a:gd name="T42" fmla="*/ 2 w 165"/>
                <a:gd name="T43" fmla="*/ 92 h 136"/>
                <a:gd name="T44" fmla="*/ 4 w 165"/>
                <a:gd name="T45" fmla="*/ 109 h 136"/>
                <a:gd name="T46" fmla="*/ 16 w 165"/>
                <a:gd name="T47" fmla="*/ 121 h 136"/>
                <a:gd name="T48" fmla="*/ 31 w 165"/>
                <a:gd name="T49" fmla="*/ 126 h 136"/>
                <a:gd name="T50" fmla="*/ 36 w 165"/>
                <a:gd name="T51" fmla="*/ 130 h 136"/>
                <a:gd name="T52" fmla="*/ 47 w 165"/>
                <a:gd name="T53" fmla="*/ 136 h 136"/>
                <a:gd name="T54" fmla="*/ 101 w 165"/>
                <a:gd name="T55" fmla="*/ 111 h 136"/>
                <a:gd name="T56" fmla="*/ 127 w 165"/>
                <a:gd name="T57" fmla="*/ 91 h 136"/>
                <a:gd name="T58" fmla="*/ 163 w 165"/>
                <a:gd name="T59" fmla="*/ 68 h 136"/>
                <a:gd name="T60" fmla="*/ 157 w 165"/>
                <a:gd name="T61" fmla="*/ 64 h 136"/>
                <a:gd name="T62" fmla="*/ 109 w 165"/>
                <a:gd name="T63" fmla="*/ 17 h 136"/>
                <a:gd name="T64" fmla="*/ 157 w 165"/>
                <a:gd name="T65" fmla="*/ 6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136">
                  <a:moveTo>
                    <a:pt x="164" y="64"/>
                  </a:moveTo>
                  <a:cubicBezTo>
                    <a:pt x="133" y="2"/>
                    <a:pt x="133" y="2"/>
                    <a:pt x="133" y="2"/>
                  </a:cubicBezTo>
                  <a:cubicBezTo>
                    <a:pt x="133" y="1"/>
                    <a:pt x="132" y="0"/>
                    <a:pt x="132" y="0"/>
                  </a:cubicBezTo>
                  <a:cubicBezTo>
                    <a:pt x="131" y="0"/>
                    <a:pt x="130" y="0"/>
                    <a:pt x="129" y="0"/>
                  </a:cubicBezTo>
                  <a:cubicBezTo>
                    <a:pt x="104" y="13"/>
                    <a:pt x="104" y="13"/>
                    <a:pt x="104" y="13"/>
                  </a:cubicBezTo>
                  <a:cubicBezTo>
                    <a:pt x="102" y="14"/>
                    <a:pt x="102" y="15"/>
                    <a:pt x="102" y="17"/>
                  </a:cubicBezTo>
                  <a:cubicBezTo>
                    <a:pt x="132" y="77"/>
                    <a:pt x="132" y="77"/>
                    <a:pt x="132" y="77"/>
                  </a:cubicBezTo>
                  <a:cubicBezTo>
                    <a:pt x="122" y="86"/>
                    <a:pt x="122" y="86"/>
                    <a:pt x="122" y="86"/>
                  </a:cubicBezTo>
                  <a:cubicBezTo>
                    <a:pt x="121" y="88"/>
                    <a:pt x="119" y="89"/>
                    <a:pt x="118" y="91"/>
                  </a:cubicBezTo>
                  <a:cubicBezTo>
                    <a:pt x="112" y="96"/>
                    <a:pt x="106" y="102"/>
                    <a:pt x="98" y="106"/>
                  </a:cubicBezTo>
                  <a:cubicBezTo>
                    <a:pt x="49" y="130"/>
                    <a:pt x="49" y="130"/>
                    <a:pt x="49" y="130"/>
                  </a:cubicBezTo>
                  <a:cubicBezTo>
                    <a:pt x="48" y="130"/>
                    <a:pt x="46" y="130"/>
                    <a:pt x="45" y="130"/>
                  </a:cubicBezTo>
                  <a:cubicBezTo>
                    <a:pt x="43" y="129"/>
                    <a:pt x="42" y="128"/>
                    <a:pt x="42" y="127"/>
                  </a:cubicBezTo>
                  <a:cubicBezTo>
                    <a:pt x="41" y="126"/>
                    <a:pt x="41" y="125"/>
                    <a:pt x="42" y="123"/>
                  </a:cubicBezTo>
                  <a:cubicBezTo>
                    <a:pt x="42" y="122"/>
                    <a:pt x="43" y="121"/>
                    <a:pt x="44" y="120"/>
                  </a:cubicBezTo>
                  <a:cubicBezTo>
                    <a:pt x="72" y="107"/>
                    <a:pt x="72" y="107"/>
                    <a:pt x="72" y="107"/>
                  </a:cubicBezTo>
                  <a:cubicBezTo>
                    <a:pt x="73" y="106"/>
                    <a:pt x="74" y="104"/>
                    <a:pt x="73" y="103"/>
                  </a:cubicBezTo>
                  <a:cubicBezTo>
                    <a:pt x="72" y="101"/>
                    <a:pt x="70" y="101"/>
                    <a:pt x="69" y="101"/>
                  </a:cubicBezTo>
                  <a:cubicBezTo>
                    <a:pt x="29" y="121"/>
                    <a:pt x="29" y="121"/>
                    <a:pt x="29" y="121"/>
                  </a:cubicBezTo>
                  <a:cubicBezTo>
                    <a:pt x="26" y="122"/>
                    <a:pt x="23" y="121"/>
                    <a:pt x="22" y="119"/>
                  </a:cubicBezTo>
                  <a:cubicBezTo>
                    <a:pt x="20" y="116"/>
                    <a:pt x="22" y="113"/>
                    <a:pt x="24" y="112"/>
                  </a:cubicBezTo>
                  <a:cubicBezTo>
                    <a:pt x="63" y="93"/>
                    <a:pt x="63" y="93"/>
                    <a:pt x="63" y="93"/>
                  </a:cubicBezTo>
                  <a:cubicBezTo>
                    <a:pt x="65" y="92"/>
                    <a:pt x="66" y="90"/>
                    <a:pt x="65" y="88"/>
                  </a:cubicBezTo>
                  <a:cubicBezTo>
                    <a:pt x="64" y="87"/>
                    <a:pt x="62" y="86"/>
                    <a:pt x="61" y="87"/>
                  </a:cubicBezTo>
                  <a:cubicBezTo>
                    <a:pt x="32" y="101"/>
                    <a:pt x="32" y="101"/>
                    <a:pt x="32" y="101"/>
                  </a:cubicBezTo>
                  <a:cubicBezTo>
                    <a:pt x="17" y="109"/>
                    <a:pt x="17" y="109"/>
                    <a:pt x="17" y="109"/>
                  </a:cubicBezTo>
                  <a:cubicBezTo>
                    <a:pt x="15" y="109"/>
                    <a:pt x="14" y="109"/>
                    <a:pt x="13" y="109"/>
                  </a:cubicBezTo>
                  <a:cubicBezTo>
                    <a:pt x="11" y="108"/>
                    <a:pt x="10" y="107"/>
                    <a:pt x="10" y="106"/>
                  </a:cubicBezTo>
                  <a:cubicBezTo>
                    <a:pt x="9" y="105"/>
                    <a:pt x="9" y="104"/>
                    <a:pt x="9" y="102"/>
                  </a:cubicBezTo>
                  <a:cubicBezTo>
                    <a:pt x="10" y="101"/>
                    <a:pt x="11" y="100"/>
                    <a:pt x="12" y="99"/>
                  </a:cubicBezTo>
                  <a:cubicBezTo>
                    <a:pt x="52" y="80"/>
                    <a:pt x="52" y="80"/>
                    <a:pt x="52" y="80"/>
                  </a:cubicBezTo>
                  <a:cubicBezTo>
                    <a:pt x="54" y="79"/>
                    <a:pt x="54" y="77"/>
                    <a:pt x="54" y="76"/>
                  </a:cubicBezTo>
                  <a:cubicBezTo>
                    <a:pt x="53" y="74"/>
                    <a:pt x="51" y="73"/>
                    <a:pt x="49" y="74"/>
                  </a:cubicBezTo>
                  <a:cubicBezTo>
                    <a:pt x="14" y="91"/>
                    <a:pt x="14" y="91"/>
                    <a:pt x="14" y="91"/>
                  </a:cubicBezTo>
                  <a:cubicBezTo>
                    <a:pt x="13" y="92"/>
                    <a:pt x="12" y="92"/>
                    <a:pt x="10" y="92"/>
                  </a:cubicBezTo>
                  <a:cubicBezTo>
                    <a:pt x="9" y="91"/>
                    <a:pt x="8" y="90"/>
                    <a:pt x="7" y="89"/>
                  </a:cubicBezTo>
                  <a:cubicBezTo>
                    <a:pt x="7" y="88"/>
                    <a:pt x="7" y="86"/>
                    <a:pt x="7" y="85"/>
                  </a:cubicBezTo>
                  <a:cubicBezTo>
                    <a:pt x="8" y="84"/>
                    <a:pt x="8" y="83"/>
                    <a:pt x="10" y="82"/>
                  </a:cubicBezTo>
                  <a:cubicBezTo>
                    <a:pt x="28" y="73"/>
                    <a:pt x="28" y="73"/>
                    <a:pt x="28" y="73"/>
                  </a:cubicBezTo>
                  <a:cubicBezTo>
                    <a:pt x="30" y="72"/>
                    <a:pt x="31" y="70"/>
                    <a:pt x="30" y="69"/>
                  </a:cubicBezTo>
                  <a:cubicBezTo>
                    <a:pt x="29" y="67"/>
                    <a:pt x="27" y="67"/>
                    <a:pt x="26" y="67"/>
                  </a:cubicBezTo>
                  <a:cubicBezTo>
                    <a:pt x="7" y="77"/>
                    <a:pt x="7" y="77"/>
                    <a:pt x="7" y="77"/>
                  </a:cubicBezTo>
                  <a:cubicBezTo>
                    <a:pt x="4" y="78"/>
                    <a:pt x="2" y="80"/>
                    <a:pt x="1" y="83"/>
                  </a:cubicBezTo>
                  <a:cubicBezTo>
                    <a:pt x="0" y="86"/>
                    <a:pt x="1" y="89"/>
                    <a:pt x="2" y="92"/>
                  </a:cubicBezTo>
                  <a:cubicBezTo>
                    <a:pt x="3" y="94"/>
                    <a:pt x="4" y="95"/>
                    <a:pt x="6" y="96"/>
                  </a:cubicBezTo>
                  <a:cubicBezTo>
                    <a:pt x="3" y="100"/>
                    <a:pt x="2" y="105"/>
                    <a:pt x="4" y="109"/>
                  </a:cubicBezTo>
                  <a:cubicBezTo>
                    <a:pt x="6" y="113"/>
                    <a:pt x="11" y="115"/>
                    <a:pt x="15" y="115"/>
                  </a:cubicBezTo>
                  <a:cubicBezTo>
                    <a:pt x="15" y="117"/>
                    <a:pt x="15" y="119"/>
                    <a:pt x="16" y="121"/>
                  </a:cubicBezTo>
                  <a:cubicBezTo>
                    <a:pt x="18" y="125"/>
                    <a:pt x="22" y="128"/>
                    <a:pt x="26" y="128"/>
                  </a:cubicBezTo>
                  <a:cubicBezTo>
                    <a:pt x="28" y="128"/>
                    <a:pt x="30" y="127"/>
                    <a:pt x="31" y="126"/>
                  </a:cubicBezTo>
                  <a:cubicBezTo>
                    <a:pt x="35" y="125"/>
                    <a:pt x="35" y="125"/>
                    <a:pt x="35" y="125"/>
                  </a:cubicBezTo>
                  <a:cubicBezTo>
                    <a:pt x="35" y="126"/>
                    <a:pt x="36" y="128"/>
                    <a:pt x="36" y="130"/>
                  </a:cubicBezTo>
                  <a:cubicBezTo>
                    <a:pt x="38" y="133"/>
                    <a:pt x="40" y="135"/>
                    <a:pt x="43" y="136"/>
                  </a:cubicBezTo>
                  <a:cubicBezTo>
                    <a:pt x="44" y="136"/>
                    <a:pt x="45" y="136"/>
                    <a:pt x="47" y="136"/>
                  </a:cubicBezTo>
                  <a:cubicBezTo>
                    <a:pt x="48" y="136"/>
                    <a:pt x="50" y="136"/>
                    <a:pt x="52" y="135"/>
                  </a:cubicBezTo>
                  <a:cubicBezTo>
                    <a:pt x="101" y="111"/>
                    <a:pt x="101" y="111"/>
                    <a:pt x="101" y="111"/>
                  </a:cubicBezTo>
                  <a:cubicBezTo>
                    <a:pt x="110" y="107"/>
                    <a:pt x="115" y="101"/>
                    <a:pt x="122" y="95"/>
                  </a:cubicBezTo>
                  <a:cubicBezTo>
                    <a:pt x="123" y="94"/>
                    <a:pt x="125" y="92"/>
                    <a:pt x="127" y="91"/>
                  </a:cubicBezTo>
                  <a:cubicBezTo>
                    <a:pt x="138" y="81"/>
                    <a:pt x="138" y="81"/>
                    <a:pt x="138" y="81"/>
                  </a:cubicBezTo>
                  <a:cubicBezTo>
                    <a:pt x="163" y="68"/>
                    <a:pt x="163" y="68"/>
                    <a:pt x="163" y="68"/>
                  </a:cubicBezTo>
                  <a:cubicBezTo>
                    <a:pt x="164" y="67"/>
                    <a:pt x="165" y="66"/>
                    <a:pt x="164" y="64"/>
                  </a:cubicBezTo>
                  <a:close/>
                  <a:moveTo>
                    <a:pt x="157" y="64"/>
                  </a:moveTo>
                  <a:cubicBezTo>
                    <a:pt x="137" y="74"/>
                    <a:pt x="137" y="74"/>
                    <a:pt x="137" y="74"/>
                  </a:cubicBezTo>
                  <a:cubicBezTo>
                    <a:pt x="109" y="17"/>
                    <a:pt x="109" y="17"/>
                    <a:pt x="109" y="17"/>
                  </a:cubicBezTo>
                  <a:cubicBezTo>
                    <a:pt x="129" y="7"/>
                    <a:pt x="129" y="7"/>
                    <a:pt x="129" y="7"/>
                  </a:cubicBezTo>
                  <a:lnTo>
                    <a:pt x="157"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86" name="Rectangle 85">
            <a:extLst>
              <a:ext uri="{FF2B5EF4-FFF2-40B4-BE49-F238E27FC236}">
                <a16:creationId xmlns:a16="http://schemas.microsoft.com/office/drawing/2014/main" id="{5634F57C-DC12-44C1-ACA1-1B2F0DB5869A}"/>
              </a:ext>
            </a:extLst>
          </p:cNvPr>
          <p:cNvSpPr/>
          <p:nvPr/>
        </p:nvSpPr>
        <p:spPr>
          <a:xfrm>
            <a:off x="8074662" y="4608161"/>
            <a:ext cx="2863303" cy="615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900" dirty="0">
                <a:solidFill>
                  <a:schemeClr val="bg1"/>
                </a:solidFill>
              </a:rPr>
              <a:t>It has made a </a:t>
            </a:r>
            <a:r>
              <a:rPr lang="en-GB" sz="900" dirty="0">
                <a:solidFill>
                  <a:schemeClr val="bg1"/>
                </a:solidFill>
                <a:latin typeface="+mj-lt"/>
              </a:rPr>
              <a:t>public statement recognising the climate emergency </a:t>
            </a:r>
            <a:r>
              <a:rPr lang="en-GB" sz="900" dirty="0">
                <a:solidFill>
                  <a:schemeClr val="bg1"/>
                </a:solidFill>
              </a:rPr>
              <a:t>and played its part adding to the growing pressure on government to act in response to climate change</a:t>
            </a:r>
          </a:p>
        </p:txBody>
      </p:sp>
    </p:spTree>
    <p:extLst>
      <p:ext uri="{BB962C8B-B14F-4D97-AF65-F5344CB8AC3E}">
        <p14:creationId xmlns:p14="http://schemas.microsoft.com/office/powerpoint/2010/main" val="3021963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A959912-FD60-4DEE-9C76-763372C358F3}"/>
              </a:ext>
            </a:extLst>
          </p:cNvPr>
          <p:cNvGraphicFramePr>
            <a:graphicFrameLocks noChangeAspect="1"/>
          </p:cNvGraphicFramePr>
          <p:nvPr>
            <p:custDataLst>
              <p:tags r:id="rId2"/>
            </p:custDataLst>
            <p:extLst>
              <p:ext uri="{D42A27DB-BD31-4B8C-83A1-F6EECF244321}">
                <p14:modId xmlns:p14="http://schemas.microsoft.com/office/powerpoint/2010/main" val="14942796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4" imgW="425" imgH="426" progId="TCLayout.ActiveDocument.1">
                  <p:embed/>
                </p:oleObj>
              </mc:Choice>
              <mc:Fallback>
                <p:oleObj name="think-cell Slide" r:id="rId4" imgW="425" imgH="426" progId="TCLayout.ActiveDocument.1">
                  <p:embed/>
                  <p:pic>
                    <p:nvPicPr>
                      <p:cNvPr id="6" name="Object 5" hidden="1">
                        <a:extLst>
                          <a:ext uri="{FF2B5EF4-FFF2-40B4-BE49-F238E27FC236}">
                            <a16:creationId xmlns:a16="http://schemas.microsoft.com/office/drawing/2014/main" id="{DA959912-FD60-4DEE-9C76-763372C358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0" name="Rectangle 49">
            <a:extLst>
              <a:ext uri="{FF2B5EF4-FFF2-40B4-BE49-F238E27FC236}">
                <a16:creationId xmlns:a16="http://schemas.microsoft.com/office/drawing/2014/main" id="{E48FC6EF-D064-4EF0-8E39-B42B16E90595}"/>
              </a:ext>
            </a:extLst>
          </p:cNvPr>
          <p:cNvSpPr/>
          <p:nvPr/>
        </p:nvSpPr>
        <p:spPr>
          <a:xfrm>
            <a:off x="0" y="106326"/>
            <a:ext cx="12190413" cy="6119544"/>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aphicFrame>
        <p:nvGraphicFramePr>
          <p:cNvPr id="2" name="Table 1">
            <a:extLst>
              <a:ext uri="{FF2B5EF4-FFF2-40B4-BE49-F238E27FC236}">
                <a16:creationId xmlns:a16="http://schemas.microsoft.com/office/drawing/2014/main" id="{525E51DD-7C67-431D-ABE3-963FC8499A88}"/>
              </a:ext>
            </a:extLst>
          </p:cNvPr>
          <p:cNvGraphicFramePr>
            <a:graphicFrameLocks noGrp="1"/>
          </p:cNvGraphicFramePr>
          <p:nvPr>
            <p:extLst>
              <p:ext uri="{D42A27DB-BD31-4B8C-83A1-F6EECF244321}">
                <p14:modId xmlns:p14="http://schemas.microsoft.com/office/powerpoint/2010/main" val="1321787927"/>
              </p:ext>
            </p:extLst>
          </p:nvPr>
        </p:nvGraphicFramePr>
        <p:xfrm>
          <a:off x="674687" y="1125538"/>
          <a:ext cx="10872788" cy="4282440"/>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230538">
                <a:tc gridSpan="4">
                  <a:txBody>
                    <a:bodyPr/>
                    <a:lstStyle/>
                    <a:p>
                      <a:r>
                        <a:rPr lang="en-GB" sz="1100" dirty="0">
                          <a:solidFill>
                            <a:schemeClr val="accent1"/>
                          </a:solidFill>
                          <a:latin typeface="+mj-lt"/>
                        </a:rPr>
                        <a:t>Leadership and Governance</a:t>
                      </a:r>
                      <a:endParaRPr lang="en-AU" sz="1100" dirty="0">
                        <a:solidFill>
                          <a:schemeClr val="accent1"/>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224373">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WILL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691614">
                <a:tc>
                  <a:txBody>
                    <a:bodyPr/>
                    <a:lstStyle/>
                    <a:p>
                      <a:r>
                        <a:rPr lang="en-GB" sz="900" dirty="0">
                          <a:latin typeface="+mj-lt"/>
                        </a:rPr>
                        <a:t>Gather college’s views on climate change and sustainability. </a:t>
                      </a:r>
                    </a:p>
                    <a:p>
                      <a:pPr marL="171450" indent="-171450">
                        <a:buFont typeface="Arial" panose="020B0604020202020204" pitchFamily="34" charset="0"/>
                        <a:buChar char="•"/>
                      </a:pPr>
                      <a:r>
                        <a:rPr lang="en-GB" sz="900" dirty="0"/>
                        <a:t>Develop and distribute a short online survey to students and staff to gather their views on sustainability and assess their ambition for action in the college. </a:t>
                      </a:r>
                    </a:p>
                    <a:p>
                      <a:pPr marL="171450" indent="-171450">
                        <a:buFont typeface="Arial" panose="020B0604020202020204" pitchFamily="34" charset="0"/>
                        <a:buChar char="•"/>
                      </a:pPr>
                      <a:r>
                        <a:rPr lang="en-GB" sz="900" dirty="0"/>
                        <a:t>Include questions like ‘how important is sustainability for you?’, and ‘in what ways would you like to see the college respond to climate change?’</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Understanding the appetite for action to combat climate change among the college community will help to build the case for change</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900" dirty="0"/>
                    </a:p>
                    <a:p>
                      <a:endParaRPr lang="en-GB" sz="900" dirty="0"/>
                    </a:p>
                    <a:p>
                      <a:endParaRPr lang="en-GB" sz="900" dirty="0"/>
                    </a:p>
                    <a:p>
                      <a:r>
                        <a:rPr lang="en-GB" sz="900" dirty="0"/>
                        <a:t>Staff time is involved in designing, distributing, and analysing the survey</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r>
                        <a:rPr lang="en-GB" sz="900" dirty="0"/>
                        <a:t>~2 months</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7447294"/>
                  </a:ext>
                </a:extLst>
              </a:tr>
              <a:tr h="691614">
                <a:tc>
                  <a:txBody>
                    <a:bodyPr/>
                    <a:lstStyle/>
                    <a:p>
                      <a:r>
                        <a:rPr lang="en-GB" sz="900" dirty="0">
                          <a:latin typeface="+mj-lt"/>
                        </a:rPr>
                        <a:t>Establish a Sustainability Committee/Group</a:t>
                      </a:r>
                      <a:r>
                        <a:rPr lang="en-GB" sz="900" dirty="0"/>
                        <a:t>: </a:t>
                      </a:r>
                    </a:p>
                    <a:p>
                      <a:pPr marL="171450" indent="-171450">
                        <a:buFont typeface="Arial" panose="020B0604020202020204" pitchFamily="34" charset="0"/>
                        <a:buChar char="•"/>
                      </a:pPr>
                      <a:r>
                        <a:rPr lang="en-GB" sz="900" dirty="0"/>
                        <a:t>Establish a group of roughly 10 people who meet regularly, with responsibility for delivering sustainability initiatives. </a:t>
                      </a:r>
                    </a:p>
                    <a:p>
                      <a:pPr marL="171450" indent="-171450">
                        <a:buFont typeface="Arial" panose="020B0604020202020204" pitchFamily="34" charset="0"/>
                        <a:buChar char="•"/>
                      </a:pPr>
                      <a:r>
                        <a:rPr lang="en-GB" sz="900" dirty="0"/>
                        <a:t>The group should include students and staff, including a member of the college’s leadership team</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900" dirty="0"/>
                        <a:t>This group will give a face to, and help to drive forward the sustainability agenda in the college. Including a member of the leadership team will ensure the group has clout. Including students will make sure it is representative of the whole community.</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900" dirty="0"/>
                        <a:t>Only cost is staff time involved in the committee</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900" dirty="0"/>
                        <a:t>~1 month</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35029457"/>
                  </a:ext>
                </a:extLst>
              </a:tr>
              <a:tr h="813663">
                <a:tc>
                  <a:txBody>
                    <a:bodyPr/>
                    <a:lstStyle/>
                    <a:p>
                      <a:r>
                        <a:rPr lang="en-GB" sz="900" dirty="0">
                          <a:latin typeface="+mj-lt"/>
                        </a:rPr>
                        <a:t>Meet with college leaders to set net-zero targets and sustainability ambitions </a:t>
                      </a:r>
                    </a:p>
                    <a:p>
                      <a:pPr marL="171450" indent="-171450">
                        <a:buFont typeface="Arial" panose="020B0604020202020204" pitchFamily="34" charset="0"/>
                        <a:buChar char="•"/>
                      </a:pPr>
                      <a:r>
                        <a:rPr lang="en-GB" sz="900" dirty="0"/>
                        <a:t>Hold meeting/workshop with Sustainability Committee, senior leadership team, and governors to discuss level of ambition for net zero and sustainability targets</a:t>
                      </a:r>
                    </a:p>
                    <a:p>
                      <a:pPr marL="171450" indent="-171450">
                        <a:buFont typeface="Arial" panose="020B0604020202020204" pitchFamily="34" charset="0"/>
                        <a:buChar char="•"/>
                      </a:pPr>
                      <a:r>
                        <a:rPr lang="en-GB" sz="900" dirty="0"/>
                        <a:t>Set net zero target (e.g. 2050, or more ambitious and earlier?)</a:t>
                      </a:r>
                    </a:p>
                    <a:p>
                      <a:pPr marL="171450" indent="-171450">
                        <a:buFont typeface="Arial" panose="020B0604020202020204" pitchFamily="34" charset="0"/>
                        <a:buChar char="•"/>
                      </a:pPr>
                      <a:r>
                        <a:rPr lang="en-GB" sz="900" dirty="0"/>
                        <a:t>Set interim targets (e.g. 50% reduction by 2030)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College leaders will ultimately be responsible for delivering on these targets, so it is important they are involved in setting them. Having an explicit discussion about the level of ambition, and how quickly the college can achieve net zero, will help to ensure initiatives are practical and appropriate to the college’s context.</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Staff time being involved in the workshop</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~1 month (including preparation and holding the meeting) </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0747031"/>
                  </a:ext>
                </a:extLst>
              </a:tr>
              <a:tr h="654099">
                <a:tc>
                  <a:txBody>
                    <a:bodyPr/>
                    <a:lstStyle/>
                    <a:p>
                      <a:pPr marL="0" indent="0">
                        <a:buFont typeface="Arial" panose="020B0604020202020204" pitchFamily="34" charset="0"/>
                        <a:buNone/>
                      </a:pPr>
                      <a:r>
                        <a:rPr lang="en-GB" sz="900" dirty="0">
                          <a:latin typeface="+mj-lt"/>
                        </a:rPr>
                        <a:t>Publish targets</a:t>
                      </a:r>
                    </a:p>
                    <a:p>
                      <a:pPr marL="171450" indent="-171450">
                        <a:buFont typeface="Arial" panose="020B0604020202020204" pitchFamily="34" charset="0"/>
                        <a:buChar char="•"/>
                      </a:pPr>
                      <a:r>
                        <a:rPr lang="en-GB" sz="900" dirty="0"/>
                        <a:t>Based on the results of the workshop, share the college’s net zero target and interim targets (e.g. net zero by 2040, 50% reduction in greenhouse gas emissions by 2025) with the wider college community</a:t>
                      </a:r>
                    </a:p>
                    <a:p>
                      <a:pPr marL="171450" indent="-171450">
                        <a:buFont typeface="Arial" panose="020B0604020202020204" pitchFamily="34" charset="0"/>
                        <a:buChar char="•"/>
                      </a:pPr>
                      <a:r>
                        <a:rPr lang="en-GB" sz="900" dirty="0"/>
                        <a:t>Publish targets on college website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900" dirty="0"/>
                        <a:t>Publishing targets signals the college’s sustainability ambitions to the whole community, including partners and external stakeholders. It should also help to hold the college to account.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900" dirty="0"/>
                        <a:t>Staff time (e.g. marketing/communications team/individual)</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900" dirty="0"/>
                    </a:p>
                    <a:p>
                      <a:endParaRPr lang="en-GB" sz="900" dirty="0"/>
                    </a:p>
                    <a:p>
                      <a:endParaRPr lang="en-GB" sz="900" dirty="0"/>
                    </a:p>
                    <a:p>
                      <a:r>
                        <a:rPr lang="en-GB" sz="900" dirty="0"/>
                        <a:t>~1 week (working between sustainability committee and communications person/team)</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21663064"/>
                  </a:ext>
                </a:extLst>
              </a:tr>
            </a:tbl>
          </a:graphicData>
        </a:graphic>
      </p:graphicFrame>
      <p:sp>
        <p:nvSpPr>
          <p:cNvPr id="3" name="Oval 2">
            <a:extLst>
              <a:ext uri="{FF2B5EF4-FFF2-40B4-BE49-F238E27FC236}">
                <a16:creationId xmlns:a16="http://schemas.microsoft.com/office/drawing/2014/main" id="{4D9EC883-0E95-40D0-A74D-6EE7CFAFAEB9}"/>
              </a:ext>
            </a:extLst>
          </p:cNvPr>
          <p:cNvSpPr/>
          <p:nvPr/>
        </p:nvSpPr>
        <p:spPr>
          <a:xfrm>
            <a:off x="8494569" y="2805699"/>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 name="Oval 3">
            <a:extLst>
              <a:ext uri="{FF2B5EF4-FFF2-40B4-BE49-F238E27FC236}">
                <a16:creationId xmlns:a16="http://schemas.microsoft.com/office/drawing/2014/main" id="{60793890-9314-4EFC-B22B-333AE43523ED}"/>
              </a:ext>
            </a:extLst>
          </p:cNvPr>
          <p:cNvSpPr/>
          <p:nvPr/>
        </p:nvSpPr>
        <p:spPr>
          <a:xfrm>
            <a:off x="8783307" y="2805699"/>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 name="Oval 4">
            <a:extLst>
              <a:ext uri="{FF2B5EF4-FFF2-40B4-BE49-F238E27FC236}">
                <a16:creationId xmlns:a16="http://schemas.microsoft.com/office/drawing/2014/main" id="{DB46B57E-A2A6-4719-A543-0CFE4C4E1CB7}"/>
              </a:ext>
            </a:extLst>
          </p:cNvPr>
          <p:cNvSpPr/>
          <p:nvPr/>
        </p:nvSpPr>
        <p:spPr>
          <a:xfrm>
            <a:off x="9072045" y="2805699"/>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9" name="Oval 28">
            <a:extLst>
              <a:ext uri="{FF2B5EF4-FFF2-40B4-BE49-F238E27FC236}">
                <a16:creationId xmlns:a16="http://schemas.microsoft.com/office/drawing/2014/main" id="{1B872919-1420-4038-A419-FA2C22B2914E}"/>
              </a:ext>
            </a:extLst>
          </p:cNvPr>
          <p:cNvSpPr/>
          <p:nvPr/>
        </p:nvSpPr>
        <p:spPr>
          <a:xfrm>
            <a:off x="10071214" y="2805699"/>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0" name="Oval 29">
            <a:extLst>
              <a:ext uri="{FF2B5EF4-FFF2-40B4-BE49-F238E27FC236}">
                <a16:creationId xmlns:a16="http://schemas.microsoft.com/office/drawing/2014/main" id="{4366C33E-1D83-4444-8CD2-C9D3DD1FDEA5}"/>
              </a:ext>
            </a:extLst>
          </p:cNvPr>
          <p:cNvSpPr/>
          <p:nvPr/>
        </p:nvSpPr>
        <p:spPr>
          <a:xfrm>
            <a:off x="10359952" y="2805699"/>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1" name="Oval 30">
            <a:extLst>
              <a:ext uri="{FF2B5EF4-FFF2-40B4-BE49-F238E27FC236}">
                <a16:creationId xmlns:a16="http://schemas.microsoft.com/office/drawing/2014/main" id="{9DAD3CFC-3A20-4C05-956D-40B003FFAAB6}"/>
              </a:ext>
            </a:extLst>
          </p:cNvPr>
          <p:cNvSpPr/>
          <p:nvPr/>
        </p:nvSpPr>
        <p:spPr>
          <a:xfrm>
            <a:off x="10648690" y="2805699"/>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2" name="Oval 31">
            <a:extLst>
              <a:ext uri="{FF2B5EF4-FFF2-40B4-BE49-F238E27FC236}">
                <a16:creationId xmlns:a16="http://schemas.microsoft.com/office/drawing/2014/main" id="{5BFD1B76-81FF-47FE-A47F-6D749067730C}"/>
              </a:ext>
            </a:extLst>
          </p:cNvPr>
          <p:cNvSpPr/>
          <p:nvPr/>
        </p:nvSpPr>
        <p:spPr>
          <a:xfrm>
            <a:off x="8494569" y="1921583"/>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3" name="Oval 32">
            <a:extLst>
              <a:ext uri="{FF2B5EF4-FFF2-40B4-BE49-F238E27FC236}">
                <a16:creationId xmlns:a16="http://schemas.microsoft.com/office/drawing/2014/main" id="{ABEAFEC8-BA3C-4BDC-BEFF-D7EB9661F6CF}"/>
              </a:ext>
            </a:extLst>
          </p:cNvPr>
          <p:cNvSpPr/>
          <p:nvPr/>
        </p:nvSpPr>
        <p:spPr>
          <a:xfrm>
            <a:off x="8783307" y="192158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4" name="Oval 33">
            <a:extLst>
              <a:ext uri="{FF2B5EF4-FFF2-40B4-BE49-F238E27FC236}">
                <a16:creationId xmlns:a16="http://schemas.microsoft.com/office/drawing/2014/main" id="{A01CD8B4-07CA-4D8C-89B0-FB981BD796D7}"/>
              </a:ext>
            </a:extLst>
          </p:cNvPr>
          <p:cNvSpPr/>
          <p:nvPr/>
        </p:nvSpPr>
        <p:spPr>
          <a:xfrm>
            <a:off x="9072045" y="192158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5" name="Oval 34">
            <a:extLst>
              <a:ext uri="{FF2B5EF4-FFF2-40B4-BE49-F238E27FC236}">
                <a16:creationId xmlns:a16="http://schemas.microsoft.com/office/drawing/2014/main" id="{F102777B-C5D2-434E-80FB-A9EE9B2B0A39}"/>
              </a:ext>
            </a:extLst>
          </p:cNvPr>
          <p:cNvSpPr/>
          <p:nvPr/>
        </p:nvSpPr>
        <p:spPr>
          <a:xfrm>
            <a:off x="10071214" y="1921583"/>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6" name="Oval 35">
            <a:extLst>
              <a:ext uri="{FF2B5EF4-FFF2-40B4-BE49-F238E27FC236}">
                <a16:creationId xmlns:a16="http://schemas.microsoft.com/office/drawing/2014/main" id="{C5516DA5-C98D-42F4-86F7-BDF607A8A524}"/>
              </a:ext>
            </a:extLst>
          </p:cNvPr>
          <p:cNvSpPr/>
          <p:nvPr/>
        </p:nvSpPr>
        <p:spPr>
          <a:xfrm>
            <a:off x="10359952" y="192158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7" name="Oval 36">
            <a:extLst>
              <a:ext uri="{FF2B5EF4-FFF2-40B4-BE49-F238E27FC236}">
                <a16:creationId xmlns:a16="http://schemas.microsoft.com/office/drawing/2014/main" id="{D666427A-5585-46F9-8411-53D43A76FD0E}"/>
              </a:ext>
            </a:extLst>
          </p:cNvPr>
          <p:cNvSpPr/>
          <p:nvPr/>
        </p:nvSpPr>
        <p:spPr>
          <a:xfrm>
            <a:off x="10648690" y="192158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8" name="Oval 37">
            <a:extLst>
              <a:ext uri="{FF2B5EF4-FFF2-40B4-BE49-F238E27FC236}">
                <a16:creationId xmlns:a16="http://schemas.microsoft.com/office/drawing/2014/main" id="{76230C71-4D11-425F-BF54-01FAD6CAC2FB}"/>
              </a:ext>
            </a:extLst>
          </p:cNvPr>
          <p:cNvSpPr/>
          <p:nvPr/>
        </p:nvSpPr>
        <p:spPr>
          <a:xfrm>
            <a:off x="8494569" y="3601310"/>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9" name="Oval 38">
            <a:extLst>
              <a:ext uri="{FF2B5EF4-FFF2-40B4-BE49-F238E27FC236}">
                <a16:creationId xmlns:a16="http://schemas.microsoft.com/office/drawing/2014/main" id="{DAD41B74-263E-4932-9459-DF942EDC4B9D}"/>
              </a:ext>
            </a:extLst>
          </p:cNvPr>
          <p:cNvSpPr/>
          <p:nvPr/>
        </p:nvSpPr>
        <p:spPr>
          <a:xfrm>
            <a:off x="8783307" y="3601310"/>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0" name="Oval 39">
            <a:extLst>
              <a:ext uri="{FF2B5EF4-FFF2-40B4-BE49-F238E27FC236}">
                <a16:creationId xmlns:a16="http://schemas.microsoft.com/office/drawing/2014/main" id="{0D7CEAE7-6257-48D1-849B-BD035245F858}"/>
              </a:ext>
            </a:extLst>
          </p:cNvPr>
          <p:cNvSpPr/>
          <p:nvPr/>
        </p:nvSpPr>
        <p:spPr>
          <a:xfrm>
            <a:off x="9072045" y="3601310"/>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1" name="Oval 40">
            <a:extLst>
              <a:ext uri="{FF2B5EF4-FFF2-40B4-BE49-F238E27FC236}">
                <a16:creationId xmlns:a16="http://schemas.microsoft.com/office/drawing/2014/main" id="{99295C18-723C-4DE1-9006-ACEE4F065670}"/>
              </a:ext>
            </a:extLst>
          </p:cNvPr>
          <p:cNvSpPr/>
          <p:nvPr/>
        </p:nvSpPr>
        <p:spPr>
          <a:xfrm>
            <a:off x="10071214" y="3601310"/>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2" name="Oval 41">
            <a:extLst>
              <a:ext uri="{FF2B5EF4-FFF2-40B4-BE49-F238E27FC236}">
                <a16:creationId xmlns:a16="http://schemas.microsoft.com/office/drawing/2014/main" id="{15A39C43-8037-4DD7-B772-CA71835FC07A}"/>
              </a:ext>
            </a:extLst>
          </p:cNvPr>
          <p:cNvSpPr/>
          <p:nvPr/>
        </p:nvSpPr>
        <p:spPr>
          <a:xfrm>
            <a:off x="10359952" y="3601310"/>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3" name="Oval 42">
            <a:extLst>
              <a:ext uri="{FF2B5EF4-FFF2-40B4-BE49-F238E27FC236}">
                <a16:creationId xmlns:a16="http://schemas.microsoft.com/office/drawing/2014/main" id="{204F743C-52AA-431D-B16E-C0835F6AC4B2}"/>
              </a:ext>
            </a:extLst>
          </p:cNvPr>
          <p:cNvSpPr/>
          <p:nvPr/>
        </p:nvSpPr>
        <p:spPr>
          <a:xfrm>
            <a:off x="10648690" y="3601310"/>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7" name="Oval 46">
            <a:extLst>
              <a:ext uri="{FF2B5EF4-FFF2-40B4-BE49-F238E27FC236}">
                <a16:creationId xmlns:a16="http://schemas.microsoft.com/office/drawing/2014/main" id="{CE8A6CF1-E157-4747-9B95-DE4F55C904A6}"/>
              </a:ext>
            </a:extLst>
          </p:cNvPr>
          <p:cNvSpPr/>
          <p:nvPr/>
        </p:nvSpPr>
        <p:spPr>
          <a:xfrm>
            <a:off x="8494569" y="4495217"/>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8" name="Oval 47">
            <a:extLst>
              <a:ext uri="{FF2B5EF4-FFF2-40B4-BE49-F238E27FC236}">
                <a16:creationId xmlns:a16="http://schemas.microsoft.com/office/drawing/2014/main" id="{7E999710-094A-46F4-9F1E-B1E8778C1268}"/>
              </a:ext>
            </a:extLst>
          </p:cNvPr>
          <p:cNvSpPr/>
          <p:nvPr/>
        </p:nvSpPr>
        <p:spPr>
          <a:xfrm>
            <a:off x="8783307" y="4495217"/>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9" name="Oval 48">
            <a:extLst>
              <a:ext uri="{FF2B5EF4-FFF2-40B4-BE49-F238E27FC236}">
                <a16:creationId xmlns:a16="http://schemas.microsoft.com/office/drawing/2014/main" id="{1D99F4E5-9AB3-42F4-A737-DFA6F0216A94}"/>
              </a:ext>
            </a:extLst>
          </p:cNvPr>
          <p:cNvSpPr/>
          <p:nvPr/>
        </p:nvSpPr>
        <p:spPr>
          <a:xfrm>
            <a:off x="9072045" y="4495217"/>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4" name="Oval 43">
            <a:extLst>
              <a:ext uri="{FF2B5EF4-FFF2-40B4-BE49-F238E27FC236}">
                <a16:creationId xmlns:a16="http://schemas.microsoft.com/office/drawing/2014/main" id="{993F2FB5-CE04-4603-8C41-100248537164}"/>
              </a:ext>
            </a:extLst>
          </p:cNvPr>
          <p:cNvSpPr/>
          <p:nvPr/>
        </p:nvSpPr>
        <p:spPr>
          <a:xfrm>
            <a:off x="10071214" y="4495217"/>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5" name="Oval 44">
            <a:extLst>
              <a:ext uri="{FF2B5EF4-FFF2-40B4-BE49-F238E27FC236}">
                <a16:creationId xmlns:a16="http://schemas.microsoft.com/office/drawing/2014/main" id="{3A0C33A0-C352-45CA-93F5-F97BD9F5FF00}"/>
              </a:ext>
            </a:extLst>
          </p:cNvPr>
          <p:cNvSpPr/>
          <p:nvPr/>
        </p:nvSpPr>
        <p:spPr>
          <a:xfrm>
            <a:off x="10359952" y="4495217"/>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6" name="Oval 45">
            <a:extLst>
              <a:ext uri="{FF2B5EF4-FFF2-40B4-BE49-F238E27FC236}">
                <a16:creationId xmlns:a16="http://schemas.microsoft.com/office/drawing/2014/main" id="{68FEF8EA-85A6-4A6F-B5C8-0E9321409086}"/>
              </a:ext>
            </a:extLst>
          </p:cNvPr>
          <p:cNvSpPr/>
          <p:nvPr/>
        </p:nvSpPr>
        <p:spPr>
          <a:xfrm>
            <a:off x="10648690" y="4495217"/>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6" name="Text Placeholder 18">
            <a:extLst>
              <a:ext uri="{FF2B5EF4-FFF2-40B4-BE49-F238E27FC236}">
                <a16:creationId xmlns:a16="http://schemas.microsoft.com/office/drawing/2014/main" id="{A0A075AE-F6F5-4B00-B093-7DCD5441BC47}"/>
              </a:ext>
            </a:extLst>
          </p:cNvPr>
          <p:cNvSpPr txBox="1">
            <a:spLocks/>
          </p:cNvSpPr>
          <p:nvPr/>
        </p:nvSpPr>
        <p:spPr>
          <a:xfrm>
            <a:off x="666749" y="430332"/>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400" dirty="0">
                <a:latin typeface="+mj-lt"/>
              </a:rPr>
              <a:t>EMERGING COLLEGES INITIATIVES (1)</a:t>
            </a:r>
            <a:endParaRPr lang="en-AU" sz="2400" dirty="0">
              <a:latin typeface="+mj-lt"/>
            </a:endParaRPr>
          </a:p>
        </p:txBody>
      </p:sp>
      <p:sp>
        <p:nvSpPr>
          <p:cNvPr id="28" name="Rectangle 27">
            <a:extLst>
              <a:ext uri="{FF2B5EF4-FFF2-40B4-BE49-F238E27FC236}">
                <a16:creationId xmlns:a16="http://schemas.microsoft.com/office/drawing/2014/main" id="{57824115-44B5-4FE5-9855-9A80FE755C49}"/>
              </a:ext>
            </a:extLst>
          </p:cNvPr>
          <p:cNvSpPr/>
          <p:nvPr/>
        </p:nvSpPr>
        <p:spPr>
          <a:xfrm>
            <a:off x="0" y="6225871"/>
            <a:ext cx="12190413" cy="63371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Tree>
    <p:extLst>
      <p:ext uri="{BB962C8B-B14F-4D97-AF65-F5344CB8AC3E}">
        <p14:creationId xmlns:p14="http://schemas.microsoft.com/office/powerpoint/2010/main" val="1439870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49A573C-8F50-43FD-9418-56BAF89F3B1E}"/>
              </a:ext>
            </a:extLst>
          </p:cNvPr>
          <p:cNvGraphicFramePr>
            <a:graphicFrameLocks noChangeAspect="1"/>
          </p:cNvGraphicFramePr>
          <p:nvPr>
            <p:custDataLst>
              <p:tags r:id="rId2"/>
            </p:custDataLst>
            <p:extLst>
              <p:ext uri="{D42A27DB-BD31-4B8C-83A1-F6EECF244321}">
                <p14:modId xmlns:p14="http://schemas.microsoft.com/office/powerpoint/2010/main" val="1337768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4" imgW="425" imgH="426" progId="TCLayout.ActiveDocument.1">
                  <p:embed/>
                </p:oleObj>
              </mc:Choice>
              <mc:Fallback>
                <p:oleObj name="think-cell Slide" r:id="rId4" imgW="425" imgH="426" progId="TCLayout.ActiveDocument.1">
                  <p:embed/>
                  <p:pic>
                    <p:nvPicPr>
                      <p:cNvPr id="9" name="Object 8" hidden="1">
                        <a:extLst>
                          <a:ext uri="{FF2B5EF4-FFF2-40B4-BE49-F238E27FC236}">
                            <a16:creationId xmlns:a16="http://schemas.microsoft.com/office/drawing/2014/main" id="{A49A573C-8F50-43FD-9418-56BAF89F3B1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8" name="Rectangle 27">
            <a:extLst>
              <a:ext uri="{FF2B5EF4-FFF2-40B4-BE49-F238E27FC236}">
                <a16:creationId xmlns:a16="http://schemas.microsoft.com/office/drawing/2014/main" id="{ADA82173-871D-4D57-8662-763A15C3BA6A}"/>
              </a:ext>
            </a:extLst>
          </p:cNvPr>
          <p:cNvSpPr/>
          <p:nvPr/>
        </p:nvSpPr>
        <p:spPr>
          <a:xfrm>
            <a:off x="0" y="106326"/>
            <a:ext cx="12190413" cy="6119544"/>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aphicFrame>
        <p:nvGraphicFramePr>
          <p:cNvPr id="2" name="Table 1">
            <a:extLst>
              <a:ext uri="{FF2B5EF4-FFF2-40B4-BE49-F238E27FC236}">
                <a16:creationId xmlns:a16="http://schemas.microsoft.com/office/drawing/2014/main" id="{25527572-2182-401D-8151-9DEEB55AF7D3}"/>
              </a:ext>
            </a:extLst>
          </p:cNvPr>
          <p:cNvGraphicFramePr>
            <a:graphicFrameLocks noGrp="1"/>
          </p:cNvGraphicFramePr>
          <p:nvPr>
            <p:extLst>
              <p:ext uri="{D42A27DB-BD31-4B8C-83A1-F6EECF244321}">
                <p14:modId xmlns:p14="http://schemas.microsoft.com/office/powerpoint/2010/main" val="2787208426"/>
              </p:ext>
            </p:extLst>
          </p:nvPr>
        </p:nvGraphicFramePr>
        <p:xfrm>
          <a:off x="666750" y="1125538"/>
          <a:ext cx="10872788" cy="2727960"/>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230538">
                <a:tc gridSpan="4">
                  <a:txBody>
                    <a:bodyPr/>
                    <a:lstStyle/>
                    <a:p>
                      <a:r>
                        <a:rPr lang="en-GB" sz="1100" dirty="0">
                          <a:solidFill>
                            <a:schemeClr val="accent6"/>
                          </a:solidFill>
                          <a:latin typeface="+mj-lt"/>
                        </a:rPr>
                        <a:t>Data collection</a:t>
                      </a:r>
                      <a:endParaRPr lang="en-AU" sz="1100" dirty="0">
                        <a:solidFill>
                          <a:schemeClr val="accent6"/>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224373">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WILL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691614">
                <a:tc>
                  <a:txBody>
                    <a:bodyPr/>
                    <a:lstStyle/>
                    <a:p>
                      <a:r>
                        <a:rPr lang="en-GB" sz="900" dirty="0">
                          <a:latin typeface="+mj-lt"/>
                        </a:rPr>
                        <a:t>Upskill on measuring emissions/carbon footprint</a:t>
                      </a:r>
                      <a:endParaRPr lang="en-GB" sz="900" dirty="0"/>
                    </a:p>
                    <a:p>
                      <a:pPr marL="171450" indent="-171450">
                        <a:buFont typeface="Arial" panose="020B0604020202020204" pitchFamily="34" charset="0"/>
                        <a:buChar char="•"/>
                      </a:pPr>
                      <a:r>
                        <a:rPr lang="en-GB" sz="900" u="none" dirty="0"/>
                        <a:t>Sustainability team </a:t>
                      </a:r>
                      <a:r>
                        <a:rPr lang="en-GB" sz="900" dirty="0"/>
                        <a:t>and others learn about how to measure carbon footprint, including Scope 1, 2, and 3 emissions. </a:t>
                      </a:r>
                    </a:p>
                    <a:p>
                      <a:pPr marL="171450" indent="-171450">
                        <a:buFont typeface="Arial" panose="020B0604020202020204" pitchFamily="34" charset="0"/>
                        <a:buChar char="•"/>
                      </a:pPr>
                      <a:r>
                        <a:rPr lang="en-GB" sz="900" dirty="0"/>
                        <a:t>Use resources like </a:t>
                      </a:r>
                      <a:r>
                        <a:rPr lang="en-GB" sz="900" dirty="0">
                          <a:hlinkClick r:id="rId6"/>
                        </a:rPr>
                        <a:t>Greenhouse Gas Protocol</a:t>
                      </a:r>
                      <a:r>
                        <a:rPr lang="en-GB" sz="900" dirty="0"/>
                        <a:t> guidance, and </a:t>
                      </a:r>
                      <a:r>
                        <a:rPr lang="en-GB" sz="900" dirty="0">
                          <a:hlinkClick r:id="rId7"/>
                        </a:rPr>
                        <a:t>guidance from EAUC on measuring Scope 3 emissions in HEI context</a:t>
                      </a:r>
                      <a:r>
                        <a:rPr lang="en-GB" sz="900" dirty="0"/>
                        <a:t>. </a:t>
                      </a:r>
                    </a:p>
                    <a:p>
                      <a:pPr marL="171450" indent="-171450">
                        <a:buFont typeface="Arial" panose="020B0604020202020204" pitchFamily="34" charset="0"/>
                        <a:buChar char="•"/>
                      </a:pPr>
                      <a:r>
                        <a:rPr lang="en-GB" sz="900" dirty="0"/>
                        <a:t>Connect with other colleges (e.g. leading colleges) to learn from others in the sector</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t>Sustainability committee share their knowledge with others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Measuring an institution’s carbon footprint can be tricky. Take the time to first learn how to do this, drawing on external resources. Educating others will help reporting to be more effective </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Staff time to upskill and share resources</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~1 month</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5029457"/>
                  </a:ext>
                </a:extLst>
              </a:tr>
              <a:tr h="691614">
                <a:tc>
                  <a:txBody>
                    <a:bodyPr/>
                    <a:lstStyle/>
                    <a:p>
                      <a:r>
                        <a:rPr lang="en-GB" sz="900" dirty="0">
                          <a:latin typeface="+mj-lt"/>
                        </a:rPr>
                        <a:t>Measure college carbon footprint using existing data</a:t>
                      </a:r>
                      <a:endParaRPr lang="en-GB" sz="900" dirty="0"/>
                    </a:p>
                    <a:p>
                      <a:pPr marL="171450" indent="-171450">
                        <a:buFont typeface="Arial" panose="020B0604020202020204" pitchFamily="34" charset="0"/>
                        <a:buChar char="•"/>
                      </a:pPr>
                      <a:r>
                        <a:rPr lang="en-GB" sz="900" dirty="0"/>
                        <a:t>Sustainability team collect available data to measure College’s carbon footprint. </a:t>
                      </a:r>
                    </a:p>
                    <a:p>
                      <a:pPr marL="171450" indent="-171450">
                        <a:buFont typeface="Arial" panose="020B0604020202020204" pitchFamily="34" charset="0"/>
                        <a:buChar char="•"/>
                      </a:pPr>
                      <a:r>
                        <a:rPr lang="en-GB" sz="900" dirty="0"/>
                        <a:t>Aim to measure Scope 1 and Scope 2. Try to estimate Scope 3, if possible</a:t>
                      </a:r>
                    </a:p>
                    <a:p>
                      <a:pPr marL="171450" indent="-171450">
                        <a:buFont typeface="Arial" panose="020B0604020202020204" pitchFamily="34" charset="0"/>
                        <a:buChar char="•"/>
                      </a:pPr>
                      <a:r>
                        <a:rPr lang="en-GB" sz="900" dirty="0"/>
                        <a:t>Use freely available existing tool to measure and project emissions, such as </a:t>
                      </a:r>
                      <a:r>
                        <a:rPr lang="en-GB" sz="900" dirty="0">
                          <a:hlinkClick r:id="rId8"/>
                        </a:rPr>
                        <a:t>Carbon Footprint and Project Register Tool.</a:t>
                      </a:r>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900" dirty="0"/>
                        <a:t>Even if the college has patchy data, it is important to measure it current carbon footprint as accurately as possible, to establish a baseline and inform your net zero targets. This should also reveal gaps in the college’s current data collection.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900" dirty="0"/>
                        <a:t>Staff time involved in collecting data/measuring</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900" dirty="0"/>
                        <a:t>~2-3 months</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45632724"/>
                  </a:ext>
                </a:extLst>
              </a:tr>
            </a:tbl>
          </a:graphicData>
        </a:graphic>
      </p:graphicFrame>
      <p:sp>
        <p:nvSpPr>
          <p:cNvPr id="3" name="Oval 2">
            <a:extLst>
              <a:ext uri="{FF2B5EF4-FFF2-40B4-BE49-F238E27FC236}">
                <a16:creationId xmlns:a16="http://schemas.microsoft.com/office/drawing/2014/main" id="{9D4F7ECE-1B5B-4D38-A238-0FB8A404D572}"/>
              </a:ext>
            </a:extLst>
          </p:cNvPr>
          <p:cNvSpPr/>
          <p:nvPr/>
        </p:nvSpPr>
        <p:spPr>
          <a:xfrm>
            <a:off x="8508748" y="1925378"/>
            <a:ext cx="180000" cy="18000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 name="Oval 3">
            <a:extLst>
              <a:ext uri="{FF2B5EF4-FFF2-40B4-BE49-F238E27FC236}">
                <a16:creationId xmlns:a16="http://schemas.microsoft.com/office/drawing/2014/main" id="{C3B7F07D-28F1-4184-A5B4-624EB1537B84}"/>
              </a:ext>
            </a:extLst>
          </p:cNvPr>
          <p:cNvSpPr/>
          <p:nvPr/>
        </p:nvSpPr>
        <p:spPr>
          <a:xfrm>
            <a:off x="8797486" y="1925378"/>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 name="Oval 4">
            <a:extLst>
              <a:ext uri="{FF2B5EF4-FFF2-40B4-BE49-F238E27FC236}">
                <a16:creationId xmlns:a16="http://schemas.microsoft.com/office/drawing/2014/main" id="{FC147303-F6E7-4ED7-A0E6-B3740CC3AC8B}"/>
              </a:ext>
            </a:extLst>
          </p:cNvPr>
          <p:cNvSpPr/>
          <p:nvPr/>
        </p:nvSpPr>
        <p:spPr>
          <a:xfrm>
            <a:off x="9086224" y="1925378"/>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6" name="Oval 5">
            <a:extLst>
              <a:ext uri="{FF2B5EF4-FFF2-40B4-BE49-F238E27FC236}">
                <a16:creationId xmlns:a16="http://schemas.microsoft.com/office/drawing/2014/main" id="{F402538A-7306-44A8-80C3-52AB1F3CD69E}"/>
              </a:ext>
            </a:extLst>
          </p:cNvPr>
          <p:cNvSpPr/>
          <p:nvPr/>
        </p:nvSpPr>
        <p:spPr>
          <a:xfrm>
            <a:off x="10092480" y="1925378"/>
            <a:ext cx="180000" cy="18000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7" name="Oval 6">
            <a:extLst>
              <a:ext uri="{FF2B5EF4-FFF2-40B4-BE49-F238E27FC236}">
                <a16:creationId xmlns:a16="http://schemas.microsoft.com/office/drawing/2014/main" id="{DCC61A25-C227-4775-A85C-67F923B13924}"/>
              </a:ext>
            </a:extLst>
          </p:cNvPr>
          <p:cNvSpPr/>
          <p:nvPr/>
        </p:nvSpPr>
        <p:spPr>
          <a:xfrm>
            <a:off x="10381218" y="1925378"/>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8" name="Oval 7">
            <a:extLst>
              <a:ext uri="{FF2B5EF4-FFF2-40B4-BE49-F238E27FC236}">
                <a16:creationId xmlns:a16="http://schemas.microsoft.com/office/drawing/2014/main" id="{5415756E-E612-4277-B4D4-CA0267158382}"/>
              </a:ext>
            </a:extLst>
          </p:cNvPr>
          <p:cNvSpPr/>
          <p:nvPr/>
        </p:nvSpPr>
        <p:spPr>
          <a:xfrm>
            <a:off x="10669956" y="1925378"/>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3" name="Oval 12">
            <a:extLst>
              <a:ext uri="{FF2B5EF4-FFF2-40B4-BE49-F238E27FC236}">
                <a16:creationId xmlns:a16="http://schemas.microsoft.com/office/drawing/2014/main" id="{76F78020-F77E-47A1-BC68-6DFA8F241026}"/>
              </a:ext>
            </a:extLst>
          </p:cNvPr>
          <p:cNvSpPr/>
          <p:nvPr/>
        </p:nvSpPr>
        <p:spPr>
          <a:xfrm>
            <a:off x="8508748" y="3132718"/>
            <a:ext cx="180000" cy="18000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4" name="Oval 13">
            <a:extLst>
              <a:ext uri="{FF2B5EF4-FFF2-40B4-BE49-F238E27FC236}">
                <a16:creationId xmlns:a16="http://schemas.microsoft.com/office/drawing/2014/main" id="{192A4651-4CB9-4038-B1FE-1FE69D6FC836}"/>
              </a:ext>
            </a:extLst>
          </p:cNvPr>
          <p:cNvSpPr/>
          <p:nvPr/>
        </p:nvSpPr>
        <p:spPr>
          <a:xfrm>
            <a:off x="8797486" y="3132718"/>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5" name="Oval 14">
            <a:extLst>
              <a:ext uri="{FF2B5EF4-FFF2-40B4-BE49-F238E27FC236}">
                <a16:creationId xmlns:a16="http://schemas.microsoft.com/office/drawing/2014/main" id="{E9441613-1BF4-4E5D-B19B-6CCCC3180D7C}"/>
              </a:ext>
            </a:extLst>
          </p:cNvPr>
          <p:cNvSpPr/>
          <p:nvPr/>
        </p:nvSpPr>
        <p:spPr>
          <a:xfrm>
            <a:off x="9086224" y="3132718"/>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6" name="Oval 15">
            <a:extLst>
              <a:ext uri="{FF2B5EF4-FFF2-40B4-BE49-F238E27FC236}">
                <a16:creationId xmlns:a16="http://schemas.microsoft.com/office/drawing/2014/main" id="{CDDA4B39-F9D1-4749-B36A-27C01619744C}"/>
              </a:ext>
            </a:extLst>
          </p:cNvPr>
          <p:cNvSpPr/>
          <p:nvPr/>
        </p:nvSpPr>
        <p:spPr>
          <a:xfrm>
            <a:off x="10092480" y="3132718"/>
            <a:ext cx="180000" cy="18000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7" name="Oval 16">
            <a:extLst>
              <a:ext uri="{FF2B5EF4-FFF2-40B4-BE49-F238E27FC236}">
                <a16:creationId xmlns:a16="http://schemas.microsoft.com/office/drawing/2014/main" id="{89C28CF4-ADF8-4E02-BB7C-1F32B7EB3C2B}"/>
              </a:ext>
            </a:extLst>
          </p:cNvPr>
          <p:cNvSpPr/>
          <p:nvPr/>
        </p:nvSpPr>
        <p:spPr>
          <a:xfrm>
            <a:off x="10381218" y="3132718"/>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8" name="Oval 17">
            <a:extLst>
              <a:ext uri="{FF2B5EF4-FFF2-40B4-BE49-F238E27FC236}">
                <a16:creationId xmlns:a16="http://schemas.microsoft.com/office/drawing/2014/main" id="{38B2EC12-75F7-4322-ABE2-EA71F55AF007}"/>
              </a:ext>
            </a:extLst>
          </p:cNvPr>
          <p:cNvSpPr/>
          <p:nvPr/>
        </p:nvSpPr>
        <p:spPr>
          <a:xfrm>
            <a:off x="10669956" y="3132718"/>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9" name="Text Placeholder 18">
            <a:extLst>
              <a:ext uri="{FF2B5EF4-FFF2-40B4-BE49-F238E27FC236}">
                <a16:creationId xmlns:a16="http://schemas.microsoft.com/office/drawing/2014/main" id="{9C835D54-860E-4EF7-B371-F1ECE140F8FA}"/>
              </a:ext>
            </a:extLst>
          </p:cNvPr>
          <p:cNvSpPr txBox="1">
            <a:spLocks/>
          </p:cNvSpPr>
          <p:nvPr/>
        </p:nvSpPr>
        <p:spPr>
          <a:xfrm>
            <a:off x="666749" y="430332"/>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400" dirty="0">
                <a:latin typeface="+mj-lt"/>
              </a:rPr>
              <a:t>EMERGING COLLEGES INITIATIVES (2)</a:t>
            </a:r>
            <a:endParaRPr lang="en-AU" sz="2400" dirty="0">
              <a:latin typeface="+mj-lt"/>
            </a:endParaRPr>
          </a:p>
        </p:txBody>
      </p:sp>
      <p:graphicFrame>
        <p:nvGraphicFramePr>
          <p:cNvPr id="20" name="Table 19">
            <a:extLst>
              <a:ext uri="{FF2B5EF4-FFF2-40B4-BE49-F238E27FC236}">
                <a16:creationId xmlns:a16="http://schemas.microsoft.com/office/drawing/2014/main" id="{6F90C93D-5AED-41EE-9147-00D1B62419AD}"/>
              </a:ext>
            </a:extLst>
          </p:cNvPr>
          <p:cNvGraphicFramePr>
            <a:graphicFrameLocks noGrp="1"/>
          </p:cNvGraphicFramePr>
          <p:nvPr>
            <p:extLst>
              <p:ext uri="{D42A27DB-BD31-4B8C-83A1-F6EECF244321}">
                <p14:modId xmlns:p14="http://schemas.microsoft.com/office/powerpoint/2010/main" val="1937141618"/>
              </p:ext>
            </p:extLst>
          </p:nvPr>
        </p:nvGraphicFramePr>
        <p:xfrm>
          <a:off x="666750" y="3877600"/>
          <a:ext cx="10872788" cy="1950720"/>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230538">
                <a:tc gridSpan="4">
                  <a:txBody>
                    <a:bodyPr/>
                    <a:lstStyle/>
                    <a:p>
                      <a:r>
                        <a:rPr lang="en-GB" sz="1100" dirty="0">
                          <a:solidFill>
                            <a:schemeClr val="accent2"/>
                          </a:solidFill>
                          <a:latin typeface="+mj-lt"/>
                        </a:rPr>
                        <a:t>Teaching, learning, and research</a:t>
                      </a:r>
                      <a:endParaRPr lang="en-AU" sz="1100" dirty="0">
                        <a:solidFill>
                          <a:schemeClr val="accent2"/>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224373">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WILL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573840">
                <a:tc>
                  <a:txBody>
                    <a:bodyPr/>
                    <a:lstStyle/>
                    <a:p>
                      <a:r>
                        <a:rPr lang="en-GB" sz="900" dirty="0">
                          <a:latin typeface="+mj-lt"/>
                        </a:rPr>
                        <a:t>Deliver carbon literacy training to all staff and students</a:t>
                      </a:r>
                      <a:endParaRPr lang="en-GB" sz="900" dirty="0"/>
                    </a:p>
                    <a:p>
                      <a:pPr marL="171450" indent="-171450">
                        <a:buFont typeface="Arial" panose="020B0604020202020204" pitchFamily="34" charset="0"/>
                        <a:buChar char="•"/>
                      </a:pPr>
                      <a:r>
                        <a:rPr lang="en-GB" sz="900" dirty="0"/>
                        <a:t>Design and deliver 1-day carbon literacy training to all staff and students with support from the </a:t>
                      </a:r>
                      <a:r>
                        <a:rPr lang="en-GB" sz="900" dirty="0">
                          <a:hlinkClick r:id="rId9"/>
                        </a:rPr>
                        <a:t>Carbon Literacy Project</a:t>
                      </a:r>
                      <a:r>
                        <a:rPr lang="en-GB" sz="900" dirty="0"/>
                        <a:t> (which offers a day’s worth of training on climate change, carbon footprints, and other environmental issues)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The college community must have a good understanding of climate change, what causes it, and how it is likely to affect them if they are to take action in response. The Carbon Literacy project delivers this foundational understanding and shows individuals actions they can take to reduce their individual environmental impact.</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900" dirty="0"/>
                    </a:p>
                    <a:p>
                      <a:endParaRPr lang="en-GB" sz="900" dirty="0"/>
                    </a:p>
                    <a:p>
                      <a:endParaRPr lang="en-GB" sz="900" dirty="0"/>
                    </a:p>
                    <a:p>
                      <a:r>
                        <a:rPr lang="en-GB" sz="900" dirty="0"/>
                        <a:t>There is a cost involved in the Carbon Literacy Project certifying/delivering training for the college. For more information contact </a:t>
                      </a:r>
                      <a:r>
                        <a:rPr lang="en-GB" sz="900" dirty="0">
                          <a:hlinkClick r:id="rId10"/>
                        </a:rPr>
                        <a:t>info@carbonliteracy.com</a:t>
                      </a:r>
                      <a:r>
                        <a:rPr lang="en-GB" sz="900" dirty="0"/>
                        <a:t> </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~2 months to arrange and then deliver training</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5029457"/>
                  </a:ext>
                </a:extLst>
              </a:tr>
            </a:tbl>
          </a:graphicData>
        </a:graphic>
      </p:graphicFrame>
      <p:sp>
        <p:nvSpPr>
          <p:cNvPr id="21" name="Oval 20">
            <a:extLst>
              <a:ext uri="{FF2B5EF4-FFF2-40B4-BE49-F238E27FC236}">
                <a16:creationId xmlns:a16="http://schemas.microsoft.com/office/drawing/2014/main" id="{414EDCB0-5990-4A70-8D97-4AF32DB6CDD3}"/>
              </a:ext>
            </a:extLst>
          </p:cNvPr>
          <p:cNvSpPr/>
          <p:nvPr/>
        </p:nvSpPr>
        <p:spPr>
          <a:xfrm>
            <a:off x="8508748" y="4669083"/>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2" name="Oval 21">
            <a:extLst>
              <a:ext uri="{FF2B5EF4-FFF2-40B4-BE49-F238E27FC236}">
                <a16:creationId xmlns:a16="http://schemas.microsoft.com/office/drawing/2014/main" id="{21D2BAE8-F0F2-404B-81D3-00BC4C55D4E4}"/>
              </a:ext>
            </a:extLst>
          </p:cNvPr>
          <p:cNvSpPr/>
          <p:nvPr/>
        </p:nvSpPr>
        <p:spPr>
          <a:xfrm>
            <a:off x="8797486" y="466908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3" name="Oval 22">
            <a:extLst>
              <a:ext uri="{FF2B5EF4-FFF2-40B4-BE49-F238E27FC236}">
                <a16:creationId xmlns:a16="http://schemas.microsoft.com/office/drawing/2014/main" id="{309DEEED-AD30-480A-AE28-C11716F35ABD}"/>
              </a:ext>
            </a:extLst>
          </p:cNvPr>
          <p:cNvSpPr/>
          <p:nvPr/>
        </p:nvSpPr>
        <p:spPr>
          <a:xfrm>
            <a:off x="9086224" y="466908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4" name="Oval 23">
            <a:extLst>
              <a:ext uri="{FF2B5EF4-FFF2-40B4-BE49-F238E27FC236}">
                <a16:creationId xmlns:a16="http://schemas.microsoft.com/office/drawing/2014/main" id="{84D31DDC-A524-470A-9B44-8DD48534D756}"/>
              </a:ext>
            </a:extLst>
          </p:cNvPr>
          <p:cNvSpPr/>
          <p:nvPr/>
        </p:nvSpPr>
        <p:spPr>
          <a:xfrm>
            <a:off x="10092480" y="4669083"/>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5" name="Oval 24">
            <a:extLst>
              <a:ext uri="{FF2B5EF4-FFF2-40B4-BE49-F238E27FC236}">
                <a16:creationId xmlns:a16="http://schemas.microsoft.com/office/drawing/2014/main" id="{7ECE9EEC-8748-46A9-9C04-DF9F1307F931}"/>
              </a:ext>
            </a:extLst>
          </p:cNvPr>
          <p:cNvSpPr/>
          <p:nvPr/>
        </p:nvSpPr>
        <p:spPr>
          <a:xfrm>
            <a:off x="10381218" y="466908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6" name="Oval 25">
            <a:extLst>
              <a:ext uri="{FF2B5EF4-FFF2-40B4-BE49-F238E27FC236}">
                <a16:creationId xmlns:a16="http://schemas.microsoft.com/office/drawing/2014/main" id="{1B5A7F65-F30B-403A-A9D3-A63B2A640C77}"/>
              </a:ext>
            </a:extLst>
          </p:cNvPr>
          <p:cNvSpPr/>
          <p:nvPr/>
        </p:nvSpPr>
        <p:spPr>
          <a:xfrm>
            <a:off x="10669956" y="466908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7" name="Rectangle 26">
            <a:extLst>
              <a:ext uri="{FF2B5EF4-FFF2-40B4-BE49-F238E27FC236}">
                <a16:creationId xmlns:a16="http://schemas.microsoft.com/office/drawing/2014/main" id="{90D45529-EB40-4079-8E1E-B262D2B29B2D}"/>
              </a:ext>
            </a:extLst>
          </p:cNvPr>
          <p:cNvSpPr/>
          <p:nvPr/>
        </p:nvSpPr>
        <p:spPr>
          <a:xfrm>
            <a:off x="0" y="6225871"/>
            <a:ext cx="12190413" cy="63371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Tree>
    <p:extLst>
      <p:ext uri="{BB962C8B-B14F-4D97-AF65-F5344CB8AC3E}">
        <p14:creationId xmlns:p14="http://schemas.microsoft.com/office/powerpoint/2010/main" val="525858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a:extLst>
              <a:ext uri="{FF2B5EF4-FFF2-40B4-BE49-F238E27FC236}">
                <a16:creationId xmlns:a16="http://schemas.microsoft.com/office/drawing/2014/main" id="{4FD50847-FD8D-4F58-8C53-FDB562A9FD85}"/>
              </a:ext>
            </a:extLst>
          </p:cNvPr>
          <p:cNvGraphicFramePr>
            <a:graphicFrameLocks noChangeAspect="1"/>
          </p:cNvGraphicFramePr>
          <p:nvPr>
            <p:custDataLst>
              <p:tags r:id="rId2"/>
            </p:custDataLst>
            <p:extLst>
              <p:ext uri="{D42A27DB-BD31-4B8C-83A1-F6EECF244321}">
                <p14:modId xmlns:p14="http://schemas.microsoft.com/office/powerpoint/2010/main" val="4014349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4" imgW="425" imgH="426" progId="TCLayout.ActiveDocument.1">
                  <p:embed/>
                </p:oleObj>
              </mc:Choice>
              <mc:Fallback>
                <p:oleObj name="think-cell Slide" r:id="rId4" imgW="425" imgH="426" progId="TCLayout.ActiveDocument.1">
                  <p:embed/>
                  <p:pic>
                    <p:nvPicPr>
                      <p:cNvPr id="26" name="Object 25" hidden="1">
                        <a:extLst>
                          <a:ext uri="{FF2B5EF4-FFF2-40B4-BE49-F238E27FC236}">
                            <a16:creationId xmlns:a16="http://schemas.microsoft.com/office/drawing/2014/main" id="{4FD50847-FD8D-4F58-8C53-FDB562A9FD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2E035E73-8832-4976-9FF9-F26DF1CF235B}"/>
              </a:ext>
            </a:extLst>
          </p:cNvPr>
          <p:cNvSpPr/>
          <p:nvPr/>
        </p:nvSpPr>
        <p:spPr>
          <a:xfrm>
            <a:off x="0" y="106326"/>
            <a:ext cx="12190413" cy="6119544"/>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 name="Text Placeholder 18">
            <a:extLst>
              <a:ext uri="{FF2B5EF4-FFF2-40B4-BE49-F238E27FC236}">
                <a16:creationId xmlns:a16="http://schemas.microsoft.com/office/drawing/2014/main" id="{1CF266D8-8141-49A5-9D7F-2DD64A5DC776}"/>
              </a:ext>
            </a:extLst>
          </p:cNvPr>
          <p:cNvSpPr txBox="1">
            <a:spLocks/>
          </p:cNvSpPr>
          <p:nvPr/>
        </p:nvSpPr>
        <p:spPr>
          <a:xfrm>
            <a:off x="666749" y="430332"/>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400" dirty="0">
                <a:latin typeface="+mj-lt"/>
              </a:rPr>
              <a:t>EMERGING COLLEGES INITIATIVES (3)</a:t>
            </a:r>
            <a:endParaRPr lang="en-AU" sz="2400" dirty="0">
              <a:latin typeface="+mj-lt"/>
            </a:endParaRPr>
          </a:p>
        </p:txBody>
      </p:sp>
      <p:graphicFrame>
        <p:nvGraphicFramePr>
          <p:cNvPr id="3" name="Table 2">
            <a:extLst>
              <a:ext uri="{FF2B5EF4-FFF2-40B4-BE49-F238E27FC236}">
                <a16:creationId xmlns:a16="http://schemas.microsoft.com/office/drawing/2014/main" id="{CDCCCF7A-F7EC-4F9C-98F3-0B1103AC60D1}"/>
              </a:ext>
            </a:extLst>
          </p:cNvPr>
          <p:cNvGraphicFramePr>
            <a:graphicFrameLocks noGrp="1"/>
          </p:cNvGraphicFramePr>
          <p:nvPr>
            <p:extLst>
              <p:ext uri="{D42A27DB-BD31-4B8C-83A1-F6EECF244321}">
                <p14:modId xmlns:p14="http://schemas.microsoft.com/office/powerpoint/2010/main" val="273438467"/>
              </p:ext>
            </p:extLst>
          </p:nvPr>
        </p:nvGraphicFramePr>
        <p:xfrm>
          <a:off x="666750" y="1125538"/>
          <a:ext cx="10872788" cy="2590800"/>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230538">
                <a:tc gridSpan="4">
                  <a:txBody>
                    <a:bodyPr/>
                    <a:lstStyle/>
                    <a:p>
                      <a:r>
                        <a:rPr lang="en-GB" sz="1100" dirty="0">
                          <a:solidFill>
                            <a:schemeClr val="accent3"/>
                          </a:solidFill>
                          <a:latin typeface="+mj-lt"/>
                        </a:rPr>
                        <a:t>Estates and Operations</a:t>
                      </a:r>
                      <a:endParaRPr lang="en-AU" sz="1100" dirty="0">
                        <a:solidFill>
                          <a:schemeClr val="accent3"/>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224373">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SHOULD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691614">
                <a:tc>
                  <a:txBody>
                    <a:bodyPr/>
                    <a:lstStyle/>
                    <a:p>
                      <a:r>
                        <a:rPr lang="en-GB" sz="900" dirty="0">
                          <a:latin typeface="+mj-lt"/>
                        </a:rPr>
                        <a:t>Implement strategies to reduce energy use</a:t>
                      </a:r>
                      <a:endParaRPr lang="en-GB" sz="900" dirty="0"/>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t>Identify opportunities to </a:t>
                      </a:r>
                      <a:r>
                        <a:rPr lang="en-GB" sz="900" i="1" dirty="0"/>
                        <a:t>reduce</a:t>
                      </a:r>
                      <a:r>
                        <a:rPr lang="en-GB" sz="900" dirty="0"/>
                        <a:t> energy use (e.g. by doing an energy walk-around, different heating and cooling timers, campaigning to switch-off lights). </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t>Draw on free and publicly available resources/guidance, such as the </a:t>
                      </a:r>
                      <a:r>
                        <a:rPr lang="en-GB" sz="900" dirty="0">
                          <a:hlinkClick r:id="rId6"/>
                        </a:rPr>
                        <a:t>Carbon Trust’s guide to energy saving</a:t>
                      </a:r>
                      <a:endParaRPr lang="en-GB" sz="900" dirty="0"/>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t>Report to the college community how much energy has been saved and the impact on the college’s carbon footprint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There are likely to be several, low or no-cost initiatives the college can implement to reduce its energy use before it begins to explore higher cost options to increase energy efficiency and eventually explore renewable energy. Focusing on these ‘quick wins’ first will reduce the college’s carbon footprint straight away and build momentum for future initiatives.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Staff time involved in designing and implementing initiatives</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It may take longer than 6 months to design and implement these initiatives and report on their results</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5029457"/>
                  </a:ext>
                </a:extLst>
              </a:tr>
              <a:tr h="691614">
                <a:tc>
                  <a:txBody>
                    <a:bodyPr/>
                    <a:lstStyle/>
                    <a:p>
                      <a:pPr marL="0" marR="0" lvl="0" indent="0" algn="l" defTabSz="1039033"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dirty="0">
                          <a:latin typeface="+mj-lt"/>
                        </a:rPr>
                        <a:t>Ensure recycling, food waste, and signage is available in every college building</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t>Check recycling bins and food waste bins (where possible) are available in every college building with signs showing people how to recycle/dispose of food waste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900" dirty="0"/>
                        <a:t>Having the right bins available and guidance for what to put in them will help to divert more of the college’s waste away from landfill, reducing emissions from landfill and the pollution the college creates. It will also educate students about recycling and encourage positive behaviour towards waste. </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r>
                        <a:rPr lang="en-GB" sz="900" dirty="0"/>
                        <a:t>Cost of additional bins, collection points (if needed) and signs </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r>
                        <a:rPr lang="en-GB" sz="900" dirty="0"/>
                        <a:t>~2 months</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218217"/>
                  </a:ext>
                </a:extLst>
              </a:tr>
            </a:tbl>
          </a:graphicData>
        </a:graphic>
      </p:graphicFrame>
      <p:sp>
        <p:nvSpPr>
          <p:cNvPr id="4" name="Oval 3">
            <a:extLst>
              <a:ext uri="{FF2B5EF4-FFF2-40B4-BE49-F238E27FC236}">
                <a16:creationId xmlns:a16="http://schemas.microsoft.com/office/drawing/2014/main" id="{C464A527-D436-428A-8655-441305439A03}"/>
              </a:ext>
            </a:extLst>
          </p:cNvPr>
          <p:cNvSpPr/>
          <p:nvPr/>
        </p:nvSpPr>
        <p:spPr>
          <a:xfrm>
            <a:off x="8475743" y="1973543"/>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 name="Oval 4">
            <a:extLst>
              <a:ext uri="{FF2B5EF4-FFF2-40B4-BE49-F238E27FC236}">
                <a16:creationId xmlns:a16="http://schemas.microsoft.com/office/drawing/2014/main" id="{722FFAF7-5AD7-4BC0-8929-55A3AC7E43E6}"/>
              </a:ext>
            </a:extLst>
          </p:cNvPr>
          <p:cNvSpPr/>
          <p:nvPr/>
        </p:nvSpPr>
        <p:spPr>
          <a:xfrm>
            <a:off x="8764481" y="197354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6" name="Oval 5">
            <a:extLst>
              <a:ext uri="{FF2B5EF4-FFF2-40B4-BE49-F238E27FC236}">
                <a16:creationId xmlns:a16="http://schemas.microsoft.com/office/drawing/2014/main" id="{1B10B3A4-78CF-464F-8607-68D8EB188DD6}"/>
              </a:ext>
            </a:extLst>
          </p:cNvPr>
          <p:cNvSpPr/>
          <p:nvPr/>
        </p:nvSpPr>
        <p:spPr>
          <a:xfrm>
            <a:off x="9053219" y="197354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7" name="Oval 6">
            <a:extLst>
              <a:ext uri="{FF2B5EF4-FFF2-40B4-BE49-F238E27FC236}">
                <a16:creationId xmlns:a16="http://schemas.microsoft.com/office/drawing/2014/main" id="{FEFEAE8E-0E00-49B9-AEEA-C821AF3B50B6}"/>
              </a:ext>
            </a:extLst>
          </p:cNvPr>
          <p:cNvSpPr/>
          <p:nvPr/>
        </p:nvSpPr>
        <p:spPr>
          <a:xfrm>
            <a:off x="10052906" y="1973543"/>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8" name="Oval 7">
            <a:extLst>
              <a:ext uri="{FF2B5EF4-FFF2-40B4-BE49-F238E27FC236}">
                <a16:creationId xmlns:a16="http://schemas.microsoft.com/office/drawing/2014/main" id="{E179039A-845C-48B2-9E6D-93A3E83087DA}"/>
              </a:ext>
            </a:extLst>
          </p:cNvPr>
          <p:cNvSpPr/>
          <p:nvPr/>
        </p:nvSpPr>
        <p:spPr>
          <a:xfrm>
            <a:off x="10341644" y="1973543"/>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9" name="Oval 8">
            <a:extLst>
              <a:ext uri="{FF2B5EF4-FFF2-40B4-BE49-F238E27FC236}">
                <a16:creationId xmlns:a16="http://schemas.microsoft.com/office/drawing/2014/main" id="{DDD7CAB0-C755-44E4-88C4-60F929169C67}"/>
              </a:ext>
            </a:extLst>
          </p:cNvPr>
          <p:cNvSpPr/>
          <p:nvPr/>
        </p:nvSpPr>
        <p:spPr>
          <a:xfrm>
            <a:off x="10630382" y="197354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0" name="Oval 9">
            <a:extLst>
              <a:ext uri="{FF2B5EF4-FFF2-40B4-BE49-F238E27FC236}">
                <a16:creationId xmlns:a16="http://schemas.microsoft.com/office/drawing/2014/main" id="{61A8BB0F-166E-4A3D-A005-42D44DC1F03E}"/>
              </a:ext>
            </a:extLst>
          </p:cNvPr>
          <p:cNvSpPr/>
          <p:nvPr/>
        </p:nvSpPr>
        <p:spPr>
          <a:xfrm>
            <a:off x="8475743" y="3026166"/>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1" name="Oval 10">
            <a:extLst>
              <a:ext uri="{FF2B5EF4-FFF2-40B4-BE49-F238E27FC236}">
                <a16:creationId xmlns:a16="http://schemas.microsoft.com/office/drawing/2014/main" id="{D4CC2570-A50A-4030-817F-A14395A7FD40}"/>
              </a:ext>
            </a:extLst>
          </p:cNvPr>
          <p:cNvSpPr/>
          <p:nvPr/>
        </p:nvSpPr>
        <p:spPr>
          <a:xfrm>
            <a:off x="8764481" y="3026166"/>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2" name="Oval 11">
            <a:extLst>
              <a:ext uri="{FF2B5EF4-FFF2-40B4-BE49-F238E27FC236}">
                <a16:creationId xmlns:a16="http://schemas.microsoft.com/office/drawing/2014/main" id="{9FEDD1C8-3A64-4033-B38C-6E11BAA1A447}"/>
              </a:ext>
            </a:extLst>
          </p:cNvPr>
          <p:cNvSpPr/>
          <p:nvPr/>
        </p:nvSpPr>
        <p:spPr>
          <a:xfrm>
            <a:off x="9053219" y="3026166"/>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3" name="Oval 12">
            <a:extLst>
              <a:ext uri="{FF2B5EF4-FFF2-40B4-BE49-F238E27FC236}">
                <a16:creationId xmlns:a16="http://schemas.microsoft.com/office/drawing/2014/main" id="{EC5A838D-7ED0-46E4-B112-94DFFB43A452}"/>
              </a:ext>
            </a:extLst>
          </p:cNvPr>
          <p:cNvSpPr/>
          <p:nvPr/>
        </p:nvSpPr>
        <p:spPr>
          <a:xfrm>
            <a:off x="10052906" y="3026166"/>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4" name="Oval 13">
            <a:extLst>
              <a:ext uri="{FF2B5EF4-FFF2-40B4-BE49-F238E27FC236}">
                <a16:creationId xmlns:a16="http://schemas.microsoft.com/office/drawing/2014/main" id="{F984C003-12A9-46C6-85EE-65ACE937EDF0}"/>
              </a:ext>
            </a:extLst>
          </p:cNvPr>
          <p:cNvSpPr/>
          <p:nvPr/>
        </p:nvSpPr>
        <p:spPr>
          <a:xfrm>
            <a:off x="10341644" y="3026166"/>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5" name="Oval 14">
            <a:extLst>
              <a:ext uri="{FF2B5EF4-FFF2-40B4-BE49-F238E27FC236}">
                <a16:creationId xmlns:a16="http://schemas.microsoft.com/office/drawing/2014/main" id="{A1AF7408-FC49-4BA6-B16C-1606AABF346E}"/>
              </a:ext>
            </a:extLst>
          </p:cNvPr>
          <p:cNvSpPr/>
          <p:nvPr/>
        </p:nvSpPr>
        <p:spPr>
          <a:xfrm>
            <a:off x="10630382" y="3026166"/>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aphicFrame>
        <p:nvGraphicFramePr>
          <p:cNvPr id="16" name="Table 15">
            <a:extLst>
              <a:ext uri="{FF2B5EF4-FFF2-40B4-BE49-F238E27FC236}">
                <a16:creationId xmlns:a16="http://schemas.microsoft.com/office/drawing/2014/main" id="{26FC09B0-EA7D-419A-BEA3-A3F5E2B3CC0F}"/>
              </a:ext>
            </a:extLst>
          </p:cNvPr>
          <p:cNvGraphicFramePr>
            <a:graphicFrameLocks noGrp="1"/>
          </p:cNvGraphicFramePr>
          <p:nvPr>
            <p:extLst>
              <p:ext uri="{D42A27DB-BD31-4B8C-83A1-F6EECF244321}">
                <p14:modId xmlns:p14="http://schemas.microsoft.com/office/powerpoint/2010/main" val="996278489"/>
              </p:ext>
            </p:extLst>
          </p:nvPr>
        </p:nvGraphicFramePr>
        <p:xfrm>
          <a:off x="666750" y="3720040"/>
          <a:ext cx="10872788" cy="1854576"/>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300096">
                <a:tc gridSpan="4">
                  <a:txBody>
                    <a:bodyPr/>
                    <a:lstStyle/>
                    <a:p>
                      <a:r>
                        <a:rPr lang="en-GB" sz="1100" dirty="0">
                          <a:solidFill>
                            <a:schemeClr val="accent4"/>
                          </a:solidFill>
                          <a:latin typeface="+mj-lt"/>
                        </a:rPr>
                        <a:t>Partnerships and Engagement</a:t>
                      </a:r>
                      <a:endParaRPr lang="en-AU" sz="1100" dirty="0">
                        <a:solidFill>
                          <a:schemeClr val="accent4"/>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264790">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SHOULD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801106">
                <a:tc>
                  <a:txBody>
                    <a:bodyPr/>
                    <a:lstStyle/>
                    <a:p>
                      <a:r>
                        <a:rPr lang="en-GB" sz="900" dirty="0">
                          <a:latin typeface="+mj-lt"/>
                        </a:rPr>
                        <a:t>Negotiate with campus food suppliers to supply sustainable food options</a:t>
                      </a:r>
                      <a:endParaRPr lang="en-GB" sz="900" dirty="0"/>
                    </a:p>
                    <a:p>
                      <a:pPr marL="171450" indent="-171450">
                        <a:buFont typeface="Arial" panose="020B0604020202020204" pitchFamily="34" charset="0"/>
                        <a:buChar char="•"/>
                      </a:pPr>
                      <a:r>
                        <a:rPr lang="en-GB" sz="900" dirty="0"/>
                        <a:t>Understand how sustainable are the food options on your campus (consider number of vegetarian/vegan options available, food miles, and seasonality)</a:t>
                      </a:r>
                    </a:p>
                    <a:p>
                      <a:pPr marL="171450" indent="-171450">
                        <a:buFont typeface="Arial" panose="020B0604020202020204" pitchFamily="34" charset="0"/>
                        <a:buChar char="•"/>
                      </a:pPr>
                      <a:r>
                        <a:rPr lang="en-GB" sz="900" dirty="0"/>
                        <a:t>Develop a set of criteria for more sustainable food. Check for resources and information on </a:t>
                      </a:r>
                      <a:r>
                        <a:rPr lang="en-GB" sz="900" dirty="0">
                          <a:hlinkClick r:id="rId7"/>
                        </a:rPr>
                        <a:t>Sustain</a:t>
                      </a:r>
                      <a:r>
                        <a:rPr lang="en-GB" sz="900" dirty="0"/>
                        <a:t>.</a:t>
                      </a:r>
                    </a:p>
                    <a:p>
                      <a:pPr marL="171450" indent="-171450">
                        <a:buFont typeface="Arial" panose="020B0604020202020204" pitchFamily="34" charset="0"/>
                        <a:buChar char="•"/>
                      </a:pPr>
                      <a:r>
                        <a:rPr lang="en-GB" sz="900" dirty="0"/>
                        <a:t>Procurement team and sustainability committee negotiate with food suppliers to ensure more sustainable options are available, based on criteria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A significant proportion of carbon emissions come from food we produce, eat, and waste; and some foods – like beef, lamb, cheese, and chocolate</a:t>
                      </a:r>
                      <a:r>
                        <a:rPr lang="en-GB" sz="900" baseline="30000" dirty="0"/>
                        <a:t>1</a:t>
                      </a:r>
                      <a:r>
                        <a:rPr lang="en-GB" sz="900" dirty="0"/>
                        <a:t> – have higher carbon footprints than others. Other factors, like how far away food comes from and whether it is in season, also affect its environmental impact. </a:t>
                      </a:r>
                    </a:p>
                    <a:p>
                      <a:r>
                        <a:rPr lang="en-GB" sz="900" dirty="0"/>
                        <a:t>Offering sustainable food options allows students and staff the choice to reduce their personal environmental impact and contributes to positive behaviour change across the college.</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Cost should be borne by the supplier and consumers</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3-6 months to negotiate change and implement</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5029457"/>
                  </a:ext>
                </a:extLst>
              </a:tr>
            </a:tbl>
          </a:graphicData>
        </a:graphic>
      </p:graphicFrame>
      <p:sp>
        <p:nvSpPr>
          <p:cNvPr id="18" name="Oval 17">
            <a:extLst>
              <a:ext uri="{FF2B5EF4-FFF2-40B4-BE49-F238E27FC236}">
                <a16:creationId xmlns:a16="http://schemas.microsoft.com/office/drawing/2014/main" id="{D17DE9BA-9A26-410F-A616-44F858956774}"/>
              </a:ext>
            </a:extLst>
          </p:cNvPr>
          <p:cNvSpPr/>
          <p:nvPr/>
        </p:nvSpPr>
        <p:spPr>
          <a:xfrm>
            <a:off x="8491619" y="4617918"/>
            <a:ext cx="180000" cy="180000"/>
          </a:xfrm>
          <a:prstGeom prst="ellipse">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9" name="Oval 18">
            <a:extLst>
              <a:ext uri="{FF2B5EF4-FFF2-40B4-BE49-F238E27FC236}">
                <a16:creationId xmlns:a16="http://schemas.microsoft.com/office/drawing/2014/main" id="{83CD053B-CBFB-4C79-9687-D2666D42D3C4}"/>
              </a:ext>
            </a:extLst>
          </p:cNvPr>
          <p:cNvSpPr/>
          <p:nvPr/>
        </p:nvSpPr>
        <p:spPr>
          <a:xfrm>
            <a:off x="8780357" y="4617918"/>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0" name="Oval 19">
            <a:extLst>
              <a:ext uri="{FF2B5EF4-FFF2-40B4-BE49-F238E27FC236}">
                <a16:creationId xmlns:a16="http://schemas.microsoft.com/office/drawing/2014/main" id="{EA3EC225-4D5F-4AB2-83F9-5740DB3F530B}"/>
              </a:ext>
            </a:extLst>
          </p:cNvPr>
          <p:cNvSpPr/>
          <p:nvPr/>
        </p:nvSpPr>
        <p:spPr>
          <a:xfrm>
            <a:off x="9069095" y="4617918"/>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1" name="Oval 20">
            <a:extLst>
              <a:ext uri="{FF2B5EF4-FFF2-40B4-BE49-F238E27FC236}">
                <a16:creationId xmlns:a16="http://schemas.microsoft.com/office/drawing/2014/main" id="{9687AFC6-B4E8-4BFD-9396-3348AC7A341C}"/>
              </a:ext>
            </a:extLst>
          </p:cNvPr>
          <p:cNvSpPr/>
          <p:nvPr/>
        </p:nvSpPr>
        <p:spPr>
          <a:xfrm>
            <a:off x="10068782" y="4616357"/>
            <a:ext cx="180000" cy="180000"/>
          </a:xfrm>
          <a:prstGeom prst="ellipse">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2" name="Oval 21">
            <a:extLst>
              <a:ext uri="{FF2B5EF4-FFF2-40B4-BE49-F238E27FC236}">
                <a16:creationId xmlns:a16="http://schemas.microsoft.com/office/drawing/2014/main" id="{63114829-7DF5-45E1-B1E8-33AF01B22E4B}"/>
              </a:ext>
            </a:extLst>
          </p:cNvPr>
          <p:cNvSpPr/>
          <p:nvPr/>
        </p:nvSpPr>
        <p:spPr>
          <a:xfrm>
            <a:off x="10357520" y="4616357"/>
            <a:ext cx="180000" cy="180000"/>
          </a:xfrm>
          <a:prstGeom prst="ellipse">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3" name="Oval 22">
            <a:extLst>
              <a:ext uri="{FF2B5EF4-FFF2-40B4-BE49-F238E27FC236}">
                <a16:creationId xmlns:a16="http://schemas.microsoft.com/office/drawing/2014/main" id="{3C6C0F13-CC78-4456-B59F-42CB48DF644B}"/>
              </a:ext>
            </a:extLst>
          </p:cNvPr>
          <p:cNvSpPr/>
          <p:nvPr/>
        </p:nvSpPr>
        <p:spPr>
          <a:xfrm>
            <a:off x="10646258" y="4616357"/>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4" name="Rectangle 23">
            <a:extLst>
              <a:ext uri="{FF2B5EF4-FFF2-40B4-BE49-F238E27FC236}">
                <a16:creationId xmlns:a16="http://schemas.microsoft.com/office/drawing/2014/main" id="{3CDEF083-317B-4CB2-B8B6-E0498A942BA2}"/>
              </a:ext>
            </a:extLst>
          </p:cNvPr>
          <p:cNvSpPr/>
          <p:nvPr/>
        </p:nvSpPr>
        <p:spPr>
          <a:xfrm>
            <a:off x="0" y="6225871"/>
            <a:ext cx="12190413" cy="63371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7" name="Rectangle 16">
            <a:extLst>
              <a:ext uri="{FF2B5EF4-FFF2-40B4-BE49-F238E27FC236}">
                <a16:creationId xmlns:a16="http://schemas.microsoft.com/office/drawing/2014/main" id="{3E931B1C-CC2B-4648-8E30-43D81D40A3D8}"/>
              </a:ext>
            </a:extLst>
          </p:cNvPr>
          <p:cNvSpPr/>
          <p:nvPr/>
        </p:nvSpPr>
        <p:spPr>
          <a:xfrm>
            <a:off x="658812" y="5946683"/>
            <a:ext cx="10872788" cy="230832"/>
          </a:xfrm>
          <a:prstGeom prst="rect">
            <a:avLst/>
          </a:prstGeom>
        </p:spPr>
        <p:txBody>
          <a:bodyPr wrap="square">
            <a:spAutoFit/>
          </a:bodyPr>
          <a:lstStyle/>
          <a:p>
            <a:r>
              <a:rPr lang="en-GB" sz="900" dirty="0"/>
              <a:t>(1) </a:t>
            </a:r>
            <a:r>
              <a:rPr lang="en-GB" sz="900" dirty="0" err="1"/>
              <a:t>Poore</a:t>
            </a:r>
            <a:r>
              <a:rPr lang="en-GB" sz="900" dirty="0"/>
              <a:t>, J., &amp; </a:t>
            </a:r>
            <a:r>
              <a:rPr lang="en-GB" sz="900" dirty="0" err="1"/>
              <a:t>Nemecek</a:t>
            </a:r>
            <a:r>
              <a:rPr lang="en-GB" sz="900" dirty="0"/>
              <a:t>, T. (2018). Reducing food’s environmental impacts through producers and consumers. Science, 360(6392), 987-992</a:t>
            </a:r>
            <a:endParaRPr lang="en-AU" sz="900" dirty="0"/>
          </a:p>
        </p:txBody>
      </p:sp>
    </p:spTree>
    <p:extLst>
      <p:ext uri="{BB962C8B-B14F-4D97-AF65-F5344CB8AC3E}">
        <p14:creationId xmlns:p14="http://schemas.microsoft.com/office/powerpoint/2010/main" val="1723006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a:extLst>
              <a:ext uri="{FF2B5EF4-FFF2-40B4-BE49-F238E27FC236}">
                <a16:creationId xmlns:a16="http://schemas.microsoft.com/office/drawing/2014/main" id="{4FD50847-FD8D-4F58-8C53-FDB562A9FD85}"/>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4" imgW="425" imgH="426" progId="TCLayout.ActiveDocument.1">
                  <p:embed/>
                </p:oleObj>
              </mc:Choice>
              <mc:Fallback>
                <p:oleObj name="think-cell Slide" r:id="rId4" imgW="425" imgH="426" progId="TCLayout.ActiveDocument.1">
                  <p:embed/>
                  <p:pic>
                    <p:nvPicPr>
                      <p:cNvPr id="26" name="Object 25" hidden="1">
                        <a:extLst>
                          <a:ext uri="{FF2B5EF4-FFF2-40B4-BE49-F238E27FC236}">
                            <a16:creationId xmlns:a16="http://schemas.microsoft.com/office/drawing/2014/main" id="{4FD50847-FD8D-4F58-8C53-FDB562A9FD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2E035E73-8832-4976-9FF9-F26DF1CF235B}"/>
              </a:ext>
            </a:extLst>
          </p:cNvPr>
          <p:cNvSpPr/>
          <p:nvPr/>
        </p:nvSpPr>
        <p:spPr>
          <a:xfrm>
            <a:off x="0" y="106326"/>
            <a:ext cx="12190413" cy="6119544"/>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 name="Text Placeholder 18">
            <a:extLst>
              <a:ext uri="{FF2B5EF4-FFF2-40B4-BE49-F238E27FC236}">
                <a16:creationId xmlns:a16="http://schemas.microsoft.com/office/drawing/2014/main" id="{1CF266D8-8141-49A5-9D7F-2DD64A5DC776}"/>
              </a:ext>
            </a:extLst>
          </p:cNvPr>
          <p:cNvSpPr txBox="1">
            <a:spLocks/>
          </p:cNvSpPr>
          <p:nvPr/>
        </p:nvSpPr>
        <p:spPr>
          <a:xfrm>
            <a:off x="666749" y="430332"/>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400" dirty="0">
                <a:latin typeface="+mj-lt"/>
              </a:rPr>
              <a:t>EMERGING COLLEGES INITIATIVES (4)</a:t>
            </a:r>
            <a:endParaRPr lang="en-AU" sz="2400" dirty="0">
              <a:latin typeface="+mj-lt"/>
            </a:endParaRPr>
          </a:p>
        </p:txBody>
      </p:sp>
      <p:graphicFrame>
        <p:nvGraphicFramePr>
          <p:cNvPr id="16" name="Table 15">
            <a:extLst>
              <a:ext uri="{FF2B5EF4-FFF2-40B4-BE49-F238E27FC236}">
                <a16:creationId xmlns:a16="http://schemas.microsoft.com/office/drawing/2014/main" id="{26FC09B0-EA7D-419A-BEA3-A3F5E2B3CC0F}"/>
              </a:ext>
            </a:extLst>
          </p:cNvPr>
          <p:cNvGraphicFramePr>
            <a:graphicFrameLocks noGrp="1"/>
          </p:cNvGraphicFramePr>
          <p:nvPr>
            <p:extLst>
              <p:ext uri="{D42A27DB-BD31-4B8C-83A1-F6EECF244321}">
                <p14:modId xmlns:p14="http://schemas.microsoft.com/office/powerpoint/2010/main" val="1127948022"/>
              </p:ext>
            </p:extLst>
          </p:nvPr>
        </p:nvGraphicFramePr>
        <p:xfrm>
          <a:off x="666750" y="1134736"/>
          <a:ext cx="10872788" cy="1466962"/>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300096">
                <a:tc gridSpan="4">
                  <a:txBody>
                    <a:bodyPr/>
                    <a:lstStyle/>
                    <a:p>
                      <a:r>
                        <a:rPr lang="en-GB" sz="1100" dirty="0">
                          <a:solidFill>
                            <a:schemeClr val="accent4"/>
                          </a:solidFill>
                          <a:latin typeface="+mj-lt"/>
                        </a:rPr>
                        <a:t>Partnerships and Engagement</a:t>
                      </a:r>
                      <a:endParaRPr lang="en-AU" sz="1100" dirty="0">
                        <a:solidFill>
                          <a:schemeClr val="accent4"/>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340132">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SHOULD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801106">
                <a:tc>
                  <a:txBody>
                    <a:bodyPr/>
                    <a:lstStyle/>
                    <a:p>
                      <a:r>
                        <a:rPr lang="en-GB" sz="900" dirty="0">
                          <a:latin typeface="+mj-lt"/>
                        </a:rPr>
                        <a:t>Sign the Race to Zero for Universities and Colleges</a:t>
                      </a:r>
                      <a:endParaRPr lang="en-GB" sz="900" dirty="0"/>
                    </a:p>
                    <a:p>
                      <a:pPr marL="171450" indent="-171450">
                        <a:buFont typeface="Arial" panose="020B0604020202020204" pitchFamily="34" charset="0"/>
                        <a:buChar char="•"/>
                      </a:pPr>
                      <a:r>
                        <a:rPr lang="en-GB" sz="900" dirty="0"/>
                        <a:t>College Principal sign the </a:t>
                      </a:r>
                      <a:r>
                        <a:rPr lang="en-GB" sz="900" dirty="0">
                          <a:hlinkClick r:id="rId6"/>
                        </a:rPr>
                        <a:t>Race to Zero for Universities and Colleges</a:t>
                      </a:r>
                      <a:r>
                        <a:rPr lang="en-GB" sz="900" dirty="0"/>
                        <a:t> on behalf of the college – a global commitment for institutions to commit to becoming net-zero.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Demonstrate the college’s commitment to climate action and increase the growing pressure on governments to act in response to climate change. It recognises the important role of education in responding to climate change at a global level and is an initiative by </a:t>
                      </a:r>
                      <a:r>
                        <a:rPr lang="en-GB" sz="900" dirty="0">
                          <a:hlinkClick r:id="rId7"/>
                        </a:rPr>
                        <a:t>UNFCCC</a:t>
                      </a:r>
                      <a:r>
                        <a:rPr lang="en-GB" sz="900" dirty="0"/>
                        <a:t> and is championed at COP events. </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No cost</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5029457"/>
                  </a:ext>
                </a:extLst>
              </a:tr>
            </a:tbl>
          </a:graphicData>
        </a:graphic>
      </p:graphicFrame>
      <p:sp>
        <p:nvSpPr>
          <p:cNvPr id="18" name="Oval 17">
            <a:extLst>
              <a:ext uri="{FF2B5EF4-FFF2-40B4-BE49-F238E27FC236}">
                <a16:creationId xmlns:a16="http://schemas.microsoft.com/office/drawing/2014/main" id="{D17DE9BA-9A26-410F-A616-44F858956774}"/>
              </a:ext>
            </a:extLst>
          </p:cNvPr>
          <p:cNvSpPr/>
          <p:nvPr/>
        </p:nvSpPr>
        <p:spPr>
          <a:xfrm>
            <a:off x="8491619" y="2032614"/>
            <a:ext cx="180000" cy="180000"/>
          </a:xfrm>
          <a:prstGeom prst="ellipse">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9" name="Oval 18">
            <a:extLst>
              <a:ext uri="{FF2B5EF4-FFF2-40B4-BE49-F238E27FC236}">
                <a16:creationId xmlns:a16="http://schemas.microsoft.com/office/drawing/2014/main" id="{83CD053B-CBFB-4C79-9687-D2666D42D3C4}"/>
              </a:ext>
            </a:extLst>
          </p:cNvPr>
          <p:cNvSpPr/>
          <p:nvPr/>
        </p:nvSpPr>
        <p:spPr>
          <a:xfrm>
            <a:off x="8780357" y="2032614"/>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0" name="Oval 19">
            <a:extLst>
              <a:ext uri="{FF2B5EF4-FFF2-40B4-BE49-F238E27FC236}">
                <a16:creationId xmlns:a16="http://schemas.microsoft.com/office/drawing/2014/main" id="{EA3EC225-4D5F-4AB2-83F9-5740DB3F530B}"/>
              </a:ext>
            </a:extLst>
          </p:cNvPr>
          <p:cNvSpPr/>
          <p:nvPr/>
        </p:nvSpPr>
        <p:spPr>
          <a:xfrm>
            <a:off x="9069095" y="2032614"/>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1" name="Oval 20">
            <a:extLst>
              <a:ext uri="{FF2B5EF4-FFF2-40B4-BE49-F238E27FC236}">
                <a16:creationId xmlns:a16="http://schemas.microsoft.com/office/drawing/2014/main" id="{9687AFC6-B4E8-4BFD-9396-3348AC7A341C}"/>
              </a:ext>
            </a:extLst>
          </p:cNvPr>
          <p:cNvSpPr/>
          <p:nvPr/>
        </p:nvSpPr>
        <p:spPr>
          <a:xfrm>
            <a:off x="10068782" y="2031053"/>
            <a:ext cx="180000" cy="180000"/>
          </a:xfrm>
          <a:prstGeom prst="ellipse">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2" name="Oval 21">
            <a:extLst>
              <a:ext uri="{FF2B5EF4-FFF2-40B4-BE49-F238E27FC236}">
                <a16:creationId xmlns:a16="http://schemas.microsoft.com/office/drawing/2014/main" id="{63114829-7DF5-45E1-B1E8-33AF01B22E4B}"/>
              </a:ext>
            </a:extLst>
          </p:cNvPr>
          <p:cNvSpPr/>
          <p:nvPr/>
        </p:nvSpPr>
        <p:spPr>
          <a:xfrm>
            <a:off x="10357520" y="203105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3" name="Oval 22">
            <a:extLst>
              <a:ext uri="{FF2B5EF4-FFF2-40B4-BE49-F238E27FC236}">
                <a16:creationId xmlns:a16="http://schemas.microsoft.com/office/drawing/2014/main" id="{3C6C0F13-CC78-4456-B59F-42CB48DF644B}"/>
              </a:ext>
            </a:extLst>
          </p:cNvPr>
          <p:cNvSpPr/>
          <p:nvPr/>
        </p:nvSpPr>
        <p:spPr>
          <a:xfrm>
            <a:off x="10646258" y="203105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4" name="Rectangle 23">
            <a:extLst>
              <a:ext uri="{FF2B5EF4-FFF2-40B4-BE49-F238E27FC236}">
                <a16:creationId xmlns:a16="http://schemas.microsoft.com/office/drawing/2014/main" id="{3CDEF083-317B-4CB2-B8B6-E0498A942BA2}"/>
              </a:ext>
            </a:extLst>
          </p:cNvPr>
          <p:cNvSpPr/>
          <p:nvPr/>
        </p:nvSpPr>
        <p:spPr>
          <a:xfrm>
            <a:off x="0" y="6225871"/>
            <a:ext cx="12190413" cy="63371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Tree>
    <p:extLst>
      <p:ext uri="{BB962C8B-B14F-4D97-AF65-F5344CB8AC3E}">
        <p14:creationId xmlns:p14="http://schemas.microsoft.com/office/powerpoint/2010/main" val="280199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68280A-1927-4931-8F0D-25DBB26AE06C}"/>
              </a:ext>
            </a:extLst>
          </p:cNvPr>
          <p:cNvSpPr>
            <a:spLocks noGrp="1"/>
          </p:cNvSpPr>
          <p:nvPr>
            <p:ph type="body" sz="quarter" idx="12"/>
          </p:nvPr>
        </p:nvSpPr>
        <p:spPr/>
        <p:txBody>
          <a:bodyPr/>
          <a:lstStyle/>
          <a:p>
            <a:r>
              <a:rPr lang="en-GB" dirty="0"/>
              <a:t>Established</a:t>
            </a:r>
            <a:endParaRPr lang="en-AU" dirty="0"/>
          </a:p>
        </p:txBody>
      </p:sp>
      <p:sp>
        <p:nvSpPr>
          <p:cNvPr id="3" name="Rectangle 2">
            <a:extLst>
              <a:ext uri="{FF2B5EF4-FFF2-40B4-BE49-F238E27FC236}">
                <a16:creationId xmlns:a16="http://schemas.microsoft.com/office/drawing/2014/main" id="{978BD9CD-E8E9-4303-BCF9-AB974B2FAFF0}"/>
              </a:ext>
            </a:extLst>
          </p:cNvPr>
          <p:cNvSpPr/>
          <p:nvPr/>
        </p:nvSpPr>
        <p:spPr>
          <a:xfrm>
            <a:off x="0" y="6225871"/>
            <a:ext cx="12190413" cy="63371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pic>
        <p:nvPicPr>
          <p:cNvPr id="4" name="Picture 10" descr="Climate Commission for UK Higher and Further Education Students &amp; Leaders">
            <a:extLst>
              <a:ext uri="{FF2B5EF4-FFF2-40B4-BE49-F238E27FC236}">
                <a16:creationId xmlns:a16="http://schemas.microsoft.com/office/drawing/2014/main" id="{4B6DCDA3-4CA1-4E96-9F56-424242BE0EAF}"/>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l="10964" t="4276" r="12065" b="10472"/>
          <a:stretch/>
        </p:blipFill>
        <p:spPr bwMode="auto">
          <a:xfrm>
            <a:off x="10680671" y="6075799"/>
            <a:ext cx="1199747" cy="66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162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 name="Object 116" hidden="1">
            <a:extLst>
              <a:ext uri="{FF2B5EF4-FFF2-40B4-BE49-F238E27FC236}">
                <a16:creationId xmlns:a16="http://schemas.microsoft.com/office/drawing/2014/main" id="{42B77CC4-237B-48E1-A35D-344C001A10A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Slide" r:id="rId4" imgW="415" imgH="416" progId="TCLayout.ActiveDocument.1">
                  <p:embed/>
                </p:oleObj>
              </mc:Choice>
              <mc:Fallback>
                <p:oleObj name="think-cell Slide" r:id="rId4" imgW="415" imgH="416" progId="TCLayout.ActiveDocument.1">
                  <p:embed/>
                  <p:pic>
                    <p:nvPicPr>
                      <p:cNvPr id="117" name="Object 116" hidden="1">
                        <a:extLst>
                          <a:ext uri="{FF2B5EF4-FFF2-40B4-BE49-F238E27FC236}">
                            <a16:creationId xmlns:a16="http://schemas.microsoft.com/office/drawing/2014/main" id="{42B77CC4-237B-48E1-A35D-344C001A10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141561CB-0F61-4066-9882-A91A3963F9EC}"/>
              </a:ext>
            </a:extLst>
          </p:cNvPr>
          <p:cNvSpPr/>
          <p:nvPr/>
        </p:nvSpPr>
        <p:spPr>
          <a:xfrm>
            <a:off x="0" y="99236"/>
            <a:ext cx="12190413" cy="6760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3" name="Straight Arrow Connector 2">
            <a:extLst>
              <a:ext uri="{FF2B5EF4-FFF2-40B4-BE49-F238E27FC236}">
                <a16:creationId xmlns:a16="http://schemas.microsoft.com/office/drawing/2014/main" id="{4FA3C051-1FF8-4330-9D53-9483A1C5ECBE}"/>
              </a:ext>
            </a:extLst>
          </p:cNvPr>
          <p:cNvCxnSpPr/>
          <p:nvPr/>
        </p:nvCxnSpPr>
        <p:spPr>
          <a:xfrm flipH="1">
            <a:off x="4956622" y="3745981"/>
            <a:ext cx="1057357" cy="1057654"/>
          </a:xfrm>
          <a:prstGeom prst="straightConnector1">
            <a:avLst/>
          </a:prstGeom>
          <a:ln w="25400">
            <a:solidFill>
              <a:schemeClr val="accent4"/>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F9DD904-379D-40CD-BA55-337FECB6A3A3}"/>
              </a:ext>
            </a:extLst>
          </p:cNvPr>
          <p:cNvCxnSpPr>
            <a:cxnSpLocks/>
          </p:cNvCxnSpPr>
          <p:nvPr/>
        </p:nvCxnSpPr>
        <p:spPr>
          <a:xfrm flipH="1" flipV="1">
            <a:off x="4212300" y="3057358"/>
            <a:ext cx="1490720" cy="530646"/>
          </a:xfrm>
          <a:prstGeom prst="straightConnector1">
            <a:avLst/>
          </a:prstGeom>
          <a:ln w="25400" cap="rnd">
            <a:solidFill>
              <a:schemeClr val="accent4"/>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F427A0D-5A30-48EA-A4FC-565C97296FE1}"/>
              </a:ext>
            </a:extLst>
          </p:cNvPr>
          <p:cNvCxnSpPr>
            <a:cxnSpLocks/>
          </p:cNvCxnSpPr>
          <p:nvPr/>
        </p:nvCxnSpPr>
        <p:spPr>
          <a:xfrm flipV="1">
            <a:off x="6223973" y="2411412"/>
            <a:ext cx="1281568" cy="850531"/>
          </a:xfrm>
          <a:prstGeom prst="straightConnector1">
            <a:avLst/>
          </a:prstGeom>
          <a:ln w="25400" cap="rnd">
            <a:solidFill>
              <a:schemeClr val="accent4"/>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4B30164-D1A6-449B-80DE-A603403BA60C}"/>
              </a:ext>
            </a:extLst>
          </p:cNvPr>
          <p:cNvCxnSpPr>
            <a:cxnSpLocks/>
          </p:cNvCxnSpPr>
          <p:nvPr/>
        </p:nvCxnSpPr>
        <p:spPr>
          <a:xfrm>
            <a:off x="6497562" y="3363167"/>
            <a:ext cx="1925199" cy="338667"/>
          </a:xfrm>
          <a:prstGeom prst="straightConnector1">
            <a:avLst/>
          </a:prstGeom>
          <a:ln w="25400" cap="rnd">
            <a:solidFill>
              <a:schemeClr val="accent4"/>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1A828E2-A8F0-4F8C-93F5-D453CC7CEA62}"/>
              </a:ext>
            </a:extLst>
          </p:cNvPr>
          <p:cNvCxnSpPr>
            <a:cxnSpLocks/>
          </p:cNvCxnSpPr>
          <p:nvPr/>
        </p:nvCxnSpPr>
        <p:spPr>
          <a:xfrm>
            <a:off x="6166823" y="3764735"/>
            <a:ext cx="974007" cy="1112667"/>
          </a:xfrm>
          <a:prstGeom prst="straightConnector1">
            <a:avLst/>
          </a:prstGeom>
          <a:ln w="25400" cap="rnd">
            <a:solidFill>
              <a:schemeClr val="accent4"/>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3FF9FAB-78C8-4751-A1D8-B0280B31AEFE}"/>
              </a:ext>
            </a:extLst>
          </p:cNvPr>
          <p:cNvCxnSpPr>
            <a:cxnSpLocks/>
          </p:cNvCxnSpPr>
          <p:nvPr/>
        </p:nvCxnSpPr>
        <p:spPr>
          <a:xfrm flipH="1">
            <a:off x="3888271" y="3977727"/>
            <a:ext cx="2119454" cy="265216"/>
          </a:xfrm>
          <a:prstGeom prst="straightConnector1">
            <a:avLst/>
          </a:prstGeom>
          <a:ln w="25400" cap="rnd">
            <a:solidFill>
              <a:schemeClr val="accent4"/>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908AA05-7AA6-4C58-95A0-072743F56B0E}"/>
              </a:ext>
            </a:extLst>
          </p:cNvPr>
          <p:cNvSpPr/>
          <p:nvPr/>
        </p:nvSpPr>
        <p:spPr>
          <a:xfrm>
            <a:off x="4811225" y="2292343"/>
            <a:ext cx="2585058" cy="2585058"/>
          </a:xfrm>
          <a:prstGeom prst="ellipse">
            <a:avLst/>
          </a:prstGeom>
          <a:solidFill>
            <a:schemeClr val="accent5"/>
          </a:solidFill>
          <a:ln>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Isosceles Triangle 11">
            <a:extLst>
              <a:ext uri="{FF2B5EF4-FFF2-40B4-BE49-F238E27FC236}">
                <a16:creationId xmlns:a16="http://schemas.microsoft.com/office/drawing/2014/main" id="{455F08B6-6CDF-4929-956B-0AEE30364E6A}"/>
              </a:ext>
            </a:extLst>
          </p:cNvPr>
          <p:cNvSpPr/>
          <p:nvPr/>
        </p:nvSpPr>
        <p:spPr>
          <a:xfrm rot="16911766">
            <a:off x="4655300" y="2470870"/>
            <a:ext cx="371058" cy="1327255"/>
          </a:xfrm>
          <a:prstGeom prst="triangl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Isosceles Triangle 12">
            <a:extLst>
              <a:ext uri="{FF2B5EF4-FFF2-40B4-BE49-F238E27FC236}">
                <a16:creationId xmlns:a16="http://schemas.microsoft.com/office/drawing/2014/main" id="{A42360C7-EBF6-45F8-9EA1-F2C122F3C32D}"/>
              </a:ext>
            </a:extLst>
          </p:cNvPr>
          <p:cNvSpPr/>
          <p:nvPr/>
        </p:nvSpPr>
        <p:spPr>
          <a:xfrm rot="15339452">
            <a:off x="4457566" y="3165461"/>
            <a:ext cx="427683" cy="1623363"/>
          </a:xfrm>
          <a:prstGeom prst="triangl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Isosceles Triangle 13">
            <a:extLst>
              <a:ext uri="{FF2B5EF4-FFF2-40B4-BE49-F238E27FC236}">
                <a16:creationId xmlns:a16="http://schemas.microsoft.com/office/drawing/2014/main" id="{CF8215F9-86AD-4B49-98C6-72C2CB352E1A}"/>
              </a:ext>
            </a:extLst>
          </p:cNvPr>
          <p:cNvSpPr/>
          <p:nvPr/>
        </p:nvSpPr>
        <p:spPr>
          <a:xfrm rot="13416261">
            <a:off x="5200621" y="3889985"/>
            <a:ext cx="370783" cy="1141391"/>
          </a:xfrm>
          <a:prstGeom prst="triangl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Isosceles Triangle 14">
            <a:extLst>
              <a:ext uri="{FF2B5EF4-FFF2-40B4-BE49-F238E27FC236}">
                <a16:creationId xmlns:a16="http://schemas.microsoft.com/office/drawing/2014/main" id="{19B123A5-65D2-4AE5-84E2-2177C67D0DDC}"/>
              </a:ext>
            </a:extLst>
          </p:cNvPr>
          <p:cNvSpPr/>
          <p:nvPr/>
        </p:nvSpPr>
        <p:spPr>
          <a:xfrm rot="2789396">
            <a:off x="6832854" y="2289488"/>
            <a:ext cx="436896" cy="1306284"/>
          </a:xfrm>
          <a:prstGeom prst="triangl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Isosceles Triangle 15">
            <a:extLst>
              <a:ext uri="{FF2B5EF4-FFF2-40B4-BE49-F238E27FC236}">
                <a16:creationId xmlns:a16="http://schemas.microsoft.com/office/drawing/2014/main" id="{F039F2D1-5450-4768-B53E-45B9CAE95F16}"/>
              </a:ext>
            </a:extLst>
          </p:cNvPr>
          <p:cNvSpPr/>
          <p:nvPr/>
        </p:nvSpPr>
        <p:spPr>
          <a:xfrm rot="5400000">
            <a:off x="7404139" y="2939938"/>
            <a:ext cx="443258" cy="1620375"/>
          </a:xfrm>
          <a:prstGeom prst="triangl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Isosceles Triangle 16">
            <a:extLst>
              <a:ext uri="{FF2B5EF4-FFF2-40B4-BE49-F238E27FC236}">
                <a16:creationId xmlns:a16="http://schemas.microsoft.com/office/drawing/2014/main" id="{E13EEFE5-7DDD-4253-BD83-EFF3E2D79BB9}"/>
              </a:ext>
            </a:extLst>
          </p:cNvPr>
          <p:cNvSpPr/>
          <p:nvPr/>
        </p:nvSpPr>
        <p:spPr>
          <a:xfrm rot="8528883">
            <a:off x="6641456" y="3833037"/>
            <a:ext cx="410080" cy="1165554"/>
          </a:xfrm>
          <a:prstGeom prst="triangl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09832EFE-7EB1-4F8E-9D74-0BF5CF8A7D95}"/>
              </a:ext>
            </a:extLst>
          </p:cNvPr>
          <p:cNvSpPr/>
          <p:nvPr/>
        </p:nvSpPr>
        <p:spPr>
          <a:xfrm>
            <a:off x="526861" y="2777249"/>
            <a:ext cx="2820427" cy="715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900" dirty="0">
                <a:solidFill>
                  <a:schemeClr val="bg1"/>
                </a:solidFill>
              </a:rPr>
              <a:t>It has established relationships with the local community and council with a </a:t>
            </a:r>
            <a:r>
              <a:rPr lang="en-GB" sz="900" dirty="0">
                <a:solidFill>
                  <a:schemeClr val="bg1"/>
                </a:solidFill>
                <a:latin typeface="+mj-lt"/>
              </a:rPr>
              <a:t>shared aim to combat climate change locally</a:t>
            </a:r>
          </a:p>
        </p:txBody>
      </p:sp>
      <p:sp>
        <p:nvSpPr>
          <p:cNvPr id="23" name="Oval 22">
            <a:extLst>
              <a:ext uri="{FF2B5EF4-FFF2-40B4-BE49-F238E27FC236}">
                <a16:creationId xmlns:a16="http://schemas.microsoft.com/office/drawing/2014/main" id="{8C0B13D2-C916-4026-A74E-C49BEED4AD1A}"/>
              </a:ext>
            </a:extLst>
          </p:cNvPr>
          <p:cNvSpPr/>
          <p:nvPr/>
        </p:nvSpPr>
        <p:spPr>
          <a:xfrm>
            <a:off x="5399536" y="2871060"/>
            <a:ext cx="1440333" cy="1440333"/>
          </a:xfrm>
          <a:prstGeom prst="ellipse">
            <a:avLst/>
          </a:prstGeom>
          <a:gradFill>
            <a:gsLst>
              <a:gs pos="0">
                <a:schemeClr val="accent4"/>
              </a:gs>
              <a:gs pos="55000">
                <a:schemeClr val="accent3">
                  <a:lumMod val="60000"/>
                  <a:lumOff val="40000"/>
                </a:schemeClr>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600" dirty="0">
                <a:latin typeface="+mj-lt"/>
              </a:rPr>
              <a:t>E</a:t>
            </a:r>
            <a:r>
              <a:rPr lang="en-AU" sz="1600" dirty="0">
                <a:latin typeface="+mj-lt"/>
              </a:rPr>
              <a:t>STABLISHED</a:t>
            </a:r>
          </a:p>
        </p:txBody>
      </p:sp>
      <p:sp>
        <p:nvSpPr>
          <p:cNvPr id="24" name="Arc 23">
            <a:extLst>
              <a:ext uri="{FF2B5EF4-FFF2-40B4-BE49-F238E27FC236}">
                <a16:creationId xmlns:a16="http://schemas.microsoft.com/office/drawing/2014/main" id="{666E15AF-1309-42AA-BE19-F1D50D87290F}"/>
              </a:ext>
            </a:extLst>
          </p:cNvPr>
          <p:cNvSpPr/>
          <p:nvPr/>
        </p:nvSpPr>
        <p:spPr>
          <a:xfrm rot="20219533">
            <a:off x="4813046" y="2936537"/>
            <a:ext cx="792271" cy="769738"/>
          </a:xfrm>
          <a:prstGeom prst="arc">
            <a:avLst>
              <a:gd name="adj1" fmla="val 16870571"/>
              <a:gd name="adj2" fmla="val 0"/>
            </a:avLst>
          </a:prstGeom>
          <a:noFill/>
          <a:ln w="12700">
            <a:solidFill>
              <a:schemeClr val="bg2"/>
            </a:solidFill>
            <a:prstDash val="sysDot"/>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61" tIns="45731" rIns="91461" bIns="45731" numCol="1" spcCol="0" rtlCol="0" fromWordArt="0" anchor="ctr" anchorCtr="0" forceAA="0" compatLnSpc="1">
            <a:prstTxWarp prst="textNoShape">
              <a:avLst/>
            </a:prstTxWarp>
            <a:noAutofit/>
          </a:bodyPr>
          <a:lstStyle/>
          <a:p>
            <a:pPr algn="ctr"/>
            <a:endParaRPr lang="en-AU"/>
          </a:p>
        </p:txBody>
      </p:sp>
      <p:sp>
        <p:nvSpPr>
          <p:cNvPr id="25" name="Freeform 20">
            <a:extLst>
              <a:ext uri="{FF2B5EF4-FFF2-40B4-BE49-F238E27FC236}">
                <a16:creationId xmlns:a16="http://schemas.microsoft.com/office/drawing/2014/main" id="{94DB4187-6099-44A4-8BDF-832BEB57567F}"/>
              </a:ext>
            </a:extLst>
          </p:cNvPr>
          <p:cNvSpPr>
            <a:spLocks noChangeAspect="1" noEditPoints="1"/>
          </p:cNvSpPr>
          <p:nvPr/>
        </p:nvSpPr>
        <p:spPr bwMode="auto">
          <a:xfrm rot="1253716">
            <a:off x="5633598" y="4127655"/>
            <a:ext cx="146529" cy="267983"/>
          </a:xfrm>
          <a:custGeom>
            <a:avLst/>
            <a:gdLst>
              <a:gd name="T0" fmla="*/ 90 w 93"/>
              <a:gd name="T1" fmla="*/ 63 h 170"/>
              <a:gd name="T2" fmla="*/ 58 w 93"/>
              <a:gd name="T3" fmla="*/ 63 h 170"/>
              <a:gd name="T4" fmla="*/ 77 w 93"/>
              <a:gd name="T5" fmla="*/ 4 h 170"/>
              <a:gd name="T6" fmla="*/ 78 w 93"/>
              <a:gd name="T7" fmla="*/ 3 h 170"/>
              <a:gd name="T8" fmla="*/ 74 w 93"/>
              <a:gd name="T9" fmla="*/ 0 h 170"/>
              <a:gd name="T10" fmla="*/ 35 w 93"/>
              <a:gd name="T11" fmla="*/ 0 h 170"/>
              <a:gd name="T12" fmla="*/ 32 w 93"/>
              <a:gd name="T13" fmla="*/ 2 h 170"/>
              <a:gd name="T14" fmla="*/ 32 w 93"/>
              <a:gd name="T15" fmla="*/ 3 h 170"/>
              <a:gd name="T16" fmla="*/ 32 w 93"/>
              <a:gd name="T17" fmla="*/ 3 h 170"/>
              <a:gd name="T18" fmla="*/ 1 w 93"/>
              <a:gd name="T19" fmla="*/ 96 h 170"/>
              <a:gd name="T20" fmla="*/ 0 w 93"/>
              <a:gd name="T21" fmla="*/ 97 h 170"/>
              <a:gd name="T22" fmla="*/ 4 w 93"/>
              <a:gd name="T23" fmla="*/ 101 h 170"/>
              <a:gd name="T24" fmla="*/ 39 w 93"/>
              <a:gd name="T25" fmla="*/ 101 h 170"/>
              <a:gd name="T26" fmla="*/ 39 w 93"/>
              <a:gd name="T27" fmla="*/ 101 h 170"/>
              <a:gd name="T28" fmla="*/ 32 w 93"/>
              <a:gd name="T29" fmla="*/ 166 h 170"/>
              <a:gd name="T30" fmla="*/ 32 w 93"/>
              <a:gd name="T31" fmla="*/ 166 h 170"/>
              <a:gd name="T32" fmla="*/ 32 w 93"/>
              <a:gd name="T33" fmla="*/ 166 h 170"/>
              <a:gd name="T34" fmla="*/ 32 w 93"/>
              <a:gd name="T35" fmla="*/ 166 h 170"/>
              <a:gd name="T36" fmla="*/ 32 w 93"/>
              <a:gd name="T37" fmla="*/ 167 h 170"/>
              <a:gd name="T38" fmla="*/ 35 w 93"/>
              <a:gd name="T39" fmla="*/ 170 h 170"/>
              <a:gd name="T40" fmla="*/ 38 w 93"/>
              <a:gd name="T41" fmla="*/ 168 h 170"/>
              <a:gd name="T42" fmla="*/ 38 w 93"/>
              <a:gd name="T43" fmla="*/ 168 h 170"/>
              <a:gd name="T44" fmla="*/ 38 w 93"/>
              <a:gd name="T45" fmla="*/ 168 h 170"/>
              <a:gd name="T46" fmla="*/ 93 w 93"/>
              <a:gd name="T47" fmla="*/ 68 h 170"/>
              <a:gd name="T48" fmla="*/ 93 w 93"/>
              <a:gd name="T49" fmla="*/ 66 h 170"/>
              <a:gd name="T50" fmla="*/ 90 w 93"/>
              <a:gd name="T51" fmla="*/ 63 h 170"/>
              <a:gd name="T52" fmla="*/ 84 w 93"/>
              <a:gd name="T53" fmla="*/ 70 h 170"/>
              <a:gd name="T54" fmla="*/ 41 w 93"/>
              <a:gd name="T55" fmla="*/ 149 h 170"/>
              <a:gd name="T56" fmla="*/ 46 w 93"/>
              <a:gd name="T57" fmla="*/ 98 h 170"/>
              <a:gd name="T58" fmla="*/ 46 w 93"/>
              <a:gd name="T59" fmla="*/ 98 h 170"/>
              <a:gd name="T60" fmla="*/ 46 w 93"/>
              <a:gd name="T61" fmla="*/ 97 h 170"/>
              <a:gd name="T62" fmla="*/ 46 w 93"/>
              <a:gd name="T63" fmla="*/ 97 h 170"/>
              <a:gd name="T64" fmla="*/ 46 w 93"/>
              <a:gd name="T65" fmla="*/ 97 h 170"/>
              <a:gd name="T66" fmla="*/ 43 w 93"/>
              <a:gd name="T67" fmla="*/ 94 h 170"/>
              <a:gd name="T68" fmla="*/ 9 w 93"/>
              <a:gd name="T69" fmla="*/ 94 h 170"/>
              <a:gd name="T70" fmla="*/ 38 w 93"/>
              <a:gd name="T71" fmla="*/ 7 h 170"/>
              <a:gd name="T72" fmla="*/ 69 w 93"/>
              <a:gd name="T73" fmla="*/ 7 h 170"/>
              <a:gd name="T74" fmla="*/ 69 w 93"/>
              <a:gd name="T75" fmla="*/ 7 h 170"/>
              <a:gd name="T76" fmla="*/ 50 w 93"/>
              <a:gd name="T77" fmla="*/ 65 h 170"/>
              <a:gd name="T78" fmla="*/ 50 w 93"/>
              <a:gd name="T79" fmla="*/ 65 h 170"/>
              <a:gd name="T80" fmla="*/ 50 w 93"/>
              <a:gd name="T81" fmla="*/ 65 h 170"/>
              <a:gd name="T82" fmla="*/ 50 w 93"/>
              <a:gd name="T83" fmla="*/ 66 h 170"/>
              <a:gd name="T84" fmla="*/ 53 w 93"/>
              <a:gd name="T85" fmla="*/ 70 h 170"/>
              <a:gd name="T86" fmla="*/ 84 w 93"/>
              <a:gd name="T87" fmla="*/ 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 h="170">
                <a:moveTo>
                  <a:pt x="90" y="63"/>
                </a:moveTo>
                <a:cubicBezTo>
                  <a:pt x="58" y="63"/>
                  <a:pt x="58" y="63"/>
                  <a:pt x="58" y="63"/>
                </a:cubicBezTo>
                <a:cubicBezTo>
                  <a:pt x="77" y="4"/>
                  <a:pt x="77" y="4"/>
                  <a:pt x="77" y="4"/>
                </a:cubicBezTo>
                <a:cubicBezTo>
                  <a:pt x="78" y="4"/>
                  <a:pt x="78" y="4"/>
                  <a:pt x="78" y="3"/>
                </a:cubicBezTo>
                <a:cubicBezTo>
                  <a:pt x="78" y="1"/>
                  <a:pt x="76" y="0"/>
                  <a:pt x="74" y="0"/>
                </a:cubicBezTo>
                <a:cubicBezTo>
                  <a:pt x="35" y="0"/>
                  <a:pt x="35" y="0"/>
                  <a:pt x="35" y="0"/>
                </a:cubicBezTo>
                <a:cubicBezTo>
                  <a:pt x="34" y="0"/>
                  <a:pt x="32" y="1"/>
                  <a:pt x="32" y="2"/>
                </a:cubicBezTo>
                <a:cubicBezTo>
                  <a:pt x="32" y="3"/>
                  <a:pt x="32" y="3"/>
                  <a:pt x="32" y="3"/>
                </a:cubicBezTo>
                <a:cubicBezTo>
                  <a:pt x="32" y="3"/>
                  <a:pt x="32" y="3"/>
                  <a:pt x="32" y="3"/>
                </a:cubicBezTo>
                <a:cubicBezTo>
                  <a:pt x="1" y="96"/>
                  <a:pt x="1" y="96"/>
                  <a:pt x="1" y="96"/>
                </a:cubicBezTo>
                <a:cubicBezTo>
                  <a:pt x="0" y="96"/>
                  <a:pt x="0" y="97"/>
                  <a:pt x="0" y="97"/>
                </a:cubicBezTo>
                <a:cubicBezTo>
                  <a:pt x="0" y="99"/>
                  <a:pt x="2" y="101"/>
                  <a:pt x="4" y="101"/>
                </a:cubicBezTo>
                <a:cubicBezTo>
                  <a:pt x="39" y="101"/>
                  <a:pt x="39" y="101"/>
                  <a:pt x="39" y="101"/>
                </a:cubicBezTo>
                <a:cubicBezTo>
                  <a:pt x="39" y="101"/>
                  <a:pt x="39" y="101"/>
                  <a:pt x="39" y="101"/>
                </a:cubicBezTo>
                <a:cubicBezTo>
                  <a:pt x="32" y="166"/>
                  <a:pt x="32" y="166"/>
                  <a:pt x="32" y="166"/>
                </a:cubicBezTo>
                <a:cubicBezTo>
                  <a:pt x="32" y="166"/>
                  <a:pt x="32" y="166"/>
                  <a:pt x="32" y="166"/>
                </a:cubicBezTo>
                <a:cubicBezTo>
                  <a:pt x="32" y="166"/>
                  <a:pt x="32" y="166"/>
                  <a:pt x="32" y="166"/>
                </a:cubicBezTo>
                <a:cubicBezTo>
                  <a:pt x="32" y="166"/>
                  <a:pt x="32" y="166"/>
                  <a:pt x="32" y="166"/>
                </a:cubicBezTo>
                <a:cubicBezTo>
                  <a:pt x="32" y="167"/>
                  <a:pt x="32" y="167"/>
                  <a:pt x="32" y="167"/>
                </a:cubicBezTo>
                <a:cubicBezTo>
                  <a:pt x="32" y="169"/>
                  <a:pt x="33" y="170"/>
                  <a:pt x="35" y="170"/>
                </a:cubicBezTo>
                <a:cubicBezTo>
                  <a:pt x="36" y="170"/>
                  <a:pt x="38" y="169"/>
                  <a:pt x="38" y="168"/>
                </a:cubicBezTo>
                <a:cubicBezTo>
                  <a:pt x="38" y="168"/>
                  <a:pt x="38" y="168"/>
                  <a:pt x="38" y="168"/>
                </a:cubicBezTo>
                <a:cubicBezTo>
                  <a:pt x="38" y="168"/>
                  <a:pt x="38" y="168"/>
                  <a:pt x="38" y="168"/>
                </a:cubicBezTo>
                <a:cubicBezTo>
                  <a:pt x="93" y="68"/>
                  <a:pt x="93" y="68"/>
                  <a:pt x="93" y="68"/>
                </a:cubicBezTo>
                <a:cubicBezTo>
                  <a:pt x="93" y="67"/>
                  <a:pt x="93" y="67"/>
                  <a:pt x="93" y="66"/>
                </a:cubicBezTo>
                <a:cubicBezTo>
                  <a:pt x="93" y="64"/>
                  <a:pt x="92" y="63"/>
                  <a:pt x="90" y="63"/>
                </a:cubicBezTo>
                <a:close/>
                <a:moveTo>
                  <a:pt x="84" y="70"/>
                </a:moveTo>
                <a:cubicBezTo>
                  <a:pt x="41" y="149"/>
                  <a:pt x="41" y="149"/>
                  <a:pt x="41" y="149"/>
                </a:cubicBezTo>
                <a:cubicBezTo>
                  <a:pt x="46" y="98"/>
                  <a:pt x="46" y="98"/>
                  <a:pt x="46" y="98"/>
                </a:cubicBezTo>
                <a:cubicBezTo>
                  <a:pt x="46" y="98"/>
                  <a:pt x="46" y="98"/>
                  <a:pt x="46" y="98"/>
                </a:cubicBezTo>
                <a:cubicBezTo>
                  <a:pt x="46" y="97"/>
                  <a:pt x="46" y="97"/>
                  <a:pt x="46" y="97"/>
                </a:cubicBezTo>
                <a:cubicBezTo>
                  <a:pt x="46" y="97"/>
                  <a:pt x="46" y="97"/>
                  <a:pt x="46" y="97"/>
                </a:cubicBezTo>
                <a:cubicBezTo>
                  <a:pt x="46" y="97"/>
                  <a:pt x="46" y="97"/>
                  <a:pt x="46" y="97"/>
                </a:cubicBezTo>
                <a:cubicBezTo>
                  <a:pt x="46" y="95"/>
                  <a:pt x="45" y="94"/>
                  <a:pt x="43" y="94"/>
                </a:cubicBezTo>
                <a:cubicBezTo>
                  <a:pt x="9" y="94"/>
                  <a:pt x="9" y="94"/>
                  <a:pt x="9" y="94"/>
                </a:cubicBezTo>
                <a:cubicBezTo>
                  <a:pt x="38" y="7"/>
                  <a:pt x="38" y="7"/>
                  <a:pt x="38" y="7"/>
                </a:cubicBezTo>
                <a:cubicBezTo>
                  <a:pt x="69" y="7"/>
                  <a:pt x="69" y="7"/>
                  <a:pt x="69" y="7"/>
                </a:cubicBezTo>
                <a:cubicBezTo>
                  <a:pt x="69" y="7"/>
                  <a:pt x="69" y="7"/>
                  <a:pt x="69" y="7"/>
                </a:cubicBezTo>
                <a:cubicBezTo>
                  <a:pt x="50" y="65"/>
                  <a:pt x="50" y="65"/>
                  <a:pt x="50" y="65"/>
                </a:cubicBezTo>
                <a:cubicBezTo>
                  <a:pt x="50" y="65"/>
                  <a:pt x="50" y="65"/>
                  <a:pt x="50" y="65"/>
                </a:cubicBezTo>
                <a:cubicBezTo>
                  <a:pt x="50" y="65"/>
                  <a:pt x="50" y="65"/>
                  <a:pt x="50" y="65"/>
                </a:cubicBezTo>
                <a:cubicBezTo>
                  <a:pt x="50" y="66"/>
                  <a:pt x="50" y="66"/>
                  <a:pt x="50" y="66"/>
                </a:cubicBezTo>
                <a:cubicBezTo>
                  <a:pt x="50" y="68"/>
                  <a:pt x="51" y="70"/>
                  <a:pt x="53" y="70"/>
                </a:cubicBezTo>
                <a:cubicBezTo>
                  <a:pt x="84" y="70"/>
                  <a:pt x="84" y="70"/>
                  <a:pt x="84" y="70"/>
                </a:cubicBezTo>
                <a:close/>
              </a:path>
            </a:pathLst>
          </a:custGeom>
          <a:solidFill>
            <a:schemeClr val="bg2"/>
          </a:solidFill>
          <a:ln>
            <a:noFill/>
          </a:ln>
        </p:spPr>
        <p:txBody>
          <a:bodyPr vert="horz" wrap="square" lIns="91461" tIns="45731" rIns="91461" bIns="45731" numCol="1" anchor="t" anchorCtr="0" compatLnSpc="1">
            <a:prstTxWarp prst="textNoShape">
              <a:avLst/>
            </a:prstTxWarp>
          </a:bodyPr>
          <a:lstStyle/>
          <a:p>
            <a:endParaRPr lang="en-AU"/>
          </a:p>
        </p:txBody>
      </p:sp>
      <p:sp>
        <p:nvSpPr>
          <p:cNvPr id="26" name="Freeform 52">
            <a:extLst>
              <a:ext uri="{FF2B5EF4-FFF2-40B4-BE49-F238E27FC236}">
                <a16:creationId xmlns:a16="http://schemas.microsoft.com/office/drawing/2014/main" id="{AF267D93-929F-4C81-B8B7-52C3AF49D2D1}"/>
              </a:ext>
            </a:extLst>
          </p:cNvPr>
          <p:cNvSpPr>
            <a:spLocks noChangeAspect="1" noEditPoints="1"/>
          </p:cNvSpPr>
          <p:nvPr/>
        </p:nvSpPr>
        <p:spPr bwMode="auto">
          <a:xfrm>
            <a:off x="5488365" y="3254210"/>
            <a:ext cx="174285" cy="173242"/>
          </a:xfrm>
          <a:custGeom>
            <a:avLst/>
            <a:gdLst>
              <a:gd name="T0" fmla="*/ 106 w 166"/>
              <a:gd name="T1" fmla="*/ 60 h 165"/>
              <a:gd name="T2" fmla="*/ 105 w 166"/>
              <a:gd name="T3" fmla="*/ 58 h 165"/>
              <a:gd name="T4" fmla="*/ 83 w 166"/>
              <a:gd name="T5" fmla="*/ 1 h 165"/>
              <a:gd name="T6" fmla="*/ 82 w 166"/>
              <a:gd name="T7" fmla="*/ 0 h 165"/>
              <a:gd name="T8" fmla="*/ 82 w 166"/>
              <a:gd name="T9" fmla="*/ 1 h 165"/>
              <a:gd name="T10" fmla="*/ 60 w 166"/>
              <a:gd name="T11" fmla="*/ 58 h 165"/>
              <a:gd name="T12" fmla="*/ 58 w 166"/>
              <a:gd name="T13" fmla="*/ 60 h 165"/>
              <a:gd name="T14" fmla="*/ 1 w 166"/>
              <a:gd name="T15" fmla="*/ 60 h 165"/>
              <a:gd name="T16" fmla="*/ 0 w 166"/>
              <a:gd name="T17" fmla="*/ 60 h 165"/>
              <a:gd name="T18" fmla="*/ 1 w 166"/>
              <a:gd name="T19" fmla="*/ 61 h 165"/>
              <a:gd name="T20" fmla="*/ 47 w 166"/>
              <a:gd name="T21" fmla="*/ 97 h 165"/>
              <a:gd name="T22" fmla="*/ 48 w 166"/>
              <a:gd name="T23" fmla="*/ 99 h 165"/>
              <a:gd name="T24" fmla="*/ 26 w 166"/>
              <a:gd name="T25" fmla="*/ 164 h 165"/>
              <a:gd name="T26" fmla="*/ 26 w 166"/>
              <a:gd name="T27" fmla="*/ 164 h 165"/>
              <a:gd name="T28" fmla="*/ 27 w 166"/>
              <a:gd name="T29" fmla="*/ 164 h 165"/>
              <a:gd name="T30" fmla="*/ 81 w 166"/>
              <a:gd name="T31" fmla="*/ 125 h 165"/>
              <a:gd name="T32" fmla="*/ 82 w 166"/>
              <a:gd name="T33" fmla="*/ 124 h 165"/>
              <a:gd name="T34" fmla="*/ 83 w 166"/>
              <a:gd name="T35" fmla="*/ 125 h 165"/>
              <a:gd name="T36" fmla="*/ 138 w 166"/>
              <a:gd name="T37" fmla="*/ 164 h 165"/>
              <a:gd name="T38" fmla="*/ 138 w 166"/>
              <a:gd name="T39" fmla="*/ 164 h 165"/>
              <a:gd name="T40" fmla="*/ 139 w 166"/>
              <a:gd name="T41" fmla="*/ 164 h 165"/>
              <a:gd name="T42" fmla="*/ 117 w 166"/>
              <a:gd name="T43" fmla="*/ 99 h 165"/>
              <a:gd name="T44" fmla="*/ 118 w 166"/>
              <a:gd name="T45" fmla="*/ 97 h 165"/>
              <a:gd name="T46" fmla="*/ 166 w 166"/>
              <a:gd name="T47" fmla="*/ 60 h 165"/>
              <a:gd name="T48" fmla="*/ 106 w 166"/>
              <a:gd name="T49" fmla="*/ 60 h 165"/>
              <a:gd name="T50" fmla="*/ 109 w 166"/>
              <a:gd name="T51" fmla="*/ 95 h 165"/>
              <a:gd name="T52" fmla="*/ 109 w 166"/>
              <a:gd name="T53" fmla="*/ 96 h 165"/>
              <a:gd name="T54" fmla="*/ 127 w 166"/>
              <a:gd name="T55" fmla="*/ 148 h 165"/>
              <a:gd name="T56" fmla="*/ 125 w 166"/>
              <a:gd name="T57" fmla="*/ 147 h 165"/>
              <a:gd name="T58" fmla="*/ 83 w 166"/>
              <a:gd name="T59" fmla="*/ 116 h 165"/>
              <a:gd name="T60" fmla="*/ 82 w 166"/>
              <a:gd name="T61" fmla="*/ 116 h 165"/>
              <a:gd name="T62" fmla="*/ 78 w 166"/>
              <a:gd name="T63" fmla="*/ 119 h 165"/>
              <a:gd name="T64" fmla="*/ 43 w 166"/>
              <a:gd name="T65" fmla="*/ 145 h 165"/>
              <a:gd name="T66" fmla="*/ 41 w 166"/>
              <a:gd name="T67" fmla="*/ 145 h 165"/>
              <a:gd name="T68" fmla="*/ 40 w 166"/>
              <a:gd name="T69" fmla="*/ 143 h 165"/>
              <a:gd name="T70" fmla="*/ 56 w 166"/>
              <a:gd name="T71" fmla="*/ 96 h 165"/>
              <a:gd name="T72" fmla="*/ 56 w 166"/>
              <a:gd name="T73" fmla="*/ 95 h 165"/>
              <a:gd name="T74" fmla="*/ 23 w 166"/>
              <a:gd name="T75" fmla="*/ 69 h 165"/>
              <a:gd name="T76" fmla="*/ 22 w 166"/>
              <a:gd name="T77" fmla="*/ 67 h 165"/>
              <a:gd name="T78" fmla="*/ 24 w 166"/>
              <a:gd name="T79" fmla="*/ 66 h 165"/>
              <a:gd name="T80" fmla="*/ 64 w 166"/>
              <a:gd name="T81" fmla="*/ 66 h 165"/>
              <a:gd name="T82" fmla="*/ 64 w 166"/>
              <a:gd name="T83" fmla="*/ 66 h 165"/>
              <a:gd name="T84" fmla="*/ 81 w 166"/>
              <a:gd name="T85" fmla="*/ 22 h 165"/>
              <a:gd name="T86" fmla="*/ 82 w 166"/>
              <a:gd name="T87" fmla="*/ 21 h 165"/>
              <a:gd name="T88" fmla="*/ 84 w 166"/>
              <a:gd name="T89" fmla="*/ 22 h 165"/>
              <a:gd name="T90" fmla="*/ 100 w 166"/>
              <a:gd name="T91" fmla="*/ 66 h 165"/>
              <a:gd name="T92" fmla="*/ 101 w 166"/>
              <a:gd name="T93" fmla="*/ 66 h 165"/>
              <a:gd name="T94" fmla="*/ 141 w 166"/>
              <a:gd name="T95" fmla="*/ 66 h 165"/>
              <a:gd name="T96" fmla="*/ 143 w 166"/>
              <a:gd name="T97" fmla="*/ 67 h 165"/>
              <a:gd name="T98" fmla="*/ 142 w 166"/>
              <a:gd name="T99" fmla="*/ 69 h 165"/>
              <a:gd name="T100" fmla="*/ 109 w 166"/>
              <a:gd name="T101" fmla="*/ 9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 h="165">
                <a:moveTo>
                  <a:pt x="106" y="60"/>
                </a:moveTo>
                <a:cubicBezTo>
                  <a:pt x="106" y="60"/>
                  <a:pt x="105" y="59"/>
                  <a:pt x="105" y="58"/>
                </a:cubicBezTo>
                <a:cubicBezTo>
                  <a:pt x="83" y="1"/>
                  <a:pt x="83" y="1"/>
                  <a:pt x="83" y="1"/>
                </a:cubicBezTo>
                <a:cubicBezTo>
                  <a:pt x="83" y="0"/>
                  <a:pt x="83" y="0"/>
                  <a:pt x="82" y="0"/>
                </a:cubicBezTo>
                <a:cubicBezTo>
                  <a:pt x="82" y="0"/>
                  <a:pt x="82" y="0"/>
                  <a:pt x="82" y="1"/>
                </a:cubicBezTo>
                <a:cubicBezTo>
                  <a:pt x="60" y="58"/>
                  <a:pt x="60" y="58"/>
                  <a:pt x="60" y="58"/>
                </a:cubicBezTo>
                <a:cubicBezTo>
                  <a:pt x="60" y="59"/>
                  <a:pt x="59" y="60"/>
                  <a:pt x="58" y="60"/>
                </a:cubicBezTo>
                <a:cubicBezTo>
                  <a:pt x="1" y="60"/>
                  <a:pt x="1" y="60"/>
                  <a:pt x="1" y="60"/>
                </a:cubicBezTo>
                <a:cubicBezTo>
                  <a:pt x="1" y="60"/>
                  <a:pt x="0" y="60"/>
                  <a:pt x="0" y="60"/>
                </a:cubicBezTo>
                <a:cubicBezTo>
                  <a:pt x="0" y="60"/>
                  <a:pt x="0" y="61"/>
                  <a:pt x="1" y="61"/>
                </a:cubicBezTo>
                <a:cubicBezTo>
                  <a:pt x="47" y="97"/>
                  <a:pt x="47" y="97"/>
                  <a:pt x="47" y="97"/>
                </a:cubicBezTo>
                <a:cubicBezTo>
                  <a:pt x="48" y="97"/>
                  <a:pt x="48" y="98"/>
                  <a:pt x="48" y="99"/>
                </a:cubicBezTo>
                <a:cubicBezTo>
                  <a:pt x="26" y="164"/>
                  <a:pt x="26" y="164"/>
                  <a:pt x="26" y="164"/>
                </a:cubicBezTo>
                <a:cubicBezTo>
                  <a:pt x="26" y="164"/>
                  <a:pt x="26" y="164"/>
                  <a:pt x="26" y="164"/>
                </a:cubicBezTo>
                <a:cubicBezTo>
                  <a:pt x="27" y="165"/>
                  <a:pt x="27" y="165"/>
                  <a:pt x="27" y="164"/>
                </a:cubicBezTo>
                <a:cubicBezTo>
                  <a:pt x="81" y="125"/>
                  <a:pt x="81" y="125"/>
                  <a:pt x="81" y="125"/>
                </a:cubicBezTo>
                <a:cubicBezTo>
                  <a:pt x="82" y="125"/>
                  <a:pt x="82" y="124"/>
                  <a:pt x="82" y="124"/>
                </a:cubicBezTo>
                <a:cubicBezTo>
                  <a:pt x="83" y="124"/>
                  <a:pt x="83" y="125"/>
                  <a:pt x="83" y="125"/>
                </a:cubicBezTo>
                <a:cubicBezTo>
                  <a:pt x="138" y="164"/>
                  <a:pt x="138" y="164"/>
                  <a:pt x="138" y="164"/>
                </a:cubicBezTo>
                <a:cubicBezTo>
                  <a:pt x="138" y="165"/>
                  <a:pt x="138" y="165"/>
                  <a:pt x="138" y="164"/>
                </a:cubicBezTo>
                <a:cubicBezTo>
                  <a:pt x="138" y="164"/>
                  <a:pt x="139" y="164"/>
                  <a:pt x="139" y="164"/>
                </a:cubicBezTo>
                <a:cubicBezTo>
                  <a:pt x="117" y="99"/>
                  <a:pt x="117" y="99"/>
                  <a:pt x="117" y="99"/>
                </a:cubicBezTo>
                <a:cubicBezTo>
                  <a:pt x="117" y="98"/>
                  <a:pt x="117" y="97"/>
                  <a:pt x="118" y="97"/>
                </a:cubicBezTo>
                <a:cubicBezTo>
                  <a:pt x="166" y="60"/>
                  <a:pt x="166" y="60"/>
                  <a:pt x="166" y="60"/>
                </a:cubicBezTo>
                <a:lnTo>
                  <a:pt x="106" y="60"/>
                </a:lnTo>
                <a:close/>
                <a:moveTo>
                  <a:pt x="109" y="95"/>
                </a:moveTo>
                <a:cubicBezTo>
                  <a:pt x="109" y="95"/>
                  <a:pt x="109" y="95"/>
                  <a:pt x="109" y="96"/>
                </a:cubicBezTo>
                <a:cubicBezTo>
                  <a:pt x="127" y="148"/>
                  <a:pt x="127" y="148"/>
                  <a:pt x="127" y="148"/>
                </a:cubicBezTo>
                <a:cubicBezTo>
                  <a:pt x="125" y="147"/>
                  <a:pt x="125" y="147"/>
                  <a:pt x="125" y="147"/>
                </a:cubicBezTo>
                <a:cubicBezTo>
                  <a:pt x="83" y="116"/>
                  <a:pt x="83" y="116"/>
                  <a:pt x="83" y="116"/>
                </a:cubicBezTo>
                <a:cubicBezTo>
                  <a:pt x="83" y="116"/>
                  <a:pt x="82" y="116"/>
                  <a:pt x="82" y="116"/>
                </a:cubicBezTo>
                <a:cubicBezTo>
                  <a:pt x="78" y="119"/>
                  <a:pt x="78" y="119"/>
                  <a:pt x="78" y="119"/>
                </a:cubicBezTo>
                <a:cubicBezTo>
                  <a:pt x="43" y="145"/>
                  <a:pt x="43" y="145"/>
                  <a:pt x="43" y="145"/>
                </a:cubicBezTo>
                <a:cubicBezTo>
                  <a:pt x="42" y="145"/>
                  <a:pt x="41" y="145"/>
                  <a:pt x="41" y="145"/>
                </a:cubicBezTo>
                <a:cubicBezTo>
                  <a:pt x="40" y="144"/>
                  <a:pt x="40" y="144"/>
                  <a:pt x="40" y="143"/>
                </a:cubicBezTo>
                <a:cubicBezTo>
                  <a:pt x="56" y="96"/>
                  <a:pt x="56" y="96"/>
                  <a:pt x="56" y="96"/>
                </a:cubicBezTo>
                <a:cubicBezTo>
                  <a:pt x="56" y="95"/>
                  <a:pt x="56" y="95"/>
                  <a:pt x="56" y="95"/>
                </a:cubicBezTo>
                <a:cubicBezTo>
                  <a:pt x="23" y="69"/>
                  <a:pt x="23" y="69"/>
                  <a:pt x="23" y="69"/>
                </a:cubicBezTo>
                <a:cubicBezTo>
                  <a:pt x="22" y="69"/>
                  <a:pt x="22" y="68"/>
                  <a:pt x="22" y="67"/>
                </a:cubicBezTo>
                <a:cubicBezTo>
                  <a:pt x="22" y="67"/>
                  <a:pt x="23" y="66"/>
                  <a:pt x="24" y="66"/>
                </a:cubicBezTo>
                <a:cubicBezTo>
                  <a:pt x="64" y="66"/>
                  <a:pt x="64" y="66"/>
                  <a:pt x="64" y="66"/>
                </a:cubicBezTo>
                <a:cubicBezTo>
                  <a:pt x="64" y="66"/>
                  <a:pt x="64" y="66"/>
                  <a:pt x="64" y="66"/>
                </a:cubicBezTo>
                <a:cubicBezTo>
                  <a:pt x="81" y="22"/>
                  <a:pt x="81" y="22"/>
                  <a:pt x="81" y="22"/>
                </a:cubicBezTo>
                <a:cubicBezTo>
                  <a:pt x="81" y="21"/>
                  <a:pt x="82" y="21"/>
                  <a:pt x="82" y="21"/>
                </a:cubicBezTo>
                <a:cubicBezTo>
                  <a:pt x="83" y="21"/>
                  <a:pt x="84" y="21"/>
                  <a:pt x="84" y="22"/>
                </a:cubicBezTo>
                <a:cubicBezTo>
                  <a:pt x="100" y="66"/>
                  <a:pt x="100" y="66"/>
                  <a:pt x="100" y="66"/>
                </a:cubicBezTo>
                <a:cubicBezTo>
                  <a:pt x="101" y="66"/>
                  <a:pt x="101" y="66"/>
                  <a:pt x="101" y="66"/>
                </a:cubicBezTo>
                <a:cubicBezTo>
                  <a:pt x="141" y="66"/>
                  <a:pt x="141" y="66"/>
                  <a:pt x="141" y="66"/>
                </a:cubicBezTo>
                <a:cubicBezTo>
                  <a:pt x="142" y="66"/>
                  <a:pt x="143" y="67"/>
                  <a:pt x="143" y="67"/>
                </a:cubicBezTo>
                <a:cubicBezTo>
                  <a:pt x="143" y="68"/>
                  <a:pt x="143" y="69"/>
                  <a:pt x="142" y="69"/>
                </a:cubicBezTo>
                <a:lnTo>
                  <a:pt x="109" y="95"/>
                </a:lnTo>
                <a:close/>
              </a:path>
            </a:pathLst>
          </a:custGeom>
          <a:solidFill>
            <a:schemeClr val="bg2"/>
          </a:solidFill>
          <a:ln>
            <a:noFill/>
          </a:ln>
        </p:spPr>
        <p:txBody>
          <a:bodyPr vert="horz" wrap="square" lIns="91461" tIns="45731" rIns="91461" bIns="45731" numCol="1" anchor="t" anchorCtr="0" compatLnSpc="1">
            <a:prstTxWarp prst="textNoShape">
              <a:avLst/>
            </a:prstTxWarp>
          </a:bodyPr>
          <a:lstStyle/>
          <a:p>
            <a:endParaRPr lang="en-AU"/>
          </a:p>
        </p:txBody>
      </p:sp>
      <p:sp>
        <p:nvSpPr>
          <p:cNvPr id="27" name="Rectangle 26">
            <a:extLst>
              <a:ext uri="{FF2B5EF4-FFF2-40B4-BE49-F238E27FC236}">
                <a16:creationId xmlns:a16="http://schemas.microsoft.com/office/drawing/2014/main" id="{36DD5CEF-B9E2-413A-B0C4-C3680F262D87}"/>
              </a:ext>
            </a:extLst>
          </p:cNvPr>
          <p:cNvSpPr/>
          <p:nvPr/>
        </p:nvSpPr>
        <p:spPr>
          <a:xfrm>
            <a:off x="5041881" y="2541872"/>
            <a:ext cx="2103645" cy="2086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endParaRPr lang="en-AU" sz="1400" b="1" dirty="0">
              <a:solidFill>
                <a:schemeClr val="tx1"/>
              </a:solidFill>
            </a:endParaRPr>
          </a:p>
        </p:txBody>
      </p:sp>
      <p:sp>
        <p:nvSpPr>
          <p:cNvPr id="28" name="Freeform 52">
            <a:extLst>
              <a:ext uri="{FF2B5EF4-FFF2-40B4-BE49-F238E27FC236}">
                <a16:creationId xmlns:a16="http://schemas.microsoft.com/office/drawing/2014/main" id="{FE6A31EC-1AEE-46CF-B826-B1D58AF4AF6A}"/>
              </a:ext>
            </a:extLst>
          </p:cNvPr>
          <p:cNvSpPr>
            <a:spLocks noChangeAspect="1" noEditPoints="1"/>
          </p:cNvSpPr>
          <p:nvPr/>
        </p:nvSpPr>
        <p:spPr bwMode="auto">
          <a:xfrm>
            <a:off x="6688599" y="4143850"/>
            <a:ext cx="198470" cy="197282"/>
          </a:xfrm>
          <a:custGeom>
            <a:avLst/>
            <a:gdLst>
              <a:gd name="T0" fmla="*/ 106 w 166"/>
              <a:gd name="T1" fmla="*/ 60 h 165"/>
              <a:gd name="T2" fmla="*/ 105 w 166"/>
              <a:gd name="T3" fmla="*/ 58 h 165"/>
              <a:gd name="T4" fmla="*/ 83 w 166"/>
              <a:gd name="T5" fmla="*/ 1 h 165"/>
              <a:gd name="T6" fmla="*/ 82 w 166"/>
              <a:gd name="T7" fmla="*/ 0 h 165"/>
              <a:gd name="T8" fmla="*/ 82 w 166"/>
              <a:gd name="T9" fmla="*/ 1 h 165"/>
              <a:gd name="T10" fmla="*/ 60 w 166"/>
              <a:gd name="T11" fmla="*/ 58 h 165"/>
              <a:gd name="T12" fmla="*/ 58 w 166"/>
              <a:gd name="T13" fmla="*/ 60 h 165"/>
              <a:gd name="T14" fmla="*/ 1 w 166"/>
              <a:gd name="T15" fmla="*/ 60 h 165"/>
              <a:gd name="T16" fmla="*/ 0 w 166"/>
              <a:gd name="T17" fmla="*/ 60 h 165"/>
              <a:gd name="T18" fmla="*/ 1 w 166"/>
              <a:gd name="T19" fmla="*/ 61 h 165"/>
              <a:gd name="T20" fmla="*/ 47 w 166"/>
              <a:gd name="T21" fmla="*/ 97 h 165"/>
              <a:gd name="T22" fmla="*/ 48 w 166"/>
              <a:gd name="T23" fmla="*/ 99 h 165"/>
              <a:gd name="T24" fmla="*/ 26 w 166"/>
              <a:gd name="T25" fmla="*/ 164 h 165"/>
              <a:gd name="T26" fmla="*/ 26 w 166"/>
              <a:gd name="T27" fmla="*/ 164 h 165"/>
              <a:gd name="T28" fmla="*/ 27 w 166"/>
              <a:gd name="T29" fmla="*/ 164 h 165"/>
              <a:gd name="T30" fmla="*/ 81 w 166"/>
              <a:gd name="T31" fmla="*/ 125 h 165"/>
              <a:gd name="T32" fmla="*/ 82 w 166"/>
              <a:gd name="T33" fmla="*/ 124 h 165"/>
              <a:gd name="T34" fmla="*/ 83 w 166"/>
              <a:gd name="T35" fmla="*/ 125 h 165"/>
              <a:gd name="T36" fmla="*/ 138 w 166"/>
              <a:gd name="T37" fmla="*/ 164 h 165"/>
              <a:gd name="T38" fmla="*/ 138 w 166"/>
              <a:gd name="T39" fmla="*/ 164 h 165"/>
              <a:gd name="T40" fmla="*/ 139 w 166"/>
              <a:gd name="T41" fmla="*/ 164 h 165"/>
              <a:gd name="T42" fmla="*/ 117 w 166"/>
              <a:gd name="T43" fmla="*/ 99 h 165"/>
              <a:gd name="T44" fmla="*/ 118 w 166"/>
              <a:gd name="T45" fmla="*/ 97 h 165"/>
              <a:gd name="T46" fmla="*/ 166 w 166"/>
              <a:gd name="T47" fmla="*/ 60 h 165"/>
              <a:gd name="T48" fmla="*/ 106 w 166"/>
              <a:gd name="T49" fmla="*/ 60 h 165"/>
              <a:gd name="T50" fmla="*/ 109 w 166"/>
              <a:gd name="T51" fmla="*/ 95 h 165"/>
              <a:gd name="T52" fmla="*/ 109 w 166"/>
              <a:gd name="T53" fmla="*/ 96 h 165"/>
              <a:gd name="T54" fmla="*/ 127 w 166"/>
              <a:gd name="T55" fmla="*/ 148 h 165"/>
              <a:gd name="T56" fmla="*/ 125 w 166"/>
              <a:gd name="T57" fmla="*/ 147 h 165"/>
              <a:gd name="T58" fmla="*/ 83 w 166"/>
              <a:gd name="T59" fmla="*/ 116 h 165"/>
              <a:gd name="T60" fmla="*/ 82 w 166"/>
              <a:gd name="T61" fmla="*/ 116 h 165"/>
              <a:gd name="T62" fmla="*/ 78 w 166"/>
              <a:gd name="T63" fmla="*/ 119 h 165"/>
              <a:gd name="T64" fmla="*/ 43 w 166"/>
              <a:gd name="T65" fmla="*/ 145 h 165"/>
              <a:gd name="T66" fmla="*/ 41 w 166"/>
              <a:gd name="T67" fmla="*/ 145 h 165"/>
              <a:gd name="T68" fmla="*/ 40 w 166"/>
              <a:gd name="T69" fmla="*/ 143 h 165"/>
              <a:gd name="T70" fmla="*/ 56 w 166"/>
              <a:gd name="T71" fmla="*/ 96 h 165"/>
              <a:gd name="T72" fmla="*/ 56 w 166"/>
              <a:gd name="T73" fmla="*/ 95 h 165"/>
              <a:gd name="T74" fmla="*/ 23 w 166"/>
              <a:gd name="T75" fmla="*/ 69 h 165"/>
              <a:gd name="T76" fmla="*/ 22 w 166"/>
              <a:gd name="T77" fmla="*/ 67 h 165"/>
              <a:gd name="T78" fmla="*/ 24 w 166"/>
              <a:gd name="T79" fmla="*/ 66 h 165"/>
              <a:gd name="T80" fmla="*/ 64 w 166"/>
              <a:gd name="T81" fmla="*/ 66 h 165"/>
              <a:gd name="T82" fmla="*/ 64 w 166"/>
              <a:gd name="T83" fmla="*/ 66 h 165"/>
              <a:gd name="T84" fmla="*/ 81 w 166"/>
              <a:gd name="T85" fmla="*/ 22 h 165"/>
              <a:gd name="T86" fmla="*/ 82 w 166"/>
              <a:gd name="T87" fmla="*/ 21 h 165"/>
              <a:gd name="T88" fmla="*/ 84 w 166"/>
              <a:gd name="T89" fmla="*/ 22 h 165"/>
              <a:gd name="T90" fmla="*/ 100 w 166"/>
              <a:gd name="T91" fmla="*/ 66 h 165"/>
              <a:gd name="T92" fmla="*/ 101 w 166"/>
              <a:gd name="T93" fmla="*/ 66 h 165"/>
              <a:gd name="T94" fmla="*/ 141 w 166"/>
              <a:gd name="T95" fmla="*/ 66 h 165"/>
              <a:gd name="T96" fmla="*/ 143 w 166"/>
              <a:gd name="T97" fmla="*/ 67 h 165"/>
              <a:gd name="T98" fmla="*/ 142 w 166"/>
              <a:gd name="T99" fmla="*/ 69 h 165"/>
              <a:gd name="T100" fmla="*/ 109 w 166"/>
              <a:gd name="T101" fmla="*/ 9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 h="165">
                <a:moveTo>
                  <a:pt x="106" y="60"/>
                </a:moveTo>
                <a:cubicBezTo>
                  <a:pt x="106" y="60"/>
                  <a:pt x="105" y="59"/>
                  <a:pt x="105" y="58"/>
                </a:cubicBezTo>
                <a:cubicBezTo>
                  <a:pt x="83" y="1"/>
                  <a:pt x="83" y="1"/>
                  <a:pt x="83" y="1"/>
                </a:cubicBezTo>
                <a:cubicBezTo>
                  <a:pt x="83" y="0"/>
                  <a:pt x="83" y="0"/>
                  <a:pt x="82" y="0"/>
                </a:cubicBezTo>
                <a:cubicBezTo>
                  <a:pt x="82" y="0"/>
                  <a:pt x="82" y="0"/>
                  <a:pt x="82" y="1"/>
                </a:cubicBezTo>
                <a:cubicBezTo>
                  <a:pt x="60" y="58"/>
                  <a:pt x="60" y="58"/>
                  <a:pt x="60" y="58"/>
                </a:cubicBezTo>
                <a:cubicBezTo>
                  <a:pt x="60" y="59"/>
                  <a:pt x="59" y="60"/>
                  <a:pt x="58" y="60"/>
                </a:cubicBezTo>
                <a:cubicBezTo>
                  <a:pt x="1" y="60"/>
                  <a:pt x="1" y="60"/>
                  <a:pt x="1" y="60"/>
                </a:cubicBezTo>
                <a:cubicBezTo>
                  <a:pt x="1" y="60"/>
                  <a:pt x="0" y="60"/>
                  <a:pt x="0" y="60"/>
                </a:cubicBezTo>
                <a:cubicBezTo>
                  <a:pt x="0" y="60"/>
                  <a:pt x="0" y="61"/>
                  <a:pt x="1" y="61"/>
                </a:cubicBezTo>
                <a:cubicBezTo>
                  <a:pt x="47" y="97"/>
                  <a:pt x="47" y="97"/>
                  <a:pt x="47" y="97"/>
                </a:cubicBezTo>
                <a:cubicBezTo>
                  <a:pt x="48" y="97"/>
                  <a:pt x="48" y="98"/>
                  <a:pt x="48" y="99"/>
                </a:cubicBezTo>
                <a:cubicBezTo>
                  <a:pt x="26" y="164"/>
                  <a:pt x="26" y="164"/>
                  <a:pt x="26" y="164"/>
                </a:cubicBezTo>
                <a:cubicBezTo>
                  <a:pt x="26" y="164"/>
                  <a:pt x="26" y="164"/>
                  <a:pt x="26" y="164"/>
                </a:cubicBezTo>
                <a:cubicBezTo>
                  <a:pt x="27" y="165"/>
                  <a:pt x="27" y="165"/>
                  <a:pt x="27" y="164"/>
                </a:cubicBezTo>
                <a:cubicBezTo>
                  <a:pt x="81" y="125"/>
                  <a:pt x="81" y="125"/>
                  <a:pt x="81" y="125"/>
                </a:cubicBezTo>
                <a:cubicBezTo>
                  <a:pt x="82" y="125"/>
                  <a:pt x="82" y="124"/>
                  <a:pt x="82" y="124"/>
                </a:cubicBezTo>
                <a:cubicBezTo>
                  <a:pt x="83" y="124"/>
                  <a:pt x="83" y="125"/>
                  <a:pt x="83" y="125"/>
                </a:cubicBezTo>
                <a:cubicBezTo>
                  <a:pt x="138" y="164"/>
                  <a:pt x="138" y="164"/>
                  <a:pt x="138" y="164"/>
                </a:cubicBezTo>
                <a:cubicBezTo>
                  <a:pt x="138" y="165"/>
                  <a:pt x="138" y="165"/>
                  <a:pt x="138" y="164"/>
                </a:cubicBezTo>
                <a:cubicBezTo>
                  <a:pt x="138" y="164"/>
                  <a:pt x="139" y="164"/>
                  <a:pt x="139" y="164"/>
                </a:cubicBezTo>
                <a:cubicBezTo>
                  <a:pt x="117" y="99"/>
                  <a:pt x="117" y="99"/>
                  <a:pt x="117" y="99"/>
                </a:cubicBezTo>
                <a:cubicBezTo>
                  <a:pt x="117" y="98"/>
                  <a:pt x="117" y="97"/>
                  <a:pt x="118" y="97"/>
                </a:cubicBezTo>
                <a:cubicBezTo>
                  <a:pt x="166" y="60"/>
                  <a:pt x="166" y="60"/>
                  <a:pt x="166" y="60"/>
                </a:cubicBezTo>
                <a:lnTo>
                  <a:pt x="106" y="60"/>
                </a:lnTo>
                <a:close/>
                <a:moveTo>
                  <a:pt x="109" y="95"/>
                </a:moveTo>
                <a:cubicBezTo>
                  <a:pt x="109" y="95"/>
                  <a:pt x="109" y="95"/>
                  <a:pt x="109" y="96"/>
                </a:cubicBezTo>
                <a:cubicBezTo>
                  <a:pt x="127" y="148"/>
                  <a:pt x="127" y="148"/>
                  <a:pt x="127" y="148"/>
                </a:cubicBezTo>
                <a:cubicBezTo>
                  <a:pt x="125" y="147"/>
                  <a:pt x="125" y="147"/>
                  <a:pt x="125" y="147"/>
                </a:cubicBezTo>
                <a:cubicBezTo>
                  <a:pt x="83" y="116"/>
                  <a:pt x="83" y="116"/>
                  <a:pt x="83" y="116"/>
                </a:cubicBezTo>
                <a:cubicBezTo>
                  <a:pt x="83" y="116"/>
                  <a:pt x="82" y="116"/>
                  <a:pt x="82" y="116"/>
                </a:cubicBezTo>
                <a:cubicBezTo>
                  <a:pt x="78" y="119"/>
                  <a:pt x="78" y="119"/>
                  <a:pt x="78" y="119"/>
                </a:cubicBezTo>
                <a:cubicBezTo>
                  <a:pt x="43" y="145"/>
                  <a:pt x="43" y="145"/>
                  <a:pt x="43" y="145"/>
                </a:cubicBezTo>
                <a:cubicBezTo>
                  <a:pt x="42" y="145"/>
                  <a:pt x="41" y="145"/>
                  <a:pt x="41" y="145"/>
                </a:cubicBezTo>
                <a:cubicBezTo>
                  <a:pt x="40" y="144"/>
                  <a:pt x="40" y="144"/>
                  <a:pt x="40" y="143"/>
                </a:cubicBezTo>
                <a:cubicBezTo>
                  <a:pt x="56" y="96"/>
                  <a:pt x="56" y="96"/>
                  <a:pt x="56" y="96"/>
                </a:cubicBezTo>
                <a:cubicBezTo>
                  <a:pt x="56" y="95"/>
                  <a:pt x="56" y="95"/>
                  <a:pt x="56" y="95"/>
                </a:cubicBezTo>
                <a:cubicBezTo>
                  <a:pt x="23" y="69"/>
                  <a:pt x="23" y="69"/>
                  <a:pt x="23" y="69"/>
                </a:cubicBezTo>
                <a:cubicBezTo>
                  <a:pt x="22" y="69"/>
                  <a:pt x="22" y="68"/>
                  <a:pt x="22" y="67"/>
                </a:cubicBezTo>
                <a:cubicBezTo>
                  <a:pt x="22" y="67"/>
                  <a:pt x="23" y="66"/>
                  <a:pt x="24" y="66"/>
                </a:cubicBezTo>
                <a:cubicBezTo>
                  <a:pt x="64" y="66"/>
                  <a:pt x="64" y="66"/>
                  <a:pt x="64" y="66"/>
                </a:cubicBezTo>
                <a:cubicBezTo>
                  <a:pt x="64" y="66"/>
                  <a:pt x="64" y="66"/>
                  <a:pt x="64" y="66"/>
                </a:cubicBezTo>
                <a:cubicBezTo>
                  <a:pt x="81" y="22"/>
                  <a:pt x="81" y="22"/>
                  <a:pt x="81" y="22"/>
                </a:cubicBezTo>
                <a:cubicBezTo>
                  <a:pt x="81" y="21"/>
                  <a:pt x="82" y="21"/>
                  <a:pt x="82" y="21"/>
                </a:cubicBezTo>
                <a:cubicBezTo>
                  <a:pt x="83" y="21"/>
                  <a:pt x="84" y="21"/>
                  <a:pt x="84" y="22"/>
                </a:cubicBezTo>
                <a:cubicBezTo>
                  <a:pt x="100" y="66"/>
                  <a:pt x="100" y="66"/>
                  <a:pt x="100" y="66"/>
                </a:cubicBezTo>
                <a:cubicBezTo>
                  <a:pt x="101" y="66"/>
                  <a:pt x="101" y="66"/>
                  <a:pt x="101" y="66"/>
                </a:cubicBezTo>
                <a:cubicBezTo>
                  <a:pt x="141" y="66"/>
                  <a:pt x="141" y="66"/>
                  <a:pt x="141" y="66"/>
                </a:cubicBezTo>
                <a:cubicBezTo>
                  <a:pt x="142" y="66"/>
                  <a:pt x="143" y="67"/>
                  <a:pt x="143" y="67"/>
                </a:cubicBezTo>
                <a:cubicBezTo>
                  <a:pt x="143" y="68"/>
                  <a:pt x="143" y="69"/>
                  <a:pt x="142" y="69"/>
                </a:cubicBezTo>
                <a:lnTo>
                  <a:pt x="109" y="95"/>
                </a:lnTo>
                <a:close/>
              </a:path>
            </a:pathLst>
          </a:custGeom>
          <a:solidFill>
            <a:schemeClr val="bg2"/>
          </a:solidFill>
          <a:ln>
            <a:noFill/>
          </a:ln>
        </p:spPr>
        <p:txBody>
          <a:bodyPr vert="horz" wrap="square" lIns="91461" tIns="45731" rIns="91461" bIns="45731" numCol="1" anchor="t" anchorCtr="0" compatLnSpc="1">
            <a:prstTxWarp prst="textNoShape">
              <a:avLst/>
            </a:prstTxWarp>
          </a:bodyPr>
          <a:lstStyle/>
          <a:p>
            <a:endParaRPr lang="en-AU"/>
          </a:p>
        </p:txBody>
      </p:sp>
      <p:sp>
        <p:nvSpPr>
          <p:cNvPr id="29" name="Oval 28">
            <a:extLst>
              <a:ext uri="{FF2B5EF4-FFF2-40B4-BE49-F238E27FC236}">
                <a16:creationId xmlns:a16="http://schemas.microsoft.com/office/drawing/2014/main" id="{3BC4B476-8F51-4867-AFA3-CCAF69A26161}"/>
              </a:ext>
            </a:extLst>
          </p:cNvPr>
          <p:cNvSpPr/>
          <p:nvPr/>
        </p:nvSpPr>
        <p:spPr>
          <a:xfrm>
            <a:off x="5932316" y="3026055"/>
            <a:ext cx="90458" cy="90458"/>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9">
            <a:extLst>
              <a:ext uri="{FF2B5EF4-FFF2-40B4-BE49-F238E27FC236}">
                <a16:creationId xmlns:a16="http://schemas.microsoft.com/office/drawing/2014/main" id="{9AEF011C-8C7C-4912-AD99-0442434778EB}"/>
              </a:ext>
            </a:extLst>
          </p:cNvPr>
          <p:cNvSpPr/>
          <p:nvPr/>
        </p:nvSpPr>
        <p:spPr>
          <a:xfrm>
            <a:off x="5381658" y="3789467"/>
            <a:ext cx="64919" cy="64919"/>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a:extLst>
              <a:ext uri="{FF2B5EF4-FFF2-40B4-BE49-F238E27FC236}">
                <a16:creationId xmlns:a16="http://schemas.microsoft.com/office/drawing/2014/main" id="{B49378E0-416C-4F5A-9EA7-088357A847BE}"/>
              </a:ext>
            </a:extLst>
          </p:cNvPr>
          <p:cNvSpPr/>
          <p:nvPr/>
        </p:nvSpPr>
        <p:spPr>
          <a:xfrm>
            <a:off x="6317977" y="3908983"/>
            <a:ext cx="72025" cy="72025"/>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Arc 31">
            <a:extLst>
              <a:ext uri="{FF2B5EF4-FFF2-40B4-BE49-F238E27FC236}">
                <a16:creationId xmlns:a16="http://schemas.microsoft.com/office/drawing/2014/main" id="{32B7A43C-563A-4835-B3C8-E75D7468C58A}"/>
              </a:ext>
            </a:extLst>
          </p:cNvPr>
          <p:cNvSpPr/>
          <p:nvPr/>
        </p:nvSpPr>
        <p:spPr>
          <a:xfrm rot="682831" flipH="1" flipV="1">
            <a:off x="6082544" y="4031082"/>
            <a:ext cx="518424" cy="446639"/>
          </a:xfrm>
          <a:prstGeom prst="arc">
            <a:avLst>
              <a:gd name="adj1" fmla="val 16870571"/>
              <a:gd name="adj2" fmla="val 0"/>
            </a:avLst>
          </a:prstGeom>
          <a:noFill/>
          <a:ln w="12700">
            <a:solidFill>
              <a:schemeClr val="bg2"/>
            </a:solidFill>
            <a:prstDash val="sysDot"/>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61" tIns="45731" rIns="91461" bIns="45731" numCol="1" spcCol="0" rtlCol="0" fromWordArt="0" anchor="ctr" anchorCtr="0" forceAA="0" compatLnSpc="1">
            <a:prstTxWarp prst="textNoShape">
              <a:avLst/>
            </a:prstTxWarp>
            <a:noAutofit/>
          </a:bodyPr>
          <a:lstStyle/>
          <a:p>
            <a:pPr algn="ctr"/>
            <a:endParaRPr lang="en-AU"/>
          </a:p>
        </p:txBody>
      </p:sp>
      <p:cxnSp>
        <p:nvCxnSpPr>
          <p:cNvPr id="33" name="Straight Arrow Connector 32">
            <a:extLst>
              <a:ext uri="{FF2B5EF4-FFF2-40B4-BE49-F238E27FC236}">
                <a16:creationId xmlns:a16="http://schemas.microsoft.com/office/drawing/2014/main" id="{45990894-2CF0-4625-876D-9E3F9CB46142}"/>
              </a:ext>
            </a:extLst>
          </p:cNvPr>
          <p:cNvCxnSpPr>
            <a:cxnSpLocks/>
          </p:cNvCxnSpPr>
          <p:nvPr/>
        </p:nvCxnSpPr>
        <p:spPr>
          <a:xfrm>
            <a:off x="5177014" y="3462870"/>
            <a:ext cx="288324" cy="63895"/>
          </a:xfrm>
          <a:prstGeom prst="straightConnector1">
            <a:avLst/>
          </a:prstGeom>
          <a:noFill/>
          <a:ln w="12700">
            <a:solidFill>
              <a:schemeClr val="bg2"/>
            </a:solidFill>
            <a:prstDash val="sysDot"/>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101" name="Freeform 20">
            <a:extLst>
              <a:ext uri="{FF2B5EF4-FFF2-40B4-BE49-F238E27FC236}">
                <a16:creationId xmlns:a16="http://schemas.microsoft.com/office/drawing/2014/main" id="{2467D91B-E041-4438-A56A-E3B3ABA35D2B}"/>
              </a:ext>
            </a:extLst>
          </p:cNvPr>
          <p:cNvSpPr>
            <a:spLocks noChangeAspect="1" noEditPoints="1"/>
          </p:cNvSpPr>
          <p:nvPr/>
        </p:nvSpPr>
        <p:spPr bwMode="auto">
          <a:xfrm rot="10502201">
            <a:off x="6297317" y="2724996"/>
            <a:ext cx="146529" cy="267983"/>
          </a:xfrm>
          <a:custGeom>
            <a:avLst/>
            <a:gdLst>
              <a:gd name="T0" fmla="*/ 90 w 93"/>
              <a:gd name="T1" fmla="*/ 63 h 170"/>
              <a:gd name="T2" fmla="*/ 58 w 93"/>
              <a:gd name="T3" fmla="*/ 63 h 170"/>
              <a:gd name="T4" fmla="*/ 77 w 93"/>
              <a:gd name="T5" fmla="*/ 4 h 170"/>
              <a:gd name="T6" fmla="*/ 78 w 93"/>
              <a:gd name="T7" fmla="*/ 3 h 170"/>
              <a:gd name="T8" fmla="*/ 74 w 93"/>
              <a:gd name="T9" fmla="*/ 0 h 170"/>
              <a:gd name="T10" fmla="*/ 35 w 93"/>
              <a:gd name="T11" fmla="*/ 0 h 170"/>
              <a:gd name="T12" fmla="*/ 32 w 93"/>
              <a:gd name="T13" fmla="*/ 2 h 170"/>
              <a:gd name="T14" fmla="*/ 32 w 93"/>
              <a:gd name="T15" fmla="*/ 3 h 170"/>
              <a:gd name="T16" fmla="*/ 32 w 93"/>
              <a:gd name="T17" fmla="*/ 3 h 170"/>
              <a:gd name="T18" fmla="*/ 1 w 93"/>
              <a:gd name="T19" fmla="*/ 96 h 170"/>
              <a:gd name="T20" fmla="*/ 0 w 93"/>
              <a:gd name="T21" fmla="*/ 97 h 170"/>
              <a:gd name="T22" fmla="*/ 4 w 93"/>
              <a:gd name="T23" fmla="*/ 101 h 170"/>
              <a:gd name="T24" fmla="*/ 39 w 93"/>
              <a:gd name="T25" fmla="*/ 101 h 170"/>
              <a:gd name="T26" fmla="*/ 39 w 93"/>
              <a:gd name="T27" fmla="*/ 101 h 170"/>
              <a:gd name="T28" fmla="*/ 32 w 93"/>
              <a:gd name="T29" fmla="*/ 166 h 170"/>
              <a:gd name="T30" fmla="*/ 32 w 93"/>
              <a:gd name="T31" fmla="*/ 166 h 170"/>
              <a:gd name="T32" fmla="*/ 32 w 93"/>
              <a:gd name="T33" fmla="*/ 166 h 170"/>
              <a:gd name="T34" fmla="*/ 32 w 93"/>
              <a:gd name="T35" fmla="*/ 166 h 170"/>
              <a:gd name="T36" fmla="*/ 32 w 93"/>
              <a:gd name="T37" fmla="*/ 167 h 170"/>
              <a:gd name="T38" fmla="*/ 35 w 93"/>
              <a:gd name="T39" fmla="*/ 170 h 170"/>
              <a:gd name="T40" fmla="*/ 38 w 93"/>
              <a:gd name="T41" fmla="*/ 168 h 170"/>
              <a:gd name="T42" fmla="*/ 38 w 93"/>
              <a:gd name="T43" fmla="*/ 168 h 170"/>
              <a:gd name="T44" fmla="*/ 38 w 93"/>
              <a:gd name="T45" fmla="*/ 168 h 170"/>
              <a:gd name="T46" fmla="*/ 93 w 93"/>
              <a:gd name="T47" fmla="*/ 68 h 170"/>
              <a:gd name="T48" fmla="*/ 93 w 93"/>
              <a:gd name="T49" fmla="*/ 66 h 170"/>
              <a:gd name="T50" fmla="*/ 90 w 93"/>
              <a:gd name="T51" fmla="*/ 63 h 170"/>
              <a:gd name="T52" fmla="*/ 84 w 93"/>
              <a:gd name="T53" fmla="*/ 70 h 170"/>
              <a:gd name="T54" fmla="*/ 41 w 93"/>
              <a:gd name="T55" fmla="*/ 149 h 170"/>
              <a:gd name="T56" fmla="*/ 46 w 93"/>
              <a:gd name="T57" fmla="*/ 98 h 170"/>
              <a:gd name="T58" fmla="*/ 46 w 93"/>
              <a:gd name="T59" fmla="*/ 98 h 170"/>
              <a:gd name="T60" fmla="*/ 46 w 93"/>
              <a:gd name="T61" fmla="*/ 97 h 170"/>
              <a:gd name="T62" fmla="*/ 46 w 93"/>
              <a:gd name="T63" fmla="*/ 97 h 170"/>
              <a:gd name="T64" fmla="*/ 46 w 93"/>
              <a:gd name="T65" fmla="*/ 97 h 170"/>
              <a:gd name="T66" fmla="*/ 43 w 93"/>
              <a:gd name="T67" fmla="*/ 94 h 170"/>
              <a:gd name="T68" fmla="*/ 9 w 93"/>
              <a:gd name="T69" fmla="*/ 94 h 170"/>
              <a:gd name="T70" fmla="*/ 38 w 93"/>
              <a:gd name="T71" fmla="*/ 7 h 170"/>
              <a:gd name="T72" fmla="*/ 69 w 93"/>
              <a:gd name="T73" fmla="*/ 7 h 170"/>
              <a:gd name="T74" fmla="*/ 69 w 93"/>
              <a:gd name="T75" fmla="*/ 7 h 170"/>
              <a:gd name="T76" fmla="*/ 50 w 93"/>
              <a:gd name="T77" fmla="*/ 65 h 170"/>
              <a:gd name="T78" fmla="*/ 50 w 93"/>
              <a:gd name="T79" fmla="*/ 65 h 170"/>
              <a:gd name="T80" fmla="*/ 50 w 93"/>
              <a:gd name="T81" fmla="*/ 65 h 170"/>
              <a:gd name="T82" fmla="*/ 50 w 93"/>
              <a:gd name="T83" fmla="*/ 66 h 170"/>
              <a:gd name="T84" fmla="*/ 53 w 93"/>
              <a:gd name="T85" fmla="*/ 70 h 170"/>
              <a:gd name="T86" fmla="*/ 84 w 93"/>
              <a:gd name="T87" fmla="*/ 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 h="170">
                <a:moveTo>
                  <a:pt x="90" y="63"/>
                </a:moveTo>
                <a:cubicBezTo>
                  <a:pt x="58" y="63"/>
                  <a:pt x="58" y="63"/>
                  <a:pt x="58" y="63"/>
                </a:cubicBezTo>
                <a:cubicBezTo>
                  <a:pt x="77" y="4"/>
                  <a:pt x="77" y="4"/>
                  <a:pt x="77" y="4"/>
                </a:cubicBezTo>
                <a:cubicBezTo>
                  <a:pt x="78" y="4"/>
                  <a:pt x="78" y="4"/>
                  <a:pt x="78" y="3"/>
                </a:cubicBezTo>
                <a:cubicBezTo>
                  <a:pt x="78" y="1"/>
                  <a:pt x="76" y="0"/>
                  <a:pt x="74" y="0"/>
                </a:cubicBezTo>
                <a:cubicBezTo>
                  <a:pt x="35" y="0"/>
                  <a:pt x="35" y="0"/>
                  <a:pt x="35" y="0"/>
                </a:cubicBezTo>
                <a:cubicBezTo>
                  <a:pt x="34" y="0"/>
                  <a:pt x="32" y="1"/>
                  <a:pt x="32" y="2"/>
                </a:cubicBezTo>
                <a:cubicBezTo>
                  <a:pt x="32" y="3"/>
                  <a:pt x="32" y="3"/>
                  <a:pt x="32" y="3"/>
                </a:cubicBezTo>
                <a:cubicBezTo>
                  <a:pt x="32" y="3"/>
                  <a:pt x="32" y="3"/>
                  <a:pt x="32" y="3"/>
                </a:cubicBezTo>
                <a:cubicBezTo>
                  <a:pt x="1" y="96"/>
                  <a:pt x="1" y="96"/>
                  <a:pt x="1" y="96"/>
                </a:cubicBezTo>
                <a:cubicBezTo>
                  <a:pt x="0" y="96"/>
                  <a:pt x="0" y="97"/>
                  <a:pt x="0" y="97"/>
                </a:cubicBezTo>
                <a:cubicBezTo>
                  <a:pt x="0" y="99"/>
                  <a:pt x="2" y="101"/>
                  <a:pt x="4" y="101"/>
                </a:cubicBezTo>
                <a:cubicBezTo>
                  <a:pt x="39" y="101"/>
                  <a:pt x="39" y="101"/>
                  <a:pt x="39" y="101"/>
                </a:cubicBezTo>
                <a:cubicBezTo>
                  <a:pt x="39" y="101"/>
                  <a:pt x="39" y="101"/>
                  <a:pt x="39" y="101"/>
                </a:cubicBezTo>
                <a:cubicBezTo>
                  <a:pt x="32" y="166"/>
                  <a:pt x="32" y="166"/>
                  <a:pt x="32" y="166"/>
                </a:cubicBezTo>
                <a:cubicBezTo>
                  <a:pt x="32" y="166"/>
                  <a:pt x="32" y="166"/>
                  <a:pt x="32" y="166"/>
                </a:cubicBezTo>
                <a:cubicBezTo>
                  <a:pt x="32" y="166"/>
                  <a:pt x="32" y="166"/>
                  <a:pt x="32" y="166"/>
                </a:cubicBezTo>
                <a:cubicBezTo>
                  <a:pt x="32" y="166"/>
                  <a:pt x="32" y="166"/>
                  <a:pt x="32" y="166"/>
                </a:cubicBezTo>
                <a:cubicBezTo>
                  <a:pt x="32" y="167"/>
                  <a:pt x="32" y="167"/>
                  <a:pt x="32" y="167"/>
                </a:cubicBezTo>
                <a:cubicBezTo>
                  <a:pt x="32" y="169"/>
                  <a:pt x="33" y="170"/>
                  <a:pt x="35" y="170"/>
                </a:cubicBezTo>
                <a:cubicBezTo>
                  <a:pt x="36" y="170"/>
                  <a:pt x="38" y="169"/>
                  <a:pt x="38" y="168"/>
                </a:cubicBezTo>
                <a:cubicBezTo>
                  <a:pt x="38" y="168"/>
                  <a:pt x="38" y="168"/>
                  <a:pt x="38" y="168"/>
                </a:cubicBezTo>
                <a:cubicBezTo>
                  <a:pt x="38" y="168"/>
                  <a:pt x="38" y="168"/>
                  <a:pt x="38" y="168"/>
                </a:cubicBezTo>
                <a:cubicBezTo>
                  <a:pt x="93" y="68"/>
                  <a:pt x="93" y="68"/>
                  <a:pt x="93" y="68"/>
                </a:cubicBezTo>
                <a:cubicBezTo>
                  <a:pt x="93" y="67"/>
                  <a:pt x="93" y="67"/>
                  <a:pt x="93" y="66"/>
                </a:cubicBezTo>
                <a:cubicBezTo>
                  <a:pt x="93" y="64"/>
                  <a:pt x="92" y="63"/>
                  <a:pt x="90" y="63"/>
                </a:cubicBezTo>
                <a:close/>
                <a:moveTo>
                  <a:pt x="84" y="70"/>
                </a:moveTo>
                <a:cubicBezTo>
                  <a:pt x="41" y="149"/>
                  <a:pt x="41" y="149"/>
                  <a:pt x="41" y="149"/>
                </a:cubicBezTo>
                <a:cubicBezTo>
                  <a:pt x="46" y="98"/>
                  <a:pt x="46" y="98"/>
                  <a:pt x="46" y="98"/>
                </a:cubicBezTo>
                <a:cubicBezTo>
                  <a:pt x="46" y="98"/>
                  <a:pt x="46" y="98"/>
                  <a:pt x="46" y="98"/>
                </a:cubicBezTo>
                <a:cubicBezTo>
                  <a:pt x="46" y="97"/>
                  <a:pt x="46" y="97"/>
                  <a:pt x="46" y="97"/>
                </a:cubicBezTo>
                <a:cubicBezTo>
                  <a:pt x="46" y="97"/>
                  <a:pt x="46" y="97"/>
                  <a:pt x="46" y="97"/>
                </a:cubicBezTo>
                <a:cubicBezTo>
                  <a:pt x="46" y="97"/>
                  <a:pt x="46" y="97"/>
                  <a:pt x="46" y="97"/>
                </a:cubicBezTo>
                <a:cubicBezTo>
                  <a:pt x="46" y="95"/>
                  <a:pt x="45" y="94"/>
                  <a:pt x="43" y="94"/>
                </a:cubicBezTo>
                <a:cubicBezTo>
                  <a:pt x="9" y="94"/>
                  <a:pt x="9" y="94"/>
                  <a:pt x="9" y="94"/>
                </a:cubicBezTo>
                <a:cubicBezTo>
                  <a:pt x="38" y="7"/>
                  <a:pt x="38" y="7"/>
                  <a:pt x="38" y="7"/>
                </a:cubicBezTo>
                <a:cubicBezTo>
                  <a:pt x="69" y="7"/>
                  <a:pt x="69" y="7"/>
                  <a:pt x="69" y="7"/>
                </a:cubicBezTo>
                <a:cubicBezTo>
                  <a:pt x="69" y="7"/>
                  <a:pt x="69" y="7"/>
                  <a:pt x="69" y="7"/>
                </a:cubicBezTo>
                <a:cubicBezTo>
                  <a:pt x="50" y="65"/>
                  <a:pt x="50" y="65"/>
                  <a:pt x="50" y="65"/>
                </a:cubicBezTo>
                <a:cubicBezTo>
                  <a:pt x="50" y="65"/>
                  <a:pt x="50" y="65"/>
                  <a:pt x="50" y="65"/>
                </a:cubicBezTo>
                <a:cubicBezTo>
                  <a:pt x="50" y="65"/>
                  <a:pt x="50" y="65"/>
                  <a:pt x="50" y="65"/>
                </a:cubicBezTo>
                <a:cubicBezTo>
                  <a:pt x="50" y="66"/>
                  <a:pt x="50" y="66"/>
                  <a:pt x="50" y="66"/>
                </a:cubicBezTo>
                <a:cubicBezTo>
                  <a:pt x="50" y="68"/>
                  <a:pt x="51" y="70"/>
                  <a:pt x="53" y="70"/>
                </a:cubicBezTo>
                <a:cubicBezTo>
                  <a:pt x="84" y="70"/>
                  <a:pt x="84" y="70"/>
                  <a:pt x="84" y="70"/>
                </a:cubicBezTo>
                <a:close/>
              </a:path>
            </a:pathLst>
          </a:custGeom>
          <a:solidFill>
            <a:schemeClr val="bg2"/>
          </a:solidFill>
          <a:ln>
            <a:noFill/>
          </a:ln>
        </p:spPr>
        <p:txBody>
          <a:bodyPr vert="horz" wrap="square" lIns="91461" tIns="45731" rIns="91461" bIns="45731" numCol="1" anchor="t" anchorCtr="0" compatLnSpc="1">
            <a:prstTxWarp prst="textNoShape">
              <a:avLst/>
            </a:prstTxWarp>
          </a:bodyPr>
          <a:lstStyle/>
          <a:p>
            <a:endParaRPr lang="en-AU"/>
          </a:p>
        </p:txBody>
      </p:sp>
      <p:cxnSp>
        <p:nvCxnSpPr>
          <p:cNvPr id="102" name="Straight Arrow Connector 101">
            <a:extLst>
              <a:ext uri="{FF2B5EF4-FFF2-40B4-BE49-F238E27FC236}">
                <a16:creationId xmlns:a16="http://schemas.microsoft.com/office/drawing/2014/main" id="{2190F52C-DA9B-4A19-84E7-7CBCA6810BC3}"/>
              </a:ext>
            </a:extLst>
          </p:cNvPr>
          <p:cNvCxnSpPr>
            <a:cxnSpLocks/>
          </p:cNvCxnSpPr>
          <p:nvPr/>
        </p:nvCxnSpPr>
        <p:spPr>
          <a:xfrm flipH="1">
            <a:off x="6614368" y="3086446"/>
            <a:ext cx="296081" cy="216330"/>
          </a:xfrm>
          <a:prstGeom prst="straightConnector1">
            <a:avLst/>
          </a:prstGeom>
          <a:noFill/>
          <a:ln w="12700">
            <a:solidFill>
              <a:schemeClr val="bg2"/>
            </a:solidFill>
            <a:prstDash val="sysDot"/>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103" name="Oval 102">
            <a:extLst>
              <a:ext uri="{FF2B5EF4-FFF2-40B4-BE49-F238E27FC236}">
                <a16:creationId xmlns:a16="http://schemas.microsoft.com/office/drawing/2014/main" id="{C5C6CC76-CB25-4295-A048-682DF4357B09}"/>
              </a:ext>
            </a:extLst>
          </p:cNvPr>
          <p:cNvSpPr/>
          <p:nvPr/>
        </p:nvSpPr>
        <p:spPr>
          <a:xfrm>
            <a:off x="6825285" y="3501357"/>
            <a:ext cx="64919" cy="64919"/>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Isosceles Triangle 106">
            <a:extLst>
              <a:ext uri="{FF2B5EF4-FFF2-40B4-BE49-F238E27FC236}">
                <a16:creationId xmlns:a16="http://schemas.microsoft.com/office/drawing/2014/main" id="{A8B94ACE-6271-42FF-9C6E-598F79A4AC5C}"/>
              </a:ext>
            </a:extLst>
          </p:cNvPr>
          <p:cNvSpPr/>
          <p:nvPr/>
        </p:nvSpPr>
        <p:spPr>
          <a:xfrm rot="10800000">
            <a:off x="5983819" y="4304617"/>
            <a:ext cx="260816" cy="1210436"/>
          </a:xfrm>
          <a:prstGeom prst="triangle">
            <a:avLst>
              <a:gd name="adj" fmla="val 44325"/>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8" name="Isosceles Triangle 107">
            <a:extLst>
              <a:ext uri="{FF2B5EF4-FFF2-40B4-BE49-F238E27FC236}">
                <a16:creationId xmlns:a16="http://schemas.microsoft.com/office/drawing/2014/main" id="{9F10D692-D1EE-414A-BBDE-3580202BD856}"/>
              </a:ext>
            </a:extLst>
          </p:cNvPr>
          <p:cNvSpPr/>
          <p:nvPr/>
        </p:nvSpPr>
        <p:spPr>
          <a:xfrm>
            <a:off x="5989294" y="1639857"/>
            <a:ext cx="260816" cy="1210436"/>
          </a:xfrm>
          <a:prstGeom prst="triangle">
            <a:avLst>
              <a:gd name="adj" fmla="val 44325"/>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10" name="Straight Arrow Connector 109">
            <a:extLst>
              <a:ext uri="{FF2B5EF4-FFF2-40B4-BE49-F238E27FC236}">
                <a16:creationId xmlns:a16="http://schemas.microsoft.com/office/drawing/2014/main" id="{E9F25AC0-B01B-45D0-B7BE-86E701455018}"/>
              </a:ext>
            </a:extLst>
          </p:cNvPr>
          <p:cNvCxnSpPr>
            <a:cxnSpLocks/>
          </p:cNvCxnSpPr>
          <p:nvPr/>
        </p:nvCxnSpPr>
        <p:spPr>
          <a:xfrm flipV="1">
            <a:off x="5983818" y="1639859"/>
            <a:ext cx="59756" cy="652484"/>
          </a:xfrm>
          <a:prstGeom prst="straightConnector1">
            <a:avLst/>
          </a:prstGeom>
          <a:ln w="25400" cap="rnd">
            <a:solidFill>
              <a:schemeClr val="accent4"/>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E6C5CD71-E0A8-4FDB-B2AA-17F5C5236BBD}"/>
              </a:ext>
            </a:extLst>
          </p:cNvPr>
          <p:cNvSpPr/>
          <p:nvPr/>
        </p:nvSpPr>
        <p:spPr>
          <a:xfrm>
            <a:off x="6839869" y="1337565"/>
            <a:ext cx="4345582" cy="577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900" dirty="0">
                <a:solidFill>
                  <a:schemeClr val="bg1"/>
                </a:solidFill>
              </a:rPr>
              <a:t>Commitment to </a:t>
            </a:r>
            <a:r>
              <a:rPr lang="en-GB" sz="900" dirty="0">
                <a:solidFill>
                  <a:schemeClr val="bg1"/>
                </a:solidFill>
                <a:latin typeface="+mj-lt"/>
              </a:rPr>
              <a:t>net zero target/sustainability is reflected in strategic plan </a:t>
            </a:r>
            <a:r>
              <a:rPr lang="en-GB" sz="900" dirty="0">
                <a:solidFill>
                  <a:schemeClr val="bg1"/>
                </a:solidFill>
              </a:rPr>
              <a:t>and it has a meaningful </a:t>
            </a:r>
            <a:r>
              <a:rPr lang="en-GB" sz="900" dirty="0">
                <a:solidFill>
                  <a:schemeClr val="bg1"/>
                </a:solidFill>
                <a:latin typeface="+mj-lt"/>
              </a:rPr>
              <a:t>ring-fenced budget</a:t>
            </a:r>
            <a:r>
              <a:rPr lang="en-GB" sz="900" dirty="0">
                <a:solidFill>
                  <a:schemeClr val="bg1"/>
                </a:solidFill>
              </a:rPr>
              <a:t> to deliver on it (which includes funds students/staff can bid for to deliver sustainability projects)</a:t>
            </a:r>
          </a:p>
        </p:txBody>
      </p:sp>
      <p:sp>
        <p:nvSpPr>
          <p:cNvPr id="120" name="Rectangle 119">
            <a:extLst>
              <a:ext uri="{FF2B5EF4-FFF2-40B4-BE49-F238E27FC236}">
                <a16:creationId xmlns:a16="http://schemas.microsoft.com/office/drawing/2014/main" id="{866E25C1-1C28-42E6-93CB-1E5958A1711D}"/>
              </a:ext>
            </a:extLst>
          </p:cNvPr>
          <p:cNvSpPr/>
          <p:nvPr/>
        </p:nvSpPr>
        <p:spPr>
          <a:xfrm>
            <a:off x="8435956" y="2081085"/>
            <a:ext cx="2943096" cy="660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900" dirty="0">
                <a:solidFill>
                  <a:schemeClr val="bg1"/>
                </a:solidFill>
              </a:rPr>
              <a:t>Has a </a:t>
            </a:r>
            <a:r>
              <a:rPr lang="en-GB" sz="900" dirty="0">
                <a:solidFill>
                  <a:schemeClr val="bg1"/>
                </a:solidFill>
                <a:latin typeface="+mj-lt"/>
              </a:rPr>
              <a:t>strong and precise idea of its carbon footprint</a:t>
            </a:r>
            <a:r>
              <a:rPr lang="en-GB" sz="900" dirty="0">
                <a:solidFill>
                  <a:schemeClr val="bg1"/>
                </a:solidFill>
              </a:rPr>
              <a:t>, inclu</a:t>
            </a:r>
            <a:r>
              <a:rPr lang="en-GB" sz="900" dirty="0">
                <a:solidFill>
                  <a:schemeClr val="bg1"/>
                </a:solidFill>
                <a:latin typeface="+mj-lt"/>
              </a:rPr>
              <a:t>ding its Scope 3 emissions</a:t>
            </a:r>
            <a:r>
              <a:rPr lang="en-GB" sz="900" dirty="0">
                <a:solidFill>
                  <a:schemeClr val="bg1"/>
                </a:solidFill>
              </a:rPr>
              <a:t>, and ongoing mechanisms in place to collect the data to measure it</a:t>
            </a:r>
          </a:p>
        </p:txBody>
      </p:sp>
      <p:sp>
        <p:nvSpPr>
          <p:cNvPr id="122" name="Rectangle 121">
            <a:extLst>
              <a:ext uri="{FF2B5EF4-FFF2-40B4-BE49-F238E27FC236}">
                <a16:creationId xmlns:a16="http://schemas.microsoft.com/office/drawing/2014/main" id="{157EE724-C08E-411F-8B1C-F8BA9E70E264}"/>
              </a:ext>
            </a:extLst>
          </p:cNvPr>
          <p:cNvSpPr/>
          <p:nvPr/>
        </p:nvSpPr>
        <p:spPr>
          <a:xfrm>
            <a:off x="9122655" y="3292462"/>
            <a:ext cx="2660435" cy="807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spcAft>
                <a:spcPts val="600"/>
              </a:spcAft>
            </a:pPr>
            <a:r>
              <a:rPr lang="en-GB" sz="900" dirty="0">
                <a:solidFill>
                  <a:schemeClr val="bg1"/>
                </a:solidFill>
              </a:rPr>
              <a:t>It has undertaken/is currently undertaking an </a:t>
            </a:r>
            <a:r>
              <a:rPr lang="en-GB" sz="900" dirty="0">
                <a:solidFill>
                  <a:schemeClr val="bg1"/>
                </a:solidFill>
                <a:latin typeface="+mj-lt"/>
              </a:rPr>
              <a:t>ambitious project to reduce emissions from its buildings with the help of a Salix Finance loan</a:t>
            </a:r>
          </a:p>
        </p:txBody>
      </p:sp>
      <p:sp>
        <p:nvSpPr>
          <p:cNvPr id="123" name="Text Placeholder 18">
            <a:extLst>
              <a:ext uri="{FF2B5EF4-FFF2-40B4-BE49-F238E27FC236}">
                <a16:creationId xmlns:a16="http://schemas.microsoft.com/office/drawing/2014/main" id="{32C6810E-7ACC-4606-918D-AA0B12A1EDED}"/>
              </a:ext>
            </a:extLst>
          </p:cNvPr>
          <p:cNvSpPr txBox="1">
            <a:spLocks/>
          </p:cNvSpPr>
          <p:nvPr/>
        </p:nvSpPr>
        <p:spPr>
          <a:xfrm>
            <a:off x="666749" y="430332"/>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400" dirty="0">
                <a:solidFill>
                  <a:schemeClr val="bg1"/>
                </a:solidFill>
                <a:latin typeface="+mj-lt"/>
              </a:rPr>
              <a:t>WHAT DOES AN ‘ESTABLISHED’ COLLEGE LOOK LIKE?</a:t>
            </a:r>
            <a:endParaRPr lang="en-AU" sz="2400" dirty="0">
              <a:solidFill>
                <a:schemeClr val="bg1"/>
              </a:solidFill>
              <a:latin typeface="+mj-lt"/>
            </a:endParaRPr>
          </a:p>
        </p:txBody>
      </p:sp>
      <p:sp>
        <p:nvSpPr>
          <p:cNvPr id="124" name="Rectangle 123">
            <a:extLst>
              <a:ext uri="{FF2B5EF4-FFF2-40B4-BE49-F238E27FC236}">
                <a16:creationId xmlns:a16="http://schemas.microsoft.com/office/drawing/2014/main" id="{0C56D2E5-4713-46E3-BA71-316D172D8B14}"/>
              </a:ext>
            </a:extLst>
          </p:cNvPr>
          <p:cNvSpPr/>
          <p:nvPr/>
        </p:nvSpPr>
        <p:spPr>
          <a:xfrm>
            <a:off x="7893749" y="4513304"/>
            <a:ext cx="3022343" cy="615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900" dirty="0">
                <a:solidFill>
                  <a:schemeClr val="bg1"/>
                </a:solidFill>
              </a:rPr>
              <a:t>It </a:t>
            </a:r>
            <a:r>
              <a:rPr lang="en-GB" sz="900" dirty="0">
                <a:solidFill>
                  <a:schemeClr val="bg1"/>
                </a:solidFill>
                <a:latin typeface="+mj-lt"/>
              </a:rPr>
              <a:t>reports annually on its progress on meeting its net zero targets</a:t>
            </a:r>
            <a:r>
              <a:rPr lang="en-GB" sz="900" dirty="0">
                <a:solidFill>
                  <a:schemeClr val="bg1"/>
                </a:solidFill>
              </a:rPr>
              <a:t> and interim targets, to the college community and the public</a:t>
            </a:r>
          </a:p>
        </p:txBody>
      </p:sp>
      <p:sp>
        <p:nvSpPr>
          <p:cNvPr id="125" name="Rectangle 124">
            <a:extLst>
              <a:ext uri="{FF2B5EF4-FFF2-40B4-BE49-F238E27FC236}">
                <a16:creationId xmlns:a16="http://schemas.microsoft.com/office/drawing/2014/main" id="{D0FB6D06-71F7-4FEC-86FC-083D7FE5E089}"/>
              </a:ext>
            </a:extLst>
          </p:cNvPr>
          <p:cNvSpPr/>
          <p:nvPr/>
        </p:nvSpPr>
        <p:spPr>
          <a:xfrm>
            <a:off x="6768717" y="5388261"/>
            <a:ext cx="4071482" cy="665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900" dirty="0">
                <a:solidFill>
                  <a:schemeClr val="bg1"/>
                </a:solidFill>
              </a:rPr>
              <a:t>Its </a:t>
            </a:r>
            <a:r>
              <a:rPr lang="en-GB" sz="900" dirty="0">
                <a:solidFill>
                  <a:schemeClr val="bg1"/>
                </a:solidFill>
                <a:latin typeface="+mj-lt"/>
              </a:rPr>
              <a:t>staff only travel for business on long-haul airplane flights when it is critically necessary</a:t>
            </a:r>
            <a:r>
              <a:rPr lang="en-GB" sz="900" dirty="0">
                <a:solidFill>
                  <a:schemeClr val="bg1"/>
                </a:solidFill>
              </a:rPr>
              <a:t> (likely less than once a year), under a travel policy that aims to reduce emissions from travel. It has </a:t>
            </a:r>
            <a:r>
              <a:rPr lang="en-GB" sz="900" dirty="0">
                <a:solidFill>
                  <a:schemeClr val="bg1"/>
                </a:solidFill>
                <a:latin typeface="+mj-lt"/>
              </a:rPr>
              <a:t>invested in video-conferencing </a:t>
            </a:r>
            <a:r>
              <a:rPr lang="en-GB" sz="900" dirty="0">
                <a:solidFill>
                  <a:schemeClr val="bg1"/>
                </a:solidFill>
              </a:rPr>
              <a:t>to support remote meetings</a:t>
            </a:r>
          </a:p>
        </p:txBody>
      </p:sp>
      <p:sp>
        <p:nvSpPr>
          <p:cNvPr id="126" name="Rectangle 125">
            <a:extLst>
              <a:ext uri="{FF2B5EF4-FFF2-40B4-BE49-F238E27FC236}">
                <a16:creationId xmlns:a16="http://schemas.microsoft.com/office/drawing/2014/main" id="{78BF40A5-6809-4EE5-A87B-35A39278D9E3}"/>
              </a:ext>
            </a:extLst>
          </p:cNvPr>
          <p:cNvSpPr/>
          <p:nvPr/>
        </p:nvSpPr>
        <p:spPr>
          <a:xfrm>
            <a:off x="1126923" y="5032257"/>
            <a:ext cx="3349398" cy="761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900" dirty="0">
                <a:solidFill>
                  <a:schemeClr val="bg1"/>
                </a:solidFill>
              </a:rPr>
              <a:t>The </a:t>
            </a:r>
            <a:r>
              <a:rPr lang="en-GB" sz="900" dirty="0">
                <a:solidFill>
                  <a:schemeClr val="bg1"/>
                </a:solidFill>
                <a:latin typeface="+mj-lt"/>
              </a:rPr>
              <a:t>Sustainable Development Goals (SDGs) have become ‘part of the conversation’ at the college</a:t>
            </a:r>
            <a:r>
              <a:rPr lang="en-GB" sz="900" dirty="0">
                <a:solidFill>
                  <a:schemeClr val="bg1"/>
                </a:solidFill>
              </a:rPr>
              <a:t>, through the signing of the SDG Accord and the Global Goals teach in. The college community are aware of the SDGs and students have a sense of how they might apply to their subject of study</a:t>
            </a:r>
          </a:p>
        </p:txBody>
      </p:sp>
      <p:sp>
        <p:nvSpPr>
          <p:cNvPr id="127" name="Rectangle 126">
            <a:extLst>
              <a:ext uri="{FF2B5EF4-FFF2-40B4-BE49-F238E27FC236}">
                <a16:creationId xmlns:a16="http://schemas.microsoft.com/office/drawing/2014/main" id="{5F8F0AFB-9B30-4D7B-855A-44B64B3628AB}"/>
              </a:ext>
            </a:extLst>
          </p:cNvPr>
          <p:cNvSpPr/>
          <p:nvPr/>
        </p:nvSpPr>
        <p:spPr>
          <a:xfrm>
            <a:off x="520756" y="3805772"/>
            <a:ext cx="2820427" cy="109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900" dirty="0">
                <a:solidFill>
                  <a:schemeClr val="bg1"/>
                </a:solidFill>
              </a:rPr>
              <a:t>Its </a:t>
            </a:r>
            <a:r>
              <a:rPr lang="en-GB" sz="900" dirty="0">
                <a:solidFill>
                  <a:schemeClr val="bg1"/>
                </a:solidFill>
                <a:latin typeface="+mj-lt"/>
              </a:rPr>
              <a:t>10-year estates strategy reflects its commitment to its net zero targets</a:t>
            </a:r>
            <a:r>
              <a:rPr lang="en-GB" sz="900" dirty="0">
                <a:solidFill>
                  <a:schemeClr val="bg1"/>
                </a:solidFill>
              </a:rPr>
              <a:t>, including an ambition to optimise the use of the estate (rather than build new buildings), refurbish buildings to improve their efficiency, and applying BREEAM standards to new buildings</a:t>
            </a:r>
          </a:p>
        </p:txBody>
      </p:sp>
      <p:grpSp>
        <p:nvGrpSpPr>
          <p:cNvPr id="139" name="Group 138">
            <a:extLst>
              <a:ext uri="{FF2B5EF4-FFF2-40B4-BE49-F238E27FC236}">
                <a16:creationId xmlns:a16="http://schemas.microsoft.com/office/drawing/2014/main" id="{AACF0589-947C-4CFC-9304-673A295BB0E4}"/>
              </a:ext>
            </a:extLst>
          </p:cNvPr>
          <p:cNvGrpSpPr>
            <a:grpSpLocks noChangeAspect="1"/>
          </p:cNvGrpSpPr>
          <p:nvPr/>
        </p:nvGrpSpPr>
        <p:grpSpPr>
          <a:xfrm>
            <a:off x="7755964" y="2193217"/>
            <a:ext cx="547688" cy="492125"/>
            <a:chOff x="1700213" y="3833813"/>
            <a:chExt cx="547688" cy="492125"/>
          </a:xfrm>
          <a:solidFill>
            <a:srgbClr val="FFFFFF">
              <a:alpha val="25882"/>
            </a:srgbClr>
          </a:solidFill>
        </p:grpSpPr>
        <p:sp>
          <p:nvSpPr>
            <p:cNvPr id="140" name="Freeform 6">
              <a:extLst>
                <a:ext uri="{FF2B5EF4-FFF2-40B4-BE49-F238E27FC236}">
                  <a16:creationId xmlns:a16="http://schemas.microsoft.com/office/drawing/2014/main" id="{2D4DCC98-147D-4B8E-A80B-84BE61C10CB3}"/>
                </a:ext>
              </a:extLst>
            </p:cNvPr>
            <p:cNvSpPr>
              <a:spLocks noEditPoints="1"/>
            </p:cNvSpPr>
            <p:nvPr/>
          </p:nvSpPr>
          <p:spPr bwMode="auto">
            <a:xfrm>
              <a:off x="1700213" y="3833813"/>
              <a:ext cx="547688" cy="492125"/>
            </a:xfrm>
            <a:custGeom>
              <a:avLst/>
              <a:gdLst>
                <a:gd name="T0" fmla="*/ 154 w 162"/>
                <a:gd name="T1" fmla="*/ 0 h 145"/>
                <a:gd name="T2" fmla="*/ 8 w 162"/>
                <a:gd name="T3" fmla="*/ 0 h 145"/>
                <a:gd name="T4" fmla="*/ 0 w 162"/>
                <a:gd name="T5" fmla="*/ 8 h 145"/>
                <a:gd name="T6" fmla="*/ 0 w 162"/>
                <a:gd name="T7" fmla="*/ 137 h 145"/>
                <a:gd name="T8" fmla="*/ 8 w 162"/>
                <a:gd name="T9" fmla="*/ 145 h 145"/>
                <a:gd name="T10" fmla="*/ 154 w 162"/>
                <a:gd name="T11" fmla="*/ 145 h 145"/>
                <a:gd name="T12" fmla="*/ 162 w 162"/>
                <a:gd name="T13" fmla="*/ 137 h 145"/>
                <a:gd name="T14" fmla="*/ 162 w 162"/>
                <a:gd name="T15" fmla="*/ 8 h 145"/>
                <a:gd name="T16" fmla="*/ 154 w 162"/>
                <a:gd name="T17" fmla="*/ 0 h 145"/>
                <a:gd name="T18" fmla="*/ 155 w 162"/>
                <a:gd name="T19" fmla="*/ 137 h 145"/>
                <a:gd name="T20" fmla="*/ 154 w 162"/>
                <a:gd name="T21" fmla="*/ 138 h 145"/>
                <a:gd name="T22" fmla="*/ 8 w 162"/>
                <a:gd name="T23" fmla="*/ 138 h 145"/>
                <a:gd name="T24" fmla="*/ 7 w 162"/>
                <a:gd name="T25" fmla="*/ 137 h 145"/>
                <a:gd name="T26" fmla="*/ 7 w 162"/>
                <a:gd name="T27" fmla="*/ 8 h 145"/>
                <a:gd name="T28" fmla="*/ 8 w 162"/>
                <a:gd name="T29" fmla="*/ 7 h 145"/>
                <a:gd name="T30" fmla="*/ 154 w 162"/>
                <a:gd name="T31" fmla="*/ 7 h 145"/>
                <a:gd name="T32" fmla="*/ 155 w 162"/>
                <a:gd name="T33" fmla="*/ 8 h 145"/>
                <a:gd name="T34" fmla="*/ 155 w 162"/>
                <a:gd name="T35" fmla="*/ 13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145">
                  <a:moveTo>
                    <a:pt x="154" y="0"/>
                  </a:moveTo>
                  <a:cubicBezTo>
                    <a:pt x="8" y="0"/>
                    <a:pt x="8" y="0"/>
                    <a:pt x="8" y="0"/>
                  </a:cubicBezTo>
                  <a:cubicBezTo>
                    <a:pt x="3" y="0"/>
                    <a:pt x="0" y="4"/>
                    <a:pt x="0" y="8"/>
                  </a:cubicBezTo>
                  <a:cubicBezTo>
                    <a:pt x="0" y="137"/>
                    <a:pt x="0" y="137"/>
                    <a:pt x="0" y="137"/>
                  </a:cubicBezTo>
                  <a:cubicBezTo>
                    <a:pt x="0" y="142"/>
                    <a:pt x="3" y="145"/>
                    <a:pt x="8" y="145"/>
                  </a:cubicBezTo>
                  <a:cubicBezTo>
                    <a:pt x="154" y="145"/>
                    <a:pt x="154" y="145"/>
                    <a:pt x="154" y="145"/>
                  </a:cubicBezTo>
                  <a:cubicBezTo>
                    <a:pt x="158" y="145"/>
                    <a:pt x="162" y="142"/>
                    <a:pt x="162" y="137"/>
                  </a:cubicBezTo>
                  <a:cubicBezTo>
                    <a:pt x="162" y="8"/>
                    <a:pt x="162" y="8"/>
                    <a:pt x="162" y="8"/>
                  </a:cubicBezTo>
                  <a:cubicBezTo>
                    <a:pt x="162" y="4"/>
                    <a:pt x="158" y="0"/>
                    <a:pt x="154" y="0"/>
                  </a:cubicBezTo>
                  <a:close/>
                  <a:moveTo>
                    <a:pt x="155" y="137"/>
                  </a:moveTo>
                  <a:cubicBezTo>
                    <a:pt x="155" y="138"/>
                    <a:pt x="155" y="138"/>
                    <a:pt x="154" y="138"/>
                  </a:cubicBezTo>
                  <a:cubicBezTo>
                    <a:pt x="8" y="138"/>
                    <a:pt x="8" y="138"/>
                    <a:pt x="8" y="138"/>
                  </a:cubicBezTo>
                  <a:cubicBezTo>
                    <a:pt x="7" y="138"/>
                    <a:pt x="7" y="138"/>
                    <a:pt x="7" y="137"/>
                  </a:cubicBezTo>
                  <a:cubicBezTo>
                    <a:pt x="7" y="8"/>
                    <a:pt x="7" y="8"/>
                    <a:pt x="7" y="8"/>
                  </a:cubicBezTo>
                  <a:cubicBezTo>
                    <a:pt x="7" y="8"/>
                    <a:pt x="7" y="7"/>
                    <a:pt x="8" y="7"/>
                  </a:cubicBezTo>
                  <a:cubicBezTo>
                    <a:pt x="154" y="7"/>
                    <a:pt x="154" y="7"/>
                    <a:pt x="154" y="7"/>
                  </a:cubicBezTo>
                  <a:cubicBezTo>
                    <a:pt x="155" y="7"/>
                    <a:pt x="155" y="8"/>
                    <a:pt x="155" y="8"/>
                  </a:cubicBezTo>
                  <a:lnTo>
                    <a:pt x="155"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1" name="Freeform 7">
              <a:extLst>
                <a:ext uri="{FF2B5EF4-FFF2-40B4-BE49-F238E27FC236}">
                  <a16:creationId xmlns:a16="http://schemas.microsoft.com/office/drawing/2014/main" id="{A0484E9E-2982-432B-8B80-10FCDCF556C6}"/>
                </a:ext>
              </a:extLst>
            </p:cNvPr>
            <p:cNvSpPr>
              <a:spLocks/>
            </p:cNvSpPr>
            <p:nvPr/>
          </p:nvSpPr>
          <p:spPr bwMode="auto">
            <a:xfrm>
              <a:off x="1743076" y="3943350"/>
              <a:ext cx="460375" cy="271462"/>
            </a:xfrm>
            <a:custGeom>
              <a:avLst/>
              <a:gdLst>
                <a:gd name="T0" fmla="*/ 134 w 136"/>
                <a:gd name="T1" fmla="*/ 0 h 80"/>
                <a:gd name="T2" fmla="*/ 130 w 136"/>
                <a:gd name="T3" fmla="*/ 2 h 80"/>
                <a:gd name="T4" fmla="*/ 99 w 136"/>
                <a:gd name="T5" fmla="*/ 51 h 80"/>
                <a:gd name="T6" fmla="*/ 73 w 136"/>
                <a:gd name="T7" fmla="*/ 24 h 80"/>
                <a:gd name="T8" fmla="*/ 70 w 136"/>
                <a:gd name="T9" fmla="*/ 23 h 80"/>
                <a:gd name="T10" fmla="*/ 68 w 136"/>
                <a:gd name="T11" fmla="*/ 24 h 80"/>
                <a:gd name="T12" fmla="*/ 39 w 136"/>
                <a:gd name="T13" fmla="*/ 65 h 80"/>
                <a:gd name="T14" fmla="*/ 21 w 136"/>
                <a:gd name="T15" fmla="*/ 53 h 80"/>
                <a:gd name="T16" fmla="*/ 19 w 136"/>
                <a:gd name="T17" fmla="*/ 52 h 80"/>
                <a:gd name="T18" fmla="*/ 17 w 136"/>
                <a:gd name="T19" fmla="*/ 53 h 80"/>
                <a:gd name="T20" fmla="*/ 1 w 136"/>
                <a:gd name="T21" fmla="*/ 75 h 80"/>
                <a:gd name="T22" fmla="*/ 2 w 136"/>
                <a:gd name="T23" fmla="*/ 80 h 80"/>
                <a:gd name="T24" fmla="*/ 4 w 136"/>
                <a:gd name="T25" fmla="*/ 80 h 80"/>
                <a:gd name="T26" fmla="*/ 7 w 136"/>
                <a:gd name="T27" fmla="*/ 79 h 80"/>
                <a:gd name="T28" fmla="*/ 20 w 136"/>
                <a:gd name="T29" fmla="*/ 60 h 80"/>
                <a:gd name="T30" fmla="*/ 37 w 136"/>
                <a:gd name="T31" fmla="*/ 72 h 80"/>
                <a:gd name="T32" fmla="*/ 40 w 136"/>
                <a:gd name="T33" fmla="*/ 73 h 80"/>
                <a:gd name="T34" fmla="*/ 42 w 136"/>
                <a:gd name="T35" fmla="*/ 72 h 80"/>
                <a:gd name="T36" fmla="*/ 71 w 136"/>
                <a:gd name="T37" fmla="*/ 31 h 80"/>
                <a:gd name="T38" fmla="*/ 98 w 136"/>
                <a:gd name="T39" fmla="*/ 59 h 80"/>
                <a:gd name="T40" fmla="*/ 100 w 136"/>
                <a:gd name="T41" fmla="*/ 59 h 80"/>
                <a:gd name="T42" fmla="*/ 103 w 136"/>
                <a:gd name="T43" fmla="*/ 58 h 80"/>
                <a:gd name="T44" fmla="*/ 135 w 136"/>
                <a:gd name="T45" fmla="*/ 5 h 80"/>
                <a:gd name="T46" fmla="*/ 134 w 136"/>
                <a:gd name="T4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80">
                  <a:moveTo>
                    <a:pt x="134" y="0"/>
                  </a:moveTo>
                  <a:cubicBezTo>
                    <a:pt x="133" y="0"/>
                    <a:pt x="131" y="0"/>
                    <a:pt x="130" y="2"/>
                  </a:cubicBezTo>
                  <a:cubicBezTo>
                    <a:pt x="99" y="51"/>
                    <a:pt x="99" y="51"/>
                    <a:pt x="99" y="51"/>
                  </a:cubicBezTo>
                  <a:cubicBezTo>
                    <a:pt x="73" y="24"/>
                    <a:pt x="73" y="24"/>
                    <a:pt x="73" y="24"/>
                  </a:cubicBezTo>
                  <a:cubicBezTo>
                    <a:pt x="72" y="23"/>
                    <a:pt x="71" y="23"/>
                    <a:pt x="70" y="23"/>
                  </a:cubicBezTo>
                  <a:cubicBezTo>
                    <a:pt x="69" y="23"/>
                    <a:pt x="68" y="24"/>
                    <a:pt x="68" y="24"/>
                  </a:cubicBezTo>
                  <a:cubicBezTo>
                    <a:pt x="39" y="65"/>
                    <a:pt x="39" y="65"/>
                    <a:pt x="39" y="65"/>
                  </a:cubicBezTo>
                  <a:cubicBezTo>
                    <a:pt x="21" y="53"/>
                    <a:pt x="21" y="53"/>
                    <a:pt x="21" y="53"/>
                  </a:cubicBezTo>
                  <a:cubicBezTo>
                    <a:pt x="21" y="52"/>
                    <a:pt x="20" y="52"/>
                    <a:pt x="19" y="52"/>
                  </a:cubicBezTo>
                  <a:cubicBezTo>
                    <a:pt x="18" y="52"/>
                    <a:pt x="17" y="53"/>
                    <a:pt x="17" y="53"/>
                  </a:cubicBezTo>
                  <a:cubicBezTo>
                    <a:pt x="1" y="75"/>
                    <a:pt x="1" y="75"/>
                    <a:pt x="1" y="75"/>
                  </a:cubicBezTo>
                  <a:cubicBezTo>
                    <a:pt x="0" y="77"/>
                    <a:pt x="1" y="79"/>
                    <a:pt x="2" y="80"/>
                  </a:cubicBezTo>
                  <a:cubicBezTo>
                    <a:pt x="3" y="80"/>
                    <a:pt x="3" y="80"/>
                    <a:pt x="4" y="80"/>
                  </a:cubicBezTo>
                  <a:cubicBezTo>
                    <a:pt x="5" y="80"/>
                    <a:pt x="6" y="80"/>
                    <a:pt x="7" y="79"/>
                  </a:cubicBezTo>
                  <a:cubicBezTo>
                    <a:pt x="20" y="60"/>
                    <a:pt x="20" y="60"/>
                    <a:pt x="20" y="60"/>
                  </a:cubicBezTo>
                  <a:cubicBezTo>
                    <a:pt x="37" y="72"/>
                    <a:pt x="37" y="72"/>
                    <a:pt x="37" y="72"/>
                  </a:cubicBezTo>
                  <a:cubicBezTo>
                    <a:pt x="38" y="73"/>
                    <a:pt x="39" y="73"/>
                    <a:pt x="40" y="73"/>
                  </a:cubicBezTo>
                  <a:cubicBezTo>
                    <a:pt x="41" y="73"/>
                    <a:pt x="41" y="72"/>
                    <a:pt x="42" y="72"/>
                  </a:cubicBezTo>
                  <a:cubicBezTo>
                    <a:pt x="71" y="31"/>
                    <a:pt x="71" y="31"/>
                    <a:pt x="71" y="31"/>
                  </a:cubicBezTo>
                  <a:cubicBezTo>
                    <a:pt x="98" y="59"/>
                    <a:pt x="98" y="59"/>
                    <a:pt x="98" y="59"/>
                  </a:cubicBezTo>
                  <a:cubicBezTo>
                    <a:pt x="98" y="59"/>
                    <a:pt x="99" y="60"/>
                    <a:pt x="100" y="59"/>
                  </a:cubicBezTo>
                  <a:cubicBezTo>
                    <a:pt x="101" y="59"/>
                    <a:pt x="102" y="59"/>
                    <a:pt x="103" y="58"/>
                  </a:cubicBezTo>
                  <a:cubicBezTo>
                    <a:pt x="135" y="5"/>
                    <a:pt x="135" y="5"/>
                    <a:pt x="135" y="5"/>
                  </a:cubicBezTo>
                  <a:cubicBezTo>
                    <a:pt x="136" y="3"/>
                    <a:pt x="136" y="1"/>
                    <a:pt x="1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45" name="Freeform 11">
            <a:extLst>
              <a:ext uri="{FF2B5EF4-FFF2-40B4-BE49-F238E27FC236}">
                <a16:creationId xmlns:a16="http://schemas.microsoft.com/office/drawing/2014/main" id="{8BD1AD32-06E4-405A-ACAB-F1BA64938C89}"/>
              </a:ext>
            </a:extLst>
          </p:cNvPr>
          <p:cNvSpPr>
            <a:spLocks noChangeAspect="1" noEditPoints="1"/>
          </p:cNvSpPr>
          <p:nvPr/>
        </p:nvSpPr>
        <p:spPr bwMode="auto">
          <a:xfrm>
            <a:off x="6204712" y="1370827"/>
            <a:ext cx="540000" cy="540000"/>
          </a:xfrm>
          <a:custGeom>
            <a:avLst/>
            <a:gdLst>
              <a:gd name="T0" fmla="*/ 87 w 174"/>
              <a:gd name="T1" fmla="*/ 0 h 169"/>
              <a:gd name="T2" fmla="*/ 0 w 174"/>
              <a:gd name="T3" fmla="*/ 84 h 169"/>
              <a:gd name="T4" fmla="*/ 87 w 174"/>
              <a:gd name="T5" fmla="*/ 169 h 169"/>
              <a:gd name="T6" fmla="*/ 174 w 174"/>
              <a:gd name="T7" fmla="*/ 84 h 169"/>
              <a:gd name="T8" fmla="*/ 87 w 174"/>
              <a:gd name="T9" fmla="*/ 0 h 169"/>
              <a:gd name="T10" fmla="*/ 140 w 174"/>
              <a:gd name="T11" fmla="*/ 143 h 169"/>
              <a:gd name="T12" fmla="*/ 87 w 174"/>
              <a:gd name="T13" fmla="*/ 162 h 169"/>
              <a:gd name="T14" fmla="*/ 35 w 174"/>
              <a:gd name="T15" fmla="*/ 143 h 169"/>
              <a:gd name="T16" fmla="*/ 34 w 174"/>
              <a:gd name="T17" fmla="*/ 143 h 169"/>
              <a:gd name="T18" fmla="*/ 35 w 174"/>
              <a:gd name="T19" fmla="*/ 142 h 169"/>
              <a:gd name="T20" fmla="*/ 63 w 174"/>
              <a:gd name="T21" fmla="*/ 125 h 169"/>
              <a:gd name="T22" fmla="*/ 76 w 174"/>
              <a:gd name="T23" fmla="*/ 113 h 169"/>
              <a:gd name="T24" fmla="*/ 75 w 174"/>
              <a:gd name="T25" fmla="*/ 98 h 169"/>
              <a:gd name="T26" fmla="*/ 72 w 174"/>
              <a:gd name="T27" fmla="*/ 91 h 169"/>
              <a:gd name="T28" fmla="*/ 72 w 174"/>
              <a:gd name="T29" fmla="*/ 91 h 169"/>
              <a:gd name="T30" fmla="*/ 62 w 174"/>
              <a:gd name="T31" fmla="*/ 56 h 169"/>
              <a:gd name="T32" fmla="*/ 83 w 174"/>
              <a:gd name="T33" fmla="*/ 32 h 169"/>
              <a:gd name="T34" fmla="*/ 95 w 174"/>
              <a:gd name="T35" fmla="*/ 30 h 169"/>
              <a:gd name="T36" fmla="*/ 99 w 174"/>
              <a:gd name="T37" fmla="*/ 29 h 169"/>
              <a:gd name="T38" fmla="*/ 116 w 174"/>
              <a:gd name="T39" fmla="*/ 57 h 169"/>
              <a:gd name="T40" fmla="*/ 108 w 174"/>
              <a:gd name="T41" fmla="*/ 90 h 169"/>
              <a:gd name="T42" fmla="*/ 108 w 174"/>
              <a:gd name="T43" fmla="*/ 90 h 169"/>
              <a:gd name="T44" fmla="*/ 104 w 174"/>
              <a:gd name="T45" fmla="*/ 98 h 169"/>
              <a:gd name="T46" fmla="*/ 102 w 174"/>
              <a:gd name="T47" fmla="*/ 112 h 169"/>
              <a:gd name="T48" fmla="*/ 119 w 174"/>
              <a:gd name="T49" fmla="*/ 127 h 169"/>
              <a:gd name="T50" fmla="*/ 140 w 174"/>
              <a:gd name="T51" fmla="*/ 142 h 169"/>
              <a:gd name="T52" fmla="*/ 141 w 174"/>
              <a:gd name="T53" fmla="*/ 142 h 169"/>
              <a:gd name="T54" fmla="*/ 140 w 174"/>
              <a:gd name="T55" fmla="*/ 143 h 169"/>
              <a:gd name="T56" fmla="*/ 146 w 174"/>
              <a:gd name="T57" fmla="*/ 137 h 169"/>
              <a:gd name="T58" fmla="*/ 145 w 174"/>
              <a:gd name="T59" fmla="*/ 138 h 169"/>
              <a:gd name="T60" fmla="*/ 145 w 174"/>
              <a:gd name="T61" fmla="*/ 137 h 169"/>
              <a:gd name="T62" fmla="*/ 122 w 174"/>
              <a:gd name="T63" fmla="*/ 121 h 169"/>
              <a:gd name="T64" fmla="*/ 108 w 174"/>
              <a:gd name="T65" fmla="*/ 110 h 169"/>
              <a:gd name="T66" fmla="*/ 110 w 174"/>
              <a:gd name="T67" fmla="*/ 100 h 169"/>
              <a:gd name="T68" fmla="*/ 114 w 174"/>
              <a:gd name="T69" fmla="*/ 93 h 169"/>
              <a:gd name="T70" fmla="*/ 114 w 174"/>
              <a:gd name="T71" fmla="*/ 93 h 169"/>
              <a:gd name="T72" fmla="*/ 122 w 174"/>
              <a:gd name="T73" fmla="*/ 57 h 169"/>
              <a:gd name="T74" fmla="*/ 99 w 174"/>
              <a:gd name="T75" fmla="*/ 23 h 169"/>
              <a:gd name="T76" fmla="*/ 92 w 174"/>
              <a:gd name="T77" fmla="*/ 24 h 169"/>
              <a:gd name="T78" fmla="*/ 83 w 174"/>
              <a:gd name="T79" fmla="*/ 26 h 169"/>
              <a:gd name="T80" fmla="*/ 56 w 174"/>
              <a:gd name="T81" fmla="*/ 56 h 169"/>
              <a:gd name="T82" fmla="*/ 66 w 174"/>
              <a:gd name="T83" fmla="*/ 94 h 169"/>
              <a:gd name="T84" fmla="*/ 66 w 174"/>
              <a:gd name="T85" fmla="*/ 94 h 169"/>
              <a:gd name="T86" fmla="*/ 69 w 174"/>
              <a:gd name="T87" fmla="*/ 100 h 169"/>
              <a:gd name="T88" fmla="*/ 70 w 174"/>
              <a:gd name="T89" fmla="*/ 111 h 169"/>
              <a:gd name="T90" fmla="*/ 60 w 174"/>
              <a:gd name="T91" fmla="*/ 119 h 169"/>
              <a:gd name="T92" fmla="*/ 30 w 174"/>
              <a:gd name="T93" fmla="*/ 138 h 169"/>
              <a:gd name="T94" fmla="*/ 29 w 174"/>
              <a:gd name="T95" fmla="*/ 138 h 169"/>
              <a:gd name="T96" fmla="*/ 29 w 174"/>
              <a:gd name="T97" fmla="*/ 138 h 169"/>
              <a:gd name="T98" fmla="*/ 6 w 174"/>
              <a:gd name="T99" fmla="*/ 84 h 169"/>
              <a:gd name="T100" fmla="*/ 87 w 174"/>
              <a:gd name="T101" fmla="*/ 6 h 169"/>
              <a:gd name="T102" fmla="*/ 168 w 174"/>
              <a:gd name="T103" fmla="*/ 84 h 169"/>
              <a:gd name="T104" fmla="*/ 146 w 174"/>
              <a:gd name="T105" fmla="*/ 13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4" h="169">
                <a:moveTo>
                  <a:pt x="87" y="0"/>
                </a:moveTo>
                <a:cubicBezTo>
                  <a:pt x="39" y="0"/>
                  <a:pt x="0" y="38"/>
                  <a:pt x="0" y="84"/>
                </a:cubicBezTo>
                <a:cubicBezTo>
                  <a:pt x="0" y="131"/>
                  <a:pt x="39" y="169"/>
                  <a:pt x="87" y="169"/>
                </a:cubicBezTo>
                <a:cubicBezTo>
                  <a:pt x="135" y="169"/>
                  <a:pt x="174" y="131"/>
                  <a:pt x="174" y="84"/>
                </a:cubicBezTo>
                <a:cubicBezTo>
                  <a:pt x="174" y="38"/>
                  <a:pt x="135" y="0"/>
                  <a:pt x="87" y="0"/>
                </a:cubicBezTo>
                <a:close/>
                <a:moveTo>
                  <a:pt x="140" y="143"/>
                </a:moveTo>
                <a:cubicBezTo>
                  <a:pt x="125" y="155"/>
                  <a:pt x="107" y="162"/>
                  <a:pt x="87" y="162"/>
                </a:cubicBezTo>
                <a:cubicBezTo>
                  <a:pt x="68" y="162"/>
                  <a:pt x="49" y="155"/>
                  <a:pt x="35" y="143"/>
                </a:cubicBezTo>
                <a:cubicBezTo>
                  <a:pt x="34" y="143"/>
                  <a:pt x="34" y="143"/>
                  <a:pt x="34" y="143"/>
                </a:cubicBezTo>
                <a:cubicBezTo>
                  <a:pt x="35" y="142"/>
                  <a:pt x="35" y="142"/>
                  <a:pt x="35" y="142"/>
                </a:cubicBezTo>
                <a:cubicBezTo>
                  <a:pt x="45" y="133"/>
                  <a:pt x="50" y="131"/>
                  <a:pt x="63" y="125"/>
                </a:cubicBezTo>
                <a:cubicBezTo>
                  <a:pt x="70" y="122"/>
                  <a:pt x="74" y="118"/>
                  <a:pt x="76" y="113"/>
                </a:cubicBezTo>
                <a:cubicBezTo>
                  <a:pt x="78" y="108"/>
                  <a:pt x="78" y="103"/>
                  <a:pt x="75" y="98"/>
                </a:cubicBezTo>
                <a:cubicBezTo>
                  <a:pt x="74" y="95"/>
                  <a:pt x="73" y="93"/>
                  <a:pt x="72" y="91"/>
                </a:cubicBezTo>
                <a:cubicBezTo>
                  <a:pt x="72" y="91"/>
                  <a:pt x="72" y="91"/>
                  <a:pt x="72" y="91"/>
                </a:cubicBezTo>
                <a:cubicBezTo>
                  <a:pt x="67" y="84"/>
                  <a:pt x="62" y="75"/>
                  <a:pt x="62" y="56"/>
                </a:cubicBezTo>
                <a:cubicBezTo>
                  <a:pt x="62" y="33"/>
                  <a:pt x="74" y="32"/>
                  <a:pt x="83" y="32"/>
                </a:cubicBezTo>
                <a:cubicBezTo>
                  <a:pt x="89" y="32"/>
                  <a:pt x="92" y="31"/>
                  <a:pt x="95" y="30"/>
                </a:cubicBezTo>
                <a:cubicBezTo>
                  <a:pt x="96" y="30"/>
                  <a:pt x="97" y="29"/>
                  <a:pt x="99" y="29"/>
                </a:cubicBezTo>
                <a:cubicBezTo>
                  <a:pt x="107" y="29"/>
                  <a:pt x="116" y="37"/>
                  <a:pt x="116" y="57"/>
                </a:cubicBezTo>
                <a:cubicBezTo>
                  <a:pt x="116" y="77"/>
                  <a:pt x="113" y="82"/>
                  <a:pt x="108" y="90"/>
                </a:cubicBezTo>
                <a:cubicBezTo>
                  <a:pt x="108" y="90"/>
                  <a:pt x="108" y="90"/>
                  <a:pt x="108" y="90"/>
                </a:cubicBezTo>
                <a:cubicBezTo>
                  <a:pt x="107" y="92"/>
                  <a:pt x="105" y="95"/>
                  <a:pt x="104" y="98"/>
                </a:cubicBezTo>
                <a:cubicBezTo>
                  <a:pt x="101" y="103"/>
                  <a:pt x="100" y="108"/>
                  <a:pt x="102" y="112"/>
                </a:cubicBezTo>
                <a:cubicBezTo>
                  <a:pt x="104" y="118"/>
                  <a:pt x="110" y="123"/>
                  <a:pt x="119" y="127"/>
                </a:cubicBezTo>
                <a:cubicBezTo>
                  <a:pt x="127" y="130"/>
                  <a:pt x="135" y="137"/>
                  <a:pt x="140" y="142"/>
                </a:cubicBezTo>
                <a:cubicBezTo>
                  <a:pt x="141" y="142"/>
                  <a:pt x="141" y="142"/>
                  <a:pt x="141" y="142"/>
                </a:cubicBezTo>
                <a:lnTo>
                  <a:pt x="140" y="143"/>
                </a:lnTo>
                <a:close/>
                <a:moveTo>
                  <a:pt x="146" y="137"/>
                </a:moveTo>
                <a:cubicBezTo>
                  <a:pt x="145" y="138"/>
                  <a:pt x="145" y="138"/>
                  <a:pt x="145" y="138"/>
                </a:cubicBezTo>
                <a:cubicBezTo>
                  <a:pt x="145" y="137"/>
                  <a:pt x="145" y="137"/>
                  <a:pt x="145" y="137"/>
                </a:cubicBezTo>
                <a:cubicBezTo>
                  <a:pt x="140" y="133"/>
                  <a:pt x="131" y="125"/>
                  <a:pt x="122" y="121"/>
                </a:cubicBezTo>
                <a:cubicBezTo>
                  <a:pt x="114" y="117"/>
                  <a:pt x="110" y="114"/>
                  <a:pt x="108" y="110"/>
                </a:cubicBezTo>
                <a:cubicBezTo>
                  <a:pt x="107" y="107"/>
                  <a:pt x="108" y="104"/>
                  <a:pt x="110" y="100"/>
                </a:cubicBezTo>
                <a:cubicBezTo>
                  <a:pt x="111" y="98"/>
                  <a:pt x="113" y="95"/>
                  <a:pt x="114" y="93"/>
                </a:cubicBezTo>
                <a:cubicBezTo>
                  <a:pt x="114" y="93"/>
                  <a:pt x="114" y="93"/>
                  <a:pt x="114" y="93"/>
                </a:cubicBezTo>
                <a:cubicBezTo>
                  <a:pt x="119" y="85"/>
                  <a:pt x="122" y="78"/>
                  <a:pt x="122" y="57"/>
                </a:cubicBezTo>
                <a:cubicBezTo>
                  <a:pt x="122" y="25"/>
                  <a:pt x="103" y="23"/>
                  <a:pt x="99" y="23"/>
                </a:cubicBezTo>
                <a:cubicBezTo>
                  <a:pt x="96" y="23"/>
                  <a:pt x="94" y="24"/>
                  <a:pt x="92" y="24"/>
                </a:cubicBezTo>
                <a:cubicBezTo>
                  <a:pt x="90" y="25"/>
                  <a:pt x="88" y="26"/>
                  <a:pt x="83" y="26"/>
                </a:cubicBezTo>
                <a:cubicBezTo>
                  <a:pt x="74" y="26"/>
                  <a:pt x="56" y="26"/>
                  <a:pt x="56" y="56"/>
                </a:cubicBezTo>
                <a:cubicBezTo>
                  <a:pt x="56" y="77"/>
                  <a:pt x="61" y="86"/>
                  <a:pt x="66" y="94"/>
                </a:cubicBezTo>
                <a:cubicBezTo>
                  <a:pt x="66" y="94"/>
                  <a:pt x="66" y="94"/>
                  <a:pt x="66" y="94"/>
                </a:cubicBezTo>
                <a:cubicBezTo>
                  <a:pt x="67" y="96"/>
                  <a:pt x="68" y="98"/>
                  <a:pt x="69" y="100"/>
                </a:cubicBezTo>
                <a:cubicBezTo>
                  <a:pt x="71" y="104"/>
                  <a:pt x="71" y="108"/>
                  <a:pt x="70" y="111"/>
                </a:cubicBezTo>
                <a:cubicBezTo>
                  <a:pt x="69" y="114"/>
                  <a:pt x="65" y="117"/>
                  <a:pt x="60" y="119"/>
                </a:cubicBezTo>
                <a:cubicBezTo>
                  <a:pt x="48" y="125"/>
                  <a:pt x="42" y="127"/>
                  <a:pt x="30" y="138"/>
                </a:cubicBezTo>
                <a:cubicBezTo>
                  <a:pt x="29" y="138"/>
                  <a:pt x="29" y="138"/>
                  <a:pt x="29" y="138"/>
                </a:cubicBezTo>
                <a:cubicBezTo>
                  <a:pt x="29" y="138"/>
                  <a:pt x="29" y="138"/>
                  <a:pt x="29" y="138"/>
                </a:cubicBezTo>
                <a:cubicBezTo>
                  <a:pt x="14" y="123"/>
                  <a:pt x="6" y="104"/>
                  <a:pt x="6" y="84"/>
                </a:cubicBezTo>
                <a:cubicBezTo>
                  <a:pt x="6" y="41"/>
                  <a:pt x="43" y="6"/>
                  <a:pt x="87" y="6"/>
                </a:cubicBezTo>
                <a:cubicBezTo>
                  <a:pt x="132" y="6"/>
                  <a:pt x="168" y="41"/>
                  <a:pt x="168" y="84"/>
                </a:cubicBezTo>
                <a:cubicBezTo>
                  <a:pt x="168" y="104"/>
                  <a:pt x="160" y="123"/>
                  <a:pt x="146" y="137"/>
                </a:cubicBezTo>
                <a:close/>
              </a:path>
            </a:pathLst>
          </a:custGeom>
          <a:solidFill>
            <a:srgbClr val="FFFFFF">
              <a:alpha val="25882"/>
            </a:srgbClr>
          </a:solidFill>
          <a:ln>
            <a:noFill/>
          </a:ln>
        </p:spPr>
        <p:txBody>
          <a:bodyPr vert="horz" wrap="square" lIns="91440" tIns="45720" rIns="91440" bIns="45720" numCol="1" anchor="t" anchorCtr="0" compatLnSpc="1">
            <a:prstTxWarp prst="textNoShape">
              <a:avLst/>
            </a:prstTxWarp>
          </a:bodyPr>
          <a:lstStyle/>
          <a:p>
            <a:endParaRPr lang="en-AU" dirty="0"/>
          </a:p>
        </p:txBody>
      </p:sp>
      <p:sp>
        <p:nvSpPr>
          <p:cNvPr id="146" name="Freeform 11">
            <a:extLst>
              <a:ext uri="{FF2B5EF4-FFF2-40B4-BE49-F238E27FC236}">
                <a16:creationId xmlns:a16="http://schemas.microsoft.com/office/drawing/2014/main" id="{D7950650-D92B-43C7-B26F-1C65F5A33457}"/>
              </a:ext>
            </a:extLst>
          </p:cNvPr>
          <p:cNvSpPr>
            <a:spLocks noChangeAspect="1" noEditPoints="1"/>
          </p:cNvSpPr>
          <p:nvPr/>
        </p:nvSpPr>
        <p:spPr bwMode="auto">
          <a:xfrm>
            <a:off x="7271680" y="4541586"/>
            <a:ext cx="540000" cy="540000"/>
          </a:xfrm>
          <a:custGeom>
            <a:avLst/>
            <a:gdLst>
              <a:gd name="T0" fmla="*/ 87 w 174"/>
              <a:gd name="T1" fmla="*/ 0 h 169"/>
              <a:gd name="T2" fmla="*/ 0 w 174"/>
              <a:gd name="T3" fmla="*/ 84 h 169"/>
              <a:gd name="T4" fmla="*/ 87 w 174"/>
              <a:gd name="T5" fmla="*/ 169 h 169"/>
              <a:gd name="T6" fmla="*/ 174 w 174"/>
              <a:gd name="T7" fmla="*/ 84 h 169"/>
              <a:gd name="T8" fmla="*/ 87 w 174"/>
              <a:gd name="T9" fmla="*/ 0 h 169"/>
              <a:gd name="T10" fmla="*/ 140 w 174"/>
              <a:gd name="T11" fmla="*/ 143 h 169"/>
              <a:gd name="T12" fmla="*/ 87 w 174"/>
              <a:gd name="T13" fmla="*/ 162 h 169"/>
              <a:gd name="T14" fmla="*/ 35 w 174"/>
              <a:gd name="T15" fmla="*/ 143 h 169"/>
              <a:gd name="T16" fmla="*/ 34 w 174"/>
              <a:gd name="T17" fmla="*/ 143 h 169"/>
              <a:gd name="T18" fmla="*/ 35 w 174"/>
              <a:gd name="T19" fmla="*/ 142 h 169"/>
              <a:gd name="T20" fmla="*/ 63 w 174"/>
              <a:gd name="T21" fmla="*/ 125 h 169"/>
              <a:gd name="T22" fmla="*/ 76 w 174"/>
              <a:gd name="T23" fmla="*/ 113 h 169"/>
              <a:gd name="T24" fmla="*/ 75 w 174"/>
              <a:gd name="T25" fmla="*/ 98 h 169"/>
              <a:gd name="T26" fmla="*/ 72 w 174"/>
              <a:gd name="T27" fmla="*/ 91 h 169"/>
              <a:gd name="T28" fmla="*/ 72 w 174"/>
              <a:gd name="T29" fmla="*/ 91 h 169"/>
              <a:gd name="T30" fmla="*/ 62 w 174"/>
              <a:gd name="T31" fmla="*/ 56 h 169"/>
              <a:gd name="T32" fmla="*/ 83 w 174"/>
              <a:gd name="T33" fmla="*/ 32 h 169"/>
              <a:gd name="T34" fmla="*/ 95 w 174"/>
              <a:gd name="T35" fmla="*/ 30 h 169"/>
              <a:gd name="T36" fmla="*/ 99 w 174"/>
              <a:gd name="T37" fmla="*/ 29 h 169"/>
              <a:gd name="T38" fmla="*/ 116 w 174"/>
              <a:gd name="T39" fmla="*/ 57 h 169"/>
              <a:gd name="T40" fmla="*/ 108 w 174"/>
              <a:gd name="T41" fmla="*/ 90 h 169"/>
              <a:gd name="T42" fmla="*/ 108 w 174"/>
              <a:gd name="T43" fmla="*/ 90 h 169"/>
              <a:gd name="T44" fmla="*/ 104 w 174"/>
              <a:gd name="T45" fmla="*/ 98 h 169"/>
              <a:gd name="T46" fmla="*/ 102 w 174"/>
              <a:gd name="T47" fmla="*/ 112 h 169"/>
              <a:gd name="T48" fmla="*/ 119 w 174"/>
              <a:gd name="T49" fmla="*/ 127 h 169"/>
              <a:gd name="T50" fmla="*/ 140 w 174"/>
              <a:gd name="T51" fmla="*/ 142 h 169"/>
              <a:gd name="T52" fmla="*/ 141 w 174"/>
              <a:gd name="T53" fmla="*/ 142 h 169"/>
              <a:gd name="T54" fmla="*/ 140 w 174"/>
              <a:gd name="T55" fmla="*/ 143 h 169"/>
              <a:gd name="T56" fmla="*/ 146 w 174"/>
              <a:gd name="T57" fmla="*/ 137 h 169"/>
              <a:gd name="T58" fmla="*/ 145 w 174"/>
              <a:gd name="T59" fmla="*/ 138 h 169"/>
              <a:gd name="T60" fmla="*/ 145 w 174"/>
              <a:gd name="T61" fmla="*/ 137 h 169"/>
              <a:gd name="T62" fmla="*/ 122 w 174"/>
              <a:gd name="T63" fmla="*/ 121 h 169"/>
              <a:gd name="T64" fmla="*/ 108 w 174"/>
              <a:gd name="T65" fmla="*/ 110 h 169"/>
              <a:gd name="T66" fmla="*/ 110 w 174"/>
              <a:gd name="T67" fmla="*/ 100 h 169"/>
              <a:gd name="T68" fmla="*/ 114 w 174"/>
              <a:gd name="T69" fmla="*/ 93 h 169"/>
              <a:gd name="T70" fmla="*/ 114 w 174"/>
              <a:gd name="T71" fmla="*/ 93 h 169"/>
              <a:gd name="T72" fmla="*/ 122 w 174"/>
              <a:gd name="T73" fmla="*/ 57 h 169"/>
              <a:gd name="T74" fmla="*/ 99 w 174"/>
              <a:gd name="T75" fmla="*/ 23 h 169"/>
              <a:gd name="T76" fmla="*/ 92 w 174"/>
              <a:gd name="T77" fmla="*/ 24 h 169"/>
              <a:gd name="T78" fmla="*/ 83 w 174"/>
              <a:gd name="T79" fmla="*/ 26 h 169"/>
              <a:gd name="T80" fmla="*/ 56 w 174"/>
              <a:gd name="T81" fmla="*/ 56 h 169"/>
              <a:gd name="T82" fmla="*/ 66 w 174"/>
              <a:gd name="T83" fmla="*/ 94 h 169"/>
              <a:gd name="T84" fmla="*/ 66 w 174"/>
              <a:gd name="T85" fmla="*/ 94 h 169"/>
              <a:gd name="T86" fmla="*/ 69 w 174"/>
              <a:gd name="T87" fmla="*/ 100 h 169"/>
              <a:gd name="T88" fmla="*/ 70 w 174"/>
              <a:gd name="T89" fmla="*/ 111 h 169"/>
              <a:gd name="T90" fmla="*/ 60 w 174"/>
              <a:gd name="T91" fmla="*/ 119 h 169"/>
              <a:gd name="T92" fmla="*/ 30 w 174"/>
              <a:gd name="T93" fmla="*/ 138 h 169"/>
              <a:gd name="T94" fmla="*/ 29 w 174"/>
              <a:gd name="T95" fmla="*/ 138 h 169"/>
              <a:gd name="T96" fmla="*/ 29 w 174"/>
              <a:gd name="T97" fmla="*/ 138 h 169"/>
              <a:gd name="T98" fmla="*/ 6 w 174"/>
              <a:gd name="T99" fmla="*/ 84 h 169"/>
              <a:gd name="T100" fmla="*/ 87 w 174"/>
              <a:gd name="T101" fmla="*/ 6 h 169"/>
              <a:gd name="T102" fmla="*/ 168 w 174"/>
              <a:gd name="T103" fmla="*/ 84 h 169"/>
              <a:gd name="T104" fmla="*/ 146 w 174"/>
              <a:gd name="T105" fmla="*/ 13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4" h="169">
                <a:moveTo>
                  <a:pt x="87" y="0"/>
                </a:moveTo>
                <a:cubicBezTo>
                  <a:pt x="39" y="0"/>
                  <a:pt x="0" y="38"/>
                  <a:pt x="0" y="84"/>
                </a:cubicBezTo>
                <a:cubicBezTo>
                  <a:pt x="0" y="131"/>
                  <a:pt x="39" y="169"/>
                  <a:pt x="87" y="169"/>
                </a:cubicBezTo>
                <a:cubicBezTo>
                  <a:pt x="135" y="169"/>
                  <a:pt x="174" y="131"/>
                  <a:pt x="174" y="84"/>
                </a:cubicBezTo>
                <a:cubicBezTo>
                  <a:pt x="174" y="38"/>
                  <a:pt x="135" y="0"/>
                  <a:pt x="87" y="0"/>
                </a:cubicBezTo>
                <a:close/>
                <a:moveTo>
                  <a:pt x="140" y="143"/>
                </a:moveTo>
                <a:cubicBezTo>
                  <a:pt x="125" y="155"/>
                  <a:pt x="107" y="162"/>
                  <a:pt x="87" y="162"/>
                </a:cubicBezTo>
                <a:cubicBezTo>
                  <a:pt x="68" y="162"/>
                  <a:pt x="49" y="155"/>
                  <a:pt x="35" y="143"/>
                </a:cubicBezTo>
                <a:cubicBezTo>
                  <a:pt x="34" y="143"/>
                  <a:pt x="34" y="143"/>
                  <a:pt x="34" y="143"/>
                </a:cubicBezTo>
                <a:cubicBezTo>
                  <a:pt x="35" y="142"/>
                  <a:pt x="35" y="142"/>
                  <a:pt x="35" y="142"/>
                </a:cubicBezTo>
                <a:cubicBezTo>
                  <a:pt x="45" y="133"/>
                  <a:pt x="50" y="131"/>
                  <a:pt x="63" y="125"/>
                </a:cubicBezTo>
                <a:cubicBezTo>
                  <a:pt x="70" y="122"/>
                  <a:pt x="74" y="118"/>
                  <a:pt x="76" y="113"/>
                </a:cubicBezTo>
                <a:cubicBezTo>
                  <a:pt x="78" y="108"/>
                  <a:pt x="78" y="103"/>
                  <a:pt x="75" y="98"/>
                </a:cubicBezTo>
                <a:cubicBezTo>
                  <a:pt x="74" y="95"/>
                  <a:pt x="73" y="93"/>
                  <a:pt x="72" y="91"/>
                </a:cubicBezTo>
                <a:cubicBezTo>
                  <a:pt x="72" y="91"/>
                  <a:pt x="72" y="91"/>
                  <a:pt x="72" y="91"/>
                </a:cubicBezTo>
                <a:cubicBezTo>
                  <a:pt x="67" y="84"/>
                  <a:pt x="62" y="75"/>
                  <a:pt x="62" y="56"/>
                </a:cubicBezTo>
                <a:cubicBezTo>
                  <a:pt x="62" y="33"/>
                  <a:pt x="74" y="32"/>
                  <a:pt x="83" y="32"/>
                </a:cubicBezTo>
                <a:cubicBezTo>
                  <a:pt x="89" y="32"/>
                  <a:pt x="92" y="31"/>
                  <a:pt x="95" y="30"/>
                </a:cubicBezTo>
                <a:cubicBezTo>
                  <a:pt x="96" y="30"/>
                  <a:pt x="97" y="29"/>
                  <a:pt x="99" y="29"/>
                </a:cubicBezTo>
                <a:cubicBezTo>
                  <a:pt x="107" y="29"/>
                  <a:pt x="116" y="37"/>
                  <a:pt x="116" y="57"/>
                </a:cubicBezTo>
                <a:cubicBezTo>
                  <a:pt x="116" y="77"/>
                  <a:pt x="113" y="82"/>
                  <a:pt x="108" y="90"/>
                </a:cubicBezTo>
                <a:cubicBezTo>
                  <a:pt x="108" y="90"/>
                  <a:pt x="108" y="90"/>
                  <a:pt x="108" y="90"/>
                </a:cubicBezTo>
                <a:cubicBezTo>
                  <a:pt x="107" y="92"/>
                  <a:pt x="105" y="95"/>
                  <a:pt x="104" y="98"/>
                </a:cubicBezTo>
                <a:cubicBezTo>
                  <a:pt x="101" y="103"/>
                  <a:pt x="100" y="108"/>
                  <a:pt x="102" y="112"/>
                </a:cubicBezTo>
                <a:cubicBezTo>
                  <a:pt x="104" y="118"/>
                  <a:pt x="110" y="123"/>
                  <a:pt x="119" y="127"/>
                </a:cubicBezTo>
                <a:cubicBezTo>
                  <a:pt x="127" y="130"/>
                  <a:pt x="135" y="137"/>
                  <a:pt x="140" y="142"/>
                </a:cubicBezTo>
                <a:cubicBezTo>
                  <a:pt x="141" y="142"/>
                  <a:pt x="141" y="142"/>
                  <a:pt x="141" y="142"/>
                </a:cubicBezTo>
                <a:lnTo>
                  <a:pt x="140" y="143"/>
                </a:lnTo>
                <a:close/>
                <a:moveTo>
                  <a:pt x="146" y="137"/>
                </a:moveTo>
                <a:cubicBezTo>
                  <a:pt x="145" y="138"/>
                  <a:pt x="145" y="138"/>
                  <a:pt x="145" y="138"/>
                </a:cubicBezTo>
                <a:cubicBezTo>
                  <a:pt x="145" y="137"/>
                  <a:pt x="145" y="137"/>
                  <a:pt x="145" y="137"/>
                </a:cubicBezTo>
                <a:cubicBezTo>
                  <a:pt x="140" y="133"/>
                  <a:pt x="131" y="125"/>
                  <a:pt x="122" y="121"/>
                </a:cubicBezTo>
                <a:cubicBezTo>
                  <a:pt x="114" y="117"/>
                  <a:pt x="110" y="114"/>
                  <a:pt x="108" y="110"/>
                </a:cubicBezTo>
                <a:cubicBezTo>
                  <a:pt x="107" y="107"/>
                  <a:pt x="108" y="104"/>
                  <a:pt x="110" y="100"/>
                </a:cubicBezTo>
                <a:cubicBezTo>
                  <a:pt x="111" y="98"/>
                  <a:pt x="113" y="95"/>
                  <a:pt x="114" y="93"/>
                </a:cubicBezTo>
                <a:cubicBezTo>
                  <a:pt x="114" y="93"/>
                  <a:pt x="114" y="93"/>
                  <a:pt x="114" y="93"/>
                </a:cubicBezTo>
                <a:cubicBezTo>
                  <a:pt x="119" y="85"/>
                  <a:pt x="122" y="78"/>
                  <a:pt x="122" y="57"/>
                </a:cubicBezTo>
                <a:cubicBezTo>
                  <a:pt x="122" y="25"/>
                  <a:pt x="103" y="23"/>
                  <a:pt x="99" y="23"/>
                </a:cubicBezTo>
                <a:cubicBezTo>
                  <a:pt x="96" y="23"/>
                  <a:pt x="94" y="24"/>
                  <a:pt x="92" y="24"/>
                </a:cubicBezTo>
                <a:cubicBezTo>
                  <a:pt x="90" y="25"/>
                  <a:pt x="88" y="26"/>
                  <a:pt x="83" y="26"/>
                </a:cubicBezTo>
                <a:cubicBezTo>
                  <a:pt x="74" y="26"/>
                  <a:pt x="56" y="26"/>
                  <a:pt x="56" y="56"/>
                </a:cubicBezTo>
                <a:cubicBezTo>
                  <a:pt x="56" y="77"/>
                  <a:pt x="61" y="86"/>
                  <a:pt x="66" y="94"/>
                </a:cubicBezTo>
                <a:cubicBezTo>
                  <a:pt x="66" y="94"/>
                  <a:pt x="66" y="94"/>
                  <a:pt x="66" y="94"/>
                </a:cubicBezTo>
                <a:cubicBezTo>
                  <a:pt x="67" y="96"/>
                  <a:pt x="68" y="98"/>
                  <a:pt x="69" y="100"/>
                </a:cubicBezTo>
                <a:cubicBezTo>
                  <a:pt x="71" y="104"/>
                  <a:pt x="71" y="108"/>
                  <a:pt x="70" y="111"/>
                </a:cubicBezTo>
                <a:cubicBezTo>
                  <a:pt x="69" y="114"/>
                  <a:pt x="65" y="117"/>
                  <a:pt x="60" y="119"/>
                </a:cubicBezTo>
                <a:cubicBezTo>
                  <a:pt x="48" y="125"/>
                  <a:pt x="42" y="127"/>
                  <a:pt x="30" y="138"/>
                </a:cubicBezTo>
                <a:cubicBezTo>
                  <a:pt x="29" y="138"/>
                  <a:pt x="29" y="138"/>
                  <a:pt x="29" y="138"/>
                </a:cubicBezTo>
                <a:cubicBezTo>
                  <a:pt x="29" y="138"/>
                  <a:pt x="29" y="138"/>
                  <a:pt x="29" y="138"/>
                </a:cubicBezTo>
                <a:cubicBezTo>
                  <a:pt x="14" y="123"/>
                  <a:pt x="6" y="104"/>
                  <a:pt x="6" y="84"/>
                </a:cubicBezTo>
                <a:cubicBezTo>
                  <a:pt x="6" y="41"/>
                  <a:pt x="43" y="6"/>
                  <a:pt x="87" y="6"/>
                </a:cubicBezTo>
                <a:cubicBezTo>
                  <a:pt x="132" y="6"/>
                  <a:pt x="168" y="41"/>
                  <a:pt x="168" y="84"/>
                </a:cubicBezTo>
                <a:cubicBezTo>
                  <a:pt x="168" y="104"/>
                  <a:pt x="160" y="123"/>
                  <a:pt x="146" y="137"/>
                </a:cubicBezTo>
                <a:close/>
              </a:path>
            </a:pathLst>
          </a:custGeom>
          <a:solidFill>
            <a:srgbClr val="FFFFFF">
              <a:alpha val="25882"/>
            </a:srgbClr>
          </a:solidFill>
          <a:ln>
            <a:noFill/>
          </a:ln>
        </p:spPr>
        <p:txBody>
          <a:bodyPr vert="horz" wrap="square" lIns="91440" tIns="45720" rIns="91440" bIns="45720" numCol="1" anchor="t" anchorCtr="0" compatLnSpc="1">
            <a:prstTxWarp prst="textNoShape">
              <a:avLst/>
            </a:prstTxWarp>
          </a:bodyPr>
          <a:lstStyle/>
          <a:p>
            <a:endParaRPr lang="en-AU" dirty="0"/>
          </a:p>
        </p:txBody>
      </p:sp>
      <p:grpSp>
        <p:nvGrpSpPr>
          <p:cNvPr id="147" name="Group 146">
            <a:extLst>
              <a:ext uri="{FF2B5EF4-FFF2-40B4-BE49-F238E27FC236}">
                <a16:creationId xmlns:a16="http://schemas.microsoft.com/office/drawing/2014/main" id="{DCC45A06-227A-4B3F-A2FB-E62775E8424C}"/>
              </a:ext>
            </a:extLst>
          </p:cNvPr>
          <p:cNvGrpSpPr>
            <a:grpSpLocks noChangeAspect="1"/>
          </p:cNvGrpSpPr>
          <p:nvPr/>
        </p:nvGrpSpPr>
        <p:grpSpPr>
          <a:xfrm>
            <a:off x="4553190" y="4961012"/>
            <a:ext cx="540000" cy="428736"/>
            <a:chOff x="6165850" y="2270125"/>
            <a:chExt cx="577850" cy="458787"/>
          </a:xfrm>
          <a:solidFill>
            <a:srgbClr val="FFFFFF">
              <a:alpha val="25882"/>
            </a:srgbClr>
          </a:solidFill>
        </p:grpSpPr>
        <p:sp>
          <p:nvSpPr>
            <p:cNvPr id="148" name="Freeform 54">
              <a:extLst>
                <a:ext uri="{FF2B5EF4-FFF2-40B4-BE49-F238E27FC236}">
                  <a16:creationId xmlns:a16="http://schemas.microsoft.com/office/drawing/2014/main" id="{802B7A13-5D51-4F28-97CE-C6B50C2DC795}"/>
                </a:ext>
              </a:extLst>
            </p:cNvPr>
            <p:cNvSpPr>
              <a:spLocks/>
            </p:cNvSpPr>
            <p:nvPr/>
          </p:nvSpPr>
          <p:spPr bwMode="auto">
            <a:xfrm>
              <a:off x="6165850" y="2270125"/>
              <a:ext cx="577850" cy="458787"/>
            </a:xfrm>
            <a:custGeom>
              <a:avLst/>
              <a:gdLst>
                <a:gd name="T0" fmla="*/ 3 w 181"/>
                <a:gd name="T1" fmla="*/ 144 h 144"/>
                <a:gd name="T2" fmla="*/ 1 w 181"/>
                <a:gd name="T3" fmla="*/ 142 h 144"/>
                <a:gd name="T4" fmla="*/ 0 w 181"/>
                <a:gd name="T5" fmla="*/ 139 h 144"/>
                <a:gd name="T6" fmla="*/ 0 w 181"/>
                <a:gd name="T7" fmla="*/ 25 h 144"/>
                <a:gd name="T8" fmla="*/ 1 w 181"/>
                <a:gd name="T9" fmla="*/ 24 h 144"/>
                <a:gd name="T10" fmla="*/ 43 w 181"/>
                <a:gd name="T11" fmla="*/ 4 h 144"/>
                <a:gd name="T12" fmla="*/ 88 w 181"/>
                <a:gd name="T13" fmla="*/ 19 h 144"/>
                <a:gd name="T14" fmla="*/ 89 w 181"/>
                <a:gd name="T15" fmla="*/ 20 h 144"/>
                <a:gd name="T16" fmla="*/ 89 w 181"/>
                <a:gd name="T17" fmla="*/ 114 h 144"/>
                <a:gd name="T18" fmla="*/ 86 w 181"/>
                <a:gd name="T19" fmla="*/ 117 h 144"/>
                <a:gd name="T20" fmla="*/ 83 w 181"/>
                <a:gd name="T21" fmla="*/ 114 h 144"/>
                <a:gd name="T22" fmla="*/ 83 w 181"/>
                <a:gd name="T23" fmla="*/ 22 h 144"/>
                <a:gd name="T24" fmla="*/ 43 w 181"/>
                <a:gd name="T25" fmla="*/ 10 h 144"/>
                <a:gd name="T26" fmla="*/ 6 w 181"/>
                <a:gd name="T27" fmla="*/ 27 h 144"/>
                <a:gd name="T28" fmla="*/ 6 w 181"/>
                <a:gd name="T29" fmla="*/ 131 h 144"/>
                <a:gd name="T30" fmla="*/ 43 w 181"/>
                <a:gd name="T31" fmla="*/ 117 h 144"/>
                <a:gd name="T32" fmla="*/ 86 w 181"/>
                <a:gd name="T33" fmla="*/ 130 h 144"/>
                <a:gd name="T34" fmla="*/ 135 w 181"/>
                <a:gd name="T35" fmla="*/ 117 h 144"/>
                <a:gd name="T36" fmla="*/ 175 w 181"/>
                <a:gd name="T37" fmla="*/ 128 h 144"/>
                <a:gd name="T38" fmla="*/ 175 w 181"/>
                <a:gd name="T39" fmla="*/ 22 h 144"/>
                <a:gd name="T40" fmla="*/ 135 w 181"/>
                <a:gd name="T41" fmla="*/ 8 h 144"/>
                <a:gd name="T42" fmla="*/ 98 w 181"/>
                <a:gd name="T43" fmla="*/ 27 h 144"/>
                <a:gd name="T44" fmla="*/ 94 w 181"/>
                <a:gd name="T45" fmla="*/ 28 h 144"/>
                <a:gd name="T46" fmla="*/ 94 w 181"/>
                <a:gd name="T47" fmla="*/ 24 h 144"/>
                <a:gd name="T48" fmla="*/ 137 w 181"/>
                <a:gd name="T49" fmla="*/ 2 h 144"/>
                <a:gd name="T50" fmla="*/ 180 w 181"/>
                <a:gd name="T51" fmla="*/ 17 h 144"/>
                <a:gd name="T52" fmla="*/ 181 w 181"/>
                <a:gd name="T53" fmla="*/ 20 h 144"/>
                <a:gd name="T54" fmla="*/ 181 w 181"/>
                <a:gd name="T55" fmla="*/ 134 h 144"/>
                <a:gd name="T56" fmla="*/ 180 w 181"/>
                <a:gd name="T57" fmla="*/ 137 h 144"/>
                <a:gd name="T58" fmla="*/ 177 w 181"/>
                <a:gd name="T59" fmla="*/ 137 h 144"/>
                <a:gd name="T60" fmla="*/ 135 w 181"/>
                <a:gd name="T61" fmla="*/ 124 h 144"/>
                <a:gd name="T62" fmla="*/ 88 w 181"/>
                <a:gd name="T63" fmla="*/ 136 h 144"/>
                <a:gd name="T64" fmla="*/ 84 w 181"/>
                <a:gd name="T65" fmla="*/ 136 h 144"/>
                <a:gd name="T66" fmla="*/ 43 w 181"/>
                <a:gd name="T67" fmla="*/ 124 h 144"/>
                <a:gd name="T68" fmla="*/ 6 w 181"/>
                <a:gd name="T69" fmla="*/ 142 h 144"/>
                <a:gd name="T70" fmla="*/ 6 w 181"/>
                <a:gd name="T71" fmla="*/ 142 h 144"/>
                <a:gd name="T72" fmla="*/ 6 w 181"/>
                <a:gd name="T73" fmla="*/ 142 h 144"/>
                <a:gd name="T74" fmla="*/ 3 w 181"/>
                <a:gd name="T7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1" h="144">
                  <a:moveTo>
                    <a:pt x="3" y="144"/>
                  </a:moveTo>
                  <a:cubicBezTo>
                    <a:pt x="1" y="142"/>
                    <a:pt x="1" y="142"/>
                    <a:pt x="1" y="142"/>
                  </a:cubicBezTo>
                  <a:cubicBezTo>
                    <a:pt x="0" y="142"/>
                    <a:pt x="0" y="141"/>
                    <a:pt x="0" y="139"/>
                  </a:cubicBezTo>
                  <a:cubicBezTo>
                    <a:pt x="0" y="136"/>
                    <a:pt x="0" y="70"/>
                    <a:pt x="0" y="25"/>
                  </a:cubicBezTo>
                  <a:cubicBezTo>
                    <a:pt x="0" y="25"/>
                    <a:pt x="0" y="25"/>
                    <a:pt x="1" y="24"/>
                  </a:cubicBezTo>
                  <a:cubicBezTo>
                    <a:pt x="1" y="24"/>
                    <a:pt x="15" y="2"/>
                    <a:pt x="43" y="4"/>
                  </a:cubicBezTo>
                  <a:cubicBezTo>
                    <a:pt x="71" y="5"/>
                    <a:pt x="88" y="17"/>
                    <a:pt x="88" y="19"/>
                  </a:cubicBezTo>
                  <a:cubicBezTo>
                    <a:pt x="89" y="19"/>
                    <a:pt x="89" y="19"/>
                    <a:pt x="89" y="20"/>
                  </a:cubicBezTo>
                  <a:cubicBezTo>
                    <a:pt x="89" y="114"/>
                    <a:pt x="89" y="114"/>
                    <a:pt x="89" y="114"/>
                  </a:cubicBezTo>
                  <a:cubicBezTo>
                    <a:pt x="89" y="116"/>
                    <a:pt x="88" y="117"/>
                    <a:pt x="86" y="117"/>
                  </a:cubicBezTo>
                  <a:cubicBezTo>
                    <a:pt x="84" y="117"/>
                    <a:pt x="83" y="116"/>
                    <a:pt x="83" y="114"/>
                  </a:cubicBezTo>
                  <a:cubicBezTo>
                    <a:pt x="83" y="22"/>
                    <a:pt x="83" y="22"/>
                    <a:pt x="83" y="22"/>
                  </a:cubicBezTo>
                  <a:cubicBezTo>
                    <a:pt x="78" y="19"/>
                    <a:pt x="65" y="10"/>
                    <a:pt x="43" y="10"/>
                  </a:cubicBezTo>
                  <a:cubicBezTo>
                    <a:pt x="21" y="8"/>
                    <a:pt x="9" y="24"/>
                    <a:pt x="6" y="27"/>
                  </a:cubicBezTo>
                  <a:cubicBezTo>
                    <a:pt x="6" y="91"/>
                    <a:pt x="6" y="119"/>
                    <a:pt x="6" y="131"/>
                  </a:cubicBezTo>
                  <a:cubicBezTo>
                    <a:pt x="14" y="125"/>
                    <a:pt x="26" y="116"/>
                    <a:pt x="43" y="117"/>
                  </a:cubicBezTo>
                  <a:cubicBezTo>
                    <a:pt x="66" y="119"/>
                    <a:pt x="81" y="127"/>
                    <a:pt x="86" y="130"/>
                  </a:cubicBezTo>
                  <a:cubicBezTo>
                    <a:pt x="92" y="127"/>
                    <a:pt x="112" y="116"/>
                    <a:pt x="135" y="117"/>
                  </a:cubicBezTo>
                  <a:cubicBezTo>
                    <a:pt x="155" y="119"/>
                    <a:pt x="169" y="125"/>
                    <a:pt x="175" y="128"/>
                  </a:cubicBezTo>
                  <a:cubicBezTo>
                    <a:pt x="175" y="22"/>
                    <a:pt x="175" y="22"/>
                    <a:pt x="175" y="22"/>
                  </a:cubicBezTo>
                  <a:cubicBezTo>
                    <a:pt x="172" y="19"/>
                    <a:pt x="157" y="10"/>
                    <a:pt x="135" y="8"/>
                  </a:cubicBezTo>
                  <a:cubicBezTo>
                    <a:pt x="111" y="8"/>
                    <a:pt x="98" y="27"/>
                    <a:pt x="98" y="27"/>
                  </a:cubicBezTo>
                  <a:cubicBezTo>
                    <a:pt x="98" y="28"/>
                    <a:pt x="95" y="28"/>
                    <a:pt x="94" y="28"/>
                  </a:cubicBezTo>
                  <a:cubicBezTo>
                    <a:pt x="92" y="27"/>
                    <a:pt x="92" y="25"/>
                    <a:pt x="94" y="24"/>
                  </a:cubicBezTo>
                  <a:cubicBezTo>
                    <a:pt x="94" y="24"/>
                    <a:pt x="108" y="0"/>
                    <a:pt x="137" y="2"/>
                  </a:cubicBezTo>
                  <a:cubicBezTo>
                    <a:pt x="163" y="4"/>
                    <a:pt x="180" y="17"/>
                    <a:pt x="180" y="17"/>
                  </a:cubicBezTo>
                  <a:cubicBezTo>
                    <a:pt x="181" y="19"/>
                    <a:pt x="181" y="19"/>
                    <a:pt x="181" y="20"/>
                  </a:cubicBezTo>
                  <a:cubicBezTo>
                    <a:pt x="181" y="134"/>
                    <a:pt x="181" y="134"/>
                    <a:pt x="181" y="134"/>
                  </a:cubicBezTo>
                  <a:cubicBezTo>
                    <a:pt x="181" y="136"/>
                    <a:pt x="181" y="137"/>
                    <a:pt x="180" y="137"/>
                  </a:cubicBezTo>
                  <a:cubicBezTo>
                    <a:pt x="178" y="137"/>
                    <a:pt x="177" y="137"/>
                    <a:pt x="177" y="137"/>
                  </a:cubicBezTo>
                  <a:cubicBezTo>
                    <a:pt x="177" y="137"/>
                    <a:pt x="161" y="125"/>
                    <a:pt x="135" y="124"/>
                  </a:cubicBezTo>
                  <a:cubicBezTo>
                    <a:pt x="111" y="122"/>
                    <a:pt x="89" y="136"/>
                    <a:pt x="88" y="136"/>
                  </a:cubicBezTo>
                  <a:cubicBezTo>
                    <a:pt x="88" y="137"/>
                    <a:pt x="86" y="137"/>
                    <a:pt x="84" y="136"/>
                  </a:cubicBezTo>
                  <a:cubicBezTo>
                    <a:pt x="84" y="136"/>
                    <a:pt x="69" y="125"/>
                    <a:pt x="43" y="124"/>
                  </a:cubicBezTo>
                  <a:cubicBezTo>
                    <a:pt x="18" y="122"/>
                    <a:pt x="6" y="141"/>
                    <a:pt x="6" y="142"/>
                  </a:cubicBezTo>
                  <a:cubicBezTo>
                    <a:pt x="6" y="142"/>
                    <a:pt x="6" y="142"/>
                    <a:pt x="6" y="142"/>
                  </a:cubicBezTo>
                  <a:cubicBezTo>
                    <a:pt x="6" y="142"/>
                    <a:pt x="6" y="142"/>
                    <a:pt x="6" y="142"/>
                  </a:cubicBezTo>
                  <a:cubicBezTo>
                    <a:pt x="5" y="142"/>
                    <a:pt x="5" y="144"/>
                    <a:pt x="3"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9" name="Freeform 55">
              <a:extLst>
                <a:ext uri="{FF2B5EF4-FFF2-40B4-BE49-F238E27FC236}">
                  <a16:creationId xmlns:a16="http://schemas.microsoft.com/office/drawing/2014/main" id="{382856C1-EE3C-4944-96CE-DB97B4D55E60}"/>
                </a:ext>
              </a:extLst>
            </p:cNvPr>
            <p:cNvSpPr>
              <a:spLocks/>
            </p:cNvSpPr>
            <p:nvPr/>
          </p:nvSpPr>
          <p:spPr bwMode="auto">
            <a:xfrm>
              <a:off x="6210300" y="2362200"/>
              <a:ext cx="179387" cy="44450"/>
            </a:xfrm>
            <a:custGeom>
              <a:avLst/>
              <a:gdLst>
                <a:gd name="T0" fmla="*/ 53 w 56"/>
                <a:gd name="T1" fmla="*/ 14 h 14"/>
                <a:gd name="T2" fmla="*/ 52 w 56"/>
                <a:gd name="T3" fmla="*/ 13 h 14"/>
                <a:gd name="T4" fmla="*/ 30 w 56"/>
                <a:gd name="T5" fmla="*/ 8 h 14"/>
                <a:gd name="T6" fmla="*/ 4 w 56"/>
                <a:gd name="T7" fmla="*/ 13 h 14"/>
                <a:gd name="T8" fmla="*/ 0 w 56"/>
                <a:gd name="T9" fmla="*/ 13 h 14"/>
                <a:gd name="T10" fmla="*/ 1 w 56"/>
                <a:gd name="T11" fmla="*/ 8 h 14"/>
                <a:gd name="T12" fmla="*/ 30 w 56"/>
                <a:gd name="T13" fmla="*/ 2 h 14"/>
                <a:gd name="T14" fmla="*/ 55 w 56"/>
                <a:gd name="T15" fmla="*/ 8 h 14"/>
                <a:gd name="T16" fmla="*/ 56 w 56"/>
                <a:gd name="T17" fmla="*/ 13 h 14"/>
                <a:gd name="T18" fmla="*/ 53 w 56"/>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4">
                  <a:moveTo>
                    <a:pt x="53" y="14"/>
                  </a:moveTo>
                  <a:cubicBezTo>
                    <a:pt x="53" y="14"/>
                    <a:pt x="52" y="14"/>
                    <a:pt x="52" y="13"/>
                  </a:cubicBezTo>
                  <a:cubicBezTo>
                    <a:pt x="52" y="13"/>
                    <a:pt x="43" y="8"/>
                    <a:pt x="30" y="8"/>
                  </a:cubicBezTo>
                  <a:cubicBezTo>
                    <a:pt x="17" y="7"/>
                    <a:pt x="4" y="13"/>
                    <a:pt x="4" y="13"/>
                  </a:cubicBezTo>
                  <a:cubicBezTo>
                    <a:pt x="3" y="14"/>
                    <a:pt x="1" y="14"/>
                    <a:pt x="0" y="13"/>
                  </a:cubicBezTo>
                  <a:cubicBezTo>
                    <a:pt x="0" y="11"/>
                    <a:pt x="0" y="8"/>
                    <a:pt x="1" y="8"/>
                  </a:cubicBezTo>
                  <a:cubicBezTo>
                    <a:pt x="1" y="8"/>
                    <a:pt x="15" y="0"/>
                    <a:pt x="30" y="2"/>
                  </a:cubicBezTo>
                  <a:cubicBezTo>
                    <a:pt x="46" y="2"/>
                    <a:pt x="55" y="8"/>
                    <a:pt x="55" y="8"/>
                  </a:cubicBezTo>
                  <a:cubicBezTo>
                    <a:pt x="56" y="8"/>
                    <a:pt x="56" y="11"/>
                    <a:pt x="56" y="13"/>
                  </a:cubicBezTo>
                  <a:cubicBezTo>
                    <a:pt x="55" y="13"/>
                    <a:pt x="55" y="14"/>
                    <a:pt x="5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0" name="Freeform 56">
              <a:extLst>
                <a:ext uri="{FF2B5EF4-FFF2-40B4-BE49-F238E27FC236}">
                  <a16:creationId xmlns:a16="http://schemas.microsoft.com/office/drawing/2014/main" id="{A54416AE-4049-4F1D-B777-BCBB7A893AB4}"/>
                </a:ext>
              </a:extLst>
            </p:cNvPr>
            <p:cNvSpPr>
              <a:spLocks/>
            </p:cNvSpPr>
            <p:nvPr/>
          </p:nvSpPr>
          <p:spPr bwMode="auto">
            <a:xfrm>
              <a:off x="6210300" y="2428875"/>
              <a:ext cx="179387" cy="41275"/>
            </a:xfrm>
            <a:custGeom>
              <a:avLst/>
              <a:gdLst>
                <a:gd name="T0" fmla="*/ 53 w 56"/>
                <a:gd name="T1" fmla="*/ 13 h 13"/>
                <a:gd name="T2" fmla="*/ 52 w 56"/>
                <a:gd name="T3" fmla="*/ 12 h 13"/>
                <a:gd name="T4" fmla="*/ 30 w 56"/>
                <a:gd name="T5" fmla="*/ 7 h 13"/>
                <a:gd name="T6" fmla="*/ 4 w 56"/>
                <a:gd name="T7" fmla="*/ 12 h 13"/>
                <a:gd name="T8" fmla="*/ 0 w 56"/>
                <a:gd name="T9" fmla="*/ 12 h 13"/>
                <a:gd name="T10" fmla="*/ 1 w 56"/>
                <a:gd name="T11" fmla="*/ 7 h 13"/>
                <a:gd name="T12" fmla="*/ 30 w 56"/>
                <a:gd name="T13" fmla="*/ 1 h 13"/>
                <a:gd name="T14" fmla="*/ 55 w 56"/>
                <a:gd name="T15" fmla="*/ 7 h 13"/>
                <a:gd name="T16" fmla="*/ 56 w 56"/>
                <a:gd name="T17" fmla="*/ 12 h 13"/>
                <a:gd name="T18" fmla="*/ 53 w 5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3">
                  <a:moveTo>
                    <a:pt x="53" y="13"/>
                  </a:moveTo>
                  <a:cubicBezTo>
                    <a:pt x="53" y="13"/>
                    <a:pt x="52" y="13"/>
                    <a:pt x="52" y="12"/>
                  </a:cubicBezTo>
                  <a:cubicBezTo>
                    <a:pt x="52" y="12"/>
                    <a:pt x="43" y="7"/>
                    <a:pt x="30" y="7"/>
                  </a:cubicBezTo>
                  <a:cubicBezTo>
                    <a:pt x="17" y="6"/>
                    <a:pt x="4" y="12"/>
                    <a:pt x="4" y="12"/>
                  </a:cubicBezTo>
                  <a:cubicBezTo>
                    <a:pt x="3" y="13"/>
                    <a:pt x="1" y="13"/>
                    <a:pt x="0" y="12"/>
                  </a:cubicBezTo>
                  <a:cubicBezTo>
                    <a:pt x="0" y="10"/>
                    <a:pt x="0" y="7"/>
                    <a:pt x="1" y="7"/>
                  </a:cubicBezTo>
                  <a:cubicBezTo>
                    <a:pt x="1" y="7"/>
                    <a:pt x="15" y="0"/>
                    <a:pt x="30" y="1"/>
                  </a:cubicBezTo>
                  <a:cubicBezTo>
                    <a:pt x="46" y="1"/>
                    <a:pt x="55" y="7"/>
                    <a:pt x="55" y="7"/>
                  </a:cubicBezTo>
                  <a:cubicBezTo>
                    <a:pt x="56" y="9"/>
                    <a:pt x="56" y="10"/>
                    <a:pt x="56" y="12"/>
                  </a:cubicBezTo>
                  <a:cubicBezTo>
                    <a:pt x="55" y="12"/>
                    <a:pt x="55" y="13"/>
                    <a:pt x="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1" name="Freeform 57">
              <a:extLst>
                <a:ext uri="{FF2B5EF4-FFF2-40B4-BE49-F238E27FC236}">
                  <a16:creationId xmlns:a16="http://schemas.microsoft.com/office/drawing/2014/main" id="{ACFD5EB1-E2F8-4E98-AF3D-9D68B8A1AB1B}"/>
                </a:ext>
              </a:extLst>
            </p:cNvPr>
            <p:cNvSpPr>
              <a:spLocks/>
            </p:cNvSpPr>
            <p:nvPr/>
          </p:nvSpPr>
          <p:spPr bwMode="auto">
            <a:xfrm>
              <a:off x="6210300" y="2492375"/>
              <a:ext cx="179387" cy="42862"/>
            </a:xfrm>
            <a:custGeom>
              <a:avLst/>
              <a:gdLst>
                <a:gd name="T0" fmla="*/ 53 w 56"/>
                <a:gd name="T1" fmla="*/ 13 h 13"/>
                <a:gd name="T2" fmla="*/ 52 w 56"/>
                <a:gd name="T3" fmla="*/ 12 h 13"/>
                <a:gd name="T4" fmla="*/ 30 w 56"/>
                <a:gd name="T5" fmla="*/ 7 h 13"/>
                <a:gd name="T6" fmla="*/ 4 w 56"/>
                <a:gd name="T7" fmla="*/ 12 h 13"/>
                <a:gd name="T8" fmla="*/ 0 w 56"/>
                <a:gd name="T9" fmla="*/ 12 h 13"/>
                <a:gd name="T10" fmla="*/ 1 w 56"/>
                <a:gd name="T11" fmla="*/ 7 h 13"/>
                <a:gd name="T12" fmla="*/ 30 w 56"/>
                <a:gd name="T13" fmla="*/ 1 h 13"/>
                <a:gd name="T14" fmla="*/ 55 w 56"/>
                <a:gd name="T15" fmla="*/ 7 h 13"/>
                <a:gd name="T16" fmla="*/ 56 w 56"/>
                <a:gd name="T17" fmla="*/ 12 h 13"/>
                <a:gd name="T18" fmla="*/ 53 w 5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3">
                  <a:moveTo>
                    <a:pt x="53" y="13"/>
                  </a:moveTo>
                  <a:cubicBezTo>
                    <a:pt x="53" y="13"/>
                    <a:pt x="52" y="13"/>
                    <a:pt x="52" y="12"/>
                  </a:cubicBezTo>
                  <a:cubicBezTo>
                    <a:pt x="52" y="12"/>
                    <a:pt x="43" y="7"/>
                    <a:pt x="30" y="7"/>
                  </a:cubicBezTo>
                  <a:cubicBezTo>
                    <a:pt x="17" y="6"/>
                    <a:pt x="4" y="12"/>
                    <a:pt x="4" y="12"/>
                  </a:cubicBezTo>
                  <a:cubicBezTo>
                    <a:pt x="3" y="13"/>
                    <a:pt x="1" y="13"/>
                    <a:pt x="0" y="12"/>
                  </a:cubicBezTo>
                  <a:cubicBezTo>
                    <a:pt x="0" y="10"/>
                    <a:pt x="0" y="9"/>
                    <a:pt x="1" y="7"/>
                  </a:cubicBezTo>
                  <a:cubicBezTo>
                    <a:pt x="1" y="7"/>
                    <a:pt x="15" y="0"/>
                    <a:pt x="30" y="1"/>
                  </a:cubicBezTo>
                  <a:cubicBezTo>
                    <a:pt x="46" y="1"/>
                    <a:pt x="55" y="7"/>
                    <a:pt x="55" y="7"/>
                  </a:cubicBezTo>
                  <a:cubicBezTo>
                    <a:pt x="56" y="9"/>
                    <a:pt x="56" y="10"/>
                    <a:pt x="56" y="12"/>
                  </a:cubicBezTo>
                  <a:cubicBezTo>
                    <a:pt x="55" y="12"/>
                    <a:pt x="55" y="13"/>
                    <a:pt x="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152" name="Group 151">
            <a:extLst>
              <a:ext uri="{FF2B5EF4-FFF2-40B4-BE49-F238E27FC236}">
                <a16:creationId xmlns:a16="http://schemas.microsoft.com/office/drawing/2014/main" id="{D21CA392-F583-40D3-BF8D-1C54FC6177CE}"/>
              </a:ext>
            </a:extLst>
          </p:cNvPr>
          <p:cNvGrpSpPr>
            <a:grpSpLocks noChangeAspect="1"/>
          </p:cNvGrpSpPr>
          <p:nvPr/>
        </p:nvGrpSpPr>
        <p:grpSpPr>
          <a:xfrm>
            <a:off x="3406473" y="3966038"/>
            <a:ext cx="466725" cy="520701"/>
            <a:chOff x="6142038" y="3257550"/>
            <a:chExt cx="466725" cy="520701"/>
          </a:xfrm>
          <a:solidFill>
            <a:srgbClr val="FFFFFF">
              <a:alpha val="25882"/>
            </a:srgbClr>
          </a:solidFill>
        </p:grpSpPr>
        <p:sp>
          <p:nvSpPr>
            <p:cNvPr id="153" name="Freeform 89">
              <a:extLst>
                <a:ext uri="{FF2B5EF4-FFF2-40B4-BE49-F238E27FC236}">
                  <a16:creationId xmlns:a16="http://schemas.microsoft.com/office/drawing/2014/main" id="{6DF0982D-521F-48B6-B061-A8A8BD51F9F5}"/>
                </a:ext>
              </a:extLst>
            </p:cNvPr>
            <p:cNvSpPr>
              <a:spLocks/>
            </p:cNvSpPr>
            <p:nvPr/>
          </p:nvSpPr>
          <p:spPr bwMode="auto">
            <a:xfrm>
              <a:off x="6305550" y="3713163"/>
              <a:ext cx="139700" cy="22225"/>
            </a:xfrm>
            <a:custGeom>
              <a:avLst/>
              <a:gdLst>
                <a:gd name="T0" fmla="*/ 41 w 44"/>
                <a:gd name="T1" fmla="*/ 0 h 7"/>
                <a:gd name="T2" fmla="*/ 4 w 44"/>
                <a:gd name="T3" fmla="*/ 0 h 7"/>
                <a:gd name="T4" fmla="*/ 0 w 44"/>
                <a:gd name="T5" fmla="*/ 3 h 7"/>
                <a:gd name="T6" fmla="*/ 0 w 44"/>
                <a:gd name="T7" fmla="*/ 4 h 7"/>
                <a:gd name="T8" fmla="*/ 4 w 44"/>
                <a:gd name="T9" fmla="*/ 7 h 7"/>
                <a:gd name="T10" fmla="*/ 41 w 44"/>
                <a:gd name="T11" fmla="*/ 7 h 7"/>
                <a:gd name="T12" fmla="*/ 44 w 44"/>
                <a:gd name="T13" fmla="*/ 4 h 7"/>
                <a:gd name="T14" fmla="*/ 44 w 44"/>
                <a:gd name="T15" fmla="*/ 3 h 7"/>
                <a:gd name="T16" fmla="*/ 41 w 4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
                  <a:moveTo>
                    <a:pt x="41" y="0"/>
                  </a:moveTo>
                  <a:cubicBezTo>
                    <a:pt x="4" y="0"/>
                    <a:pt x="4" y="0"/>
                    <a:pt x="4" y="0"/>
                  </a:cubicBezTo>
                  <a:cubicBezTo>
                    <a:pt x="2" y="0"/>
                    <a:pt x="0" y="2"/>
                    <a:pt x="0" y="3"/>
                  </a:cubicBezTo>
                  <a:cubicBezTo>
                    <a:pt x="0" y="4"/>
                    <a:pt x="0" y="4"/>
                    <a:pt x="0" y="4"/>
                  </a:cubicBezTo>
                  <a:cubicBezTo>
                    <a:pt x="0" y="5"/>
                    <a:pt x="2" y="7"/>
                    <a:pt x="4" y="7"/>
                  </a:cubicBezTo>
                  <a:cubicBezTo>
                    <a:pt x="41" y="7"/>
                    <a:pt x="41" y="7"/>
                    <a:pt x="41" y="7"/>
                  </a:cubicBezTo>
                  <a:cubicBezTo>
                    <a:pt x="42" y="7"/>
                    <a:pt x="44" y="5"/>
                    <a:pt x="44" y="4"/>
                  </a:cubicBezTo>
                  <a:cubicBezTo>
                    <a:pt x="44" y="3"/>
                    <a:pt x="44" y="3"/>
                    <a:pt x="44" y="3"/>
                  </a:cubicBezTo>
                  <a:cubicBezTo>
                    <a:pt x="44" y="2"/>
                    <a:pt x="42"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4" name="Freeform 90">
              <a:extLst>
                <a:ext uri="{FF2B5EF4-FFF2-40B4-BE49-F238E27FC236}">
                  <a16:creationId xmlns:a16="http://schemas.microsoft.com/office/drawing/2014/main" id="{6258FC89-E56D-4CFE-A845-6EB2233532DE}"/>
                </a:ext>
              </a:extLst>
            </p:cNvPr>
            <p:cNvSpPr>
              <a:spLocks/>
            </p:cNvSpPr>
            <p:nvPr/>
          </p:nvSpPr>
          <p:spPr bwMode="auto">
            <a:xfrm>
              <a:off x="6321425" y="3754438"/>
              <a:ext cx="107950" cy="23813"/>
            </a:xfrm>
            <a:custGeom>
              <a:avLst/>
              <a:gdLst>
                <a:gd name="T0" fmla="*/ 31 w 34"/>
                <a:gd name="T1" fmla="*/ 0 h 7"/>
                <a:gd name="T2" fmla="*/ 3 w 34"/>
                <a:gd name="T3" fmla="*/ 0 h 7"/>
                <a:gd name="T4" fmla="*/ 0 w 34"/>
                <a:gd name="T5" fmla="*/ 3 h 7"/>
                <a:gd name="T6" fmla="*/ 0 w 34"/>
                <a:gd name="T7" fmla="*/ 4 h 7"/>
                <a:gd name="T8" fmla="*/ 3 w 34"/>
                <a:gd name="T9" fmla="*/ 7 h 7"/>
                <a:gd name="T10" fmla="*/ 31 w 34"/>
                <a:gd name="T11" fmla="*/ 7 h 7"/>
                <a:gd name="T12" fmla="*/ 34 w 34"/>
                <a:gd name="T13" fmla="*/ 4 h 7"/>
                <a:gd name="T14" fmla="*/ 34 w 34"/>
                <a:gd name="T15" fmla="*/ 3 h 7"/>
                <a:gd name="T16" fmla="*/ 31 w 3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7">
                  <a:moveTo>
                    <a:pt x="31" y="0"/>
                  </a:moveTo>
                  <a:cubicBezTo>
                    <a:pt x="3" y="0"/>
                    <a:pt x="3" y="0"/>
                    <a:pt x="3" y="0"/>
                  </a:cubicBezTo>
                  <a:cubicBezTo>
                    <a:pt x="1" y="0"/>
                    <a:pt x="0" y="1"/>
                    <a:pt x="0" y="3"/>
                  </a:cubicBezTo>
                  <a:cubicBezTo>
                    <a:pt x="0" y="4"/>
                    <a:pt x="0" y="4"/>
                    <a:pt x="0" y="4"/>
                  </a:cubicBezTo>
                  <a:cubicBezTo>
                    <a:pt x="0" y="5"/>
                    <a:pt x="1" y="7"/>
                    <a:pt x="3" y="7"/>
                  </a:cubicBezTo>
                  <a:cubicBezTo>
                    <a:pt x="31" y="7"/>
                    <a:pt x="31" y="7"/>
                    <a:pt x="31" y="7"/>
                  </a:cubicBezTo>
                  <a:cubicBezTo>
                    <a:pt x="33" y="7"/>
                    <a:pt x="34" y="5"/>
                    <a:pt x="34" y="4"/>
                  </a:cubicBezTo>
                  <a:cubicBezTo>
                    <a:pt x="34" y="3"/>
                    <a:pt x="34" y="3"/>
                    <a:pt x="34" y="3"/>
                  </a:cubicBezTo>
                  <a:cubicBezTo>
                    <a:pt x="34" y="1"/>
                    <a:pt x="33"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5" name="Freeform 91">
              <a:extLst>
                <a:ext uri="{FF2B5EF4-FFF2-40B4-BE49-F238E27FC236}">
                  <a16:creationId xmlns:a16="http://schemas.microsoft.com/office/drawing/2014/main" id="{BDD2B239-ABF2-400D-8E3B-39B0E3F04092}"/>
                </a:ext>
              </a:extLst>
            </p:cNvPr>
            <p:cNvSpPr>
              <a:spLocks noEditPoints="1"/>
            </p:cNvSpPr>
            <p:nvPr/>
          </p:nvSpPr>
          <p:spPr bwMode="auto">
            <a:xfrm>
              <a:off x="6224588" y="3346450"/>
              <a:ext cx="300038" cy="350838"/>
            </a:xfrm>
            <a:custGeom>
              <a:avLst/>
              <a:gdLst>
                <a:gd name="T0" fmla="*/ 47 w 94"/>
                <a:gd name="T1" fmla="*/ 0 h 110"/>
                <a:gd name="T2" fmla="*/ 0 w 94"/>
                <a:gd name="T3" fmla="*/ 47 h 110"/>
                <a:gd name="T4" fmla="*/ 9 w 94"/>
                <a:gd name="T5" fmla="*/ 74 h 110"/>
                <a:gd name="T6" fmla="*/ 24 w 94"/>
                <a:gd name="T7" fmla="*/ 107 h 110"/>
                <a:gd name="T8" fmla="*/ 27 w 94"/>
                <a:gd name="T9" fmla="*/ 110 h 110"/>
                <a:gd name="T10" fmla="*/ 67 w 94"/>
                <a:gd name="T11" fmla="*/ 110 h 110"/>
                <a:gd name="T12" fmla="*/ 70 w 94"/>
                <a:gd name="T13" fmla="*/ 107 h 110"/>
                <a:gd name="T14" fmla="*/ 85 w 94"/>
                <a:gd name="T15" fmla="*/ 75 h 110"/>
                <a:gd name="T16" fmla="*/ 94 w 94"/>
                <a:gd name="T17" fmla="*/ 47 h 110"/>
                <a:gd name="T18" fmla="*/ 47 w 94"/>
                <a:gd name="T19" fmla="*/ 0 h 110"/>
                <a:gd name="T20" fmla="*/ 80 w 94"/>
                <a:gd name="T21" fmla="*/ 71 h 110"/>
                <a:gd name="T22" fmla="*/ 80 w 94"/>
                <a:gd name="T23" fmla="*/ 71 h 110"/>
                <a:gd name="T24" fmla="*/ 65 w 94"/>
                <a:gd name="T25" fmla="*/ 103 h 110"/>
                <a:gd name="T26" fmla="*/ 65 w 94"/>
                <a:gd name="T27" fmla="*/ 103 h 110"/>
                <a:gd name="T28" fmla="*/ 29 w 94"/>
                <a:gd name="T29" fmla="*/ 103 h 110"/>
                <a:gd name="T30" fmla="*/ 29 w 94"/>
                <a:gd name="T31" fmla="*/ 103 h 110"/>
                <a:gd name="T32" fmla="*/ 14 w 94"/>
                <a:gd name="T33" fmla="*/ 71 h 110"/>
                <a:gd name="T34" fmla="*/ 14 w 94"/>
                <a:gd name="T35" fmla="*/ 71 h 110"/>
                <a:gd name="T36" fmla="*/ 6 w 94"/>
                <a:gd name="T37" fmla="*/ 47 h 110"/>
                <a:gd name="T38" fmla="*/ 47 w 94"/>
                <a:gd name="T39" fmla="*/ 6 h 110"/>
                <a:gd name="T40" fmla="*/ 88 w 94"/>
                <a:gd name="T41" fmla="*/ 47 h 110"/>
                <a:gd name="T42" fmla="*/ 80 w 94"/>
                <a:gd name="T4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0">
                  <a:moveTo>
                    <a:pt x="47" y="0"/>
                  </a:moveTo>
                  <a:cubicBezTo>
                    <a:pt x="21" y="0"/>
                    <a:pt x="0" y="21"/>
                    <a:pt x="0" y="47"/>
                  </a:cubicBezTo>
                  <a:cubicBezTo>
                    <a:pt x="0" y="57"/>
                    <a:pt x="3" y="66"/>
                    <a:pt x="9" y="74"/>
                  </a:cubicBezTo>
                  <a:cubicBezTo>
                    <a:pt x="18" y="88"/>
                    <a:pt x="22" y="98"/>
                    <a:pt x="24" y="107"/>
                  </a:cubicBezTo>
                  <a:cubicBezTo>
                    <a:pt x="24" y="108"/>
                    <a:pt x="26" y="110"/>
                    <a:pt x="27" y="110"/>
                  </a:cubicBezTo>
                  <a:cubicBezTo>
                    <a:pt x="67" y="110"/>
                    <a:pt x="67" y="110"/>
                    <a:pt x="67" y="110"/>
                  </a:cubicBezTo>
                  <a:cubicBezTo>
                    <a:pt x="68" y="110"/>
                    <a:pt x="70" y="108"/>
                    <a:pt x="70" y="107"/>
                  </a:cubicBezTo>
                  <a:cubicBezTo>
                    <a:pt x="72" y="98"/>
                    <a:pt x="76" y="88"/>
                    <a:pt x="85" y="75"/>
                  </a:cubicBezTo>
                  <a:cubicBezTo>
                    <a:pt x="91" y="66"/>
                    <a:pt x="94" y="57"/>
                    <a:pt x="94" y="47"/>
                  </a:cubicBezTo>
                  <a:cubicBezTo>
                    <a:pt x="94" y="21"/>
                    <a:pt x="73" y="0"/>
                    <a:pt x="47" y="0"/>
                  </a:cubicBezTo>
                  <a:close/>
                  <a:moveTo>
                    <a:pt x="80" y="71"/>
                  </a:moveTo>
                  <a:cubicBezTo>
                    <a:pt x="80" y="71"/>
                    <a:pt x="80" y="71"/>
                    <a:pt x="80" y="71"/>
                  </a:cubicBezTo>
                  <a:cubicBezTo>
                    <a:pt x="72" y="84"/>
                    <a:pt x="67" y="94"/>
                    <a:pt x="65" y="103"/>
                  </a:cubicBezTo>
                  <a:cubicBezTo>
                    <a:pt x="65" y="103"/>
                    <a:pt x="65" y="103"/>
                    <a:pt x="65" y="103"/>
                  </a:cubicBezTo>
                  <a:cubicBezTo>
                    <a:pt x="29" y="103"/>
                    <a:pt x="29" y="103"/>
                    <a:pt x="29" y="103"/>
                  </a:cubicBezTo>
                  <a:cubicBezTo>
                    <a:pt x="29" y="103"/>
                    <a:pt x="29" y="103"/>
                    <a:pt x="29" y="103"/>
                  </a:cubicBezTo>
                  <a:cubicBezTo>
                    <a:pt x="27" y="94"/>
                    <a:pt x="22" y="84"/>
                    <a:pt x="14" y="71"/>
                  </a:cubicBezTo>
                  <a:cubicBezTo>
                    <a:pt x="14" y="71"/>
                    <a:pt x="14" y="71"/>
                    <a:pt x="14" y="71"/>
                  </a:cubicBezTo>
                  <a:cubicBezTo>
                    <a:pt x="9" y="64"/>
                    <a:pt x="6" y="55"/>
                    <a:pt x="6" y="47"/>
                  </a:cubicBezTo>
                  <a:cubicBezTo>
                    <a:pt x="6" y="24"/>
                    <a:pt x="24" y="6"/>
                    <a:pt x="47" y="6"/>
                  </a:cubicBezTo>
                  <a:cubicBezTo>
                    <a:pt x="70" y="6"/>
                    <a:pt x="88" y="24"/>
                    <a:pt x="88" y="47"/>
                  </a:cubicBezTo>
                  <a:cubicBezTo>
                    <a:pt x="88" y="55"/>
                    <a:pt x="85" y="64"/>
                    <a:pt x="80"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156" name="Freeform 92">
              <a:extLst>
                <a:ext uri="{FF2B5EF4-FFF2-40B4-BE49-F238E27FC236}">
                  <a16:creationId xmlns:a16="http://schemas.microsoft.com/office/drawing/2014/main" id="{E716A969-157E-45A1-86B9-C2063194A483}"/>
                </a:ext>
              </a:extLst>
            </p:cNvPr>
            <p:cNvSpPr>
              <a:spLocks/>
            </p:cNvSpPr>
            <p:nvPr/>
          </p:nvSpPr>
          <p:spPr bwMode="auto">
            <a:xfrm>
              <a:off x="6365875" y="3257550"/>
              <a:ext cx="19050" cy="50800"/>
            </a:xfrm>
            <a:custGeom>
              <a:avLst/>
              <a:gdLst>
                <a:gd name="T0" fmla="*/ 3 w 6"/>
                <a:gd name="T1" fmla="*/ 16 h 16"/>
                <a:gd name="T2" fmla="*/ 6 w 6"/>
                <a:gd name="T3" fmla="*/ 14 h 16"/>
                <a:gd name="T4" fmla="*/ 6 w 6"/>
                <a:gd name="T5" fmla="*/ 2 h 16"/>
                <a:gd name="T6" fmla="*/ 3 w 6"/>
                <a:gd name="T7" fmla="*/ 0 h 16"/>
                <a:gd name="T8" fmla="*/ 0 w 6"/>
                <a:gd name="T9" fmla="*/ 2 h 16"/>
                <a:gd name="T10" fmla="*/ 0 w 6"/>
                <a:gd name="T11" fmla="*/ 14 h 16"/>
                <a:gd name="T12" fmla="*/ 3 w 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6" h="16">
                  <a:moveTo>
                    <a:pt x="3" y="16"/>
                  </a:moveTo>
                  <a:cubicBezTo>
                    <a:pt x="5" y="16"/>
                    <a:pt x="6" y="15"/>
                    <a:pt x="6" y="14"/>
                  </a:cubicBezTo>
                  <a:cubicBezTo>
                    <a:pt x="6" y="2"/>
                    <a:pt x="6" y="2"/>
                    <a:pt x="6" y="2"/>
                  </a:cubicBezTo>
                  <a:cubicBezTo>
                    <a:pt x="6" y="1"/>
                    <a:pt x="5" y="0"/>
                    <a:pt x="3" y="0"/>
                  </a:cubicBezTo>
                  <a:cubicBezTo>
                    <a:pt x="2" y="0"/>
                    <a:pt x="0" y="1"/>
                    <a:pt x="0" y="2"/>
                  </a:cubicBezTo>
                  <a:cubicBezTo>
                    <a:pt x="0" y="14"/>
                    <a:pt x="0" y="14"/>
                    <a:pt x="0" y="14"/>
                  </a:cubicBezTo>
                  <a:cubicBezTo>
                    <a:pt x="0" y="15"/>
                    <a:pt x="2"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7" name="Freeform 93">
              <a:extLst>
                <a:ext uri="{FF2B5EF4-FFF2-40B4-BE49-F238E27FC236}">
                  <a16:creationId xmlns:a16="http://schemas.microsoft.com/office/drawing/2014/main" id="{BB4BE86F-D5F1-494E-8CDC-3679CBBC514D}"/>
                </a:ext>
              </a:extLst>
            </p:cNvPr>
            <p:cNvSpPr>
              <a:spLocks/>
            </p:cNvSpPr>
            <p:nvPr/>
          </p:nvSpPr>
          <p:spPr bwMode="auto">
            <a:xfrm>
              <a:off x="6477000" y="3298825"/>
              <a:ext cx="41275" cy="47625"/>
            </a:xfrm>
            <a:custGeom>
              <a:avLst/>
              <a:gdLst>
                <a:gd name="T0" fmla="*/ 5 w 13"/>
                <a:gd name="T1" fmla="*/ 13 h 15"/>
                <a:gd name="T2" fmla="*/ 12 w 13"/>
                <a:gd name="T3" fmla="*/ 4 h 15"/>
                <a:gd name="T4" fmla="*/ 11 w 13"/>
                <a:gd name="T5" fmla="*/ 0 h 15"/>
                <a:gd name="T6" fmla="*/ 10 w 13"/>
                <a:gd name="T7" fmla="*/ 0 h 15"/>
                <a:gd name="T8" fmla="*/ 8 w 13"/>
                <a:gd name="T9" fmla="*/ 1 h 15"/>
                <a:gd name="T10" fmla="*/ 1 w 13"/>
                <a:gd name="T11" fmla="*/ 10 h 15"/>
                <a:gd name="T12" fmla="*/ 2 w 13"/>
                <a:gd name="T13" fmla="*/ 14 h 15"/>
                <a:gd name="T14" fmla="*/ 5 w 13"/>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5">
                  <a:moveTo>
                    <a:pt x="5" y="13"/>
                  </a:moveTo>
                  <a:cubicBezTo>
                    <a:pt x="12" y="4"/>
                    <a:pt x="12" y="4"/>
                    <a:pt x="12" y="4"/>
                  </a:cubicBezTo>
                  <a:cubicBezTo>
                    <a:pt x="13" y="3"/>
                    <a:pt x="12" y="1"/>
                    <a:pt x="11" y="0"/>
                  </a:cubicBezTo>
                  <a:cubicBezTo>
                    <a:pt x="11" y="0"/>
                    <a:pt x="10" y="0"/>
                    <a:pt x="10" y="0"/>
                  </a:cubicBezTo>
                  <a:cubicBezTo>
                    <a:pt x="9" y="0"/>
                    <a:pt x="8" y="0"/>
                    <a:pt x="8" y="1"/>
                  </a:cubicBezTo>
                  <a:cubicBezTo>
                    <a:pt x="1" y="10"/>
                    <a:pt x="1" y="10"/>
                    <a:pt x="1" y="10"/>
                  </a:cubicBezTo>
                  <a:cubicBezTo>
                    <a:pt x="0" y="11"/>
                    <a:pt x="0" y="13"/>
                    <a:pt x="2" y="14"/>
                  </a:cubicBezTo>
                  <a:cubicBezTo>
                    <a:pt x="3" y="15"/>
                    <a:pt x="5" y="14"/>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8" name="Freeform 94">
              <a:extLst>
                <a:ext uri="{FF2B5EF4-FFF2-40B4-BE49-F238E27FC236}">
                  <a16:creationId xmlns:a16="http://schemas.microsoft.com/office/drawing/2014/main" id="{1019865A-45D4-4696-A30D-F40321893945}"/>
                </a:ext>
              </a:extLst>
            </p:cNvPr>
            <p:cNvSpPr>
              <a:spLocks/>
            </p:cNvSpPr>
            <p:nvPr/>
          </p:nvSpPr>
          <p:spPr bwMode="auto">
            <a:xfrm>
              <a:off x="6550025" y="3409950"/>
              <a:ext cx="50800" cy="28575"/>
            </a:xfrm>
            <a:custGeom>
              <a:avLst/>
              <a:gdLst>
                <a:gd name="T0" fmla="*/ 4 w 16"/>
                <a:gd name="T1" fmla="*/ 9 h 9"/>
                <a:gd name="T2" fmla="*/ 14 w 16"/>
                <a:gd name="T3" fmla="*/ 5 h 9"/>
                <a:gd name="T4" fmla="*/ 16 w 16"/>
                <a:gd name="T5" fmla="*/ 1 h 9"/>
                <a:gd name="T6" fmla="*/ 13 w 16"/>
                <a:gd name="T7" fmla="*/ 0 h 9"/>
                <a:gd name="T8" fmla="*/ 12 w 16"/>
                <a:gd name="T9" fmla="*/ 0 h 9"/>
                <a:gd name="T10" fmla="*/ 2 w 16"/>
                <a:gd name="T11" fmla="*/ 4 h 9"/>
                <a:gd name="T12" fmla="*/ 0 w 16"/>
                <a:gd name="T13" fmla="*/ 5 h 9"/>
                <a:gd name="T14" fmla="*/ 0 w 16"/>
                <a:gd name="T15" fmla="*/ 7 h 9"/>
                <a:gd name="T16" fmla="*/ 4 w 16"/>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4" y="9"/>
                  </a:moveTo>
                  <a:cubicBezTo>
                    <a:pt x="14" y="5"/>
                    <a:pt x="14" y="5"/>
                    <a:pt x="14" y="5"/>
                  </a:cubicBezTo>
                  <a:cubicBezTo>
                    <a:pt x="16" y="4"/>
                    <a:pt x="16" y="3"/>
                    <a:pt x="16" y="1"/>
                  </a:cubicBezTo>
                  <a:cubicBezTo>
                    <a:pt x="15" y="0"/>
                    <a:pt x="14" y="0"/>
                    <a:pt x="13" y="0"/>
                  </a:cubicBezTo>
                  <a:cubicBezTo>
                    <a:pt x="13" y="0"/>
                    <a:pt x="13" y="0"/>
                    <a:pt x="12" y="0"/>
                  </a:cubicBezTo>
                  <a:cubicBezTo>
                    <a:pt x="2" y="4"/>
                    <a:pt x="2" y="4"/>
                    <a:pt x="2" y="4"/>
                  </a:cubicBezTo>
                  <a:cubicBezTo>
                    <a:pt x="1" y="4"/>
                    <a:pt x="0" y="4"/>
                    <a:pt x="0" y="5"/>
                  </a:cubicBezTo>
                  <a:cubicBezTo>
                    <a:pt x="0" y="6"/>
                    <a:pt x="0" y="6"/>
                    <a:pt x="0" y="7"/>
                  </a:cubicBezTo>
                  <a:cubicBezTo>
                    <a:pt x="1" y="8"/>
                    <a:pt x="2"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9" name="Freeform 95">
              <a:extLst>
                <a:ext uri="{FF2B5EF4-FFF2-40B4-BE49-F238E27FC236}">
                  <a16:creationId xmlns:a16="http://schemas.microsoft.com/office/drawing/2014/main" id="{0897FC88-F077-45D0-B19C-F5DD954F7BDA}"/>
                </a:ext>
              </a:extLst>
            </p:cNvPr>
            <p:cNvSpPr>
              <a:spLocks/>
            </p:cNvSpPr>
            <p:nvPr/>
          </p:nvSpPr>
          <p:spPr bwMode="auto">
            <a:xfrm>
              <a:off x="6553200" y="3538538"/>
              <a:ext cx="55563" cy="28575"/>
            </a:xfrm>
            <a:custGeom>
              <a:avLst/>
              <a:gdLst>
                <a:gd name="T0" fmla="*/ 15 w 17"/>
                <a:gd name="T1" fmla="*/ 3 h 9"/>
                <a:gd name="T2" fmla="*/ 4 w 17"/>
                <a:gd name="T3" fmla="*/ 1 h 9"/>
                <a:gd name="T4" fmla="*/ 3 w 17"/>
                <a:gd name="T5" fmla="*/ 0 h 9"/>
                <a:gd name="T6" fmla="*/ 0 w 17"/>
                <a:gd name="T7" fmla="*/ 2 h 9"/>
                <a:gd name="T8" fmla="*/ 1 w 17"/>
                <a:gd name="T9" fmla="*/ 4 h 9"/>
                <a:gd name="T10" fmla="*/ 2 w 17"/>
                <a:gd name="T11" fmla="*/ 6 h 9"/>
                <a:gd name="T12" fmla="*/ 13 w 17"/>
                <a:gd name="T13" fmla="*/ 9 h 9"/>
                <a:gd name="T14" fmla="*/ 17 w 17"/>
                <a:gd name="T15" fmla="*/ 7 h 9"/>
                <a:gd name="T16" fmla="*/ 16 w 17"/>
                <a:gd name="T17" fmla="*/ 5 h 9"/>
                <a:gd name="T18" fmla="*/ 15 w 17"/>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5" y="3"/>
                  </a:moveTo>
                  <a:cubicBezTo>
                    <a:pt x="4" y="1"/>
                    <a:pt x="4" y="1"/>
                    <a:pt x="4" y="1"/>
                  </a:cubicBezTo>
                  <a:cubicBezTo>
                    <a:pt x="4" y="0"/>
                    <a:pt x="3" y="0"/>
                    <a:pt x="3" y="0"/>
                  </a:cubicBezTo>
                  <a:cubicBezTo>
                    <a:pt x="2" y="0"/>
                    <a:pt x="1" y="1"/>
                    <a:pt x="0" y="2"/>
                  </a:cubicBezTo>
                  <a:cubicBezTo>
                    <a:pt x="0" y="3"/>
                    <a:pt x="0" y="4"/>
                    <a:pt x="1" y="4"/>
                  </a:cubicBezTo>
                  <a:cubicBezTo>
                    <a:pt x="1" y="5"/>
                    <a:pt x="2" y="6"/>
                    <a:pt x="2" y="6"/>
                  </a:cubicBezTo>
                  <a:cubicBezTo>
                    <a:pt x="13" y="9"/>
                    <a:pt x="13" y="9"/>
                    <a:pt x="13" y="9"/>
                  </a:cubicBezTo>
                  <a:cubicBezTo>
                    <a:pt x="15" y="9"/>
                    <a:pt x="16" y="8"/>
                    <a:pt x="17" y="7"/>
                  </a:cubicBezTo>
                  <a:cubicBezTo>
                    <a:pt x="17" y="6"/>
                    <a:pt x="17" y="5"/>
                    <a:pt x="16" y="5"/>
                  </a:cubicBezTo>
                  <a:cubicBezTo>
                    <a:pt x="16" y="4"/>
                    <a:pt x="15" y="4"/>
                    <a:pt x="1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0" name="Freeform 96">
              <a:extLst>
                <a:ext uri="{FF2B5EF4-FFF2-40B4-BE49-F238E27FC236}">
                  <a16:creationId xmlns:a16="http://schemas.microsoft.com/office/drawing/2014/main" id="{11430182-9030-48D5-BEA8-221ADC25F94D}"/>
                </a:ext>
              </a:extLst>
            </p:cNvPr>
            <p:cNvSpPr>
              <a:spLocks/>
            </p:cNvSpPr>
            <p:nvPr/>
          </p:nvSpPr>
          <p:spPr bwMode="auto">
            <a:xfrm>
              <a:off x="6230938" y="3295650"/>
              <a:ext cx="41275" cy="47625"/>
            </a:xfrm>
            <a:custGeom>
              <a:avLst/>
              <a:gdLst>
                <a:gd name="T0" fmla="*/ 8 w 13"/>
                <a:gd name="T1" fmla="*/ 14 h 15"/>
                <a:gd name="T2" fmla="*/ 11 w 13"/>
                <a:gd name="T3" fmla="*/ 15 h 15"/>
                <a:gd name="T4" fmla="*/ 12 w 13"/>
                <a:gd name="T5" fmla="*/ 11 h 15"/>
                <a:gd name="T6" fmla="*/ 5 w 13"/>
                <a:gd name="T7" fmla="*/ 2 h 15"/>
                <a:gd name="T8" fmla="*/ 2 w 13"/>
                <a:gd name="T9" fmla="*/ 1 h 15"/>
                <a:gd name="T10" fmla="*/ 1 w 13"/>
                <a:gd name="T11" fmla="*/ 5 h 15"/>
                <a:gd name="T12" fmla="*/ 8 w 13"/>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8" y="14"/>
                  </a:moveTo>
                  <a:cubicBezTo>
                    <a:pt x="8" y="15"/>
                    <a:pt x="10" y="15"/>
                    <a:pt x="11" y="15"/>
                  </a:cubicBezTo>
                  <a:cubicBezTo>
                    <a:pt x="13" y="14"/>
                    <a:pt x="13" y="12"/>
                    <a:pt x="12" y="11"/>
                  </a:cubicBezTo>
                  <a:cubicBezTo>
                    <a:pt x="5" y="2"/>
                    <a:pt x="5" y="2"/>
                    <a:pt x="5" y="2"/>
                  </a:cubicBezTo>
                  <a:cubicBezTo>
                    <a:pt x="5" y="0"/>
                    <a:pt x="3" y="0"/>
                    <a:pt x="2" y="1"/>
                  </a:cubicBezTo>
                  <a:cubicBezTo>
                    <a:pt x="1" y="2"/>
                    <a:pt x="0" y="3"/>
                    <a:pt x="1" y="5"/>
                  </a:cubicBezTo>
                  <a:lnTo>
                    <a:pt x="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1" name="Freeform 97">
              <a:extLst>
                <a:ext uri="{FF2B5EF4-FFF2-40B4-BE49-F238E27FC236}">
                  <a16:creationId xmlns:a16="http://schemas.microsoft.com/office/drawing/2014/main" id="{0C6A0BB2-5965-439C-A1DA-96D6C3F08899}"/>
                </a:ext>
              </a:extLst>
            </p:cNvPr>
            <p:cNvSpPr>
              <a:spLocks/>
            </p:cNvSpPr>
            <p:nvPr/>
          </p:nvSpPr>
          <p:spPr bwMode="auto">
            <a:xfrm>
              <a:off x="6145213" y="3406775"/>
              <a:ext cx="53975" cy="31750"/>
            </a:xfrm>
            <a:custGeom>
              <a:avLst/>
              <a:gdLst>
                <a:gd name="T0" fmla="*/ 15 w 17"/>
                <a:gd name="T1" fmla="*/ 4 h 10"/>
                <a:gd name="T2" fmla="*/ 4 w 17"/>
                <a:gd name="T3" fmla="*/ 0 h 10"/>
                <a:gd name="T4" fmla="*/ 3 w 17"/>
                <a:gd name="T5" fmla="*/ 0 h 10"/>
                <a:gd name="T6" fmla="*/ 1 w 17"/>
                <a:gd name="T7" fmla="*/ 2 h 10"/>
                <a:gd name="T8" fmla="*/ 3 w 17"/>
                <a:gd name="T9" fmla="*/ 5 h 10"/>
                <a:gd name="T10" fmla="*/ 13 w 17"/>
                <a:gd name="T11" fmla="*/ 9 h 10"/>
                <a:gd name="T12" fmla="*/ 17 w 17"/>
                <a:gd name="T13" fmla="*/ 7 h 10"/>
                <a:gd name="T14" fmla="*/ 15 w 17"/>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0">
                  <a:moveTo>
                    <a:pt x="15" y="4"/>
                  </a:moveTo>
                  <a:cubicBezTo>
                    <a:pt x="4" y="0"/>
                    <a:pt x="4" y="0"/>
                    <a:pt x="4" y="0"/>
                  </a:cubicBezTo>
                  <a:cubicBezTo>
                    <a:pt x="4" y="0"/>
                    <a:pt x="4" y="0"/>
                    <a:pt x="3" y="0"/>
                  </a:cubicBezTo>
                  <a:cubicBezTo>
                    <a:pt x="2" y="0"/>
                    <a:pt x="1" y="1"/>
                    <a:pt x="1" y="2"/>
                  </a:cubicBezTo>
                  <a:cubicBezTo>
                    <a:pt x="0" y="3"/>
                    <a:pt x="1" y="5"/>
                    <a:pt x="3" y="5"/>
                  </a:cubicBezTo>
                  <a:cubicBezTo>
                    <a:pt x="13" y="9"/>
                    <a:pt x="13" y="9"/>
                    <a:pt x="13" y="9"/>
                  </a:cubicBezTo>
                  <a:cubicBezTo>
                    <a:pt x="15" y="10"/>
                    <a:pt x="16" y="9"/>
                    <a:pt x="17" y="7"/>
                  </a:cubicBezTo>
                  <a:cubicBezTo>
                    <a:pt x="17" y="6"/>
                    <a:pt x="16" y="5"/>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2" name="Freeform 98">
              <a:extLst>
                <a:ext uri="{FF2B5EF4-FFF2-40B4-BE49-F238E27FC236}">
                  <a16:creationId xmlns:a16="http://schemas.microsoft.com/office/drawing/2014/main" id="{5EF99142-6DEF-4A66-8081-C82D4813F8C6}"/>
                </a:ext>
              </a:extLst>
            </p:cNvPr>
            <p:cNvSpPr>
              <a:spLocks/>
            </p:cNvSpPr>
            <p:nvPr/>
          </p:nvSpPr>
          <p:spPr bwMode="auto">
            <a:xfrm>
              <a:off x="6142038" y="3538538"/>
              <a:ext cx="50800" cy="25400"/>
            </a:xfrm>
            <a:custGeom>
              <a:avLst/>
              <a:gdLst>
                <a:gd name="T0" fmla="*/ 13 w 16"/>
                <a:gd name="T1" fmla="*/ 0 h 8"/>
                <a:gd name="T2" fmla="*/ 13 w 16"/>
                <a:gd name="T3" fmla="*/ 0 h 8"/>
                <a:gd name="T4" fmla="*/ 2 w 16"/>
                <a:gd name="T5" fmla="*/ 3 h 8"/>
                <a:gd name="T6" fmla="*/ 0 w 16"/>
                <a:gd name="T7" fmla="*/ 4 h 8"/>
                <a:gd name="T8" fmla="*/ 0 w 16"/>
                <a:gd name="T9" fmla="*/ 6 h 8"/>
                <a:gd name="T10" fmla="*/ 3 w 16"/>
                <a:gd name="T11" fmla="*/ 8 h 8"/>
                <a:gd name="T12" fmla="*/ 14 w 16"/>
                <a:gd name="T13" fmla="*/ 5 h 8"/>
                <a:gd name="T14" fmla="*/ 16 w 16"/>
                <a:gd name="T15" fmla="*/ 4 h 8"/>
                <a:gd name="T16" fmla="*/ 16 w 16"/>
                <a:gd name="T17" fmla="*/ 2 h 8"/>
                <a:gd name="T18" fmla="*/ 13 w 1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13" y="0"/>
                  </a:moveTo>
                  <a:cubicBezTo>
                    <a:pt x="13" y="0"/>
                    <a:pt x="13" y="0"/>
                    <a:pt x="13" y="0"/>
                  </a:cubicBezTo>
                  <a:cubicBezTo>
                    <a:pt x="2" y="3"/>
                    <a:pt x="2" y="3"/>
                    <a:pt x="2" y="3"/>
                  </a:cubicBezTo>
                  <a:cubicBezTo>
                    <a:pt x="1" y="3"/>
                    <a:pt x="0" y="3"/>
                    <a:pt x="0" y="4"/>
                  </a:cubicBezTo>
                  <a:cubicBezTo>
                    <a:pt x="0" y="5"/>
                    <a:pt x="0" y="5"/>
                    <a:pt x="0" y="6"/>
                  </a:cubicBezTo>
                  <a:cubicBezTo>
                    <a:pt x="0" y="7"/>
                    <a:pt x="2" y="8"/>
                    <a:pt x="3" y="8"/>
                  </a:cubicBezTo>
                  <a:cubicBezTo>
                    <a:pt x="14" y="5"/>
                    <a:pt x="14" y="5"/>
                    <a:pt x="14" y="5"/>
                  </a:cubicBezTo>
                  <a:cubicBezTo>
                    <a:pt x="15" y="5"/>
                    <a:pt x="15" y="4"/>
                    <a:pt x="16" y="4"/>
                  </a:cubicBezTo>
                  <a:cubicBezTo>
                    <a:pt x="16" y="3"/>
                    <a:pt x="16" y="2"/>
                    <a:pt x="16" y="2"/>
                  </a:cubicBezTo>
                  <a:cubicBezTo>
                    <a:pt x="16" y="1"/>
                    <a:pt x="14"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163" name="Group 162">
            <a:extLst>
              <a:ext uri="{FF2B5EF4-FFF2-40B4-BE49-F238E27FC236}">
                <a16:creationId xmlns:a16="http://schemas.microsoft.com/office/drawing/2014/main" id="{07D4D546-CACB-4D7C-8488-35A46320BE3E}"/>
              </a:ext>
            </a:extLst>
          </p:cNvPr>
          <p:cNvGrpSpPr>
            <a:grpSpLocks noChangeAspect="1"/>
          </p:cNvGrpSpPr>
          <p:nvPr/>
        </p:nvGrpSpPr>
        <p:grpSpPr>
          <a:xfrm>
            <a:off x="6183931" y="5395226"/>
            <a:ext cx="466725" cy="520701"/>
            <a:chOff x="6142038" y="3257550"/>
            <a:chExt cx="466725" cy="520701"/>
          </a:xfrm>
          <a:solidFill>
            <a:srgbClr val="FFFFFF">
              <a:alpha val="25882"/>
            </a:srgbClr>
          </a:solidFill>
        </p:grpSpPr>
        <p:sp>
          <p:nvSpPr>
            <p:cNvPr id="164" name="Freeform 89">
              <a:extLst>
                <a:ext uri="{FF2B5EF4-FFF2-40B4-BE49-F238E27FC236}">
                  <a16:creationId xmlns:a16="http://schemas.microsoft.com/office/drawing/2014/main" id="{E98E9883-5B98-4029-90C5-76D55E7E1D12}"/>
                </a:ext>
              </a:extLst>
            </p:cNvPr>
            <p:cNvSpPr>
              <a:spLocks/>
            </p:cNvSpPr>
            <p:nvPr/>
          </p:nvSpPr>
          <p:spPr bwMode="auto">
            <a:xfrm>
              <a:off x="6305550" y="3713163"/>
              <a:ext cx="139700" cy="22225"/>
            </a:xfrm>
            <a:custGeom>
              <a:avLst/>
              <a:gdLst>
                <a:gd name="T0" fmla="*/ 41 w 44"/>
                <a:gd name="T1" fmla="*/ 0 h 7"/>
                <a:gd name="T2" fmla="*/ 4 w 44"/>
                <a:gd name="T3" fmla="*/ 0 h 7"/>
                <a:gd name="T4" fmla="*/ 0 w 44"/>
                <a:gd name="T5" fmla="*/ 3 h 7"/>
                <a:gd name="T6" fmla="*/ 0 w 44"/>
                <a:gd name="T7" fmla="*/ 4 h 7"/>
                <a:gd name="T8" fmla="*/ 4 w 44"/>
                <a:gd name="T9" fmla="*/ 7 h 7"/>
                <a:gd name="T10" fmla="*/ 41 w 44"/>
                <a:gd name="T11" fmla="*/ 7 h 7"/>
                <a:gd name="T12" fmla="*/ 44 w 44"/>
                <a:gd name="T13" fmla="*/ 4 h 7"/>
                <a:gd name="T14" fmla="*/ 44 w 44"/>
                <a:gd name="T15" fmla="*/ 3 h 7"/>
                <a:gd name="T16" fmla="*/ 41 w 4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
                  <a:moveTo>
                    <a:pt x="41" y="0"/>
                  </a:moveTo>
                  <a:cubicBezTo>
                    <a:pt x="4" y="0"/>
                    <a:pt x="4" y="0"/>
                    <a:pt x="4" y="0"/>
                  </a:cubicBezTo>
                  <a:cubicBezTo>
                    <a:pt x="2" y="0"/>
                    <a:pt x="0" y="2"/>
                    <a:pt x="0" y="3"/>
                  </a:cubicBezTo>
                  <a:cubicBezTo>
                    <a:pt x="0" y="4"/>
                    <a:pt x="0" y="4"/>
                    <a:pt x="0" y="4"/>
                  </a:cubicBezTo>
                  <a:cubicBezTo>
                    <a:pt x="0" y="5"/>
                    <a:pt x="2" y="7"/>
                    <a:pt x="4" y="7"/>
                  </a:cubicBezTo>
                  <a:cubicBezTo>
                    <a:pt x="41" y="7"/>
                    <a:pt x="41" y="7"/>
                    <a:pt x="41" y="7"/>
                  </a:cubicBezTo>
                  <a:cubicBezTo>
                    <a:pt x="42" y="7"/>
                    <a:pt x="44" y="5"/>
                    <a:pt x="44" y="4"/>
                  </a:cubicBezTo>
                  <a:cubicBezTo>
                    <a:pt x="44" y="3"/>
                    <a:pt x="44" y="3"/>
                    <a:pt x="44" y="3"/>
                  </a:cubicBezTo>
                  <a:cubicBezTo>
                    <a:pt x="44" y="2"/>
                    <a:pt x="42"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5" name="Freeform 90">
              <a:extLst>
                <a:ext uri="{FF2B5EF4-FFF2-40B4-BE49-F238E27FC236}">
                  <a16:creationId xmlns:a16="http://schemas.microsoft.com/office/drawing/2014/main" id="{D8DE7A4E-9AB4-4428-BB13-FE7BB55C8626}"/>
                </a:ext>
              </a:extLst>
            </p:cNvPr>
            <p:cNvSpPr>
              <a:spLocks/>
            </p:cNvSpPr>
            <p:nvPr/>
          </p:nvSpPr>
          <p:spPr bwMode="auto">
            <a:xfrm>
              <a:off x="6321425" y="3754438"/>
              <a:ext cx="107950" cy="23813"/>
            </a:xfrm>
            <a:custGeom>
              <a:avLst/>
              <a:gdLst>
                <a:gd name="T0" fmla="*/ 31 w 34"/>
                <a:gd name="T1" fmla="*/ 0 h 7"/>
                <a:gd name="T2" fmla="*/ 3 w 34"/>
                <a:gd name="T3" fmla="*/ 0 h 7"/>
                <a:gd name="T4" fmla="*/ 0 w 34"/>
                <a:gd name="T5" fmla="*/ 3 h 7"/>
                <a:gd name="T6" fmla="*/ 0 w 34"/>
                <a:gd name="T7" fmla="*/ 4 h 7"/>
                <a:gd name="T8" fmla="*/ 3 w 34"/>
                <a:gd name="T9" fmla="*/ 7 h 7"/>
                <a:gd name="T10" fmla="*/ 31 w 34"/>
                <a:gd name="T11" fmla="*/ 7 h 7"/>
                <a:gd name="T12" fmla="*/ 34 w 34"/>
                <a:gd name="T13" fmla="*/ 4 h 7"/>
                <a:gd name="T14" fmla="*/ 34 w 34"/>
                <a:gd name="T15" fmla="*/ 3 h 7"/>
                <a:gd name="T16" fmla="*/ 31 w 3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7">
                  <a:moveTo>
                    <a:pt x="31" y="0"/>
                  </a:moveTo>
                  <a:cubicBezTo>
                    <a:pt x="3" y="0"/>
                    <a:pt x="3" y="0"/>
                    <a:pt x="3" y="0"/>
                  </a:cubicBezTo>
                  <a:cubicBezTo>
                    <a:pt x="1" y="0"/>
                    <a:pt x="0" y="1"/>
                    <a:pt x="0" y="3"/>
                  </a:cubicBezTo>
                  <a:cubicBezTo>
                    <a:pt x="0" y="4"/>
                    <a:pt x="0" y="4"/>
                    <a:pt x="0" y="4"/>
                  </a:cubicBezTo>
                  <a:cubicBezTo>
                    <a:pt x="0" y="5"/>
                    <a:pt x="1" y="7"/>
                    <a:pt x="3" y="7"/>
                  </a:cubicBezTo>
                  <a:cubicBezTo>
                    <a:pt x="31" y="7"/>
                    <a:pt x="31" y="7"/>
                    <a:pt x="31" y="7"/>
                  </a:cubicBezTo>
                  <a:cubicBezTo>
                    <a:pt x="33" y="7"/>
                    <a:pt x="34" y="5"/>
                    <a:pt x="34" y="4"/>
                  </a:cubicBezTo>
                  <a:cubicBezTo>
                    <a:pt x="34" y="3"/>
                    <a:pt x="34" y="3"/>
                    <a:pt x="34" y="3"/>
                  </a:cubicBezTo>
                  <a:cubicBezTo>
                    <a:pt x="34" y="1"/>
                    <a:pt x="33"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6" name="Freeform 91">
              <a:extLst>
                <a:ext uri="{FF2B5EF4-FFF2-40B4-BE49-F238E27FC236}">
                  <a16:creationId xmlns:a16="http://schemas.microsoft.com/office/drawing/2014/main" id="{B87EE8E6-25B6-4E00-A04B-78266C482FB7}"/>
                </a:ext>
              </a:extLst>
            </p:cNvPr>
            <p:cNvSpPr>
              <a:spLocks noEditPoints="1"/>
            </p:cNvSpPr>
            <p:nvPr/>
          </p:nvSpPr>
          <p:spPr bwMode="auto">
            <a:xfrm>
              <a:off x="6224588" y="3346450"/>
              <a:ext cx="300038" cy="350838"/>
            </a:xfrm>
            <a:custGeom>
              <a:avLst/>
              <a:gdLst>
                <a:gd name="T0" fmla="*/ 47 w 94"/>
                <a:gd name="T1" fmla="*/ 0 h 110"/>
                <a:gd name="T2" fmla="*/ 0 w 94"/>
                <a:gd name="T3" fmla="*/ 47 h 110"/>
                <a:gd name="T4" fmla="*/ 9 w 94"/>
                <a:gd name="T5" fmla="*/ 74 h 110"/>
                <a:gd name="T6" fmla="*/ 24 w 94"/>
                <a:gd name="T7" fmla="*/ 107 h 110"/>
                <a:gd name="T8" fmla="*/ 27 w 94"/>
                <a:gd name="T9" fmla="*/ 110 h 110"/>
                <a:gd name="T10" fmla="*/ 67 w 94"/>
                <a:gd name="T11" fmla="*/ 110 h 110"/>
                <a:gd name="T12" fmla="*/ 70 w 94"/>
                <a:gd name="T13" fmla="*/ 107 h 110"/>
                <a:gd name="T14" fmla="*/ 85 w 94"/>
                <a:gd name="T15" fmla="*/ 75 h 110"/>
                <a:gd name="T16" fmla="*/ 94 w 94"/>
                <a:gd name="T17" fmla="*/ 47 h 110"/>
                <a:gd name="T18" fmla="*/ 47 w 94"/>
                <a:gd name="T19" fmla="*/ 0 h 110"/>
                <a:gd name="T20" fmla="*/ 80 w 94"/>
                <a:gd name="T21" fmla="*/ 71 h 110"/>
                <a:gd name="T22" fmla="*/ 80 w 94"/>
                <a:gd name="T23" fmla="*/ 71 h 110"/>
                <a:gd name="T24" fmla="*/ 65 w 94"/>
                <a:gd name="T25" fmla="*/ 103 h 110"/>
                <a:gd name="T26" fmla="*/ 65 w 94"/>
                <a:gd name="T27" fmla="*/ 103 h 110"/>
                <a:gd name="T28" fmla="*/ 29 w 94"/>
                <a:gd name="T29" fmla="*/ 103 h 110"/>
                <a:gd name="T30" fmla="*/ 29 w 94"/>
                <a:gd name="T31" fmla="*/ 103 h 110"/>
                <a:gd name="T32" fmla="*/ 14 w 94"/>
                <a:gd name="T33" fmla="*/ 71 h 110"/>
                <a:gd name="T34" fmla="*/ 14 w 94"/>
                <a:gd name="T35" fmla="*/ 71 h 110"/>
                <a:gd name="T36" fmla="*/ 6 w 94"/>
                <a:gd name="T37" fmla="*/ 47 h 110"/>
                <a:gd name="T38" fmla="*/ 47 w 94"/>
                <a:gd name="T39" fmla="*/ 6 h 110"/>
                <a:gd name="T40" fmla="*/ 88 w 94"/>
                <a:gd name="T41" fmla="*/ 47 h 110"/>
                <a:gd name="T42" fmla="*/ 80 w 94"/>
                <a:gd name="T4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0">
                  <a:moveTo>
                    <a:pt x="47" y="0"/>
                  </a:moveTo>
                  <a:cubicBezTo>
                    <a:pt x="21" y="0"/>
                    <a:pt x="0" y="21"/>
                    <a:pt x="0" y="47"/>
                  </a:cubicBezTo>
                  <a:cubicBezTo>
                    <a:pt x="0" y="57"/>
                    <a:pt x="3" y="66"/>
                    <a:pt x="9" y="74"/>
                  </a:cubicBezTo>
                  <a:cubicBezTo>
                    <a:pt x="18" y="88"/>
                    <a:pt x="22" y="98"/>
                    <a:pt x="24" y="107"/>
                  </a:cubicBezTo>
                  <a:cubicBezTo>
                    <a:pt x="24" y="108"/>
                    <a:pt x="26" y="110"/>
                    <a:pt x="27" y="110"/>
                  </a:cubicBezTo>
                  <a:cubicBezTo>
                    <a:pt x="67" y="110"/>
                    <a:pt x="67" y="110"/>
                    <a:pt x="67" y="110"/>
                  </a:cubicBezTo>
                  <a:cubicBezTo>
                    <a:pt x="68" y="110"/>
                    <a:pt x="70" y="108"/>
                    <a:pt x="70" y="107"/>
                  </a:cubicBezTo>
                  <a:cubicBezTo>
                    <a:pt x="72" y="98"/>
                    <a:pt x="76" y="88"/>
                    <a:pt x="85" y="75"/>
                  </a:cubicBezTo>
                  <a:cubicBezTo>
                    <a:pt x="91" y="66"/>
                    <a:pt x="94" y="57"/>
                    <a:pt x="94" y="47"/>
                  </a:cubicBezTo>
                  <a:cubicBezTo>
                    <a:pt x="94" y="21"/>
                    <a:pt x="73" y="0"/>
                    <a:pt x="47" y="0"/>
                  </a:cubicBezTo>
                  <a:close/>
                  <a:moveTo>
                    <a:pt x="80" y="71"/>
                  </a:moveTo>
                  <a:cubicBezTo>
                    <a:pt x="80" y="71"/>
                    <a:pt x="80" y="71"/>
                    <a:pt x="80" y="71"/>
                  </a:cubicBezTo>
                  <a:cubicBezTo>
                    <a:pt x="72" y="84"/>
                    <a:pt x="67" y="94"/>
                    <a:pt x="65" y="103"/>
                  </a:cubicBezTo>
                  <a:cubicBezTo>
                    <a:pt x="65" y="103"/>
                    <a:pt x="65" y="103"/>
                    <a:pt x="65" y="103"/>
                  </a:cubicBezTo>
                  <a:cubicBezTo>
                    <a:pt x="29" y="103"/>
                    <a:pt x="29" y="103"/>
                    <a:pt x="29" y="103"/>
                  </a:cubicBezTo>
                  <a:cubicBezTo>
                    <a:pt x="29" y="103"/>
                    <a:pt x="29" y="103"/>
                    <a:pt x="29" y="103"/>
                  </a:cubicBezTo>
                  <a:cubicBezTo>
                    <a:pt x="27" y="94"/>
                    <a:pt x="22" y="84"/>
                    <a:pt x="14" y="71"/>
                  </a:cubicBezTo>
                  <a:cubicBezTo>
                    <a:pt x="14" y="71"/>
                    <a:pt x="14" y="71"/>
                    <a:pt x="14" y="71"/>
                  </a:cubicBezTo>
                  <a:cubicBezTo>
                    <a:pt x="9" y="64"/>
                    <a:pt x="6" y="55"/>
                    <a:pt x="6" y="47"/>
                  </a:cubicBezTo>
                  <a:cubicBezTo>
                    <a:pt x="6" y="24"/>
                    <a:pt x="24" y="6"/>
                    <a:pt x="47" y="6"/>
                  </a:cubicBezTo>
                  <a:cubicBezTo>
                    <a:pt x="70" y="6"/>
                    <a:pt x="88" y="24"/>
                    <a:pt x="88" y="47"/>
                  </a:cubicBezTo>
                  <a:cubicBezTo>
                    <a:pt x="88" y="55"/>
                    <a:pt x="85" y="64"/>
                    <a:pt x="80"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167" name="Freeform 92">
              <a:extLst>
                <a:ext uri="{FF2B5EF4-FFF2-40B4-BE49-F238E27FC236}">
                  <a16:creationId xmlns:a16="http://schemas.microsoft.com/office/drawing/2014/main" id="{48DB7A56-FD9C-4CB1-9C29-18D7A4825466}"/>
                </a:ext>
              </a:extLst>
            </p:cNvPr>
            <p:cNvSpPr>
              <a:spLocks/>
            </p:cNvSpPr>
            <p:nvPr/>
          </p:nvSpPr>
          <p:spPr bwMode="auto">
            <a:xfrm>
              <a:off x="6365875" y="3257550"/>
              <a:ext cx="19050" cy="50800"/>
            </a:xfrm>
            <a:custGeom>
              <a:avLst/>
              <a:gdLst>
                <a:gd name="T0" fmla="*/ 3 w 6"/>
                <a:gd name="T1" fmla="*/ 16 h 16"/>
                <a:gd name="T2" fmla="*/ 6 w 6"/>
                <a:gd name="T3" fmla="*/ 14 h 16"/>
                <a:gd name="T4" fmla="*/ 6 w 6"/>
                <a:gd name="T5" fmla="*/ 2 h 16"/>
                <a:gd name="T6" fmla="*/ 3 w 6"/>
                <a:gd name="T7" fmla="*/ 0 h 16"/>
                <a:gd name="T8" fmla="*/ 0 w 6"/>
                <a:gd name="T9" fmla="*/ 2 h 16"/>
                <a:gd name="T10" fmla="*/ 0 w 6"/>
                <a:gd name="T11" fmla="*/ 14 h 16"/>
                <a:gd name="T12" fmla="*/ 3 w 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6" h="16">
                  <a:moveTo>
                    <a:pt x="3" y="16"/>
                  </a:moveTo>
                  <a:cubicBezTo>
                    <a:pt x="5" y="16"/>
                    <a:pt x="6" y="15"/>
                    <a:pt x="6" y="14"/>
                  </a:cubicBezTo>
                  <a:cubicBezTo>
                    <a:pt x="6" y="2"/>
                    <a:pt x="6" y="2"/>
                    <a:pt x="6" y="2"/>
                  </a:cubicBezTo>
                  <a:cubicBezTo>
                    <a:pt x="6" y="1"/>
                    <a:pt x="5" y="0"/>
                    <a:pt x="3" y="0"/>
                  </a:cubicBezTo>
                  <a:cubicBezTo>
                    <a:pt x="2" y="0"/>
                    <a:pt x="0" y="1"/>
                    <a:pt x="0" y="2"/>
                  </a:cubicBezTo>
                  <a:cubicBezTo>
                    <a:pt x="0" y="14"/>
                    <a:pt x="0" y="14"/>
                    <a:pt x="0" y="14"/>
                  </a:cubicBezTo>
                  <a:cubicBezTo>
                    <a:pt x="0" y="15"/>
                    <a:pt x="2"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8" name="Freeform 93">
              <a:extLst>
                <a:ext uri="{FF2B5EF4-FFF2-40B4-BE49-F238E27FC236}">
                  <a16:creationId xmlns:a16="http://schemas.microsoft.com/office/drawing/2014/main" id="{E0C400A3-16FC-403A-A13B-9179DED0FBD2}"/>
                </a:ext>
              </a:extLst>
            </p:cNvPr>
            <p:cNvSpPr>
              <a:spLocks/>
            </p:cNvSpPr>
            <p:nvPr/>
          </p:nvSpPr>
          <p:spPr bwMode="auto">
            <a:xfrm>
              <a:off x="6477000" y="3298825"/>
              <a:ext cx="41275" cy="47625"/>
            </a:xfrm>
            <a:custGeom>
              <a:avLst/>
              <a:gdLst>
                <a:gd name="T0" fmla="*/ 5 w 13"/>
                <a:gd name="T1" fmla="*/ 13 h 15"/>
                <a:gd name="T2" fmla="*/ 12 w 13"/>
                <a:gd name="T3" fmla="*/ 4 h 15"/>
                <a:gd name="T4" fmla="*/ 11 w 13"/>
                <a:gd name="T5" fmla="*/ 0 h 15"/>
                <a:gd name="T6" fmla="*/ 10 w 13"/>
                <a:gd name="T7" fmla="*/ 0 h 15"/>
                <a:gd name="T8" fmla="*/ 8 w 13"/>
                <a:gd name="T9" fmla="*/ 1 h 15"/>
                <a:gd name="T10" fmla="*/ 1 w 13"/>
                <a:gd name="T11" fmla="*/ 10 h 15"/>
                <a:gd name="T12" fmla="*/ 2 w 13"/>
                <a:gd name="T13" fmla="*/ 14 h 15"/>
                <a:gd name="T14" fmla="*/ 5 w 13"/>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5">
                  <a:moveTo>
                    <a:pt x="5" y="13"/>
                  </a:moveTo>
                  <a:cubicBezTo>
                    <a:pt x="12" y="4"/>
                    <a:pt x="12" y="4"/>
                    <a:pt x="12" y="4"/>
                  </a:cubicBezTo>
                  <a:cubicBezTo>
                    <a:pt x="13" y="3"/>
                    <a:pt x="12" y="1"/>
                    <a:pt x="11" y="0"/>
                  </a:cubicBezTo>
                  <a:cubicBezTo>
                    <a:pt x="11" y="0"/>
                    <a:pt x="10" y="0"/>
                    <a:pt x="10" y="0"/>
                  </a:cubicBezTo>
                  <a:cubicBezTo>
                    <a:pt x="9" y="0"/>
                    <a:pt x="8" y="0"/>
                    <a:pt x="8" y="1"/>
                  </a:cubicBezTo>
                  <a:cubicBezTo>
                    <a:pt x="1" y="10"/>
                    <a:pt x="1" y="10"/>
                    <a:pt x="1" y="10"/>
                  </a:cubicBezTo>
                  <a:cubicBezTo>
                    <a:pt x="0" y="11"/>
                    <a:pt x="0" y="13"/>
                    <a:pt x="2" y="14"/>
                  </a:cubicBezTo>
                  <a:cubicBezTo>
                    <a:pt x="3" y="15"/>
                    <a:pt x="5" y="14"/>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9" name="Freeform 94">
              <a:extLst>
                <a:ext uri="{FF2B5EF4-FFF2-40B4-BE49-F238E27FC236}">
                  <a16:creationId xmlns:a16="http://schemas.microsoft.com/office/drawing/2014/main" id="{B7883772-EC76-4D8B-AB47-04ADC521E7A3}"/>
                </a:ext>
              </a:extLst>
            </p:cNvPr>
            <p:cNvSpPr>
              <a:spLocks/>
            </p:cNvSpPr>
            <p:nvPr/>
          </p:nvSpPr>
          <p:spPr bwMode="auto">
            <a:xfrm>
              <a:off x="6550025" y="3409950"/>
              <a:ext cx="50800" cy="28575"/>
            </a:xfrm>
            <a:custGeom>
              <a:avLst/>
              <a:gdLst>
                <a:gd name="T0" fmla="*/ 4 w 16"/>
                <a:gd name="T1" fmla="*/ 9 h 9"/>
                <a:gd name="T2" fmla="*/ 14 w 16"/>
                <a:gd name="T3" fmla="*/ 5 h 9"/>
                <a:gd name="T4" fmla="*/ 16 w 16"/>
                <a:gd name="T5" fmla="*/ 1 h 9"/>
                <a:gd name="T6" fmla="*/ 13 w 16"/>
                <a:gd name="T7" fmla="*/ 0 h 9"/>
                <a:gd name="T8" fmla="*/ 12 w 16"/>
                <a:gd name="T9" fmla="*/ 0 h 9"/>
                <a:gd name="T10" fmla="*/ 2 w 16"/>
                <a:gd name="T11" fmla="*/ 4 h 9"/>
                <a:gd name="T12" fmla="*/ 0 w 16"/>
                <a:gd name="T13" fmla="*/ 5 h 9"/>
                <a:gd name="T14" fmla="*/ 0 w 16"/>
                <a:gd name="T15" fmla="*/ 7 h 9"/>
                <a:gd name="T16" fmla="*/ 4 w 16"/>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4" y="9"/>
                  </a:moveTo>
                  <a:cubicBezTo>
                    <a:pt x="14" y="5"/>
                    <a:pt x="14" y="5"/>
                    <a:pt x="14" y="5"/>
                  </a:cubicBezTo>
                  <a:cubicBezTo>
                    <a:pt x="16" y="4"/>
                    <a:pt x="16" y="3"/>
                    <a:pt x="16" y="1"/>
                  </a:cubicBezTo>
                  <a:cubicBezTo>
                    <a:pt x="15" y="0"/>
                    <a:pt x="14" y="0"/>
                    <a:pt x="13" y="0"/>
                  </a:cubicBezTo>
                  <a:cubicBezTo>
                    <a:pt x="13" y="0"/>
                    <a:pt x="13" y="0"/>
                    <a:pt x="12" y="0"/>
                  </a:cubicBezTo>
                  <a:cubicBezTo>
                    <a:pt x="2" y="4"/>
                    <a:pt x="2" y="4"/>
                    <a:pt x="2" y="4"/>
                  </a:cubicBezTo>
                  <a:cubicBezTo>
                    <a:pt x="1" y="4"/>
                    <a:pt x="0" y="4"/>
                    <a:pt x="0" y="5"/>
                  </a:cubicBezTo>
                  <a:cubicBezTo>
                    <a:pt x="0" y="6"/>
                    <a:pt x="0" y="6"/>
                    <a:pt x="0" y="7"/>
                  </a:cubicBezTo>
                  <a:cubicBezTo>
                    <a:pt x="1" y="8"/>
                    <a:pt x="2"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0" name="Freeform 95">
              <a:extLst>
                <a:ext uri="{FF2B5EF4-FFF2-40B4-BE49-F238E27FC236}">
                  <a16:creationId xmlns:a16="http://schemas.microsoft.com/office/drawing/2014/main" id="{ABAD5778-31D6-46F8-82F2-8DF5F7686DF1}"/>
                </a:ext>
              </a:extLst>
            </p:cNvPr>
            <p:cNvSpPr>
              <a:spLocks/>
            </p:cNvSpPr>
            <p:nvPr/>
          </p:nvSpPr>
          <p:spPr bwMode="auto">
            <a:xfrm>
              <a:off x="6553200" y="3538538"/>
              <a:ext cx="55563" cy="28575"/>
            </a:xfrm>
            <a:custGeom>
              <a:avLst/>
              <a:gdLst>
                <a:gd name="T0" fmla="*/ 15 w 17"/>
                <a:gd name="T1" fmla="*/ 3 h 9"/>
                <a:gd name="T2" fmla="*/ 4 w 17"/>
                <a:gd name="T3" fmla="*/ 1 h 9"/>
                <a:gd name="T4" fmla="*/ 3 w 17"/>
                <a:gd name="T5" fmla="*/ 0 h 9"/>
                <a:gd name="T6" fmla="*/ 0 w 17"/>
                <a:gd name="T7" fmla="*/ 2 h 9"/>
                <a:gd name="T8" fmla="*/ 1 w 17"/>
                <a:gd name="T9" fmla="*/ 4 h 9"/>
                <a:gd name="T10" fmla="*/ 2 w 17"/>
                <a:gd name="T11" fmla="*/ 6 h 9"/>
                <a:gd name="T12" fmla="*/ 13 w 17"/>
                <a:gd name="T13" fmla="*/ 9 h 9"/>
                <a:gd name="T14" fmla="*/ 17 w 17"/>
                <a:gd name="T15" fmla="*/ 7 h 9"/>
                <a:gd name="T16" fmla="*/ 16 w 17"/>
                <a:gd name="T17" fmla="*/ 5 h 9"/>
                <a:gd name="T18" fmla="*/ 15 w 17"/>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5" y="3"/>
                  </a:moveTo>
                  <a:cubicBezTo>
                    <a:pt x="4" y="1"/>
                    <a:pt x="4" y="1"/>
                    <a:pt x="4" y="1"/>
                  </a:cubicBezTo>
                  <a:cubicBezTo>
                    <a:pt x="4" y="0"/>
                    <a:pt x="3" y="0"/>
                    <a:pt x="3" y="0"/>
                  </a:cubicBezTo>
                  <a:cubicBezTo>
                    <a:pt x="2" y="0"/>
                    <a:pt x="1" y="1"/>
                    <a:pt x="0" y="2"/>
                  </a:cubicBezTo>
                  <a:cubicBezTo>
                    <a:pt x="0" y="3"/>
                    <a:pt x="0" y="4"/>
                    <a:pt x="1" y="4"/>
                  </a:cubicBezTo>
                  <a:cubicBezTo>
                    <a:pt x="1" y="5"/>
                    <a:pt x="2" y="6"/>
                    <a:pt x="2" y="6"/>
                  </a:cubicBezTo>
                  <a:cubicBezTo>
                    <a:pt x="13" y="9"/>
                    <a:pt x="13" y="9"/>
                    <a:pt x="13" y="9"/>
                  </a:cubicBezTo>
                  <a:cubicBezTo>
                    <a:pt x="15" y="9"/>
                    <a:pt x="16" y="8"/>
                    <a:pt x="17" y="7"/>
                  </a:cubicBezTo>
                  <a:cubicBezTo>
                    <a:pt x="17" y="6"/>
                    <a:pt x="17" y="5"/>
                    <a:pt x="16" y="5"/>
                  </a:cubicBezTo>
                  <a:cubicBezTo>
                    <a:pt x="16" y="4"/>
                    <a:pt x="15" y="4"/>
                    <a:pt x="1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1" name="Freeform 96">
              <a:extLst>
                <a:ext uri="{FF2B5EF4-FFF2-40B4-BE49-F238E27FC236}">
                  <a16:creationId xmlns:a16="http://schemas.microsoft.com/office/drawing/2014/main" id="{32CF04CB-ED90-478F-86B4-F658B32606BC}"/>
                </a:ext>
              </a:extLst>
            </p:cNvPr>
            <p:cNvSpPr>
              <a:spLocks/>
            </p:cNvSpPr>
            <p:nvPr/>
          </p:nvSpPr>
          <p:spPr bwMode="auto">
            <a:xfrm>
              <a:off x="6230938" y="3295650"/>
              <a:ext cx="41275" cy="47625"/>
            </a:xfrm>
            <a:custGeom>
              <a:avLst/>
              <a:gdLst>
                <a:gd name="T0" fmla="*/ 8 w 13"/>
                <a:gd name="T1" fmla="*/ 14 h 15"/>
                <a:gd name="T2" fmla="*/ 11 w 13"/>
                <a:gd name="T3" fmla="*/ 15 h 15"/>
                <a:gd name="T4" fmla="*/ 12 w 13"/>
                <a:gd name="T5" fmla="*/ 11 h 15"/>
                <a:gd name="T6" fmla="*/ 5 w 13"/>
                <a:gd name="T7" fmla="*/ 2 h 15"/>
                <a:gd name="T8" fmla="*/ 2 w 13"/>
                <a:gd name="T9" fmla="*/ 1 h 15"/>
                <a:gd name="T10" fmla="*/ 1 w 13"/>
                <a:gd name="T11" fmla="*/ 5 h 15"/>
                <a:gd name="T12" fmla="*/ 8 w 13"/>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8" y="14"/>
                  </a:moveTo>
                  <a:cubicBezTo>
                    <a:pt x="8" y="15"/>
                    <a:pt x="10" y="15"/>
                    <a:pt x="11" y="15"/>
                  </a:cubicBezTo>
                  <a:cubicBezTo>
                    <a:pt x="13" y="14"/>
                    <a:pt x="13" y="12"/>
                    <a:pt x="12" y="11"/>
                  </a:cubicBezTo>
                  <a:cubicBezTo>
                    <a:pt x="5" y="2"/>
                    <a:pt x="5" y="2"/>
                    <a:pt x="5" y="2"/>
                  </a:cubicBezTo>
                  <a:cubicBezTo>
                    <a:pt x="5" y="0"/>
                    <a:pt x="3" y="0"/>
                    <a:pt x="2" y="1"/>
                  </a:cubicBezTo>
                  <a:cubicBezTo>
                    <a:pt x="1" y="2"/>
                    <a:pt x="0" y="3"/>
                    <a:pt x="1" y="5"/>
                  </a:cubicBezTo>
                  <a:lnTo>
                    <a:pt x="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2" name="Freeform 97">
              <a:extLst>
                <a:ext uri="{FF2B5EF4-FFF2-40B4-BE49-F238E27FC236}">
                  <a16:creationId xmlns:a16="http://schemas.microsoft.com/office/drawing/2014/main" id="{95B10750-8743-46DA-ADEA-DD78EE16AAA5}"/>
                </a:ext>
              </a:extLst>
            </p:cNvPr>
            <p:cNvSpPr>
              <a:spLocks/>
            </p:cNvSpPr>
            <p:nvPr/>
          </p:nvSpPr>
          <p:spPr bwMode="auto">
            <a:xfrm>
              <a:off x="6145213" y="3406775"/>
              <a:ext cx="53975" cy="31750"/>
            </a:xfrm>
            <a:custGeom>
              <a:avLst/>
              <a:gdLst>
                <a:gd name="T0" fmla="*/ 15 w 17"/>
                <a:gd name="T1" fmla="*/ 4 h 10"/>
                <a:gd name="T2" fmla="*/ 4 w 17"/>
                <a:gd name="T3" fmla="*/ 0 h 10"/>
                <a:gd name="T4" fmla="*/ 3 w 17"/>
                <a:gd name="T5" fmla="*/ 0 h 10"/>
                <a:gd name="T6" fmla="*/ 1 w 17"/>
                <a:gd name="T7" fmla="*/ 2 h 10"/>
                <a:gd name="T8" fmla="*/ 3 w 17"/>
                <a:gd name="T9" fmla="*/ 5 h 10"/>
                <a:gd name="T10" fmla="*/ 13 w 17"/>
                <a:gd name="T11" fmla="*/ 9 h 10"/>
                <a:gd name="T12" fmla="*/ 17 w 17"/>
                <a:gd name="T13" fmla="*/ 7 h 10"/>
                <a:gd name="T14" fmla="*/ 15 w 17"/>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0">
                  <a:moveTo>
                    <a:pt x="15" y="4"/>
                  </a:moveTo>
                  <a:cubicBezTo>
                    <a:pt x="4" y="0"/>
                    <a:pt x="4" y="0"/>
                    <a:pt x="4" y="0"/>
                  </a:cubicBezTo>
                  <a:cubicBezTo>
                    <a:pt x="4" y="0"/>
                    <a:pt x="4" y="0"/>
                    <a:pt x="3" y="0"/>
                  </a:cubicBezTo>
                  <a:cubicBezTo>
                    <a:pt x="2" y="0"/>
                    <a:pt x="1" y="1"/>
                    <a:pt x="1" y="2"/>
                  </a:cubicBezTo>
                  <a:cubicBezTo>
                    <a:pt x="0" y="3"/>
                    <a:pt x="1" y="5"/>
                    <a:pt x="3" y="5"/>
                  </a:cubicBezTo>
                  <a:cubicBezTo>
                    <a:pt x="13" y="9"/>
                    <a:pt x="13" y="9"/>
                    <a:pt x="13" y="9"/>
                  </a:cubicBezTo>
                  <a:cubicBezTo>
                    <a:pt x="15" y="10"/>
                    <a:pt x="16" y="9"/>
                    <a:pt x="17" y="7"/>
                  </a:cubicBezTo>
                  <a:cubicBezTo>
                    <a:pt x="17" y="6"/>
                    <a:pt x="16" y="5"/>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3" name="Freeform 98">
              <a:extLst>
                <a:ext uri="{FF2B5EF4-FFF2-40B4-BE49-F238E27FC236}">
                  <a16:creationId xmlns:a16="http://schemas.microsoft.com/office/drawing/2014/main" id="{90B578BA-F1E8-4B55-8C32-D6E6C17F03C5}"/>
                </a:ext>
              </a:extLst>
            </p:cNvPr>
            <p:cNvSpPr>
              <a:spLocks/>
            </p:cNvSpPr>
            <p:nvPr/>
          </p:nvSpPr>
          <p:spPr bwMode="auto">
            <a:xfrm>
              <a:off x="6142038" y="3538538"/>
              <a:ext cx="50800" cy="25400"/>
            </a:xfrm>
            <a:custGeom>
              <a:avLst/>
              <a:gdLst>
                <a:gd name="T0" fmla="*/ 13 w 16"/>
                <a:gd name="T1" fmla="*/ 0 h 8"/>
                <a:gd name="T2" fmla="*/ 13 w 16"/>
                <a:gd name="T3" fmla="*/ 0 h 8"/>
                <a:gd name="T4" fmla="*/ 2 w 16"/>
                <a:gd name="T5" fmla="*/ 3 h 8"/>
                <a:gd name="T6" fmla="*/ 0 w 16"/>
                <a:gd name="T7" fmla="*/ 4 h 8"/>
                <a:gd name="T8" fmla="*/ 0 w 16"/>
                <a:gd name="T9" fmla="*/ 6 h 8"/>
                <a:gd name="T10" fmla="*/ 3 w 16"/>
                <a:gd name="T11" fmla="*/ 8 h 8"/>
                <a:gd name="T12" fmla="*/ 14 w 16"/>
                <a:gd name="T13" fmla="*/ 5 h 8"/>
                <a:gd name="T14" fmla="*/ 16 w 16"/>
                <a:gd name="T15" fmla="*/ 4 h 8"/>
                <a:gd name="T16" fmla="*/ 16 w 16"/>
                <a:gd name="T17" fmla="*/ 2 h 8"/>
                <a:gd name="T18" fmla="*/ 13 w 1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13" y="0"/>
                  </a:moveTo>
                  <a:cubicBezTo>
                    <a:pt x="13" y="0"/>
                    <a:pt x="13" y="0"/>
                    <a:pt x="13" y="0"/>
                  </a:cubicBezTo>
                  <a:cubicBezTo>
                    <a:pt x="2" y="3"/>
                    <a:pt x="2" y="3"/>
                    <a:pt x="2" y="3"/>
                  </a:cubicBezTo>
                  <a:cubicBezTo>
                    <a:pt x="1" y="3"/>
                    <a:pt x="0" y="3"/>
                    <a:pt x="0" y="4"/>
                  </a:cubicBezTo>
                  <a:cubicBezTo>
                    <a:pt x="0" y="5"/>
                    <a:pt x="0" y="5"/>
                    <a:pt x="0" y="6"/>
                  </a:cubicBezTo>
                  <a:cubicBezTo>
                    <a:pt x="0" y="7"/>
                    <a:pt x="2" y="8"/>
                    <a:pt x="3" y="8"/>
                  </a:cubicBezTo>
                  <a:cubicBezTo>
                    <a:pt x="14" y="5"/>
                    <a:pt x="14" y="5"/>
                    <a:pt x="14" y="5"/>
                  </a:cubicBezTo>
                  <a:cubicBezTo>
                    <a:pt x="15" y="5"/>
                    <a:pt x="15" y="4"/>
                    <a:pt x="16" y="4"/>
                  </a:cubicBezTo>
                  <a:cubicBezTo>
                    <a:pt x="16" y="3"/>
                    <a:pt x="16" y="2"/>
                    <a:pt x="16" y="2"/>
                  </a:cubicBezTo>
                  <a:cubicBezTo>
                    <a:pt x="16" y="1"/>
                    <a:pt x="14"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174" name="Group 173">
            <a:extLst>
              <a:ext uri="{FF2B5EF4-FFF2-40B4-BE49-F238E27FC236}">
                <a16:creationId xmlns:a16="http://schemas.microsoft.com/office/drawing/2014/main" id="{D386F97E-EDA6-47C2-A381-8B696319622B}"/>
              </a:ext>
            </a:extLst>
          </p:cNvPr>
          <p:cNvGrpSpPr>
            <a:grpSpLocks noChangeAspect="1"/>
          </p:cNvGrpSpPr>
          <p:nvPr/>
        </p:nvGrpSpPr>
        <p:grpSpPr>
          <a:xfrm>
            <a:off x="3473899" y="2904268"/>
            <a:ext cx="657225" cy="436563"/>
            <a:chOff x="2841626" y="2228851"/>
            <a:chExt cx="657225" cy="436563"/>
          </a:xfrm>
          <a:solidFill>
            <a:srgbClr val="FFFFFF">
              <a:alpha val="25882"/>
            </a:srgbClr>
          </a:solidFill>
        </p:grpSpPr>
        <p:sp>
          <p:nvSpPr>
            <p:cNvPr id="175" name="Freeform 27">
              <a:extLst>
                <a:ext uri="{FF2B5EF4-FFF2-40B4-BE49-F238E27FC236}">
                  <a16:creationId xmlns:a16="http://schemas.microsoft.com/office/drawing/2014/main" id="{FF8A8804-C3C2-4F61-9372-FEA092A8FEF3}"/>
                </a:ext>
              </a:extLst>
            </p:cNvPr>
            <p:cNvSpPr>
              <a:spLocks noEditPoints="1"/>
            </p:cNvSpPr>
            <p:nvPr/>
          </p:nvSpPr>
          <p:spPr bwMode="auto">
            <a:xfrm>
              <a:off x="2841626" y="2228851"/>
              <a:ext cx="455613" cy="260350"/>
            </a:xfrm>
            <a:custGeom>
              <a:avLst/>
              <a:gdLst>
                <a:gd name="T0" fmla="*/ 57 w 143"/>
                <a:gd name="T1" fmla="*/ 17 h 81"/>
                <a:gd name="T2" fmla="*/ 73 w 143"/>
                <a:gd name="T3" fmla="*/ 16 h 81"/>
                <a:gd name="T4" fmla="*/ 76 w 143"/>
                <a:gd name="T5" fmla="*/ 15 h 81"/>
                <a:gd name="T6" fmla="*/ 87 w 143"/>
                <a:gd name="T7" fmla="*/ 14 h 81"/>
                <a:gd name="T8" fmla="*/ 137 w 143"/>
                <a:gd name="T9" fmla="*/ 31 h 81"/>
                <a:gd name="T10" fmla="*/ 133 w 143"/>
                <a:gd name="T11" fmla="*/ 38 h 81"/>
                <a:gd name="T12" fmla="*/ 123 w 143"/>
                <a:gd name="T13" fmla="*/ 38 h 81"/>
                <a:gd name="T14" fmla="*/ 101 w 143"/>
                <a:gd name="T15" fmla="*/ 31 h 81"/>
                <a:gd name="T16" fmla="*/ 98 w 143"/>
                <a:gd name="T17" fmla="*/ 31 h 81"/>
                <a:gd name="T18" fmla="*/ 97 w 143"/>
                <a:gd name="T19" fmla="*/ 33 h 81"/>
                <a:gd name="T20" fmla="*/ 83 w 143"/>
                <a:gd name="T21" fmla="*/ 50 h 81"/>
                <a:gd name="T22" fmla="*/ 60 w 143"/>
                <a:gd name="T23" fmla="*/ 51 h 81"/>
                <a:gd name="T24" fmla="*/ 58 w 143"/>
                <a:gd name="T25" fmla="*/ 51 h 81"/>
                <a:gd name="T26" fmla="*/ 56 w 143"/>
                <a:gd name="T27" fmla="*/ 53 h 81"/>
                <a:gd name="T28" fmla="*/ 56 w 143"/>
                <a:gd name="T29" fmla="*/ 55 h 81"/>
                <a:gd name="T30" fmla="*/ 58 w 143"/>
                <a:gd name="T31" fmla="*/ 56 h 81"/>
                <a:gd name="T32" fmla="*/ 86 w 143"/>
                <a:gd name="T33" fmla="*/ 56 h 81"/>
                <a:gd name="T34" fmla="*/ 102 w 143"/>
                <a:gd name="T35" fmla="*/ 38 h 81"/>
                <a:gd name="T36" fmla="*/ 121 w 143"/>
                <a:gd name="T37" fmla="*/ 44 h 81"/>
                <a:gd name="T38" fmla="*/ 136 w 143"/>
                <a:gd name="T39" fmla="*/ 43 h 81"/>
                <a:gd name="T40" fmla="*/ 143 w 143"/>
                <a:gd name="T41" fmla="*/ 29 h 81"/>
                <a:gd name="T42" fmla="*/ 141 w 143"/>
                <a:gd name="T43" fmla="*/ 26 h 81"/>
                <a:gd name="T44" fmla="*/ 89 w 143"/>
                <a:gd name="T45" fmla="*/ 8 h 81"/>
                <a:gd name="T46" fmla="*/ 73 w 143"/>
                <a:gd name="T47" fmla="*/ 9 h 81"/>
                <a:gd name="T48" fmla="*/ 70 w 143"/>
                <a:gd name="T49" fmla="*/ 10 h 81"/>
                <a:gd name="T50" fmla="*/ 59 w 143"/>
                <a:gd name="T51" fmla="*/ 11 h 81"/>
                <a:gd name="T52" fmla="*/ 55 w 143"/>
                <a:gd name="T53" fmla="*/ 9 h 81"/>
                <a:gd name="T54" fmla="*/ 54 w 143"/>
                <a:gd name="T55" fmla="*/ 9 h 81"/>
                <a:gd name="T56" fmla="*/ 27 w 143"/>
                <a:gd name="T57" fmla="*/ 0 h 81"/>
                <a:gd name="T58" fmla="*/ 25 w 143"/>
                <a:gd name="T59" fmla="*/ 0 h 81"/>
                <a:gd name="T60" fmla="*/ 23 w 143"/>
                <a:gd name="T61" fmla="*/ 2 h 81"/>
                <a:gd name="T62" fmla="*/ 1 w 143"/>
                <a:gd name="T63" fmla="*/ 68 h 81"/>
                <a:gd name="T64" fmla="*/ 1 w 143"/>
                <a:gd name="T65" fmla="*/ 70 h 81"/>
                <a:gd name="T66" fmla="*/ 2 w 143"/>
                <a:gd name="T67" fmla="*/ 71 h 81"/>
                <a:gd name="T68" fmla="*/ 29 w 143"/>
                <a:gd name="T69" fmla="*/ 81 h 81"/>
                <a:gd name="T70" fmla="*/ 30 w 143"/>
                <a:gd name="T71" fmla="*/ 81 h 81"/>
                <a:gd name="T72" fmla="*/ 32 w 143"/>
                <a:gd name="T73" fmla="*/ 81 h 81"/>
                <a:gd name="T74" fmla="*/ 33 w 143"/>
                <a:gd name="T75" fmla="*/ 79 h 81"/>
                <a:gd name="T76" fmla="*/ 55 w 143"/>
                <a:gd name="T77" fmla="*/ 16 h 81"/>
                <a:gd name="T78" fmla="*/ 57 w 143"/>
                <a:gd name="T79" fmla="*/ 17 h 81"/>
                <a:gd name="T80" fmla="*/ 49 w 143"/>
                <a:gd name="T81" fmla="*/ 14 h 81"/>
                <a:gd name="T82" fmla="*/ 29 w 143"/>
                <a:gd name="T83" fmla="*/ 74 h 81"/>
                <a:gd name="T84" fmla="*/ 7 w 143"/>
                <a:gd name="T85" fmla="*/ 67 h 81"/>
                <a:gd name="T86" fmla="*/ 28 w 143"/>
                <a:gd name="T87" fmla="*/ 7 h 81"/>
                <a:gd name="T88" fmla="*/ 49 w 143"/>
                <a:gd name="T89" fmla="*/ 1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 h="81">
                  <a:moveTo>
                    <a:pt x="57" y="17"/>
                  </a:moveTo>
                  <a:cubicBezTo>
                    <a:pt x="62" y="19"/>
                    <a:pt x="68" y="18"/>
                    <a:pt x="73" y="16"/>
                  </a:cubicBezTo>
                  <a:cubicBezTo>
                    <a:pt x="76" y="15"/>
                    <a:pt x="76" y="15"/>
                    <a:pt x="76" y="15"/>
                  </a:cubicBezTo>
                  <a:cubicBezTo>
                    <a:pt x="79" y="13"/>
                    <a:pt x="83" y="13"/>
                    <a:pt x="87" y="14"/>
                  </a:cubicBezTo>
                  <a:cubicBezTo>
                    <a:pt x="137" y="31"/>
                    <a:pt x="137" y="31"/>
                    <a:pt x="137" y="31"/>
                  </a:cubicBezTo>
                  <a:cubicBezTo>
                    <a:pt x="136" y="33"/>
                    <a:pt x="135" y="36"/>
                    <a:pt x="133" y="38"/>
                  </a:cubicBezTo>
                  <a:cubicBezTo>
                    <a:pt x="131" y="40"/>
                    <a:pt x="127" y="40"/>
                    <a:pt x="123" y="38"/>
                  </a:cubicBezTo>
                  <a:cubicBezTo>
                    <a:pt x="101" y="31"/>
                    <a:pt x="101" y="31"/>
                    <a:pt x="101" y="31"/>
                  </a:cubicBezTo>
                  <a:cubicBezTo>
                    <a:pt x="100" y="31"/>
                    <a:pt x="99" y="31"/>
                    <a:pt x="98" y="31"/>
                  </a:cubicBezTo>
                  <a:cubicBezTo>
                    <a:pt x="98" y="31"/>
                    <a:pt x="97" y="32"/>
                    <a:pt x="97" y="33"/>
                  </a:cubicBezTo>
                  <a:cubicBezTo>
                    <a:pt x="96" y="34"/>
                    <a:pt x="93" y="45"/>
                    <a:pt x="83" y="50"/>
                  </a:cubicBezTo>
                  <a:cubicBezTo>
                    <a:pt x="77" y="54"/>
                    <a:pt x="69" y="54"/>
                    <a:pt x="60" y="51"/>
                  </a:cubicBezTo>
                  <a:cubicBezTo>
                    <a:pt x="59" y="50"/>
                    <a:pt x="58" y="50"/>
                    <a:pt x="58" y="51"/>
                  </a:cubicBezTo>
                  <a:cubicBezTo>
                    <a:pt x="57" y="51"/>
                    <a:pt x="56" y="52"/>
                    <a:pt x="56" y="53"/>
                  </a:cubicBezTo>
                  <a:cubicBezTo>
                    <a:pt x="56" y="53"/>
                    <a:pt x="56" y="54"/>
                    <a:pt x="56" y="55"/>
                  </a:cubicBezTo>
                  <a:cubicBezTo>
                    <a:pt x="57" y="56"/>
                    <a:pt x="57" y="56"/>
                    <a:pt x="58" y="56"/>
                  </a:cubicBezTo>
                  <a:cubicBezTo>
                    <a:pt x="69" y="60"/>
                    <a:pt x="78" y="60"/>
                    <a:pt x="86" y="56"/>
                  </a:cubicBezTo>
                  <a:cubicBezTo>
                    <a:pt x="96" y="51"/>
                    <a:pt x="100" y="42"/>
                    <a:pt x="102" y="38"/>
                  </a:cubicBezTo>
                  <a:cubicBezTo>
                    <a:pt x="121" y="44"/>
                    <a:pt x="121" y="44"/>
                    <a:pt x="121" y="44"/>
                  </a:cubicBezTo>
                  <a:cubicBezTo>
                    <a:pt x="127" y="46"/>
                    <a:pt x="132" y="46"/>
                    <a:pt x="136" y="43"/>
                  </a:cubicBezTo>
                  <a:cubicBezTo>
                    <a:pt x="142" y="39"/>
                    <a:pt x="143" y="32"/>
                    <a:pt x="143" y="29"/>
                  </a:cubicBezTo>
                  <a:cubicBezTo>
                    <a:pt x="143" y="28"/>
                    <a:pt x="142" y="27"/>
                    <a:pt x="141" y="26"/>
                  </a:cubicBezTo>
                  <a:cubicBezTo>
                    <a:pt x="89" y="8"/>
                    <a:pt x="89" y="8"/>
                    <a:pt x="89" y="8"/>
                  </a:cubicBezTo>
                  <a:cubicBezTo>
                    <a:pt x="83" y="6"/>
                    <a:pt x="78" y="7"/>
                    <a:pt x="73" y="9"/>
                  </a:cubicBezTo>
                  <a:cubicBezTo>
                    <a:pt x="70" y="10"/>
                    <a:pt x="70" y="10"/>
                    <a:pt x="70" y="10"/>
                  </a:cubicBezTo>
                  <a:cubicBezTo>
                    <a:pt x="67" y="12"/>
                    <a:pt x="63" y="12"/>
                    <a:pt x="59" y="11"/>
                  </a:cubicBezTo>
                  <a:cubicBezTo>
                    <a:pt x="55" y="9"/>
                    <a:pt x="55" y="9"/>
                    <a:pt x="55" y="9"/>
                  </a:cubicBezTo>
                  <a:cubicBezTo>
                    <a:pt x="54" y="9"/>
                    <a:pt x="54" y="9"/>
                    <a:pt x="54" y="9"/>
                  </a:cubicBezTo>
                  <a:cubicBezTo>
                    <a:pt x="27" y="0"/>
                    <a:pt x="27" y="0"/>
                    <a:pt x="27" y="0"/>
                  </a:cubicBezTo>
                  <a:cubicBezTo>
                    <a:pt x="26" y="0"/>
                    <a:pt x="25" y="0"/>
                    <a:pt x="25" y="0"/>
                  </a:cubicBezTo>
                  <a:cubicBezTo>
                    <a:pt x="24" y="0"/>
                    <a:pt x="23" y="1"/>
                    <a:pt x="23" y="2"/>
                  </a:cubicBezTo>
                  <a:cubicBezTo>
                    <a:pt x="1" y="68"/>
                    <a:pt x="1" y="68"/>
                    <a:pt x="1" y="68"/>
                  </a:cubicBezTo>
                  <a:cubicBezTo>
                    <a:pt x="0" y="68"/>
                    <a:pt x="0" y="69"/>
                    <a:pt x="1" y="70"/>
                  </a:cubicBezTo>
                  <a:cubicBezTo>
                    <a:pt x="1" y="71"/>
                    <a:pt x="2" y="71"/>
                    <a:pt x="2" y="71"/>
                  </a:cubicBezTo>
                  <a:cubicBezTo>
                    <a:pt x="29" y="81"/>
                    <a:pt x="29" y="81"/>
                    <a:pt x="29" y="81"/>
                  </a:cubicBezTo>
                  <a:cubicBezTo>
                    <a:pt x="30" y="81"/>
                    <a:pt x="30" y="81"/>
                    <a:pt x="30" y="81"/>
                  </a:cubicBezTo>
                  <a:cubicBezTo>
                    <a:pt x="31" y="81"/>
                    <a:pt x="31" y="81"/>
                    <a:pt x="32" y="81"/>
                  </a:cubicBezTo>
                  <a:cubicBezTo>
                    <a:pt x="32" y="80"/>
                    <a:pt x="33" y="80"/>
                    <a:pt x="33" y="79"/>
                  </a:cubicBezTo>
                  <a:cubicBezTo>
                    <a:pt x="55" y="16"/>
                    <a:pt x="55" y="16"/>
                    <a:pt x="55" y="16"/>
                  </a:cubicBezTo>
                  <a:lnTo>
                    <a:pt x="57" y="17"/>
                  </a:lnTo>
                  <a:close/>
                  <a:moveTo>
                    <a:pt x="49" y="14"/>
                  </a:moveTo>
                  <a:cubicBezTo>
                    <a:pt x="29" y="74"/>
                    <a:pt x="29" y="74"/>
                    <a:pt x="29" y="74"/>
                  </a:cubicBezTo>
                  <a:cubicBezTo>
                    <a:pt x="7" y="67"/>
                    <a:pt x="7" y="67"/>
                    <a:pt x="7" y="67"/>
                  </a:cubicBezTo>
                  <a:cubicBezTo>
                    <a:pt x="28" y="7"/>
                    <a:pt x="28" y="7"/>
                    <a:pt x="28" y="7"/>
                  </a:cubicBezTo>
                  <a:cubicBezTo>
                    <a:pt x="49" y="14"/>
                    <a:pt x="49" y="14"/>
                    <a:pt x="4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6" name="Freeform 28">
              <a:extLst>
                <a:ext uri="{FF2B5EF4-FFF2-40B4-BE49-F238E27FC236}">
                  <a16:creationId xmlns:a16="http://schemas.microsoft.com/office/drawing/2014/main" id="{4930F436-15A3-484E-939E-51337C884B9A}"/>
                </a:ext>
              </a:extLst>
            </p:cNvPr>
            <p:cNvSpPr>
              <a:spLocks noEditPoints="1"/>
            </p:cNvSpPr>
            <p:nvPr/>
          </p:nvSpPr>
          <p:spPr bwMode="auto">
            <a:xfrm>
              <a:off x="2971801" y="2228851"/>
              <a:ext cx="527050" cy="436563"/>
            </a:xfrm>
            <a:custGeom>
              <a:avLst/>
              <a:gdLst>
                <a:gd name="T0" fmla="*/ 133 w 165"/>
                <a:gd name="T1" fmla="*/ 2 h 136"/>
                <a:gd name="T2" fmla="*/ 129 w 165"/>
                <a:gd name="T3" fmla="*/ 0 h 136"/>
                <a:gd name="T4" fmla="*/ 102 w 165"/>
                <a:gd name="T5" fmla="*/ 17 h 136"/>
                <a:gd name="T6" fmla="*/ 122 w 165"/>
                <a:gd name="T7" fmla="*/ 86 h 136"/>
                <a:gd name="T8" fmla="*/ 98 w 165"/>
                <a:gd name="T9" fmla="*/ 106 h 136"/>
                <a:gd name="T10" fmla="*/ 45 w 165"/>
                <a:gd name="T11" fmla="*/ 130 h 136"/>
                <a:gd name="T12" fmla="*/ 42 w 165"/>
                <a:gd name="T13" fmla="*/ 123 h 136"/>
                <a:gd name="T14" fmla="*/ 72 w 165"/>
                <a:gd name="T15" fmla="*/ 107 h 136"/>
                <a:gd name="T16" fmla="*/ 69 w 165"/>
                <a:gd name="T17" fmla="*/ 101 h 136"/>
                <a:gd name="T18" fmla="*/ 22 w 165"/>
                <a:gd name="T19" fmla="*/ 119 h 136"/>
                <a:gd name="T20" fmla="*/ 63 w 165"/>
                <a:gd name="T21" fmla="*/ 93 h 136"/>
                <a:gd name="T22" fmla="*/ 61 w 165"/>
                <a:gd name="T23" fmla="*/ 87 h 136"/>
                <a:gd name="T24" fmla="*/ 17 w 165"/>
                <a:gd name="T25" fmla="*/ 109 h 136"/>
                <a:gd name="T26" fmla="*/ 10 w 165"/>
                <a:gd name="T27" fmla="*/ 106 h 136"/>
                <a:gd name="T28" fmla="*/ 12 w 165"/>
                <a:gd name="T29" fmla="*/ 99 h 136"/>
                <a:gd name="T30" fmla="*/ 54 w 165"/>
                <a:gd name="T31" fmla="*/ 76 h 136"/>
                <a:gd name="T32" fmla="*/ 14 w 165"/>
                <a:gd name="T33" fmla="*/ 91 h 136"/>
                <a:gd name="T34" fmla="*/ 7 w 165"/>
                <a:gd name="T35" fmla="*/ 89 h 136"/>
                <a:gd name="T36" fmla="*/ 10 w 165"/>
                <a:gd name="T37" fmla="*/ 82 h 136"/>
                <a:gd name="T38" fmla="*/ 30 w 165"/>
                <a:gd name="T39" fmla="*/ 69 h 136"/>
                <a:gd name="T40" fmla="*/ 7 w 165"/>
                <a:gd name="T41" fmla="*/ 77 h 136"/>
                <a:gd name="T42" fmla="*/ 2 w 165"/>
                <a:gd name="T43" fmla="*/ 92 h 136"/>
                <a:gd name="T44" fmla="*/ 4 w 165"/>
                <a:gd name="T45" fmla="*/ 109 h 136"/>
                <a:gd name="T46" fmla="*/ 16 w 165"/>
                <a:gd name="T47" fmla="*/ 121 h 136"/>
                <a:gd name="T48" fmla="*/ 31 w 165"/>
                <a:gd name="T49" fmla="*/ 126 h 136"/>
                <a:gd name="T50" fmla="*/ 36 w 165"/>
                <a:gd name="T51" fmla="*/ 130 h 136"/>
                <a:gd name="T52" fmla="*/ 47 w 165"/>
                <a:gd name="T53" fmla="*/ 136 h 136"/>
                <a:gd name="T54" fmla="*/ 101 w 165"/>
                <a:gd name="T55" fmla="*/ 111 h 136"/>
                <a:gd name="T56" fmla="*/ 127 w 165"/>
                <a:gd name="T57" fmla="*/ 91 h 136"/>
                <a:gd name="T58" fmla="*/ 163 w 165"/>
                <a:gd name="T59" fmla="*/ 68 h 136"/>
                <a:gd name="T60" fmla="*/ 157 w 165"/>
                <a:gd name="T61" fmla="*/ 64 h 136"/>
                <a:gd name="T62" fmla="*/ 109 w 165"/>
                <a:gd name="T63" fmla="*/ 17 h 136"/>
                <a:gd name="T64" fmla="*/ 157 w 165"/>
                <a:gd name="T65" fmla="*/ 6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136">
                  <a:moveTo>
                    <a:pt x="164" y="64"/>
                  </a:moveTo>
                  <a:cubicBezTo>
                    <a:pt x="133" y="2"/>
                    <a:pt x="133" y="2"/>
                    <a:pt x="133" y="2"/>
                  </a:cubicBezTo>
                  <a:cubicBezTo>
                    <a:pt x="133" y="1"/>
                    <a:pt x="132" y="0"/>
                    <a:pt x="132" y="0"/>
                  </a:cubicBezTo>
                  <a:cubicBezTo>
                    <a:pt x="131" y="0"/>
                    <a:pt x="130" y="0"/>
                    <a:pt x="129" y="0"/>
                  </a:cubicBezTo>
                  <a:cubicBezTo>
                    <a:pt x="104" y="13"/>
                    <a:pt x="104" y="13"/>
                    <a:pt x="104" y="13"/>
                  </a:cubicBezTo>
                  <a:cubicBezTo>
                    <a:pt x="102" y="14"/>
                    <a:pt x="102" y="15"/>
                    <a:pt x="102" y="17"/>
                  </a:cubicBezTo>
                  <a:cubicBezTo>
                    <a:pt x="132" y="77"/>
                    <a:pt x="132" y="77"/>
                    <a:pt x="132" y="77"/>
                  </a:cubicBezTo>
                  <a:cubicBezTo>
                    <a:pt x="122" y="86"/>
                    <a:pt x="122" y="86"/>
                    <a:pt x="122" y="86"/>
                  </a:cubicBezTo>
                  <a:cubicBezTo>
                    <a:pt x="121" y="88"/>
                    <a:pt x="119" y="89"/>
                    <a:pt x="118" y="91"/>
                  </a:cubicBezTo>
                  <a:cubicBezTo>
                    <a:pt x="112" y="96"/>
                    <a:pt x="106" y="102"/>
                    <a:pt x="98" y="106"/>
                  </a:cubicBezTo>
                  <a:cubicBezTo>
                    <a:pt x="49" y="130"/>
                    <a:pt x="49" y="130"/>
                    <a:pt x="49" y="130"/>
                  </a:cubicBezTo>
                  <a:cubicBezTo>
                    <a:pt x="48" y="130"/>
                    <a:pt x="46" y="130"/>
                    <a:pt x="45" y="130"/>
                  </a:cubicBezTo>
                  <a:cubicBezTo>
                    <a:pt x="43" y="129"/>
                    <a:pt x="42" y="128"/>
                    <a:pt x="42" y="127"/>
                  </a:cubicBezTo>
                  <a:cubicBezTo>
                    <a:pt x="41" y="126"/>
                    <a:pt x="41" y="125"/>
                    <a:pt x="42" y="123"/>
                  </a:cubicBezTo>
                  <a:cubicBezTo>
                    <a:pt x="42" y="122"/>
                    <a:pt x="43" y="121"/>
                    <a:pt x="44" y="120"/>
                  </a:cubicBezTo>
                  <a:cubicBezTo>
                    <a:pt x="72" y="107"/>
                    <a:pt x="72" y="107"/>
                    <a:pt x="72" y="107"/>
                  </a:cubicBezTo>
                  <a:cubicBezTo>
                    <a:pt x="73" y="106"/>
                    <a:pt x="74" y="104"/>
                    <a:pt x="73" y="103"/>
                  </a:cubicBezTo>
                  <a:cubicBezTo>
                    <a:pt x="72" y="101"/>
                    <a:pt x="70" y="101"/>
                    <a:pt x="69" y="101"/>
                  </a:cubicBezTo>
                  <a:cubicBezTo>
                    <a:pt x="29" y="121"/>
                    <a:pt x="29" y="121"/>
                    <a:pt x="29" y="121"/>
                  </a:cubicBezTo>
                  <a:cubicBezTo>
                    <a:pt x="26" y="122"/>
                    <a:pt x="23" y="121"/>
                    <a:pt x="22" y="119"/>
                  </a:cubicBezTo>
                  <a:cubicBezTo>
                    <a:pt x="20" y="116"/>
                    <a:pt x="22" y="113"/>
                    <a:pt x="24" y="112"/>
                  </a:cubicBezTo>
                  <a:cubicBezTo>
                    <a:pt x="63" y="93"/>
                    <a:pt x="63" y="93"/>
                    <a:pt x="63" y="93"/>
                  </a:cubicBezTo>
                  <a:cubicBezTo>
                    <a:pt x="65" y="92"/>
                    <a:pt x="66" y="90"/>
                    <a:pt x="65" y="88"/>
                  </a:cubicBezTo>
                  <a:cubicBezTo>
                    <a:pt x="64" y="87"/>
                    <a:pt x="62" y="86"/>
                    <a:pt x="61" y="87"/>
                  </a:cubicBezTo>
                  <a:cubicBezTo>
                    <a:pt x="32" y="101"/>
                    <a:pt x="32" y="101"/>
                    <a:pt x="32" y="101"/>
                  </a:cubicBezTo>
                  <a:cubicBezTo>
                    <a:pt x="17" y="109"/>
                    <a:pt x="17" y="109"/>
                    <a:pt x="17" y="109"/>
                  </a:cubicBezTo>
                  <a:cubicBezTo>
                    <a:pt x="15" y="109"/>
                    <a:pt x="14" y="109"/>
                    <a:pt x="13" y="109"/>
                  </a:cubicBezTo>
                  <a:cubicBezTo>
                    <a:pt x="11" y="108"/>
                    <a:pt x="10" y="107"/>
                    <a:pt x="10" y="106"/>
                  </a:cubicBezTo>
                  <a:cubicBezTo>
                    <a:pt x="9" y="105"/>
                    <a:pt x="9" y="104"/>
                    <a:pt x="9" y="102"/>
                  </a:cubicBezTo>
                  <a:cubicBezTo>
                    <a:pt x="10" y="101"/>
                    <a:pt x="11" y="100"/>
                    <a:pt x="12" y="99"/>
                  </a:cubicBezTo>
                  <a:cubicBezTo>
                    <a:pt x="52" y="80"/>
                    <a:pt x="52" y="80"/>
                    <a:pt x="52" y="80"/>
                  </a:cubicBezTo>
                  <a:cubicBezTo>
                    <a:pt x="54" y="79"/>
                    <a:pt x="54" y="77"/>
                    <a:pt x="54" y="76"/>
                  </a:cubicBezTo>
                  <a:cubicBezTo>
                    <a:pt x="53" y="74"/>
                    <a:pt x="51" y="73"/>
                    <a:pt x="49" y="74"/>
                  </a:cubicBezTo>
                  <a:cubicBezTo>
                    <a:pt x="14" y="91"/>
                    <a:pt x="14" y="91"/>
                    <a:pt x="14" y="91"/>
                  </a:cubicBezTo>
                  <a:cubicBezTo>
                    <a:pt x="13" y="92"/>
                    <a:pt x="12" y="92"/>
                    <a:pt x="10" y="92"/>
                  </a:cubicBezTo>
                  <a:cubicBezTo>
                    <a:pt x="9" y="91"/>
                    <a:pt x="8" y="90"/>
                    <a:pt x="7" y="89"/>
                  </a:cubicBezTo>
                  <a:cubicBezTo>
                    <a:pt x="7" y="88"/>
                    <a:pt x="7" y="86"/>
                    <a:pt x="7" y="85"/>
                  </a:cubicBezTo>
                  <a:cubicBezTo>
                    <a:pt x="8" y="84"/>
                    <a:pt x="8" y="83"/>
                    <a:pt x="10" y="82"/>
                  </a:cubicBezTo>
                  <a:cubicBezTo>
                    <a:pt x="28" y="73"/>
                    <a:pt x="28" y="73"/>
                    <a:pt x="28" y="73"/>
                  </a:cubicBezTo>
                  <a:cubicBezTo>
                    <a:pt x="30" y="72"/>
                    <a:pt x="31" y="70"/>
                    <a:pt x="30" y="69"/>
                  </a:cubicBezTo>
                  <a:cubicBezTo>
                    <a:pt x="29" y="67"/>
                    <a:pt x="27" y="67"/>
                    <a:pt x="26" y="67"/>
                  </a:cubicBezTo>
                  <a:cubicBezTo>
                    <a:pt x="7" y="77"/>
                    <a:pt x="7" y="77"/>
                    <a:pt x="7" y="77"/>
                  </a:cubicBezTo>
                  <a:cubicBezTo>
                    <a:pt x="4" y="78"/>
                    <a:pt x="2" y="80"/>
                    <a:pt x="1" y="83"/>
                  </a:cubicBezTo>
                  <a:cubicBezTo>
                    <a:pt x="0" y="86"/>
                    <a:pt x="1" y="89"/>
                    <a:pt x="2" y="92"/>
                  </a:cubicBezTo>
                  <a:cubicBezTo>
                    <a:pt x="3" y="94"/>
                    <a:pt x="4" y="95"/>
                    <a:pt x="6" y="96"/>
                  </a:cubicBezTo>
                  <a:cubicBezTo>
                    <a:pt x="3" y="100"/>
                    <a:pt x="2" y="105"/>
                    <a:pt x="4" y="109"/>
                  </a:cubicBezTo>
                  <a:cubicBezTo>
                    <a:pt x="6" y="113"/>
                    <a:pt x="11" y="115"/>
                    <a:pt x="15" y="115"/>
                  </a:cubicBezTo>
                  <a:cubicBezTo>
                    <a:pt x="15" y="117"/>
                    <a:pt x="15" y="119"/>
                    <a:pt x="16" y="121"/>
                  </a:cubicBezTo>
                  <a:cubicBezTo>
                    <a:pt x="18" y="125"/>
                    <a:pt x="22" y="128"/>
                    <a:pt x="26" y="128"/>
                  </a:cubicBezTo>
                  <a:cubicBezTo>
                    <a:pt x="28" y="128"/>
                    <a:pt x="30" y="127"/>
                    <a:pt x="31" y="126"/>
                  </a:cubicBezTo>
                  <a:cubicBezTo>
                    <a:pt x="35" y="125"/>
                    <a:pt x="35" y="125"/>
                    <a:pt x="35" y="125"/>
                  </a:cubicBezTo>
                  <a:cubicBezTo>
                    <a:pt x="35" y="126"/>
                    <a:pt x="36" y="128"/>
                    <a:pt x="36" y="130"/>
                  </a:cubicBezTo>
                  <a:cubicBezTo>
                    <a:pt x="38" y="133"/>
                    <a:pt x="40" y="135"/>
                    <a:pt x="43" y="136"/>
                  </a:cubicBezTo>
                  <a:cubicBezTo>
                    <a:pt x="44" y="136"/>
                    <a:pt x="45" y="136"/>
                    <a:pt x="47" y="136"/>
                  </a:cubicBezTo>
                  <a:cubicBezTo>
                    <a:pt x="48" y="136"/>
                    <a:pt x="50" y="136"/>
                    <a:pt x="52" y="135"/>
                  </a:cubicBezTo>
                  <a:cubicBezTo>
                    <a:pt x="101" y="111"/>
                    <a:pt x="101" y="111"/>
                    <a:pt x="101" y="111"/>
                  </a:cubicBezTo>
                  <a:cubicBezTo>
                    <a:pt x="110" y="107"/>
                    <a:pt x="115" y="101"/>
                    <a:pt x="122" y="95"/>
                  </a:cubicBezTo>
                  <a:cubicBezTo>
                    <a:pt x="123" y="94"/>
                    <a:pt x="125" y="92"/>
                    <a:pt x="127" y="91"/>
                  </a:cubicBezTo>
                  <a:cubicBezTo>
                    <a:pt x="138" y="81"/>
                    <a:pt x="138" y="81"/>
                    <a:pt x="138" y="81"/>
                  </a:cubicBezTo>
                  <a:cubicBezTo>
                    <a:pt x="163" y="68"/>
                    <a:pt x="163" y="68"/>
                    <a:pt x="163" y="68"/>
                  </a:cubicBezTo>
                  <a:cubicBezTo>
                    <a:pt x="164" y="67"/>
                    <a:pt x="165" y="66"/>
                    <a:pt x="164" y="64"/>
                  </a:cubicBezTo>
                  <a:close/>
                  <a:moveTo>
                    <a:pt x="157" y="64"/>
                  </a:moveTo>
                  <a:cubicBezTo>
                    <a:pt x="137" y="74"/>
                    <a:pt x="137" y="74"/>
                    <a:pt x="137" y="74"/>
                  </a:cubicBezTo>
                  <a:cubicBezTo>
                    <a:pt x="109" y="17"/>
                    <a:pt x="109" y="17"/>
                    <a:pt x="109" y="17"/>
                  </a:cubicBezTo>
                  <a:cubicBezTo>
                    <a:pt x="129" y="7"/>
                    <a:pt x="129" y="7"/>
                    <a:pt x="129" y="7"/>
                  </a:cubicBezTo>
                  <a:lnTo>
                    <a:pt x="157"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77" name="Straight Arrow Connector 176">
            <a:extLst>
              <a:ext uri="{FF2B5EF4-FFF2-40B4-BE49-F238E27FC236}">
                <a16:creationId xmlns:a16="http://schemas.microsoft.com/office/drawing/2014/main" id="{E7DFE071-1BA7-48EA-839C-85BF71500C7A}"/>
              </a:ext>
            </a:extLst>
          </p:cNvPr>
          <p:cNvCxnSpPr>
            <a:cxnSpLocks/>
          </p:cNvCxnSpPr>
          <p:nvPr/>
        </p:nvCxnSpPr>
        <p:spPr>
          <a:xfrm flipH="1">
            <a:off x="6196141" y="4867317"/>
            <a:ext cx="25063" cy="550134"/>
          </a:xfrm>
          <a:prstGeom prst="straightConnector1">
            <a:avLst/>
          </a:prstGeom>
          <a:ln w="25400" cap="rnd">
            <a:solidFill>
              <a:schemeClr val="accent4"/>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92A8A51D-1FDC-407D-B9F0-F776F7F4551E}"/>
              </a:ext>
            </a:extLst>
          </p:cNvPr>
          <p:cNvGrpSpPr>
            <a:grpSpLocks noChangeAspect="1"/>
          </p:cNvGrpSpPr>
          <p:nvPr/>
        </p:nvGrpSpPr>
        <p:grpSpPr>
          <a:xfrm>
            <a:off x="8517121" y="3469150"/>
            <a:ext cx="466725" cy="520701"/>
            <a:chOff x="6142038" y="3257550"/>
            <a:chExt cx="466725" cy="520701"/>
          </a:xfrm>
          <a:solidFill>
            <a:srgbClr val="FFFFFF">
              <a:alpha val="25882"/>
            </a:srgbClr>
          </a:solidFill>
        </p:grpSpPr>
        <p:sp>
          <p:nvSpPr>
            <p:cNvPr id="83" name="Freeform 89">
              <a:extLst>
                <a:ext uri="{FF2B5EF4-FFF2-40B4-BE49-F238E27FC236}">
                  <a16:creationId xmlns:a16="http://schemas.microsoft.com/office/drawing/2014/main" id="{C5D9489E-2CD6-41B3-8DBD-4F18E8F2E6B6}"/>
                </a:ext>
              </a:extLst>
            </p:cNvPr>
            <p:cNvSpPr>
              <a:spLocks/>
            </p:cNvSpPr>
            <p:nvPr/>
          </p:nvSpPr>
          <p:spPr bwMode="auto">
            <a:xfrm>
              <a:off x="6305550" y="3713163"/>
              <a:ext cx="139700" cy="22225"/>
            </a:xfrm>
            <a:custGeom>
              <a:avLst/>
              <a:gdLst>
                <a:gd name="T0" fmla="*/ 41 w 44"/>
                <a:gd name="T1" fmla="*/ 0 h 7"/>
                <a:gd name="T2" fmla="*/ 4 w 44"/>
                <a:gd name="T3" fmla="*/ 0 h 7"/>
                <a:gd name="T4" fmla="*/ 0 w 44"/>
                <a:gd name="T5" fmla="*/ 3 h 7"/>
                <a:gd name="T6" fmla="*/ 0 w 44"/>
                <a:gd name="T7" fmla="*/ 4 h 7"/>
                <a:gd name="T8" fmla="*/ 4 w 44"/>
                <a:gd name="T9" fmla="*/ 7 h 7"/>
                <a:gd name="T10" fmla="*/ 41 w 44"/>
                <a:gd name="T11" fmla="*/ 7 h 7"/>
                <a:gd name="T12" fmla="*/ 44 w 44"/>
                <a:gd name="T13" fmla="*/ 4 h 7"/>
                <a:gd name="T14" fmla="*/ 44 w 44"/>
                <a:gd name="T15" fmla="*/ 3 h 7"/>
                <a:gd name="T16" fmla="*/ 41 w 4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
                  <a:moveTo>
                    <a:pt x="41" y="0"/>
                  </a:moveTo>
                  <a:cubicBezTo>
                    <a:pt x="4" y="0"/>
                    <a:pt x="4" y="0"/>
                    <a:pt x="4" y="0"/>
                  </a:cubicBezTo>
                  <a:cubicBezTo>
                    <a:pt x="2" y="0"/>
                    <a:pt x="0" y="2"/>
                    <a:pt x="0" y="3"/>
                  </a:cubicBezTo>
                  <a:cubicBezTo>
                    <a:pt x="0" y="4"/>
                    <a:pt x="0" y="4"/>
                    <a:pt x="0" y="4"/>
                  </a:cubicBezTo>
                  <a:cubicBezTo>
                    <a:pt x="0" y="5"/>
                    <a:pt x="2" y="7"/>
                    <a:pt x="4" y="7"/>
                  </a:cubicBezTo>
                  <a:cubicBezTo>
                    <a:pt x="41" y="7"/>
                    <a:pt x="41" y="7"/>
                    <a:pt x="41" y="7"/>
                  </a:cubicBezTo>
                  <a:cubicBezTo>
                    <a:pt x="42" y="7"/>
                    <a:pt x="44" y="5"/>
                    <a:pt x="44" y="4"/>
                  </a:cubicBezTo>
                  <a:cubicBezTo>
                    <a:pt x="44" y="3"/>
                    <a:pt x="44" y="3"/>
                    <a:pt x="44" y="3"/>
                  </a:cubicBezTo>
                  <a:cubicBezTo>
                    <a:pt x="44" y="2"/>
                    <a:pt x="42"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90">
              <a:extLst>
                <a:ext uri="{FF2B5EF4-FFF2-40B4-BE49-F238E27FC236}">
                  <a16:creationId xmlns:a16="http://schemas.microsoft.com/office/drawing/2014/main" id="{87377183-AEA2-4AD2-8CAC-8C0493D721B5}"/>
                </a:ext>
              </a:extLst>
            </p:cNvPr>
            <p:cNvSpPr>
              <a:spLocks/>
            </p:cNvSpPr>
            <p:nvPr/>
          </p:nvSpPr>
          <p:spPr bwMode="auto">
            <a:xfrm>
              <a:off x="6321425" y="3754438"/>
              <a:ext cx="107950" cy="23813"/>
            </a:xfrm>
            <a:custGeom>
              <a:avLst/>
              <a:gdLst>
                <a:gd name="T0" fmla="*/ 31 w 34"/>
                <a:gd name="T1" fmla="*/ 0 h 7"/>
                <a:gd name="T2" fmla="*/ 3 w 34"/>
                <a:gd name="T3" fmla="*/ 0 h 7"/>
                <a:gd name="T4" fmla="*/ 0 w 34"/>
                <a:gd name="T5" fmla="*/ 3 h 7"/>
                <a:gd name="T6" fmla="*/ 0 w 34"/>
                <a:gd name="T7" fmla="*/ 4 h 7"/>
                <a:gd name="T8" fmla="*/ 3 w 34"/>
                <a:gd name="T9" fmla="*/ 7 h 7"/>
                <a:gd name="T10" fmla="*/ 31 w 34"/>
                <a:gd name="T11" fmla="*/ 7 h 7"/>
                <a:gd name="T12" fmla="*/ 34 w 34"/>
                <a:gd name="T13" fmla="*/ 4 h 7"/>
                <a:gd name="T14" fmla="*/ 34 w 34"/>
                <a:gd name="T15" fmla="*/ 3 h 7"/>
                <a:gd name="T16" fmla="*/ 31 w 3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7">
                  <a:moveTo>
                    <a:pt x="31" y="0"/>
                  </a:moveTo>
                  <a:cubicBezTo>
                    <a:pt x="3" y="0"/>
                    <a:pt x="3" y="0"/>
                    <a:pt x="3" y="0"/>
                  </a:cubicBezTo>
                  <a:cubicBezTo>
                    <a:pt x="1" y="0"/>
                    <a:pt x="0" y="1"/>
                    <a:pt x="0" y="3"/>
                  </a:cubicBezTo>
                  <a:cubicBezTo>
                    <a:pt x="0" y="4"/>
                    <a:pt x="0" y="4"/>
                    <a:pt x="0" y="4"/>
                  </a:cubicBezTo>
                  <a:cubicBezTo>
                    <a:pt x="0" y="5"/>
                    <a:pt x="1" y="7"/>
                    <a:pt x="3" y="7"/>
                  </a:cubicBezTo>
                  <a:cubicBezTo>
                    <a:pt x="31" y="7"/>
                    <a:pt x="31" y="7"/>
                    <a:pt x="31" y="7"/>
                  </a:cubicBezTo>
                  <a:cubicBezTo>
                    <a:pt x="33" y="7"/>
                    <a:pt x="34" y="5"/>
                    <a:pt x="34" y="4"/>
                  </a:cubicBezTo>
                  <a:cubicBezTo>
                    <a:pt x="34" y="3"/>
                    <a:pt x="34" y="3"/>
                    <a:pt x="34" y="3"/>
                  </a:cubicBezTo>
                  <a:cubicBezTo>
                    <a:pt x="34" y="1"/>
                    <a:pt x="33"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91">
              <a:extLst>
                <a:ext uri="{FF2B5EF4-FFF2-40B4-BE49-F238E27FC236}">
                  <a16:creationId xmlns:a16="http://schemas.microsoft.com/office/drawing/2014/main" id="{8A4D5810-6382-42A3-91FD-0DCB4944622C}"/>
                </a:ext>
              </a:extLst>
            </p:cNvPr>
            <p:cNvSpPr>
              <a:spLocks noEditPoints="1"/>
            </p:cNvSpPr>
            <p:nvPr/>
          </p:nvSpPr>
          <p:spPr bwMode="auto">
            <a:xfrm>
              <a:off x="6224588" y="3346450"/>
              <a:ext cx="300038" cy="350838"/>
            </a:xfrm>
            <a:custGeom>
              <a:avLst/>
              <a:gdLst>
                <a:gd name="T0" fmla="*/ 47 w 94"/>
                <a:gd name="T1" fmla="*/ 0 h 110"/>
                <a:gd name="T2" fmla="*/ 0 w 94"/>
                <a:gd name="T3" fmla="*/ 47 h 110"/>
                <a:gd name="T4" fmla="*/ 9 w 94"/>
                <a:gd name="T5" fmla="*/ 74 h 110"/>
                <a:gd name="T6" fmla="*/ 24 w 94"/>
                <a:gd name="T7" fmla="*/ 107 h 110"/>
                <a:gd name="T8" fmla="*/ 27 w 94"/>
                <a:gd name="T9" fmla="*/ 110 h 110"/>
                <a:gd name="T10" fmla="*/ 67 w 94"/>
                <a:gd name="T11" fmla="*/ 110 h 110"/>
                <a:gd name="T12" fmla="*/ 70 w 94"/>
                <a:gd name="T13" fmla="*/ 107 h 110"/>
                <a:gd name="T14" fmla="*/ 85 w 94"/>
                <a:gd name="T15" fmla="*/ 75 h 110"/>
                <a:gd name="T16" fmla="*/ 94 w 94"/>
                <a:gd name="T17" fmla="*/ 47 h 110"/>
                <a:gd name="T18" fmla="*/ 47 w 94"/>
                <a:gd name="T19" fmla="*/ 0 h 110"/>
                <a:gd name="T20" fmla="*/ 80 w 94"/>
                <a:gd name="T21" fmla="*/ 71 h 110"/>
                <a:gd name="T22" fmla="*/ 80 w 94"/>
                <a:gd name="T23" fmla="*/ 71 h 110"/>
                <a:gd name="T24" fmla="*/ 65 w 94"/>
                <a:gd name="T25" fmla="*/ 103 h 110"/>
                <a:gd name="T26" fmla="*/ 65 w 94"/>
                <a:gd name="T27" fmla="*/ 103 h 110"/>
                <a:gd name="T28" fmla="*/ 29 w 94"/>
                <a:gd name="T29" fmla="*/ 103 h 110"/>
                <a:gd name="T30" fmla="*/ 29 w 94"/>
                <a:gd name="T31" fmla="*/ 103 h 110"/>
                <a:gd name="T32" fmla="*/ 14 w 94"/>
                <a:gd name="T33" fmla="*/ 71 h 110"/>
                <a:gd name="T34" fmla="*/ 14 w 94"/>
                <a:gd name="T35" fmla="*/ 71 h 110"/>
                <a:gd name="T36" fmla="*/ 6 w 94"/>
                <a:gd name="T37" fmla="*/ 47 h 110"/>
                <a:gd name="T38" fmla="*/ 47 w 94"/>
                <a:gd name="T39" fmla="*/ 6 h 110"/>
                <a:gd name="T40" fmla="*/ 88 w 94"/>
                <a:gd name="T41" fmla="*/ 47 h 110"/>
                <a:gd name="T42" fmla="*/ 80 w 94"/>
                <a:gd name="T4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0">
                  <a:moveTo>
                    <a:pt x="47" y="0"/>
                  </a:moveTo>
                  <a:cubicBezTo>
                    <a:pt x="21" y="0"/>
                    <a:pt x="0" y="21"/>
                    <a:pt x="0" y="47"/>
                  </a:cubicBezTo>
                  <a:cubicBezTo>
                    <a:pt x="0" y="57"/>
                    <a:pt x="3" y="66"/>
                    <a:pt x="9" y="74"/>
                  </a:cubicBezTo>
                  <a:cubicBezTo>
                    <a:pt x="18" y="88"/>
                    <a:pt x="22" y="98"/>
                    <a:pt x="24" y="107"/>
                  </a:cubicBezTo>
                  <a:cubicBezTo>
                    <a:pt x="24" y="108"/>
                    <a:pt x="26" y="110"/>
                    <a:pt x="27" y="110"/>
                  </a:cubicBezTo>
                  <a:cubicBezTo>
                    <a:pt x="67" y="110"/>
                    <a:pt x="67" y="110"/>
                    <a:pt x="67" y="110"/>
                  </a:cubicBezTo>
                  <a:cubicBezTo>
                    <a:pt x="68" y="110"/>
                    <a:pt x="70" y="108"/>
                    <a:pt x="70" y="107"/>
                  </a:cubicBezTo>
                  <a:cubicBezTo>
                    <a:pt x="72" y="98"/>
                    <a:pt x="76" y="88"/>
                    <a:pt x="85" y="75"/>
                  </a:cubicBezTo>
                  <a:cubicBezTo>
                    <a:pt x="91" y="66"/>
                    <a:pt x="94" y="57"/>
                    <a:pt x="94" y="47"/>
                  </a:cubicBezTo>
                  <a:cubicBezTo>
                    <a:pt x="94" y="21"/>
                    <a:pt x="73" y="0"/>
                    <a:pt x="47" y="0"/>
                  </a:cubicBezTo>
                  <a:close/>
                  <a:moveTo>
                    <a:pt x="80" y="71"/>
                  </a:moveTo>
                  <a:cubicBezTo>
                    <a:pt x="80" y="71"/>
                    <a:pt x="80" y="71"/>
                    <a:pt x="80" y="71"/>
                  </a:cubicBezTo>
                  <a:cubicBezTo>
                    <a:pt x="72" y="84"/>
                    <a:pt x="67" y="94"/>
                    <a:pt x="65" y="103"/>
                  </a:cubicBezTo>
                  <a:cubicBezTo>
                    <a:pt x="65" y="103"/>
                    <a:pt x="65" y="103"/>
                    <a:pt x="65" y="103"/>
                  </a:cubicBezTo>
                  <a:cubicBezTo>
                    <a:pt x="29" y="103"/>
                    <a:pt x="29" y="103"/>
                    <a:pt x="29" y="103"/>
                  </a:cubicBezTo>
                  <a:cubicBezTo>
                    <a:pt x="29" y="103"/>
                    <a:pt x="29" y="103"/>
                    <a:pt x="29" y="103"/>
                  </a:cubicBezTo>
                  <a:cubicBezTo>
                    <a:pt x="27" y="94"/>
                    <a:pt x="22" y="84"/>
                    <a:pt x="14" y="71"/>
                  </a:cubicBezTo>
                  <a:cubicBezTo>
                    <a:pt x="14" y="71"/>
                    <a:pt x="14" y="71"/>
                    <a:pt x="14" y="71"/>
                  </a:cubicBezTo>
                  <a:cubicBezTo>
                    <a:pt x="9" y="64"/>
                    <a:pt x="6" y="55"/>
                    <a:pt x="6" y="47"/>
                  </a:cubicBezTo>
                  <a:cubicBezTo>
                    <a:pt x="6" y="24"/>
                    <a:pt x="24" y="6"/>
                    <a:pt x="47" y="6"/>
                  </a:cubicBezTo>
                  <a:cubicBezTo>
                    <a:pt x="70" y="6"/>
                    <a:pt x="88" y="24"/>
                    <a:pt x="88" y="47"/>
                  </a:cubicBezTo>
                  <a:cubicBezTo>
                    <a:pt x="88" y="55"/>
                    <a:pt x="85" y="64"/>
                    <a:pt x="80"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86" name="Freeform 92">
              <a:extLst>
                <a:ext uri="{FF2B5EF4-FFF2-40B4-BE49-F238E27FC236}">
                  <a16:creationId xmlns:a16="http://schemas.microsoft.com/office/drawing/2014/main" id="{EF0449B7-5A27-4B70-B023-44E730D0D2F3}"/>
                </a:ext>
              </a:extLst>
            </p:cNvPr>
            <p:cNvSpPr>
              <a:spLocks/>
            </p:cNvSpPr>
            <p:nvPr/>
          </p:nvSpPr>
          <p:spPr bwMode="auto">
            <a:xfrm>
              <a:off x="6365875" y="3257550"/>
              <a:ext cx="19050" cy="50800"/>
            </a:xfrm>
            <a:custGeom>
              <a:avLst/>
              <a:gdLst>
                <a:gd name="T0" fmla="*/ 3 w 6"/>
                <a:gd name="T1" fmla="*/ 16 h 16"/>
                <a:gd name="T2" fmla="*/ 6 w 6"/>
                <a:gd name="T3" fmla="*/ 14 h 16"/>
                <a:gd name="T4" fmla="*/ 6 w 6"/>
                <a:gd name="T5" fmla="*/ 2 h 16"/>
                <a:gd name="T6" fmla="*/ 3 w 6"/>
                <a:gd name="T7" fmla="*/ 0 h 16"/>
                <a:gd name="T8" fmla="*/ 0 w 6"/>
                <a:gd name="T9" fmla="*/ 2 h 16"/>
                <a:gd name="T10" fmla="*/ 0 w 6"/>
                <a:gd name="T11" fmla="*/ 14 h 16"/>
                <a:gd name="T12" fmla="*/ 3 w 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6" h="16">
                  <a:moveTo>
                    <a:pt x="3" y="16"/>
                  </a:moveTo>
                  <a:cubicBezTo>
                    <a:pt x="5" y="16"/>
                    <a:pt x="6" y="15"/>
                    <a:pt x="6" y="14"/>
                  </a:cubicBezTo>
                  <a:cubicBezTo>
                    <a:pt x="6" y="2"/>
                    <a:pt x="6" y="2"/>
                    <a:pt x="6" y="2"/>
                  </a:cubicBezTo>
                  <a:cubicBezTo>
                    <a:pt x="6" y="1"/>
                    <a:pt x="5" y="0"/>
                    <a:pt x="3" y="0"/>
                  </a:cubicBezTo>
                  <a:cubicBezTo>
                    <a:pt x="2" y="0"/>
                    <a:pt x="0" y="1"/>
                    <a:pt x="0" y="2"/>
                  </a:cubicBezTo>
                  <a:cubicBezTo>
                    <a:pt x="0" y="14"/>
                    <a:pt x="0" y="14"/>
                    <a:pt x="0" y="14"/>
                  </a:cubicBezTo>
                  <a:cubicBezTo>
                    <a:pt x="0" y="15"/>
                    <a:pt x="2"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93">
              <a:extLst>
                <a:ext uri="{FF2B5EF4-FFF2-40B4-BE49-F238E27FC236}">
                  <a16:creationId xmlns:a16="http://schemas.microsoft.com/office/drawing/2014/main" id="{ABC522B0-52F6-415F-B510-A3718E9CAA2C}"/>
                </a:ext>
              </a:extLst>
            </p:cNvPr>
            <p:cNvSpPr>
              <a:spLocks/>
            </p:cNvSpPr>
            <p:nvPr/>
          </p:nvSpPr>
          <p:spPr bwMode="auto">
            <a:xfrm>
              <a:off x="6477000" y="3298825"/>
              <a:ext cx="41275" cy="47625"/>
            </a:xfrm>
            <a:custGeom>
              <a:avLst/>
              <a:gdLst>
                <a:gd name="T0" fmla="*/ 5 w 13"/>
                <a:gd name="T1" fmla="*/ 13 h 15"/>
                <a:gd name="T2" fmla="*/ 12 w 13"/>
                <a:gd name="T3" fmla="*/ 4 h 15"/>
                <a:gd name="T4" fmla="*/ 11 w 13"/>
                <a:gd name="T5" fmla="*/ 0 h 15"/>
                <a:gd name="T6" fmla="*/ 10 w 13"/>
                <a:gd name="T7" fmla="*/ 0 h 15"/>
                <a:gd name="T8" fmla="*/ 8 w 13"/>
                <a:gd name="T9" fmla="*/ 1 h 15"/>
                <a:gd name="T10" fmla="*/ 1 w 13"/>
                <a:gd name="T11" fmla="*/ 10 h 15"/>
                <a:gd name="T12" fmla="*/ 2 w 13"/>
                <a:gd name="T13" fmla="*/ 14 h 15"/>
                <a:gd name="T14" fmla="*/ 5 w 13"/>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5">
                  <a:moveTo>
                    <a:pt x="5" y="13"/>
                  </a:moveTo>
                  <a:cubicBezTo>
                    <a:pt x="12" y="4"/>
                    <a:pt x="12" y="4"/>
                    <a:pt x="12" y="4"/>
                  </a:cubicBezTo>
                  <a:cubicBezTo>
                    <a:pt x="13" y="3"/>
                    <a:pt x="12" y="1"/>
                    <a:pt x="11" y="0"/>
                  </a:cubicBezTo>
                  <a:cubicBezTo>
                    <a:pt x="11" y="0"/>
                    <a:pt x="10" y="0"/>
                    <a:pt x="10" y="0"/>
                  </a:cubicBezTo>
                  <a:cubicBezTo>
                    <a:pt x="9" y="0"/>
                    <a:pt x="8" y="0"/>
                    <a:pt x="8" y="1"/>
                  </a:cubicBezTo>
                  <a:cubicBezTo>
                    <a:pt x="1" y="10"/>
                    <a:pt x="1" y="10"/>
                    <a:pt x="1" y="10"/>
                  </a:cubicBezTo>
                  <a:cubicBezTo>
                    <a:pt x="0" y="11"/>
                    <a:pt x="0" y="13"/>
                    <a:pt x="2" y="14"/>
                  </a:cubicBezTo>
                  <a:cubicBezTo>
                    <a:pt x="3" y="15"/>
                    <a:pt x="5" y="14"/>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94">
              <a:extLst>
                <a:ext uri="{FF2B5EF4-FFF2-40B4-BE49-F238E27FC236}">
                  <a16:creationId xmlns:a16="http://schemas.microsoft.com/office/drawing/2014/main" id="{7F57E128-DFF8-4D15-9B9C-20EA5C4D759A}"/>
                </a:ext>
              </a:extLst>
            </p:cNvPr>
            <p:cNvSpPr>
              <a:spLocks/>
            </p:cNvSpPr>
            <p:nvPr/>
          </p:nvSpPr>
          <p:spPr bwMode="auto">
            <a:xfrm>
              <a:off x="6550025" y="3409950"/>
              <a:ext cx="50800" cy="28575"/>
            </a:xfrm>
            <a:custGeom>
              <a:avLst/>
              <a:gdLst>
                <a:gd name="T0" fmla="*/ 4 w 16"/>
                <a:gd name="T1" fmla="*/ 9 h 9"/>
                <a:gd name="T2" fmla="*/ 14 w 16"/>
                <a:gd name="T3" fmla="*/ 5 h 9"/>
                <a:gd name="T4" fmla="*/ 16 w 16"/>
                <a:gd name="T5" fmla="*/ 1 h 9"/>
                <a:gd name="T6" fmla="*/ 13 w 16"/>
                <a:gd name="T7" fmla="*/ 0 h 9"/>
                <a:gd name="T8" fmla="*/ 12 w 16"/>
                <a:gd name="T9" fmla="*/ 0 h 9"/>
                <a:gd name="T10" fmla="*/ 2 w 16"/>
                <a:gd name="T11" fmla="*/ 4 h 9"/>
                <a:gd name="T12" fmla="*/ 0 w 16"/>
                <a:gd name="T13" fmla="*/ 5 h 9"/>
                <a:gd name="T14" fmla="*/ 0 w 16"/>
                <a:gd name="T15" fmla="*/ 7 h 9"/>
                <a:gd name="T16" fmla="*/ 4 w 16"/>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4" y="9"/>
                  </a:moveTo>
                  <a:cubicBezTo>
                    <a:pt x="14" y="5"/>
                    <a:pt x="14" y="5"/>
                    <a:pt x="14" y="5"/>
                  </a:cubicBezTo>
                  <a:cubicBezTo>
                    <a:pt x="16" y="4"/>
                    <a:pt x="16" y="3"/>
                    <a:pt x="16" y="1"/>
                  </a:cubicBezTo>
                  <a:cubicBezTo>
                    <a:pt x="15" y="0"/>
                    <a:pt x="14" y="0"/>
                    <a:pt x="13" y="0"/>
                  </a:cubicBezTo>
                  <a:cubicBezTo>
                    <a:pt x="13" y="0"/>
                    <a:pt x="13" y="0"/>
                    <a:pt x="12" y="0"/>
                  </a:cubicBezTo>
                  <a:cubicBezTo>
                    <a:pt x="2" y="4"/>
                    <a:pt x="2" y="4"/>
                    <a:pt x="2" y="4"/>
                  </a:cubicBezTo>
                  <a:cubicBezTo>
                    <a:pt x="1" y="4"/>
                    <a:pt x="0" y="4"/>
                    <a:pt x="0" y="5"/>
                  </a:cubicBezTo>
                  <a:cubicBezTo>
                    <a:pt x="0" y="6"/>
                    <a:pt x="0" y="6"/>
                    <a:pt x="0" y="7"/>
                  </a:cubicBezTo>
                  <a:cubicBezTo>
                    <a:pt x="1" y="8"/>
                    <a:pt x="2"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95">
              <a:extLst>
                <a:ext uri="{FF2B5EF4-FFF2-40B4-BE49-F238E27FC236}">
                  <a16:creationId xmlns:a16="http://schemas.microsoft.com/office/drawing/2014/main" id="{33622239-F901-4446-9E17-1FA8A1CD68F4}"/>
                </a:ext>
              </a:extLst>
            </p:cNvPr>
            <p:cNvSpPr>
              <a:spLocks/>
            </p:cNvSpPr>
            <p:nvPr/>
          </p:nvSpPr>
          <p:spPr bwMode="auto">
            <a:xfrm>
              <a:off x="6553200" y="3538538"/>
              <a:ext cx="55563" cy="28575"/>
            </a:xfrm>
            <a:custGeom>
              <a:avLst/>
              <a:gdLst>
                <a:gd name="T0" fmla="*/ 15 w 17"/>
                <a:gd name="T1" fmla="*/ 3 h 9"/>
                <a:gd name="T2" fmla="*/ 4 w 17"/>
                <a:gd name="T3" fmla="*/ 1 h 9"/>
                <a:gd name="T4" fmla="*/ 3 w 17"/>
                <a:gd name="T5" fmla="*/ 0 h 9"/>
                <a:gd name="T6" fmla="*/ 0 w 17"/>
                <a:gd name="T7" fmla="*/ 2 h 9"/>
                <a:gd name="T8" fmla="*/ 1 w 17"/>
                <a:gd name="T9" fmla="*/ 4 h 9"/>
                <a:gd name="T10" fmla="*/ 2 w 17"/>
                <a:gd name="T11" fmla="*/ 6 h 9"/>
                <a:gd name="T12" fmla="*/ 13 w 17"/>
                <a:gd name="T13" fmla="*/ 9 h 9"/>
                <a:gd name="T14" fmla="*/ 17 w 17"/>
                <a:gd name="T15" fmla="*/ 7 h 9"/>
                <a:gd name="T16" fmla="*/ 16 w 17"/>
                <a:gd name="T17" fmla="*/ 5 h 9"/>
                <a:gd name="T18" fmla="*/ 15 w 17"/>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5" y="3"/>
                  </a:moveTo>
                  <a:cubicBezTo>
                    <a:pt x="4" y="1"/>
                    <a:pt x="4" y="1"/>
                    <a:pt x="4" y="1"/>
                  </a:cubicBezTo>
                  <a:cubicBezTo>
                    <a:pt x="4" y="0"/>
                    <a:pt x="3" y="0"/>
                    <a:pt x="3" y="0"/>
                  </a:cubicBezTo>
                  <a:cubicBezTo>
                    <a:pt x="2" y="0"/>
                    <a:pt x="1" y="1"/>
                    <a:pt x="0" y="2"/>
                  </a:cubicBezTo>
                  <a:cubicBezTo>
                    <a:pt x="0" y="3"/>
                    <a:pt x="0" y="4"/>
                    <a:pt x="1" y="4"/>
                  </a:cubicBezTo>
                  <a:cubicBezTo>
                    <a:pt x="1" y="5"/>
                    <a:pt x="2" y="6"/>
                    <a:pt x="2" y="6"/>
                  </a:cubicBezTo>
                  <a:cubicBezTo>
                    <a:pt x="13" y="9"/>
                    <a:pt x="13" y="9"/>
                    <a:pt x="13" y="9"/>
                  </a:cubicBezTo>
                  <a:cubicBezTo>
                    <a:pt x="15" y="9"/>
                    <a:pt x="16" y="8"/>
                    <a:pt x="17" y="7"/>
                  </a:cubicBezTo>
                  <a:cubicBezTo>
                    <a:pt x="17" y="6"/>
                    <a:pt x="17" y="5"/>
                    <a:pt x="16" y="5"/>
                  </a:cubicBezTo>
                  <a:cubicBezTo>
                    <a:pt x="16" y="4"/>
                    <a:pt x="15" y="4"/>
                    <a:pt x="1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0" name="Freeform 96">
              <a:extLst>
                <a:ext uri="{FF2B5EF4-FFF2-40B4-BE49-F238E27FC236}">
                  <a16:creationId xmlns:a16="http://schemas.microsoft.com/office/drawing/2014/main" id="{24A312C5-5551-4B2E-97F8-504B5AD6568B}"/>
                </a:ext>
              </a:extLst>
            </p:cNvPr>
            <p:cNvSpPr>
              <a:spLocks/>
            </p:cNvSpPr>
            <p:nvPr/>
          </p:nvSpPr>
          <p:spPr bwMode="auto">
            <a:xfrm>
              <a:off x="6230938" y="3295650"/>
              <a:ext cx="41275" cy="47625"/>
            </a:xfrm>
            <a:custGeom>
              <a:avLst/>
              <a:gdLst>
                <a:gd name="T0" fmla="*/ 8 w 13"/>
                <a:gd name="T1" fmla="*/ 14 h 15"/>
                <a:gd name="T2" fmla="*/ 11 w 13"/>
                <a:gd name="T3" fmla="*/ 15 h 15"/>
                <a:gd name="T4" fmla="*/ 12 w 13"/>
                <a:gd name="T5" fmla="*/ 11 h 15"/>
                <a:gd name="T6" fmla="*/ 5 w 13"/>
                <a:gd name="T7" fmla="*/ 2 h 15"/>
                <a:gd name="T8" fmla="*/ 2 w 13"/>
                <a:gd name="T9" fmla="*/ 1 h 15"/>
                <a:gd name="T10" fmla="*/ 1 w 13"/>
                <a:gd name="T11" fmla="*/ 5 h 15"/>
                <a:gd name="T12" fmla="*/ 8 w 13"/>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8" y="14"/>
                  </a:moveTo>
                  <a:cubicBezTo>
                    <a:pt x="8" y="15"/>
                    <a:pt x="10" y="15"/>
                    <a:pt x="11" y="15"/>
                  </a:cubicBezTo>
                  <a:cubicBezTo>
                    <a:pt x="13" y="14"/>
                    <a:pt x="13" y="12"/>
                    <a:pt x="12" y="11"/>
                  </a:cubicBezTo>
                  <a:cubicBezTo>
                    <a:pt x="5" y="2"/>
                    <a:pt x="5" y="2"/>
                    <a:pt x="5" y="2"/>
                  </a:cubicBezTo>
                  <a:cubicBezTo>
                    <a:pt x="5" y="0"/>
                    <a:pt x="3" y="0"/>
                    <a:pt x="2" y="1"/>
                  </a:cubicBezTo>
                  <a:cubicBezTo>
                    <a:pt x="1" y="2"/>
                    <a:pt x="0" y="3"/>
                    <a:pt x="1" y="5"/>
                  </a:cubicBezTo>
                  <a:lnTo>
                    <a:pt x="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1" name="Freeform 97">
              <a:extLst>
                <a:ext uri="{FF2B5EF4-FFF2-40B4-BE49-F238E27FC236}">
                  <a16:creationId xmlns:a16="http://schemas.microsoft.com/office/drawing/2014/main" id="{F5C9A57A-1B43-4BC4-A3F3-96224D5724C4}"/>
                </a:ext>
              </a:extLst>
            </p:cNvPr>
            <p:cNvSpPr>
              <a:spLocks/>
            </p:cNvSpPr>
            <p:nvPr/>
          </p:nvSpPr>
          <p:spPr bwMode="auto">
            <a:xfrm>
              <a:off x="6145213" y="3406775"/>
              <a:ext cx="53975" cy="31750"/>
            </a:xfrm>
            <a:custGeom>
              <a:avLst/>
              <a:gdLst>
                <a:gd name="T0" fmla="*/ 15 w 17"/>
                <a:gd name="T1" fmla="*/ 4 h 10"/>
                <a:gd name="T2" fmla="*/ 4 w 17"/>
                <a:gd name="T3" fmla="*/ 0 h 10"/>
                <a:gd name="T4" fmla="*/ 3 w 17"/>
                <a:gd name="T5" fmla="*/ 0 h 10"/>
                <a:gd name="T6" fmla="*/ 1 w 17"/>
                <a:gd name="T7" fmla="*/ 2 h 10"/>
                <a:gd name="T8" fmla="*/ 3 w 17"/>
                <a:gd name="T9" fmla="*/ 5 h 10"/>
                <a:gd name="T10" fmla="*/ 13 w 17"/>
                <a:gd name="T11" fmla="*/ 9 h 10"/>
                <a:gd name="T12" fmla="*/ 17 w 17"/>
                <a:gd name="T13" fmla="*/ 7 h 10"/>
                <a:gd name="T14" fmla="*/ 15 w 17"/>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0">
                  <a:moveTo>
                    <a:pt x="15" y="4"/>
                  </a:moveTo>
                  <a:cubicBezTo>
                    <a:pt x="4" y="0"/>
                    <a:pt x="4" y="0"/>
                    <a:pt x="4" y="0"/>
                  </a:cubicBezTo>
                  <a:cubicBezTo>
                    <a:pt x="4" y="0"/>
                    <a:pt x="4" y="0"/>
                    <a:pt x="3" y="0"/>
                  </a:cubicBezTo>
                  <a:cubicBezTo>
                    <a:pt x="2" y="0"/>
                    <a:pt x="1" y="1"/>
                    <a:pt x="1" y="2"/>
                  </a:cubicBezTo>
                  <a:cubicBezTo>
                    <a:pt x="0" y="3"/>
                    <a:pt x="1" y="5"/>
                    <a:pt x="3" y="5"/>
                  </a:cubicBezTo>
                  <a:cubicBezTo>
                    <a:pt x="13" y="9"/>
                    <a:pt x="13" y="9"/>
                    <a:pt x="13" y="9"/>
                  </a:cubicBezTo>
                  <a:cubicBezTo>
                    <a:pt x="15" y="10"/>
                    <a:pt x="16" y="9"/>
                    <a:pt x="17" y="7"/>
                  </a:cubicBezTo>
                  <a:cubicBezTo>
                    <a:pt x="17" y="6"/>
                    <a:pt x="16" y="5"/>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2" name="Freeform 98">
              <a:extLst>
                <a:ext uri="{FF2B5EF4-FFF2-40B4-BE49-F238E27FC236}">
                  <a16:creationId xmlns:a16="http://schemas.microsoft.com/office/drawing/2014/main" id="{7CAFFE7D-F0C1-42AA-BB3B-9F9AB98C8E67}"/>
                </a:ext>
              </a:extLst>
            </p:cNvPr>
            <p:cNvSpPr>
              <a:spLocks/>
            </p:cNvSpPr>
            <p:nvPr/>
          </p:nvSpPr>
          <p:spPr bwMode="auto">
            <a:xfrm>
              <a:off x="6142038" y="3538538"/>
              <a:ext cx="50800" cy="25400"/>
            </a:xfrm>
            <a:custGeom>
              <a:avLst/>
              <a:gdLst>
                <a:gd name="T0" fmla="*/ 13 w 16"/>
                <a:gd name="T1" fmla="*/ 0 h 8"/>
                <a:gd name="T2" fmla="*/ 13 w 16"/>
                <a:gd name="T3" fmla="*/ 0 h 8"/>
                <a:gd name="T4" fmla="*/ 2 w 16"/>
                <a:gd name="T5" fmla="*/ 3 h 8"/>
                <a:gd name="T6" fmla="*/ 0 w 16"/>
                <a:gd name="T7" fmla="*/ 4 h 8"/>
                <a:gd name="T8" fmla="*/ 0 w 16"/>
                <a:gd name="T9" fmla="*/ 6 h 8"/>
                <a:gd name="T10" fmla="*/ 3 w 16"/>
                <a:gd name="T11" fmla="*/ 8 h 8"/>
                <a:gd name="T12" fmla="*/ 14 w 16"/>
                <a:gd name="T13" fmla="*/ 5 h 8"/>
                <a:gd name="T14" fmla="*/ 16 w 16"/>
                <a:gd name="T15" fmla="*/ 4 h 8"/>
                <a:gd name="T16" fmla="*/ 16 w 16"/>
                <a:gd name="T17" fmla="*/ 2 h 8"/>
                <a:gd name="T18" fmla="*/ 13 w 1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13" y="0"/>
                  </a:moveTo>
                  <a:cubicBezTo>
                    <a:pt x="13" y="0"/>
                    <a:pt x="13" y="0"/>
                    <a:pt x="13" y="0"/>
                  </a:cubicBezTo>
                  <a:cubicBezTo>
                    <a:pt x="2" y="3"/>
                    <a:pt x="2" y="3"/>
                    <a:pt x="2" y="3"/>
                  </a:cubicBezTo>
                  <a:cubicBezTo>
                    <a:pt x="1" y="3"/>
                    <a:pt x="0" y="3"/>
                    <a:pt x="0" y="4"/>
                  </a:cubicBezTo>
                  <a:cubicBezTo>
                    <a:pt x="0" y="5"/>
                    <a:pt x="0" y="5"/>
                    <a:pt x="0" y="6"/>
                  </a:cubicBezTo>
                  <a:cubicBezTo>
                    <a:pt x="0" y="7"/>
                    <a:pt x="2" y="8"/>
                    <a:pt x="3" y="8"/>
                  </a:cubicBezTo>
                  <a:cubicBezTo>
                    <a:pt x="14" y="5"/>
                    <a:pt x="14" y="5"/>
                    <a:pt x="14" y="5"/>
                  </a:cubicBezTo>
                  <a:cubicBezTo>
                    <a:pt x="15" y="5"/>
                    <a:pt x="15" y="4"/>
                    <a:pt x="16" y="4"/>
                  </a:cubicBezTo>
                  <a:cubicBezTo>
                    <a:pt x="16" y="3"/>
                    <a:pt x="16" y="2"/>
                    <a:pt x="16" y="2"/>
                  </a:cubicBezTo>
                  <a:cubicBezTo>
                    <a:pt x="16" y="1"/>
                    <a:pt x="14"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94" name="Isosceles Triangle 93">
            <a:extLst>
              <a:ext uri="{FF2B5EF4-FFF2-40B4-BE49-F238E27FC236}">
                <a16:creationId xmlns:a16="http://schemas.microsoft.com/office/drawing/2014/main" id="{149F33D0-A948-41C0-BF02-29E74A0C2176}"/>
              </a:ext>
            </a:extLst>
          </p:cNvPr>
          <p:cNvSpPr/>
          <p:nvPr/>
        </p:nvSpPr>
        <p:spPr>
          <a:xfrm rot="19495496">
            <a:off x="5146728" y="1784580"/>
            <a:ext cx="371058" cy="1327255"/>
          </a:xfrm>
          <a:prstGeom prst="triangl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5" name="Group 94">
            <a:extLst>
              <a:ext uri="{FF2B5EF4-FFF2-40B4-BE49-F238E27FC236}">
                <a16:creationId xmlns:a16="http://schemas.microsoft.com/office/drawing/2014/main" id="{D46EE4E8-0E43-4550-8BD3-ABF6F18D83AE}"/>
              </a:ext>
            </a:extLst>
          </p:cNvPr>
          <p:cNvGrpSpPr>
            <a:grpSpLocks noChangeAspect="1"/>
          </p:cNvGrpSpPr>
          <p:nvPr/>
        </p:nvGrpSpPr>
        <p:grpSpPr>
          <a:xfrm>
            <a:off x="4241789" y="1774605"/>
            <a:ext cx="657225" cy="436563"/>
            <a:chOff x="2841626" y="2228851"/>
            <a:chExt cx="657225" cy="436563"/>
          </a:xfrm>
          <a:solidFill>
            <a:srgbClr val="FFFFFF">
              <a:alpha val="25882"/>
            </a:srgbClr>
          </a:solidFill>
        </p:grpSpPr>
        <p:sp>
          <p:nvSpPr>
            <p:cNvPr id="96" name="Freeform 27">
              <a:extLst>
                <a:ext uri="{FF2B5EF4-FFF2-40B4-BE49-F238E27FC236}">
                  <a16:creationId xmlns:a16="http://schemas.microsoft.com/office/drawing/2014/main" id="{BAD6E14F-1181-4178-A3EF-2EF67220C76E}"/>
                </a:ext>
              </a:extLst>
            </p:cNvPr>
            <p:cNvSpPr>
              <a:spLocks noEditPoints="1"/>
            </p:cNvSpPr>
            <p:nvPr/>
          </p:nvSpPr>
          <p:spPr bwMode="auto">
            <a:xfrm>
              <a:off x="2841626" y="2228851"/>
              <a:ext cx="455613" cy="260350"/>
            </a:xfrm>
            <a:custGeom>
              <a:avLst/>
              <a:gdLst>
                <a:gd name="T0" fmla="*/ 57 w 143"/>
                <a:gd name="T1" fmla="*/ 17 h 81"/>
                <a:gd name="T2" fmla="*/ 73 w 143"/>
                <a:gd name="T3" fmla="*/ 16 h 81"/>
                <a:gd name="T4" fmla="*/ 76 w 143"/>
                <a:gd name="T5" fmla="*/ 15 h 81"/>
                <a:gd name="T6" fmla="*/ 87 w 143"/>
                <a:gd name="T7" fmla="*/ 14 h 81"/>
                <a:gd name="T8" fmla="*/ 137 w 143"/>
                <a:gd name="T9" fmla="*/ 31 h 81"/>
                <a:gd name="T10" fmla="*/ 133 w 143"/>
                <a:gd name="T11" fmla="*/ 38 h 81"/>
                <a:gd name="T12" fmla="*/ 123 w 143"/>
                <a:gd name="T13" fmla="*/ 38 h 81"/>
                <a:gd name="T14" fmla="*/ 101 w 143"/>
                <a:gd name="T15" fmla="*/ 31 h 81"/>
                <a:gd name="T16" fmla="*/ 98 w 143"/>
                <a:gd name="T17" fmla="*/ 31 h 81"/>
                <a:gd name="T18" fmla="*/ 97 w 143"/>
                <a:gd name="T19" fmla="*/ 33 h 81"/>
                <a:gd name="T20" fmla="*/ 83 w 143"/>
                <a:gd name="T21" fmla="*/ 50 h 81"/>
                <a:gd name="T22" fmla="*/ 60 w 143"/>
                <a:gd name="T23" fmla="*/ 51 h 81"/>
                <a:gd name="T24" fmla="*/ 58 w 143"/>
                <a:gd name="T25" fmla="*/ 51 h 81"/>
                <a:gd name="T26" fmla="*/ 56 w 143"/>
                <a:gd name="T27" fmla="*/ 53 h 81"/>
                <a:gd name="T28" fmla="*/ 56 w 143"/>
                <a:gd name="T29" fmla="*/ 55 h 81"/>
                <a:gd name="T30" fmla="*/ 58 w 143"/>
                <a:gd name="T31" fmla="*/ 56 h 81"/>
                <a:gd name="T32" fmla="*/ 86 w 143"/>
                <a:gd name="T33" fmla="*/ 56 h 81"/>
                <a:gd name="T34" fmla="*/ 102 w 143"/>
                <a:gd name="T35" fmla="*/ 38 h 81"/>
                <a:gd name="T36" fmla="*/ 121 w 143"/>
                <a:gd name="T37" fmla="*/ 44 h 81"/>
                <a:gd name="T38" fmla="*/ 136 w 143"/>
                <a:gd name="T39" fmla="*/ 43 h 81"/>
                <a:gd name="T40" fmla="*/ 143 w 143"/>
                <a:gd name="T41" fmla="*/ 29 h 81"/>
                <a:gd name="T42" fmla="*/ 141 w 143"/>
                <a:gd name="T43" fmla="*/ 26 h 81"/>
                <a:gd name="T44" fmla="*/ 89 w 143"/>
                <a:gd name="T45" fmla="*/ 8 h 81"/>
                <a:gd name="T46" fmla="*/ 73 w 143"/>
                <a:gd name="T47" fmla="*/ 9 h 81"/>
                <a:gd name="T48" fmla="*/ 70 w 143"/>
                <a:gd name="T49" fmla="*/ 10 h 81"/>
                <a:gd name="T50" fmla="*/ 59 w 143"/>
                <a:gd name="T51" fmla="*/ 11 h 81"/>
                <a:gd name="T52" fmla="*/ 55 w 143"/>
                <a:gd name="T53" fmla="*/ 9 h 81"/>
                <a:gd name="T54" fmla="*/ 54 w 143"/>
                <a:gd name="T55" fmla="*/ 9 h 81"/>
                <a:gd name="T56" fmla="*/ 27 w 143"/>
                <a:gd name="T57" fmla="*/ 0 h 81"/>
                <a:gd name="T58" fmla="*/ 25 w 143"/>
                <a:gd name="T59" fmla="*/ 0 h 81"/>
                <a:gd name="T60" fmla="*/ 23 w 143"/>
                <a:gd name="T61" fmla="*/ 2 h 81"/>
                <a:gd name="T62" fmla="*/ 1 w 143"/>
                <a:gd name="T63" fmla="*/ 68 h 81"/>
                <a:gd name="T64" fmla="*/ 1 w 143"/>
                <a:gd name="T65" fmla="*/ 70 h 81"/>
                <a:gd name="T66" fmla="*/ 2 w 143"/>
                <a:gd name="T67" fmla="*/ 71 h 81"/>
                <a:gd name="T68" fmla="*/ 29 w 143"/>
                <a:gd name="T69" fmla="*/ 81 h 81"/>
                <a:gd name="T70" fmla="*/ 30 w 143"/>
                <a:gd name="T71" fmla="*/ 81 h 81"/>
                <a:gd name="T72" fmla="*/ 32 w 143"/>
                <a:gd name="T73" fmla="*/ 81 h 81"/>
                <a:gd name="T74" fmla="*/ 33 w 143"/>
                <a:gd name="T75" fmla="*/ 79 h 81"/>
                <a:gd name="T76" fmla="*/ 55 w 143"/>
                <a:gd name="T77" fmla="*/ 16 h 81"/>
                <a:gd name="T78" fmla="*/ 57 w 143"/>
                <a:gd name="T79" fmla="*/ 17 h 81"/>
                <a:gd name="T80" fmla="*/ 49 w 143"/>
                <a:gd name="T81" fmla="*/ 14 h 81"/>
                <a:gd name="T82" fmla="*/ 29 w 143"/>
                <a:gd name="T83" fmla="*/ 74 h 81"/>
                <a:gd name="T84" fmla="*/ 7 w 143"/>
                <a:gd name="T85" fmla="*/ 67 h 81"/>
                <a:gd name="T86" fmla="*/ 28 w 143"/>
                <a:gd name="T87" fmla="*/ 7 h 81"/>
                <a:gd name="T88" fmla="*/ 49 w 143"/>
                <a:gd name="T89" fmla="*/ 1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 h="81">
                  <a:moveTo>
                    <a:pt x="57" y="17"/>
                  </a:moveTo>
                  <a:cubicBezTo>
                    <a:pt x="62" y="19"/>
                    <a:pt x="68" y="18"/>
                    <a:pt x="73" y="16"/>
                  </a:cubicBezTo>
                  <a:cubicBezTo>
                    <a:pt x="76" y="15"/>
                    <a:pt x="76" y="15"/>
                    <a:pt x="76" y="15"/>
                  </a:cubicBezTo>
                  <a:cubicBezTo>
                    <a:pt x="79" y="13"/>
                    <a:pt x="83" y="13"/>
                    <a:pt x="87" y="14"/>
                  </a:cubicBezTo>
                  <a:cubicBezTo>
                    <a:pt x="137" y="31"/>
                    <a:pt x="137" y="31"/>
                    <a:pt x="137" y="31"/>
                  </a:cubicBezTo>
                  <a:cubicBezTo>
                    <a:pt x="136" y="33"/>
                    <a:pt x="135" y="36"/>
                    <a:pt x="133" y="38"/>
                  </a:cubicBezTo>
                  <a:cubicBezTo>
                    <a:pt x="131" y="40"/>
                    <a:pt x="127" y="40"/>
                    <a:pt x="123" y="38"/>
                  </a:cubicBezTo>
                  <a:cubicBezTo>
                    <a:pt x="101" y="31"/>
                    <a:pt x="101" y="31"/>
                    <a:pt x="101" y="31"/>
                  </a:cubicBezTo>
                  <a:cubicBezTo>
                    <a:pt x="100" y="31"/>
                    <a:pt x="99" y="31"/>
                    <a:pt x="98" y="31"/>
                  </a:cubicBezTo>
                  <a:cubicBezTo>
                    <a:pt x="98" y="31"/>
                    <a:pt x="97" y="32"/>
                    <a:pt x="97" y="33"/>
                  </a:cubicBezTo>
                  <a:cubicBezTo>
                    <a:pt x="96" y="34"/>
                    <a:pt x="93" y="45"/>
                    <a:pt x="83" y="50"/>
                  </a:cubicBezTo>
                  <a:cubicBezTo>
                    <a:pt x="77" y="54"/>
                    <a:pt x="69" y="54"/>
                    <a:pt x="60" y="51"/>
                  </a:cubicBezTo>
                  <a:cubicBezTo>
                    <a:pt x="59" y="50"/>
                    <a:pt x="58" y="50"/>
                    <a:pt x="58" y="51"/>
                  </a:cubicBezTo>
                  <a:cubicBezTo>
                    <a:pt x="57" y="51"/>
                    <a:pt x="56" y="52"/>
                    <a:pt x="56" y="53"/>
                  </a:cubicBezTo>
                  <a:cubicBezTo>
                    <a:pt x="56" y="53"/>
                    <a:pt x="56" y="54"/>
                    <a:pt x="56" y="55"/>
                  </a:cubicBezTo>
                  <a:cubicBezTo>
                    <a:pt x="57" y="56"/>
                    <a:pt x="57" y="56"/>
                    <a:pt x="58" y="56"/>
                  </a:cubicBezTo>
                  <a:cubicBezTo>
                    <a:pt x="69" y="60"/>
                    <a:pt x="78" y="60"/>
                    <a:pt x="86" y="56"/>
                  </a:cubicBezTo>
                  <a:cubicBezTo>
                    <a:pt x="96" y="51"/>
                    <a:pt x="100" y="42"/>
                    <a:pt x="102" y="38"/>
                  </a:cubicBezTo>
                  <a:cubicBezTo>
                    <a:pt x="121" y="44"/>
                    <a:pt x="121" y="44"/>
                    <a:pt x="121" y="44"/>
                  </a:cubicBezTo>
                  <a:cubicBezTo>
                    <a:pt x="127" y="46"/>
                    <a:pt x="132" y="46"/>
                    <a:pt x="136" y="43"/>
                  </a:cubicBezTo>
                  <a:cubicBezTo>
                    <a:pt x="142" y="39"/>
                    <a:pt x="143" y="32"/>
                    <a:pt x="143" y="29"/>
                  </a:cubicBezTo>
                  <a:cubicBezTo>
                    <a:pt x="143" y="28"/>
                    <a:pt x="142" y="27"/>
                    <a:pt x="141" y="26"/>
                  </a:cubicBezTo>
                  <a:cubicBezTo>
                    <a:pt x="89" y="8"/>
                    <a:pt x="89" y="8"/>
                    <a:pt x="89" y="8"/>
                  </a:cubicBezTo>
                  <a:cubicBezTo>
                    <a:pt x="83" y="6"/>
                    <a:pt x="78" y="7"/>
                    <a:pt x="73" y="9"/>
                  </a:cubicBezTo>
                  <a:cubicBezTo>
                    <a:pt x="70" y="10"/>
                    <a:pt x="70" y="10"/>
                    <a:pt x="70" y="10"/>
                  </a:cubicBezTo>
                  <a:cubicBezTo>
                    <a:pt x="67" y="12"/>
                    <a:pt x="63" y="12"/>
                    <a:pt x="59" y="11"/>
                  </a:cubicBezTo>
                  <a:cubicBezTo>
                    <a:pt x="55" y="9"/>
                    <a:pt x="55" y="9"/>
                    <a:pt x="55" y="9"/>
                  </a:cubicBezTo>
                  <a:cubicBezTo>
                    <a:pt x="54" y="9"/>
                    <a:pt x="54" y="9"/>
                    <a:pt x="54" y="9"/>
                  </a:cubicBezTo>
                  <a:cubicBezTo>
                    <a:pt x="27" y="0"/>
                    <a:pt x="27" y="0"/>
                    <a:pt x="27" y="0"/>
                  </a:cubicBezTo>
                  <a:cubicBezTo>
                    <a:pt x="26" y="0"/>
                    <a:pt x="25" y="0"/>
                    <a:pt x="25" y="0"/>
                  </a:cubicBezTo>
                  <a:cubicBezTo>
                    <a:pt x="24" y="0"/>
                    <a:pt x="23" y="1"/>
                    <a:pt x="23" y="2"/>
                  </a:cubicBezTo>
                  <a:cubicBezTo>
                    <a:pt x="1" y="68"/>
                    <a:pt x="1" y="68"/>
                    <a:pt x="1" y="68"/>
                  </a:cubicBezTo>
                  <a:cubicBezTo>
                    <a:pt x="0" y="68"/>
                    <a:pt x="0" y="69"/>
                    <a:pt x="1" y="70"/>
                  </a:cubicBezTo>
                  <a:cubicBezTo>
                    <a:pt x="1" y="71"/>
                    <a:pt x="2" y="71"/>
                    <a:pt x="2" y="71"/>
                  </a:cubicBezTo>
                  <a:cubicBezTo>
                    <a:pt x="29" y="81"/>
                    <a:pt x="29" y="81"/>
                    <a:pt x="29" y="81"/>
                  </a:cubicBezTo>
                  <a:cubicBezTo>
                    <a:pt x="30" y="81"/>
                    <a:pt x="30" y="81"/>
                    <a:pt x="30" y="81"/>
                  </a:cubicBezTo>
                  <a:cubicBezTo>
                    <a:pt x="31" y="81"/>
                    <a:pt x="31" y="81"/>
                    <a:pt x="32" y="81"/>
                  </a:cubicBezTo>
                  <a:cubicBezTo>
                    <a:pt x="32" y="80"/>
                    <a:pt x="33" y="80"/>
                    <a:pt x="33" y="79"/>
                  </a:cubicBezTo>
                  <a:cubicBezTo>
                    <a:pt x="55" y="16"/>
                    <a:pt x="55" y="16"/>
                    <a:pt x="55" y="16"/>
                  </a:cubicBezTo>
                  <a:lnTo>
                    <a:pt x="57" y="17"/>
                  </a:lnTo>
                  <a:close/>
                  <a:moveTo>
                    <a:pt x="49" y="14"/>
                  </a:moveTo>
                  <a:cubicBezTo>
                    <a:pt x="29" y="74"/>
                    <a:pt x="29" y="74"/>
                    <a:pt x="29" y="74"/>
                  </a:cubicBezTo>
                  <a:cubicBezTo>
                    <a:pt x="7" y="67"/>
                    <a:pt x="7" y="67"/>
                    <a:pt x="7" y="67"/>
                  </a:cubicBezTo>
                  <a:cubicBezTo>
                    <a:pt x="28" y="7"/>
                    <a:pt x="28" y="7"/>
                    <a:pt x="28" y="7"/>
                  </a:cubicBezTo>
                  <a:cubicBezTo>
                    <a:pt x="49" y="14"/>
                    <a:pt x="49" y="14"/>
                    <a:pt x="4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7" name="Freeform 28">
              <a:extLst>
                <a:ext uri="{FF2B5EF4-FFF2-40B4-BE49-F238E27FC236}">
                  <a16:creationId xmlns:a16="http://schemas.microsoft.com/office/drawing/2014/main" id="{BDF603E6-7254-4481-8C1D-237D6B1A4F50}"/>
                </a:ext>
              </a:extLst>
            </p:cNvPr>
            <p:cNvSpPr>
              <a:spLocks noEditPoints="1"/>
            </p:cNvSpPr>
            <p:nvPr/>
          </p:nvSpPr>
          <p:spPr bwMode="auto">
            <a:xfrm>
              <a:off x="2971801" y="2228851"/>
              <a:ext cx="527050" cy="436563"/>
            </a:xfrm>
            <a:custGeom>
              <a:avLst/>
              <a:gdLst>
                <a:gd name="T0" fmla="*/ 133 w 165"/>
                <a:gd name="T1" fmla="*/ 2 h 136"/>
                <a:gd name="T2" fmla="*/ 129 w 165"/>
                <a:gd name="T3" fmla="*/ 0 h 136"/>
                <a:gd name="T4" fmla="*/ 102 w 165"/>
                <a:gd name="T5" fmla="*/ 17 h 136"/>
                <a:gd name="T6" fmla="*/ 122 w 165"/>
                <a:gd name="T7" fmla="*/ 86 h 136"/>
                <a:gd name="T8" fmla="*/ 98 w 165"/>
                <a:gd name="T9" fmla="*/ 106 h 136"/>
                <a:gd name="T10" fmla="*/ 45 w 165"/>
                <a:gd name="T11" fmla="*/ 130 h 136"/>
                <a:gd name="T12" fmla="*/ 42 w 165"/>
                <a:gd name="T13" fmla="*/ 123 h 136"/>
                <a:gd name="T14" fmla="*/ 72 w 165"/>
                <a:gd name="T15" fmla="*/ 107 h 136"/>
                <a:gd name="T16" fmla="*/ 69 w 165"/>
                <a:gd name="T17" fmla="*/ 101 h 136"/>
                <a:gd name="T18" fmla="*/ 22 w 165"/>
                <a:gd name="T19" fmla="*/ 119 h 136"/>
                <a:gd name="T20" fmla="*/ 63 w 165"/>
                <a:gd name="T21" fmla="*/ 93 h 136"/>
                <a:gd name="T22" fmla="*/ 61 w 165"/>
                <a:gd name="T23" fmla="*/ 87 h 136"/>
                <a:gd name="T24" fmla="*/ 17 w 165"/>
                <a:gd name="T25" fmla="*/ 109 h 136"/>
                <a:gd name="T26" fmla="*/ 10 w 165"/>
                <a:gd name="T27" fmla="*/ 106 h 136"/>
                <a:gd name="T28" fmla="*/ 12 w 165"/>
                <a:gd name="T29" fmla="*/ 99 h 136"/>
                <a:gd name="T30" fmla="*/ 54 w 165"/>
                <a:gd name="T31" fmla="*/ 76 h 136"/>
                <a:gd name="T32" fmla="*/ 14 w 165"/>
                <a:gd name="T33" fmla="*/ 91 h 136"/>
                <a:gd name="T34" fmla="*/ 7 w 165"/>
                <a:gd name="T35" fmla="*/ 89 h 136"/>
                <a:gd name="T36" fmla="*/ 10 w 165"/>
                <a:gd name="T37" fmla="*/ 82 h 136"/>
                <a:gd name="T38" fmla="*/ 30 w 165"/>
                <a:gd name="T39" fmla="*/ 69 h 136"/>
                <a:gd name="T40" fmla="*/ 7 w 165"/>
                <a:gd name="T41" fmla="*/ 77 h 136"/>
                <a:gd name="T42" fmla="*/ 2 w 165"/>
                <a:gd name="T43" fmla="*/ 92 h 136"/>
                <a:gd name="T44" fmla="*/ 4 w 165"/>
                <a:gd name="T45" fmla="*/ 109 h 136"/>
                <a:gd name="T46" fmla="*/ 16 w 165"/>
                <a:gd name="T47" fmla="*/ 121 h 136"/>
                <a:gd name="T48" fmla="*/ 31 w 165"/>
                <a:gd name="T49" fmla="*/ 126 h 136"/>
                <a:gd name="T50" fmla="*/ 36 w 165"/>
                <a:gd name="T51" fmla="*/ 130 h 136"/>
                <a:gd name="T52" fmla="*/ 47 w 165"/>
                <a:gd name="T53" fmla="*/ 136 h 136"/>
                <a:gd name="T54" fmla="*/ 101 w 165"/>
                <a:gd name="T55" fmla="*/ 111 h 136"/>
                <a:gd name="T56" fmla="*/ 127 w 165"/>
                <a:gd name="T57" fmla="*/ 91 h 136"/>
                <a:gd name="T58" fmla="*/ 163 w 165"/>
                <a:gd name="T59" fmla="*/ 68 h 136"/>
                <a:gd name="T60" fmla="*/ 157 w 165"/>
                <a:gd name="T61" fmla="*/ 64 h 136"/>
                <a:gd name="T62" fmla="*/ 109 w 165"/>
                <a:gd name="T63" fmla="*/ 17 h 136"/>
                <a:gd name="T64" fmla="*/ 157 w 165"/>
                <a:gd name="T65" fmla="*/ 6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136">
                  <a:moveTo>
                    <a:pt x="164" y="64"/>
                  </a:moveTo>
                  <a:cubicBezTo>
                    <a:pt x="133" y="2"/>
                    <a:pt x="133" y="2"/>
                    <a:pt x="133" y="2"/>
                  </a:cubicBezTo>
                  <a:cubicBezTo>
                    <a:pt x="133" y="1"/>
                    <a:pt x="132" y="0"/>
                    <a:pt x="132" y="0"/>
                  </a:cubicBezTo>
                  <a:cubicBezTo>
                    <a:pt x="131" y="0"/>
                    <a:pt x="130" y="0"/>
                    <a:pt x="129" y="0"/>
                  </a:cubicBezTo>
                  <a:cubicBezTo>
                    <a:pt x="104" y="13"/>
                    <a:pt x="104" y="13"/>
                    <a:pt x="104" y="13"/>
                  </a:cubicBezTo>
                  <a:cubicBezTo>
                    <a:pt x="102" y="14"/>
                    <a:pt x="102" y="15"/>
                    <a:pt x="102" y="17"/>
                  </a:cubicBezTo>
                  <a:cubicBezTo>
                    <a:pt x="132" y="77"/>
                    <a:pt x="132" y="77"/>
                    <a:pt x="132" y="77"/>
                  </a:cubicBezTo>
                  <a:cubicBezTo>
                    <a:pt x="122" y="86"/>
                    <a:pt x="122" y="86"/>
                    <a:pt x="122" y="86"/>
                  </a:cubicBezTo>
                  <a:cubicBezTo>
                    <a:pt x="121" y="88"/>
                    <a:pt x="119" y="89"/>
                    <a:pt x="118" y="91"/>
                  </a:cubicBezTo>
                  <a:cubicBezTo>
                    <a:pt x="112" y="96"/>
                    <a:pt x="106" y="102"/>
                    <a:pt x="98" y="106"/>
                  </a:cubicBezTo>
                  <a:cubicBezTo>
                    <a:pt x="49" y="130"/>
                    <a:pt x="49" y="130"/>
                    <a:pt x="49" y="130"/>
                  </a:cubicBezTo>
                  <a:cubicBezTo>
                    <a:pt x="48" y="130"/>
                    <a:pt x="46" y="130"/>
                    <a:pt x="45" y="130"/>
                  </a:cubicBezTo>
                  <a:cubicBezTo>
                    <a:pt x="43" y="129"/>
                    <a:pt x="42" y="128"/>
                    <a:pt x="42" y="127"/>
                  </a:cubicBezTo>
                  <a:cubicBezTo>
                    <a:pt x="41" y="126"/>
                    <a:pt x="41" y="125"/>
                    <a:pt x="42" y="123"/>
                  </a:cubicBezTo>
                  <a:cubicBezTo>
                    <a:pt x="42" y="122"/>
                    <a:pt x="43" y="121"/>
                    <a:pt x="44" y="120"/>
                  </a:cubicBezTo>
                  <a:cubicBezTo>
                    <a:pt x="72" y="107"/>
                    <a:pt x="72" y="107"/>
                    <a:pt x="72" y="107"/>
                  </a:cubicBezTo>
                  <a:cubicBezTo>
                    <a:pt x="73" y="106"/>
                    <a:pt x="74" y="104"/>
                    <a:pt x="73" y="103"/>
                  </a:cubicBezTo>
                  <a:cubicBezTo>
                    <a:pt x="72" y="101"/>
                    <a:pt x="70" y="101"/>
                    <a:pt x="69" y="101"/>
                  </a:cubicBezTo>
                  <a:cubicBezTo>
                    <a:pt x="29" y="121"/>
                    <a:pt x="29" y="121"/>
                    <a:pt x="29" y="121"/>
                  </a:cubicBezTo>
                  <a:cubicBezTo>
                    <a:pt x="26" y="122"/>
                    <a:pt x="23" y="121"/>
                    <a:pt x="22" y="119"/>
                  </a:cubicBezTo>
                  <a:cubicBezTo>
                    <a:pt x="20" y="116"/>
                    <a:pt x="22" y="113"/>
                    <a:pt x="24" y="112"/>
                  </a:cubicBezTo>
                  <a:cubicBezTo>
                    <a:pt x="63" y="93"/>
                    <a:pt x="63" y="93"/>
                    <a:pt x="63" y="93"/>
                  </a:cubicBezTo>
                  <a:cubicBezTo>
                    <a:pt x="65" y="92"/>
                    <a:pt x="66" y="90"/>
                    <a:pt x="65" y="88"/>
                  </a:cubicBezTo>
                  <a:cubicBezTo>
                    <a:pt x="64" y="87"/>
                    <a:pt x="62" y="86"/>
                    <a:pt x="61" y="87"/>
                  </a:cubicBezTo>
                  <a:cubicBezTo>
                    <a:pt x="32" y="101"/>
                    <a:pt x="32" y="101"/>
                    <a:pt x="32" y="101"/>
                  </a:cubicBezTo>
                  <a:cubicBezTo>
                    <a:pt x="17" y="109"/>
                    <a:pt x="17" y="109"/>
                    <a:pt x="17" y="109"/>
                  </a:cubicBezTo>
                  <a:cubicBezTo>
                    <a:pt x="15" y="109"/>
                    <a:pt x="14" y="109"/>
                    <a:pt x="13" y="109"/>
                  </a:cubicBezTo>
                  <a:cubicBezTo>
                    <a:pt x="11" y="108"/>
                    <a:pt x="10" y="107"/>
                    <a:pt x="10" y="106"/>
                  </a:cubicBezTo>
                  <a:cubicBezTo>
                    <a:pt x="9" y="105"/>
                    <a:pt x="9" y="104"/>
                    <a:pt x="9" y="102"/>
                  </a:cubicBezTo>
                  <a:cubicBezTo>
                    <a:pt x="10" y="101"/>
                    <a:pt x="11" y="100"/>
                    <a:pt x="12" y="99"/>
                  </a:cubicBezTo>
                  <a:cubicBezTo>
                    <a:pt x="52" y="80"/>
                    <a:pt x="52" y="80"/>
                    <a:pt x="52" y="80"/>
                  </a:cubicBezTo>
                  <a:cubicBezTo>
                    <a:pt x="54" y="79"/>
                    <a:pt x="54" y="77"/>
                    <a:pt x="54" y="76"/>
                  </a:cubicBezTo>
                  <a:cubicBezTo>
                    <a:pt x="53" y="74"/>
                    <a:pt x="51" y="73"/>
                    <a:pt x="49" y="74"/>
                  </a:cubicBezTo>
                  <a:cubicBezTo>
                    <a:pt x="14" y="91"/>
                    <a:pt x="14" y="91"/>
                    <a:pt x="14" y="91"/>
                  </a:cubicBezTo>
                  <a:cubicBezTo>
                    <a:pt x="13" y="92"/>
                    <a:pt x="12" y="92"/>
                    <a:pt x="10" y="92"/>
                  </a:cubicBezTo>
                  <a:cubicBezTo>
                    <a:pt x="9" y="91"/>
                    <a:pt x="8" y="90"/>
                    <a:pt x="7" y="89"/>
                  </a:cubicBezTo>
                  <a:cubicBezTo>
                    <a:pt x="7" y="88"/>
                    <a:pt x="7" y="86"/>
                    <a:pt x="7" y="85"/>
                  </a:cubicBezTo>
                  <a:cubicBezTo>
                    <a:pt x="8" y="84"/>
                    <a:pt x="8" y="83"/>
                    <a:pt x="10" y="82"/>
                  </a:cubicBezTo>
                  <a:cubicBezTo>
                    <a:pt x="28" y="73"/>
                    <a:pt x="28" y="73"/>
                    <a:pt x="28" y="73"/>
                  </a:cubicBezTo>
                  <a:cubicBezTo>
                    <a:pt x="30" y="72"/>
                    <a:pt x="31" y="70"/>
                    <a:pt x="30" y="69"/>
                  </a:cubicBezTo>
                  <a:cubicBezTo>
                    <a:pt x="29" y="67"/>
                    <a:pt x="27" y="67"/>
                    <a:pt x="26" y="67"/>
                  </a:cubicBezTo>
                  <a:cubicBezTo>
                    <a:pt x="7" y="77"/>
                    <a:pt x="7" y="77"/>
                    <a:pt x="7" y="77"/>
                  </a:cubicBezTo>
                  <a:cubicBezTo>
                    <a:pt x="4" y="78"/>
                    <a:pt x="2" y="80"/>
                    <a:pt x="1" y="83"/>
                  </a:cubicBezTo>
                  <a:cubicBezTo>
                    <a:pt x="0" y="86"/>
                    <a:pt x="1" y="89"/>
                    <a:pt x="2" y="92"/>
                  </a:cubicBezTo>
                  <a:cubicBezTo>
                    <a:pt x="3" y="94"/>
                    <a:pt x="4" y="95"/>
                    <a:pt x="6" y="96"/>
                  </a:cubicBezTo>
                  <a:cubicBezTo>
                    <a:pt x="3" y="100"/>
                    <a:pt x="2" y="105"/>
                    <a:pt x="4" y="109"/>
                  </a:cubicBezTo>
                  <a:cubicBezTo>
                    <a:pt x="6" y="113"/>
                    <a:pt x="11" y="115"/>
                    <a:pt x="15" y="115"/>
                  </a:cubicBezTo>
                  <a:cubicBezTo>
                    <a:pt x="15" y="117"/>
                    <a:pt x="15" y="119"/>
                    <a:pt x="16" y="121"/>
                  </a:cubicBezTo>
                  <a:cubicBezTo>
                    <a:pt x="18" y="125"/>
                    <a:pt x="22" y="128"/>
                    <a:pt x="26" y="128"/>
                  </a:cubicBezTo>
                  <a:cubicBezTo>
                    <a:pt x="28" y="128"/>
                    <a:pt x="30" y="127"/>
                    <a:pt x="31" y="126"/>
                  </a:cubicBezTo>
                  <a:cubicBezTo>
                    <a:pt x="35" y="125"/>
                    <a:pt x="35" y="125"/>
                    <a:pt x="35" y="125"/>
                  </a:cubicBezTo>
                  <a:cubicBezTo>
                    <a:pt x="35" y="126"/>
                    <a:pt x="36" y="128"/>
                    <a:pt x="36" y="130"/>
                  </a:cubicBezTo>
                  <a:cubicBezTo>
                    <a:pt x="38" y="133"/>
                    <a:pt x="40" y="135"/>
                    <a:pt x="43" y="136"/>
                  </a:cubicBezTo>
                  <a:cubicBezTo>
                    <a:pt x="44" y="136"/>
                    <a:pt x="45" y="136"/>
                    <a:pt x="47" y="136"/>
                  </a:cubicBezTo>
                  <a:cubicBezTo>
                    <a:pt x="48" y="136"/>
                    <a:pt x="50" y="136"/>
                    <a:pt x="52" y="135"/>
                  </a:cubicBezTo>
                  <a:cubicBezTo>
                    <a:pt x="101" y="111"/>
                    <a:pt x="101" y="111"/>
                    <a:pt x="101" y="111"/>
                  </a:cubicBezTo>
                  <a:cubicBezTo>
                    <a:pt x="110" y="107"/>
                    <a:pt x="115" y="101"/>
                    <a:pt x="122" y="95"/>
                  </a:cubicBezTo>
                  <a:cubicBezTo>
                    <a:pt x="123" y="94"/>
                    <a:pt x="125" y="92"/>
                    <a:pt x="127" y="91"/>
                  </a:cubicBezTo>
                  <a:cubicBezTo>
                    <a:pt x="138" y="81"/>
                    <a:pt x="138" y="81"/>
                    <a:pt x="138" y="81"/>
                  </a:cubicBezTo>
                  <a:cubicBezTo>
                    <a:pt x="163" y="68"/>
                    <a:pt x="163" y="68"/>
                    <a:pt x="163" y="68"/>
                  </a:cubicBezTo>
                  <a:cubicBezTo>
                    <a:pt x="164" y="67"/>
                    <a:pt x="165" y="66"/>
                    <a:pt x="164" y="64"/>
                  </a:cubicBezTo>
                  <a:close/>
                  <a:moveTo>
                    <a:pt x="157" y="64"/>
                  </a:moveTo>
                  <a:cubicBezTo>
                    <a:pt x="137" y="74"/>
                    <a:pt x="137" y="74"/>
                    <a:pt x="137" y="74"/>
                  </a:cubicBezTo>
                  <a:cubicBezTo>
                    <a:pt x="109" y="17"/>
                    <a:pt x="109" y="17"/>
                    <a:pt x="109" y="17"/>
                  </a:cubicBezTo>
                  <a:cubicBezTo>
                    <a:pt x="129" y="7"/>
                    <a:pt x="129" y="7"/>
                    <a:pt x="129" y="7"/>
                  </a:cubicBezTo>
                  <a:lnTo>
                    <a:pt x="157"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98" name="Rectangle 97">
            <a:extLst>
              <a:ext uri="{FF2B5EF4-FFF2-40B4-BE49-F238E27FC236}">
                <a16:creationId xmlns:a16="http://schemas.microsoft.com/office/drawing/2014/main" id="{79971AAA-287B-4872-AB5E-08E6D305872C}"/>
              </a:ext>
            </a:extLst>
          </p:cNvPr>
          <p:cNvSpPr/>
          <p:nvPr/>
        </p:nvSpPr>
        <p:spPr>
          <a:xfrm>
            <a:off x="581247" y="1534711"/>
            <a:ext cx="3557144" cy="715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900" dirty="0">
                <a:solidFill>
                  <a:schemeClr val="bg1"/>
                </a:solidFill>
              </a:rPr>
              <a:t>It </a:t>
            </a:r>
            <a:r>
              <a:rPr lang="en-GB" sz="900" dirty="0">
                <a:solidFill>
                  <a:schemeClr val="bg1"/>
                </a:solidFill>
                <a:latin typeface="+mj-lt"/>
              </a:rPr>
              <a:t>understands what parts of it investment portfolio are invested in fossil fuel companies</a:t>
            </a:r>
            <a:r>
              <a:rPr lang="en-GB" sz="900" dirty="0">
                <a:solidFill>
                  <a:schemeClr val="bg1"/>
                </a:solidFill>
              </a:rPr>
              <a:t>. It has a </a:t>
            </a:r>
            <a:r>
              <a:rPr lang="en-GB" sz="900" dirty="0">
                <a:solidFill>
                  <a:schemeClr val="bg1"/>
                </a:solidFill>
                <a:latin typeface="+mj-lt"/>
              </a:rPr>
              <a:t>plan to divest from fossil fuels </a:t>
            </a:r>
            <a:r>
              <a:rPr lang="en-GB" sz="900" dirty="0">
                <a:solidFill>
                  <a:schemeClr val="bg1"/>
                </a:solidFill>
              </a:rPr>
              <a:t>and achieve a green investment portfolio</a:t>
            </a:r>
          </a:p>
        </p:txBody>
      </p:sp>
      <p:cxnSp>
        <p:nvCxnSpPr>
          <p:cNvPr id="104" name="Straight Arrow Connector 103">
            <a:extLst>
              <a:ext uri="{FF2B5EF4-FFF2-40B4-BE49-F238E27FC236}">
                <a16:creationId xmlns:a16="http://schemas.microsoft.com/office/drawing/2014/main" id="{620DE3BC-639B-4800-8844-A1D5D42A9D4E}"/>
              </a:ext>
            </a:extLst>
          </p:cNvPr>
          <p:cNvCxnSpPr>
            <a:cxnSpLocks/>
          </p:cNvCxnSpPr>
          <p:nvPr/>
        </p:nvCxnSpPr>
        <p:spPr>
          <a:xfrm flipH="1" flipV="1">
            <a:off x="4911172" y="2070182"/>
            <a:ext cx="343717" cy="495162"/>
          </a:xfrm>
          <a:prstGeom prst="straightConnector1">
            <a:avLst/>
          </a:prstGeom>
          <a:ln w="25400" cap="rnd">
            <a:solidFill>
              <a:schemeClr val="accent4"/>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870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653866E-1A8C-47A8-AA39-0CA6660C1F8D}"/>
              </a:ext>
            </a:extLst>
          </p:cNvPr>
          <p:cNvGraphicFramePr>
            <a:graphicFrameLocks noChangeAspect="1"/>
          </p:cNvGraphicFramePr>
          <p:nvPr>
            <p:custDataLst>
              <p:tags r:id="rId2"/>
            </p:custDataLst>
            <p:extLst>
              <p:ext uri="{D42A27DB-BD31-4B8C-83A1-F6EECF244321}">
                <p14:modId xmlns:p14="http://schemas.microsoft.com/office/powerpoint/2010/main" val="3401516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E653866E-1A8C-47A8-AA39-0CA6660C1F8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Rectangle 26">
            <a:extLst>
              <a:ext uri="{FF2B5EF4-FFF2-40B4-BE49-F238E27FC236}">
                <a16:creationId xmlns:a16="http://schemas.microsoft.com/office/drawing/2014/main" id="{B3C82420-C625-4132-9FFF-42646E0FC3B4}"/>
              </a:ext>
            </a:extLst>
          </p:cNvPr>
          <p:cNvSpPr/>
          <p:nvPr/>
        </p:nvSpPr>
        <p:spPr>
          <a:xfrm>
            <a:off x="0" y="106326"/>
            <a:ext cx="12190413" cy="6443550"/>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aphicFrame>
        <p:nvGraphicFramePr>
          <p:cNvPr id="2" name="Table 1">
            <a:extLst>
              <a:ext uri="{FF2B5EF4-FFF2-40B4-BE49-F238E27FC236}">
                <a16:creationId xmlns:a16="http://schemas.microsoft.com/office/drawing/2014/main" id="{525E51DD-7C67-431D-ABE3-963FC8499A88}"/>
              </a:ext>
            </a:extLst>
          </p:cNvPr>
          <p:cNvGraphicFramePr>
            <a:graphicFrameLocks noGrp="1"/>
          </p:cNvGraphicFramePr>
          <p:nvPr>
            <p:extLst>
              <p:ext uri="{D42A27DB-BD31-4B8C-83A1-F6EECF244321}">
                <p14:modId xmlns:p14="http://schemas.microsoft.com/office/powerpoint/2010/main" val="3660927994"/>
              </p:ext>
            </p:extLst>
          </p:nvPr>
        </p:nvGraphicFramePr>
        <p:xfrm>
          <a:off x="674687" y="1125538"/>
          <a:ext cx="10872788" cy="3154680"/>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230538">
                <a:tc gridSpan="4">
                  <a:txBody>
                    <a:bodyPr/>
                    <a:lstStyle/>
                    <a:p>
                      <a:r>
                        <a:rPr lang="en-GB" sz="1100" dirty="0">
                          <a:solidFill>
                            <a:schemeClr val="accent1"/>
                          </a:solidFill>
                          <a:latin typeface="+mj-lt"/>
                        </a:rPr>
                        <a:t>Leadership and Governance</a:t>
                      </a:r>
                      <a:endParaRPr lang="en-AU" sz="1100" dirty="0">
                        <a:solidFill>
                          <a:schemeClr val="accent1"/>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224373">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SHOULD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691614">
                <a:tc>
                  <a:txBody>
                    <a:bodyPr/>
                    <a:lstStyle/>
                    <a:p>
                      <a:r>
                        <a:rPr lang="en-GB" sz="900" dirty="0">
                          <a:latin typeface="+mj-lt"/>
                        </a:rPr>
                        <a:t>Incorporate environmental ambitions into strategic plan and establish ring-fenced budget</a:t>
                      </a:r>
                    </a:p>
                    <a:p>
                      <a:pPr marL="171450" indent="-171450">
                        <a:buFont typeface="Arial" panose="020B0604020202020204" pitchFamily="34" charset="0"/>
                        <a:buChar char="•"/>
                      </a:pPr>
                      <a:r>
                        <a:rPr lang="en-GB" sz="900" dirty="0"/>
                        <a:t>At the next review of the college’s institutional strategy/strategic plan, revise the strategy in-line with the college’s environmental targets </a:t>
                      </a:r>
                    </a:p>
                    <a:p>
                      <a:pPr marL="171450" indent="-171450">
                        <a:buFont typeface="Arial" panose="020B0604020202020204" pitchFamily="34" charset="0"/>
                        <a:buChar char="•"/>
                      </a:pPr>
                      <a:r>
                        <a:rPr lang="en-GB" sz="900" dirty="0"/>
                        <a:t>Based on the college’s net-zero target, establish a ring-fenced budget to implement strategies to reduce the college’s carbon footprint and improve its environmental impact</a:t>
                      </a:r>
                    </a:p>
                    <a:p>
                      <a:pPr marL="171450" indent="-171450">
                        <a:buFont typeface="Arial" panose="020B0604020202020204" pitchFamily="34" charset="0"/>
                        <a:buChar char="•"/>
                      </a:pPr>
                      <a:r>
                        <a:rPr lang="en-GB" sz="900" dirty="0"/>
                        <a:t>Include a part of this budget that students/staff can bid for to fund specific sustainability projects (with measurable environmental impact)</a:t>
                      </a:r>
                      <a:endParaRPr lang="en-AU" sz="900" dirty="0"/>
                    </a:p>
                    <a:p>
                      <a:pPr marL="171450" indent="-171450">
                        <a:buFont typeface="Arial" panose="020B0604020202020204" pitchFamily="34" charset="0"/>
                        <a:buChar char="•"/>
                      </a:pP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039033" rtl="0" eaLnBrk="1" fontAlgn="auto" latinLnBrk="0" hangingPunct="1">
                        <a:lnSpc>
                          <a:spcPct val="100000"/>
                        </a:lnSpc>
                        <a:spcBef>
                          <a:spcPts val="0"/>
                        </a:spcBef>
                        <a:spcAft>
                          <a:spcPts val="600"/>
                        </a:spcAft>
                        <a:buClrTx/>
                        <a:buSzTx/>
                        <a:buFontTx/>
                        <a:buNone/>
                        <a:tabLst/>
                        <a:defRPr/>
                      </a:pPr>
                      <a:r>
                        <a:rPr lang="en-GB" sz="900" dirty="0"/>
                        <a:t>There is a risk that environmental ambitions are superseded by other strategic goals if they are not incorporated into the strategy. </a:t>
                      </a:r>
                    </a:p>
                    <a:p>
                      <a:pPr marL="0" marR="0" lvl="0" indent="0" algn="l" defTabSz="1039033" rtl="0" eaLnBrk="1" fontAlgn="auto" latinLnBrk="0" hangingPunct="1">
                        <a:lnSpc>
                          <a:spcPct val="100000"/>
                        </a:lnSpc>
                        <a:spcBef>
                          <a:spcPts val="0"/>
                        </a:spcBef>
                        <a:spcAft>
                          <a:spcPts val="600"/>
                        </a:spcAft>
                        <a:buClrTx/>
                        <a:buSzTx/>
                        <a:buFontTx/>
                        <a:buNone/>
                        <a:tabLst/>
                        <a:defRPr/>
                      </a:pPr>
                      <a:r>
                        <a:rPr lang="en-GB" sz="900" dirty="0"/>
                        <a:t>Strategies to reduce the college’s carbon footprint through energy reduction/efficiency/renewables may bring cost savings to the college, but also require an up-front investment. Ring-fencing a budget will protect the funds needed to implement these initiatives</a:t>
                      </a:r>
                      <a:endParaRPr lang="en-AU" sz="900" dirty="0"/>
                    </a:p>
                    <a:p>
                      <a:pPr>
                        <a:spcAft>
                          <a:spcPts val="600"/>
                        </a:spcAft>
                      </a:pP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This cost will depend on how much of your budget/surplus you are prepared to dedicate to sustainability. This should match your level of ambition.</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~3-6 months to adjust strategy and negotiate budget</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5029457"/>
                  </a:ext>
                </a:extLst>
              </a:tr>
              <a:tr h="813663">
                <a:tc>
                  <a:txBody>
                    <a:bodyPr/>
                    <a:lstStyle/>
                    <a:p>
                      <a:r>
                        <a:rPr lang="en-GB" sz="900" dirty="0">
                          <a:latin typeface="+mj-lt"/>
                        </a:rPr>
                        <a:t>Establish reporting schedule against net zero targets</a:t>
                      </a:r>
                    </a:p>
                    <a:p>
                      <a:pPr marL="171450" indent="-171450">
                        <a:buFont typeface="Arial" panose="020B0604020202020204" pitchFamily="34" charset="0"/>
                        <a:buChar char="•"/>
                      </a:pPr>
                      <a:r>
                        <a:rPr lang="en-GB" sz="900" dirty="0"/>
                        <a:t>Establish a schedule (likely annual, but possibly more frequently) to report publicly on the college’s progress in reducing its carbon footprint/progress to net zero </a:t>
                      </a:r>
                    </a:p>
                    <a:p>
                      <a:pPr marL="171450" indent="-171450">
                        <a:buFont typeface="Arial" panose="020B0604020202020204" pitchFamily="34" charset="0"/>
                        <a:buChar char="•"/>
                      </a:pPr>
                      <a:r>
                        <a:rPr lang="en-GB" sz="900" dirty="0"/>
                        <a:t>Reporting does not have to be complex – a simple, up-to-date page on the college’s website is enough to have an impact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GB" sz="900" dirty="0"/>
                        <a:t>Establishing a rhythm of reporting will help to hold the college to account on reaching its environmental targets and also advertise its successes to the community/wider sector</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900" dirty="0"/>
                    </a:p>
                    <a:p>
                      <a:endParaRPr lang="en-GB" sz="900" dirty="0"/>
                    </a:p>
                    <a:p>
                      <a:endParaRPr lang="en-GB" sz="900" dirty="0"/>
                    </a:p>
                    <a:p>
                      <a:r>
                        <a:rPr lang="en-GB" sz="900" dirty="0"/>
                        <a:t>Low cost if the college continues to measure its carbon footprint on an ongoing basis </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900" dirty="0"/>
                        <a:t>N/A - ongoing</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80747031"/>
                  </a:ext>
                </a:extLst>
              </a:tr>
            </a:tbl>
          </a:graphicData>
        </a:graphic>
      </p:graphicFrame>
      <p:graphicFrame>
        <p:nvGraphicFramePr>
          <p:cNvPr id="22" name="Table 21">
            <a:extLst>
              <a:ext uri="{FF2B5EF4-FFF2-40B4-BE49-F238E27FC236}">
                <a16:creationId xmlns:a16="http://schemas.microsoft.com/office/drawing/2014/main" id="{976ABDD4-0B6D-4056-A353-2BA1B72DF0E0}"/>
              </a:ext>
            </a:extLst>
          </p:cNvPr>
          <p:cNvGraphicFramePr>
            <a:graphicFrameLocks noGrp="1"/>
          </p:cNvGraphicFramePr>
          <p:nvPr>
            <p:extLst>
              <p:ext uri="{D42A27DB-BD31-4B8C-83A1-F6EECF244321}">
                <p14:modId xmlns:p14="http://schemas.microsoft.com/office/powerpoint/2010/main" val="334356445"/>
              </p:ext>
            </p:extLst>
          </p:nvPr>
        </p:nvGraphicFramePr>
        <p:xfrm>
          <a:off x="674687" y="4283197"/>
          <a:ext cx="10872788" cy="2153674"/>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324874">
                <a:tc gridSpan="4">
                  <a:txBody>
                    <a:bodyPr/>
                    <a:lstStyle/>
                    <a:p>
                      <a:r>
                        <a:rPr lang="en-GB" sz="1100" dirty="0">
                          <a:solidFill>
                            <a:schemeClr val="accent6"/>
                          </a:solidFill>
                          <a:latin typeface="+mj-lt"/>
                        </a:rPr>
                        <a:t>Data collection</a:t>
                      </a:r>
                      <a:endParaRPr lang="en-AU" sz="1100" dirty="0">
                        <a:solidFill>
                          <a:schemeClr val="accent6"/>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286654">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SHOULD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867252">
                <a:tc>
                  <a:txBody>
                    <a:bodyPr/>
                    <a:lstStyle/>
                    <a:p>
                      <a:r>
                        <a:rPr lang="en-GB" sz="900" dirty="0">
                          <a:latin typeface="+mj-lt"/>
                        </a:rPr>
                        <a:t>Develop and implement plan to measure Scope 3 emissions</a:t>
                      </a:r>
                      <a:endParaRPr lang="en-GB" sz="900" dirty="0"/>
                    </a:p>
                    <a:p>
                      <a:pPr marL="171450" indent="-171450">
                        <a:buFont typeface="Arial" panose="020B0604020202020204" pitchFamily="34" charset="0"/>
                        <a:buChar char="•"/>
                      </a:pPr>
                      <a:r>
                        <a:rPr lang="en-GB" sz="900" u="none" dirty="0"/>
                        <a:t>Develop plan to collect data on/estimate Scope 3 emissions</a:t>
                      </a:r>
                      <a:endParaRPr lang="en-GB" sz="900" dirty="0"/>
                    </a:p>
                    <a:p>
                      <a:pPr marL="171450" indent="-171450">
                        <a:buFont typeface="Arial" panose="020B0604020202020204" pitchFamily="34" charset="0"/>
                        <a:buChar char="•"/>
                      </a:pPr>
                      <a:r>
                        <a:rPr lang="en-GB" sz="900" dirty="0"/>
                        <a:t>Use resources like </a:t>
                      </a:r>
                      <a:r>
                        <a:rPr lang="en-GB" sz="900" dirty="0">
                          <a:hlinkClick r:id="rId6"/>
                        </a:rPr>
                        <a:t>Greenhouse Gas Protocol</a:t>
                      </a:r>
                      <a:r>
                        <a:rPr lang="en-GB" sz="900" dirty="0"/>
                        <a:t> guidance, and </a:t>
                      </a:r>
                      <a:r>
                        <a:rPr lang="en-GB" sz="900" dirty="0">
                          <a:hlinkClick r:id="rId7"/>
                        </a:rPr>
                        <a:t>guidance from EAUC on measuring Scope 3 emissions in HEI context</a:t>
                      </a:r>
                      <a:r>
                        <a:rPr lang="en-GB" sz="900"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The majority of a college’s emissions will be in Scope 3 – emissions controlled by others and produced by things the college does/consumes (e.g. goods and services, travel, waste disposal, investments, staff and student commuting).</a:t>
                      </a:r>
                    </a:p>
                    <a:p>
                      <a:endParaRPr lang="en-GB" sz="900" dirty="0"/>
                    </a:p>
                    <a:p>
                      <a:r>
                        <a:rPr lang="en-GB" sz="900" dirty="0"/>
                        <a:t>It is not possible to achieve net zero without measuring Scope 3 emissions and finding opportunities to reduce them</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900" dirty="0"/>
                    </a:p>
                    <a:p>
                      <a:endParaRPr lang="en-GB" sz="900" dirty="0"/>
                    </a:p>
                    <a:p>
                      <a:endParaRPr lang="en-GB" sz="900" dirty="0"/>
                    </a:p>
                    <a:p>
                      <a:r>
                        <a:rPr lang="en-GB" sz="900" dirty="0"/>
                        <a:t>Cost involved in additional data collection, management, and reporting. Up-front investment of time to fairly estimate Scope 3 emissions.</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This could take time, depending on the quality of the college’s data and time taken to establish a baseline</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5029457"/>
                  </a:ext>
                </a:extLst>
              </a:tr>
            </a:tbl>
          </a:graphicData>
        </a:graphic>
      </p:graphicFrame>
      <p:sp>
        <p:nvSpPr>
          <p:cNvPr id="15" name="Oval 14">
            <a:extLst>
              <a:ext uri="{FF2B5EF4-FFF2-40B4-BE49-F238E27FC236}">
                <a16:creationId xmlns:a16="http://schemas.microsoft.com/office/drawing/2014/main" id="{0B1BCEDA-8188-4D67-A103-04970F154F20}"/>
              </a:ext>
            </a:extLst>
          </p:cNvPr>
          <p:cNvSpPr/>
          <p:nvPr/>
        </p:nvSpPr>
        <p:spPr>
          <a:xfrm>
            <a:off x="8475191" y="1917666"/>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6" name="Oval 15">
            <a:extLst>
              <a:ext uri="{FF2B5EF4-FFF2-40B4-BE49-F238E27FC236}">
                <a16:creationId xmlns:a16="http://schemas.microsoft.com/office/drawing/2014/main" id="{F1A9861C-AAD7-4721-8FB7-728336D134B3}"/>
              </a:ext>
            </a:extLst>
          </p:cNvPr>
          <p:cNvSpPr/>
          <p:nvPr/>
        </p:nvSpPr>
        <p:spPr>
          <a:xfrm>
            <a:off x="8763929" y="1917666"/>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7" name="Oval 16">
            <a:extLst>
              <a:ext uri="{FF2B5EF4-FFF2-40B4-BE49-F238E27FC236}">
                <a16:creationId xmlns:a16="http://schemas.microsoft.com/office/drawing/2014/main" id="{3F253F2E-A483-4CA9-A578-B4E6B0E00BF1}"/>
              </a:ext>
            </a:extLst>
          </p:cNvPr>
          <p:cNvSpPr/>
          <p:nvPr/>
        </p:nvSpPr>
        <p:spPr>
          <a:xfrm>
            <a:off x="9052667" y="1917666"/>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8" name="Oval 17">
            <a:extLst>
              <a:ext uri="{FF2B5EF4-FFF2-40B4-BE49-F238E27FC236}">
                <a16:creationId xmlns:a16="http://schemas.microsoft.com/office/drawing/2014/main" id="{1EC4FB26-EF31-4823-A4E0-23CDC2C7C6E1}"/>
              </a:ext>
            </a:extLst>
          </p:cNvPr>
          <p:cNvSpPr/>
          <p:nvPr/>
        </p:nvSpPr>
        <p:spPr>
          <a:xfrm>
            <a:off x="10024000" y="1917666"/>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0" name="Oval 19">
            <a:extLst>
              <a:ext uri="{FF2B5EF4-FFF2-40B4-BE49-F238E27FC236}">
                <a16:creationId xmlns:a16="http://schemas.microsoft.com/office/drawing/2014/main" id="{0FF1F4F9-C95A-4B0C-8BE7-49C4CFE397BA}"/>
              </a:ext>
            </a:extLst>
          </p:cNvPr>
          <p:cNvSpPr/>
          <p:nvPr/>
        </p:nvSpPr>
        <p:spPr>
          <a:xfrm>
            <a:off x="10312738" y="1917666"/>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3" name="Oval 22">
            <a:extLst>
              <a:ext uri="{FF2B5EF4-FFF2-40B4-BE49-F238E27FC236}">
                <a16:creationId xmlns:a16="http://schemas.microsoft.com/office/drawing/2014/main" id="{1CEA5FBC-F92A-4A11-BFB2-0FECDD3BEE89}"/>
              </a:ext>
            </a:extLst>
          </p:cNvPr>
          <p:cNvSpPr/>
          <p:nvPr/>
        </p:nvSpPr>
        <p:spPr>
          <a:xfrm>
            <a:off x="10601476" y="1917666"/>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4" name="Oval 23">
            <a:extLst>
              <a:ext uri="{FF2B5EF4-FFF2-40B4-BE49-F238E27FC236}">
                <a16:creationId xmlns:a16="http://schemas.microsoft.com/office/drawing/2014/main" id="{50C9C9A7-6AC2-4CBF-B2C1-3E342FB9F761}"/>
              </a:ext>
            </a:extLst>
          </p:cNvPr>
          <p:cNvSpPr/>
          <p:nvPr/>
        </p:nvSpPr>
        <p:spPr>
          <a:xfrm>
            <a:off x="8475191" y="3339794"/>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5" name="Oval 24">
            <a:extLst>
              <a:ext uri="{FF2B5EF4-FFF2-40B4-BE49-F238E27FC236}">
                <a16:creationId xmlns:a16="http://schemas.microsoft.com/office/drawing/2014/main" id="{8BAC6AF2-A0BA-4481-89D8-FA9A0EC968B0}"/>
              </a:ext>
            </a:extLst>
          </p:cNvPr>
          <p:cNvSpPr/>
          <p:nvPr/>
        </p:nvSpPr>
        <p:spPr>
          <a:xfrm>
            <a:off x="8763929" y="3339794"/>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6" name="Oval 25">
            <a:extLst>
              <a:ext uri="{FF2B5EF4-FFF2-40B4-BE49-F238E27FC236}">
                <a16:creationId xmlns:a16="http://schemas.microsoft.com/office/drawing/2014/main" id="{7D29082B-1C81-414D-A105-8D83C63A0953}"/>
              </a:ext>
            </a:extLst>
          </p:cNvPr>
          <p:cNvSpPr/>
          <p:nvPr/>
        </p:nvSpPr>
        <p:spPr>
          <a:xfrm>
            <a:off x="9052667" y="3339794"/>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2" name="Oval 31">
            <a:extLst>
              <a:ext uri="{FF2B5EF4-FFF2-40B4-BE49-F238E27FC236}">
                <a16:creationId xmlns:a16="http://schemas.microsoft.com/office/drawing/2014/main" id="{D89DF480-81A3-454F-A6C3-E9514AAB945E}"/>
              </a:ext>
            </a:extLst>
          </p:cNvPr>
          <p:cNvSpPr/>
          <p:nvPr/>
        </p:nvSpPr>
        <p:spPr>
          <a:xfrm>
            <a:off x="8521328" y="5084690"/>
            <a:ext cx="180000" cy="18000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3" name="Oval 32">
            <a:extLst>
              <a:ext uri="{FF2B5EF4-FFF2-40B4-BE49-F238E27FC236}">
                <a16:creationId xmlns:a16="http://schemas.microsoft.com/office/drawing/2014/main" id="{FD911AAE-8A54-4769-B8D2-5336F732D9F0}"/>
              </a:ext>
            </a:extLst>
          </p:cNvPr>
          <p:cNvSpPr/>
          <p:nvPr/>
        </p:nvSpPr>
        <p:spPr>
          <a:xfrm>
            <a:off x="8810066" y="5084690"/>
            <a:ext cx="180000" cy="18000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4" name="Oval 33">
            <a:extLst>
              <a:ext uri="{FF2B5EF4-FFF2-40B4-BE49-F238E27FC236}">
                <a16:creationId xmlns:a16="http://schemas.microsoft.com/office/drawing/2014/main" id="{6ECB0C1C-0840-4996-8F08-8505D16E9E24}"/>
              </a:ext>
            </a:extLst>
          </p:cNvPr>
          <p:cNvSpPr/>
          <p:nvPr/>
        </p:nvSpPr>
        <p:spPr>
          <a:xfrm>
            <a:off x="9098804" y="5084690"/>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5" name="Oval 34">
            <a:extLst>
              <a:ext uri="{FF2B5EF4-FFF2-40B4-BE49-F238E27FC236}">
                <a16:creationId xmlns:a16="http://schemas.microsoft.com/office/drawing/2014/main" id="{342248D5-B13C-4297-B0FE-662C5F7DDC91}"/>
              </a:ext>
            </a:extLst>
          </p:cNvPr>
          <p:cNvSpPr/>
          <p:nvPr/>
        </p:nvSpPr>
        <p:spPr>
          <a:xfrm>
            <a:off x="10070137" y="5088887"/>
            <a:ext cx="180000" cy="18000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6" name="Oval 35">
            <a:extLst>
              <a:ext uri="{FF2B5EF4-FFF2-40B4-BE49-F238E27FC236}">
                <a16:creationId xmlns:a16="http://schemas.microsoft.com/office/drawing/2014/main" id="{C53B34B9-66FA-4C2C-88D0-4C72D06A0F91}"/>
              </a:ext>
            </a:extLst>
          </p:cNvPr>
          <p:cNvSpPr/>
          <p:nvPr/>
        </p:nvSpPr>
        <p:spPr>
          <a:xfrm>
            <a:off x="10358875" y="5088887"/>
            <a:ext cx="180000" cy="18000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7" name="Oval 36">
            <a:extLst>
              <a:ext uri="{FF2B5EF4-FFF2-40B4-BE49-F238E27FC236}">
                <a16:creationId xmlns:a16="http://schemas.microsoft.com/office/drawing/2014/main" id="{6A7C43BE-E349-4562-A87E-076BAED8A9E5}"/>
              </a:ext>
            </a:extLst>
          </p:cNvPr>
          <p:cNvSpPr/>
          <p:nvPr/>
        </p:nvSpPr>
        <p:spPr>
          <a:xfrm>
            <a:off x="10647613" y="5088887"/>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8" name="Text Placeholder 18">
            <a:extLst>
              <a:ext uri="{FF2B5EF4-FFF2-40B4-BE49-F238E27FC236}">
                <a16:creationId xmlns:a16="http://schemas.microsoft.com/office/drawing/2014/main" id="{4ECD76B6-B411-4851-B653-882DDA6F83E1}"/>
              </a:ext>
            </a:extLst>
          </p:cNvPr>
          <p:cNvSpPr txBox="1">
            <a:spLocks/>
          </p:cNvSpPr>
          <p:nvPr/>
        </p:nvSpPr>
        <p:spPr>
          <a:xfrm>
            <a:off x="666749" y="430332"/>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400" dirty="0">
                <a:latin typeface="+mj-lt"/>
              </a:rPr>
              <a:t>ESTABLISHED COLLEGES INITIATIVES (1)</a:t>
            </a:r>
            <a:endParaRPr lang="en-AU" sz="2400" dirty="0">
              <a:latin typeface="+mj-lt"/>
            </a:endParaRPr>
          </a:p>
        </p:txBody>
      </p:sp>
      <p:sp>
        <p:nvSpPr>
          <p:cNvPr id="21" name="Rectangle 20">
            <a:extLst>
              <a:ext uri="{FF2B5EF4-FFF2-40B4-BE49-F238E27FC236}">
                <a16:creationId xmlns:a16="http://schemas.microsoft.com/office/drawing/2014/main" id="{473D4FBD-F020-4D7E-85D2-0E20035FF020}"/>
              </a:ext>
            </a:extLst>
          </p:cNvPr>
          <p:cNvSpPr/>
          <p:nvPr/>
        </p:nvSpPr>
        <p:spPr>
          <a:xfrm>
            <a:off x="0" y="6549876"/>
            <a:ext cx="12190413" cy="309712"/>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Tree>
    <p:extLst>
      <p:ext uri="{BB962C8B-B14F-4D97-AF65-F5344CB8AC3E}">
        <p14:creationId xmlns:p14="http://schemas.microsoft.com/office/powerpoint/2010/main" val="790375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EA20481-597A-4D55-AAFA-D7344CA881A0}"/>
              </a:ext>
            </a:extLst>
          </p:cNvPr>
          <p:cNvGraphicFramePr>
            <a:graphicFrameLocks noChangeAspect="1"/>
          </p:cNvGraphicFramePr>
          <p:nvPr>
            <p:custDataLst>
              <p:tags r:id="rId2"/>
            </p:custDataLst>
            <p:extLst>
              <p:ext uri="{D42A27DB-BD31-4B8C-83A1-F6EECF244321}">
                <p14:modId xmlns:p14="http://schemas.microsoft.com/office/powerpoint/2010/main" val="24806044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8EA20481-597A-4D55-AAFA-D7344CA881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F5C61A60-E8A1-4F0D-BF51-B53B125FA29B}"/>
              </a:ext>
            </a:extLst>
          </p:cNvPr>
          <p:cNvSpPr/>
          <p:nvPr/>
        </p:nvSpPr>
        <p:spPr>
          <a:xfrm>
            <a:off x="0" y="106326"/>
            <a:ext cx="12190413" cy="6443550"/>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aphicFrame>
        <p:nvGraphicFramePr>
          <p:cNvPr id="23" name="Table 22">
            <a:extLst>
              <a:ext uri="{FF2B5EF4-FFF2-40B4-BE49-F238E27FC236}">
                <a16:creationId xmlns:a16="http://schemas.microsoft.com/office/drawing/2014/main" id="{742D9AB1-EA62-4F24-854F-D5022A6741E7}"/>
              </a:ext>
            </a:extLst>
          </p:cNvPr>
          <p:cNvGraphicFramePr>
            <a:graphicFrameLocks noGrp="1"/>
          </p:cNvGraphicFramePr>
          <p:nvPr>
            <p:extLst>
              <p:ext uri="{D42A27DB-BD31-4B8C-83A1-F6EECF244321}">
                <p14:modId xmlns:p14="http://schemas.microsoft.com/office/powerpoint/2010/main" val="4151204785"/>
              </p:ext>
            </p:extLst>
          </p:nvPr>
        </p:nvGraphicFramePr>
        <p:xfrm>
          <a:off x="666750" y="3908252"/>
          <a:ext cx="10872788" cy="2087880"/>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244622">
                <a:tc gridSpan="4">
                  <a:txBody>
                    <a:bodyPr/>
                    <a:lstStyle/>
                    <a:p>
                      <a:r>
                        <a:rPr lang="en-GB" sz="1100" dirty="0">
                          <a:solidFill>
                            <a:schemeClr val="accent3"/>
                          </a:solidFill>
                          <a:latin typeface="+mj-lt"/>
                        </a:rPr>
                        <a:t>Estates and operations</a:t>
                      </a:r>
                      <a:endParaRPr lang="en-AU" sz="1100" dirty="0">
                        <a:solidFill>
                          <a:schemeClr val="accent3"/>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215843">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SHOULD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653019">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r>
                        <a:rPr lang="en-GB" sz="900" dirty="0">
                          <a:latin typeface="+mj-lt"/>
                        </a:rPr>
                        <a:t>Apply for a Salix Finance loan for financial support to improve energy efficiency on the estate</a:t>
                      </a:r>
                    </a:p>
                    <a:p>
                      <a:pPr marL="171450" indent="-171450">
                        <a:buFont typeface="Arial" panose="020B0604020202020204" pitchFamily="34" charset="0"/>
                        <a:buChar char="•"/>
                      </a:pPr>
                      <a:r>
                        <a:rPr lang="en-GB" sz="900" i="0" dirty="0">
                          <a:hlinkClick r:id="rId6"/>
                        </a:rPr>
                        <a:t>Salix Finance </a:t>
                      </a:r>
                      <a:r>
                        <a:rPr lang="en-GB" sz="900" i="0" dirty="0"/>
                        <a:t>provides interest-free Government funding (£842m) to the public sector to improve energy efficiency, reduce carbon emissions, and lower emissions.</a:t>
                      </a:r>
                    </a:p>
                    <a:p>
                      <a:pPr marL="171450" indent="-171450">
                        <a:buFont typeface="Arial" panose="020B0604020202020204" pitchFamily="34" charset="0"/>
                        <a:buChar char="•"/>
                      </a:pPr>
                      <a:r>
                        <a:rPr lang="en-GB" sz="900" i="0" dirty="0"/>
                        <a:t>It has helped several colleges  - e.g. Lincoln College Group loaned £704,849 to substantially reduce carbon emissions by completing LED lighting upgrades across campuses (</a:t>
                      </a:r>
                      <a:r>
                        <a:rPr lang="en-GB" sz="900" i="0" dirty="0">
                          <a:hlinkClick r:id="rId6"/>
                        </a:rPr>
                        <a:t>see case study here</a:t>
                      </a:r>
                      <a:r>
                        <a:rPr lang="en-GB" sz="900" i="0" dirty="0"/>
                        <a:t>)</a:t>
                      </a:r>
                    </a:p>
                    <a:p>
                      <a:pPr marL="171450" indent="-171450">
                        <a:buFont typeface="Arial" panose="020B0604020202020204" pitchFamily="34" charset="0"/>
                        <a:buChar char="•"/>
                      </a:pPr>
                      <a:r>
                        <a:rPr lang="en-GB" sz="900" i="0" dirty="0"/>
                        <a:t>Exploring options to increase </a:t>
                      </a:r>
                      <a:r>
                        <a:rPr lang="en-GB" sz="900" i="1" dirty="0"/>
                        <a:t>efficiency</a:t>
                      </a:r>
                      <a:r>
                        <a:rPr lang="en-GB" sz="900" i="0" dirty="0"/>
                        <a:t> is based on the assumption the college has already tried to </a:t>
                      </a:r>
                      <a:r>
                        <a:rPr lang="en-GB" sz="900" i="1" dirty="0"/>
                        <a:t>reduce</a:t>
                      </a:r>
                      <a:r>
                        <a:rPr lang="en-GB" sz="900" i="0" dirty="0"/>
                        <a:t> its energy use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Salix finance provides the resources to implement ambitious energy efficiency and carbon reduction campaigns that can be paid back over time with money saved on electricity costs. Over 100 different energy-efficiency technologies are available for Salix interest-free financing</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900" dirty="0"/>
                    </a:p>
                    <a:p>
                      <a:endParaRPr lang="en-GB" sz="900" dirty="0"/>
                    </a:p>
                    <a:p>
                      <a:endParaRPr lang="en-GB" sz="900" dirty="0"/>
                    </a:p>
                    <a:p>
                      <a:endParaRPr lang="en-GB" sz="900" dirty="0"/>
                    </a:p>
                    <a:p>
                      <a:r>
                        <a:rPr lang="en-GB" sz="900" dirty="0"/>
                        <a:t>Cost of developing the loan application and paying back overtime (depending on gap between cash saved from energy efficiency and loan)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~1 month to make application/business case and pay-back period up to 5 years</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5029457"/>
                  </a:ext>
                </a:extLst>
              </a:tr>
            </a:tbl>
          </a:graphicData>
        </a:graphic>
      </p:graphicFrame>
      <p:sp>
        <p:nvSpPr>
          <p:cNvPr id="17" name="Text Placeholder 18">
            <a:extLst>
              <a:ext uri="{FF2B5EF4-FFF2-40B4-BE49-F238E27FC236}">
                <a16:creationId xmlns:a16="http://schemas.microsoft.com/office/drawing/2014/main" id="{C645388A-F07C-429D-9582-A7FC4E9530A6}"/>
              </a:ext>
            </a:extLst>
          </p:cNvPr>
          <p:cNvSpPr txBox="1">
            <a:spLocks/>
          </p:cNvSpPr>
          <p:nvPr/>
        </p:nvSpPr>
        <p:spPr>
          <a:xfrm>
            <a:off x="666749" y="430332"/>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400" dirty="0">
                <a:latin typeface="+mj-lt"/>
              </a:rPr>
              <a:t>ESTABLISHED COLLEGES INITIATIVES (2)</a:t>
            </a:r>
            <a:endParaRPr lang="en-AU" sz="2400" dirty="0">
              <a:latin typeface="+mj-lt"/>
            </a:endParaRPr>
          </a:p>
        </p:txBody>
      </p:sp>
      <p:graphicFrame>
        <p:nvGraphicFramePr>
          <p:cNvPr id="38" name="Table 37">
            <a:extLst>
              <a:ext uri="{FF2B5EF4-FFF2-40B4-BE49-F238E27FC236}">
                <a16:creationId xmlns:a16="http://schemas.microsoft.com/office/drawing/2014/main" id="{9A96D804-36B4-494F-A21D-E4B64A8BE476}"/>
              </a:ext>
            </a:extLst>
          </p:cNvPr>
          <p:cNvGraphicFramePr>
            <a:graphicFrameLocks noGrp="1"/>
          </p:cNvGraphicFramePr>
          <p:nvPr>
            <p:extLst>
              <p:ext uri="{D42A27DB-BD31-4B8C-83A1-F6EECF244321}">
                <p14:modId xmlns:p14="http://schemas.microsoft.com/office/powerpoint/2010/main" val="1223115939"/>
              </p:ext>
            </p:extLst>
          </p:nvPr>
        </p:nvGraphicFramePr>
        <p:xfrm>
          <a:off x="666750" y="1129580"/>
          <a:ext cx="10872788" cy="2793754"/>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324874">
                <a:tc gridSpan="4">
                  <a:txBody>
                    <a:bodyPr/>
                    <a:lstStyle/>
                    <a:p>
                      <a:r>
                        <a:rPr lang="en-GB" sz="1100" dirty="0">
                          <a:solidFill>
                            <a:schemeClr val="accent2"/>
                          </a:solidFill>
                          <a:latin typeface="+mj-lt"/>
                        </a:rPr>
                        <a:t>Teaching, Learning, and Research</a:t>
                      </a:r>
                      <a:endParaRPr lang="en-AU" sz="1100" dirty="0">
                        <a:solidFill>
                          <a:schemeClr val="accent2"/>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286654">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SHOULD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867252">
                <a:tc>
                  <a:txBody>
                    <a:bodyPr/>
                    <a:lstStyle/>
                    <a:p>
                      <a:pPr marL="0" indent="0">
                        <a:buFont typeface="Arial" panose="020B0604020202020204" pitchFamily="34" charset="0"/>
                        <a:buNone/>
                      </a:pPr>
                      <a:r>
                        <a:rPr lang="en-GB" sz="900" dirty="0">
                          <a:latin typeface="+mj-lt"/>
                        </a:rPr>
                        <a:t>Participate in the Global Goals Teach In</a:t>
                      </a:r>
                      <a:endParaRPr lang="en-GB" sz="900" b="1" dirty="0">
                        <a:latin typeface="+mj-lt"/>
                      </a:endParaRPr>
                    </a:p>
                    <a:p>
                      <a:pPr marL="171450" indent="-171450">
                        <a:buFont typeface="Arial" panose="020B0604020202020204" pitchFamily="34" charset="0"/>
                        <a:buChar char="•"/>
                      </a:pPr>
                      <a:r>
                        <a:rPr lang="en-GB" sz="900" b="0" dirty="0">
                          <a:latin typeface="+mn-lt"/>
                        </a:rPr>
                        <a:t>Participate in the Global Goals Teach In: an annual week-long campaign delivered by Students Organising for Sustainability that asks college teachers (and university lecturers) to embed the sustainable development goals into their teaching for a week</a:t>
                      </a:r>
                    </a:p>
                    <a:p>
                      <a:pPr marL="171450" indent="-171450">
                        <a:buFont typeface="Arial" panose="020B0604020202020204" pitchFamily="34" charset="0"/>
                        <a:buChar char="•"/>
                      </a:pPr>
                      <a:endParaRPr lang="en-GB" sz="9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This week-long exercise will increase students’ understanding of sustainable development. It will also pave the way for sustainability being embedded across the curriculum.</a:t>
                      </a:r>
                    </a:p>
                    <a:p>
                      <a:r>
                        <a:rPr lang="en-GB" sz="900" dirty="0"/>
                        <a:t>This is a good opportunity to engage with Students Organising for Sustainability, which are a leading voice on incorporating the SDGs into college and university education.</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r>
                        <a:rPr lang="en-GB" sz="900" dirty="0"/>
                        <a:t>No additional teaching cost</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endParaRPr lang="en-GB" sz="900" dirty="0"/>
                    </a:p>
                    <a:p>
                      <a:pPr marL="0" marR="0" lvl="0" indent="0" algn="l" defTabSz="1039033" rtl="0" eaLnBrk="1" fontAlgn="auto" latinLnBrk="0" hangingPunct="1">
                        <a:lnSpc>
                          <a:spcPct val="100000"/>
                        </a:lnSpc>
                        <a:spcBef>
                          <a:spcPts val="0"/>
                        </a:spcBef>
                        <a:spcAft>
                          <a:spcPts val="0"/>
                        </a:spcAft>
                        <a:buClrTx/>
                        <a:buSzTx/>
                        <a:buFontTx/>
                        <a:buNone/>
                        <a:tabLst/>
                        <a:defRPr/>
                      </a:pPr>
                      <a:endParaRPr lang="en-GB" sz="900" dirty="0"/>
                    </a:p>
                    <a:p>
                      <a:pPr marL="0" marR="0" lvl="0" indent="0" algn="l" defTabSz="1039033" rtl="0" eaLnBrk="1" fontAlgn="auto" latinLnBrk="0" hangingPunct="1">
                        <a:lnSpc>
                          <a:spcPct val="100000"/>
                        </a:lnSpc>
                        <a:spcBef>
                          <a:spcPts val="0"/>
                        </a:spcBef>
                        <a:spcAft>
                          <a:spcPts val="0"/>
                        </a:spcAft>
                        <a:buClrTx/>
                        <a:buSzTx/>
                        <a:buFontTx/>
                        <a:buNone/>
                        <a:tabLst/>
                        <a:defRPr/>
                      </a:pPr>
                      <a:endParaRPr lang="en-GB" sz="900" dirty="0"/>
                    </a:p>
                    <a:p>
                      <a:pPr marL="0" marR="0" lvl="0" indent="0" algn="l" defTabSz="1039033" rtl="0" eaLnBrk="1" fontAlgn="auto" latinLnBrk="0" hangingPunct="1">
                        <a:lnSpc>
                          <a:spcPct val="100000"/>
                        </a:lnSpc>
                        <a:spcBef>
                          <a:spcPts val="0"/>
                        </a:spcBef>
                        <a:spcAft>
                          <a:spcPts val="0"/>
                        </a:spcAft>
                        <a:buClrTx/>
                        <a:buSzTx/>
                        <a:buFontTx/>
                        <a:buNone/>
                        <a:tabLst/>
                        <a:defRPr/>
                      </a:pPr>
                      <a:endParaRPr lang="en-GB" sz="900" dirty="0"/>
                    </a:p>
                    <a:p>
                      <a:pPr marL="0" marR="0" lvl="0" indent="0" algn="l" defTabSz="1039033" rtl="0" eaLnBrk="1" fontAlgn="auto" latinLnBrk="0" hangingPunct="1">
                        <a:lnSpc>
                          <a:spcPct val="100000"/>
                        </a:lnSpc>
                        <a:spcBef>
                          <a:spcPts val="0"/>
                        </a:spcBef>
                        <a:spcAft>
                          <a:spcPts val="0"/>
                        </a:spcAft>
                        <a:buClrTx/>
                        <a:buSzTx/>
                        <a:buFontTx/>
                        <a:buNone/>
                        <a:tabLst/>
                        <a:defRPr/>
                      </a:pPr>
                      <a:r>
                        <a:rPr lang="en-GB" sz="900" dirty="0"/>
                        <a:t>Some time needed for teachers to upskill on the SDGs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2720645"/>
                  </a:ext>
                </a:extLst>
              </a:tr>
              <a:tr h="867252">
                <a:tc>
                  <a:txBody>
                    <a:bodyPr/>
                    <a:lstStyle/>
                    <a:p>
                      <a:pPr marL="0" indent="0">
                        <a:buFont typeface="Arial" panose="020B0604020202020204" pitchFamily="34" charset="0"/>
                        <a:buNone/>
                      </a:pPr>
                      <a:r>
                        <a:rPr lang="en-GB" sz="900" b="0" dirty="0">
                          <a:latin typeface="+mj-lt"/>
                        </a:rPr>
                        <a:t>Audit college curriculum against the SDGs</a:t>
                      </a:r>
                    </a:p>
                    <a:p>
                      <a:pPr marL="171450" indent="-171450">
                        <a:buFont typeface="Arial" panose="020B0604020202020204" pitchFamily="34" charset="0"/>
                        <a:buChar char="•"/>
                      </a:pPr>
                      <a:r>
                        <a:rPr lang="en-GB" sz="900" b="0" dirty="0">
                          <a:latin typeface="+mn-lt"/>
                        </a:rPr>
                        <a:t>Assemble a team of teaching staff from across the college to audit the college’s curriculum against the Sustainable Development goals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900" dirty="0"/>
                        <a:t>Understanding where the sustainability goals are already reflected in the curriculum – and what the gaps and opportunities are – is the first step towards offering students an educational offer informed by the SDGs</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r>
                        <a:rPr lang="en-GB" sz="900" dirty="0"/>
                        <a:t>More substantial staff time commitment</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endParaRPr lang="en-GB" sz="900" dirty="0"/>
                    </a:p>
                    <a:p>
                      <a:pPr marL="0" marR="0" lvl="0" indent="0" algn="l" defTabSz="1039033" rtl="0" eaLnBrk="1" fontAlgn="auto" latinLnBrk="0" hangingPunct="1">
                        <a:lnSpc>
                          <a:spcPct val="100000"/>
                        </a:lnSpc>
                        <a:spcBef>
                          <a:spcPts val="0"/>
                        </a:spcBef>
                        <a:spcAft>
                          <a:spcPts val="0"/>
                        </a:spcAft>
                        <a:buClrTx/>
                        <a:buSzTx/>
                        <a:buFontTx/>
                        <a:buNone/>
                        <a:tabLst/>
                        <a:defRPr/>
                      </a:pPr>
                      <a:endParaRPr lang="en-GB" sz="900" dirty="0"/>
                    </a:p>
                    <a:p>
                      <a:pPr marL="0" marR="0" lvl="0" indent="0" algn="l" defTabSz="1039033" rtl="0" eaLnBrk="1" fontAlgn="auto" latinLnBrk="0" hangingPunct="1">
                        <a:lnSpc>
                          <a:spcPct val="100000"/>
                        </a:lnSpc>
                        <a:spcBef>
                          <a:spcPts val="0"/>
                        </a:spcBef>
                        <a:spcAft>
                          <a:spcPts val="0"/>
                        </a:spcAft>
                        <a:buClrTx/>
                        <a:buSzTx/>
                        <a:buFontTx/>
                        <a:buNone/>
                        <a:tabLst/>
                        <a:defRPr/>
                      </a:pPr>
                      <a:endParaRPr lang="en-GB" sz="900" dirty="0"/>
                    </a:p>
                    <a:p>
                      <a:pPr marL="0" marR="0" lvl="0" indent="0" algn="l" defTabSz="1039033" rtl="0" eaLnBrk="1" fontAlgn="auto" latinLnBrk="0" hangingPunct="1">
                        <a:lnSpc>
                          <a:spcPct val="100000"/>
                        </a:lnSpc>
                        <a:spcBef>
                          <a:spcPts val="0"/>
                        </a:spcBef>
                        <a:spcAft>
                          <a:spcPts val="0"/>
                        </a:spcAft>
                        <a:buClrTx/>
                        <a:buSzTx/>
                        <a:buFontTx/>
                        <a:buNone/>
                        <a:tabLst/>
                        <a:defRPr/>
                      </a:pPr>
                      <a:endParaRPr lang="en-GB" sz="900" dirty="0"/>
                    </a:p>
                    <a:p>
                      <a:pPr marL="0" marR="0" lvl="0" indent="0" algn="l" defTabSz="1039033" rtl="0" eaLnBrk="1" fontAlgn="auto" latinLnBrk="0" hangingPunct="1">
                        <a:lnSpc>
                          <a:spcPct val="100000"/>
                        </a:lnSpc>
                        <a:spcBef>
                          <a:spcPts val="0"/>
                        </a:spcBef>
                        <a:spcAft>
                          <a:spcPts val="0"/>
                        </a:spcAft>
                        <a:buClrTx/>
                        <a:buSzTx/>
                        <a:buFontTx/>
                        <a:buNone/>
                        <a:tabLst/>
                        <a:defRPr/>
                      </a:pPr>
                      <a:r>
                        <a:rPr lang="en-GB" sz="900" dirty="0"/>
                        <a:t>Audit is likely to be time-consuming, depending on college’s size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34021116"/>
                  </a:ext>
                </a:extLst>
              </a:tr>
            </a:tbl>
          </a:graphicData>
        </a:graphic>
      </p:graphicFrame>
      <p:sp>
        <p:nvSpPr>
          <p:cNvPr id="39" name="Oval 38">
            <a:extLst>
              <a:ext uri="{FF2B5EF4-FFF2-40B4-BE49-F238E27FC236}">
                <a16:creationId xmlns:a16="http://schemas.microsoft.com/office/drawing/2014/main" id="{EC128E7E-F821-4F68-B397-5FD9BF967982}"/>
              </a:ext>
            </a:extLst>
          </p:cNvPr>
          <p:cNvSpPr/>
          <p:nvPr/>
        </p:nvSpPr>
        <p:spPr>
          <a:xfrm>
            <a:off x="8483129" y="2067382"/>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0" name="Oval 39">
            <a:extLst>
              <a:ext uri="{FF2B5EF4-FFF2-40B4-BE49-F238E27FC236}">
                <a16:creationId xmlns:a16="http://schemas.microsoft.com/office/drawing/2014/main" id="{D8DC93A1-20FF-478E-99E3-5B09937EEC52}"/>
              </a:ext>
            </a:extLst>
          </p:cNvPr>
          <p:cNvSpPr/>
          <p:nvPr/>
        </p:nvSpPr>
        <p:spPr>
          <a:xfrm>
            <a:off x="8771867" y="2067382"/>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1" name="Oval 40">
            <a:extLst>
              <a:ext uri="{FF2B5EF4-FFF2-40B4-BE49-F238E27FC236}">
                <a16:creationId xmlns:a16="http://schemas.microsoft.com/office/drawing/2014/main" id="{671B9CDD-5439-4174-8AE1-1CEA153EFF45}"/>
              </a:ext>
            </a:extLst>
          </p:cNvPr>
          <p:cNvSpPr/>
          <p:nvPr/>
        </p:nvSpPr>
        <p:spPr>
          <a:xfrm>
            <a:off x="9060605" y="2067382"/>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2" name="Oval 41">
            <a:extLst>
              <a:ext uri="{FF2B5EF4-FFF2-40B4-BE49-F238E27FC236}">
                <a16:creationId xmlns:a16="http://schemas.microsoft.com/office/drawing/2014/main" id="{695D4DD3-A0B0-4CED-BEC1-FF7E4E2532C4}"/>
              </a:ext>
            </a:extLst>
          </p:cNvPr>
          <p:cNvSpPr/>
          <p:nvPr/>
        </p:nvSpPr>
        <p:spPr>
          <a:xfrm>
            <a:off x="9997985" y="2067382"/>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3" name="Oval 42">
            <a:extLst>
              <a:ext uri="{FF2B5EF4-FFF2-40B4-BE49-F238E27FC236}">
                <a16:creationId xmlns:a16="http://schemas.microsoft.com/office/drawing/2014/main" id="{0BE37F2C-71D3-44A8-9D14-D943F3AC74C0}"/>
              </a:ext>
            </a:extLst>
          </p:cNvPr>
          <p:cNvSpPr/>
          <p:nvPr/>
        </p:nvSpPr>
        <p:spPr>
          <a:xfrm>
            <a:off x="10286723" y="2067382"/>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4" name="Oval 43">
            <a:extLst>
              <a:ext uri="{FF2B5EF4-FFF2-40B4-BE49-F238E27FC236}">
                <a16:creationId xmlns:a16="http://schemas.microsoft.com/office/drawing/2014/main" id="{5364E109-1E55-4FDA-B5AB-73C2074C4F6D}"/>
              </a:ext>
            </a:extLst>
          </p:cNvPr>
          <p:cNvSpPr/>
          <p:nvPr/>
        </p:nvSpPr>
        <p:spPr>
          <a:xfrm>
            <a:off x="10575461" y="2067382"/>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5" name="Oval 44">
            <a:extLst>
              <a:ext uri="{FF2B5EF4-FFF2-40B4-BE49-F238E27FC236}">
                <a16:creationId xmlns:a16="http://schemas.microsoft.com/office/drawing/2014/main" id="{0EB37839-0150-4379-B583-608654955AB2}"/>
              </a:ext>
            </a:extLst>
          </p:cNvPr>
          <p:cNvSpPr/>
          <p:nvPr/>
        </p:nvSpPr>
        <p:spPr>
          <a:xfrm>
            <a:off x="8483129" y="4788969"/>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6" name="Oval 45">
            <a:extLst>
              <a:ext uri="{FF2B5EF4-FFF2-40B4-BE49-F238E27FC236}">
                <a16:creationId xmlns:a16="http://schemas.microsoft.com/office/drawing/2014/main" id="{E861B766-DD8A-4768-BADE-0BCA9B7FF345}"/>
              </a:ext>
            </a:extLst>
          </p:cNvPr>
          <p:cNvSpPr/>
          <p:nvPr/>
        </p:nvSpPr>
        <p:spPr>
          <a:xfrm>
            <a:off x="8771867" y="4788969"/>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7" name="Oval 46">
            <a:extLst>
              <a:ext uri="{FF2B5EF4-FFF2-40B4-BE49-F238E27FC236}">
                <a16:creationId xmlns:a16="http://schemas.microsoft.com/office/drawing/2014/main" id="{F728AA9D-1553-46C0-8A27-8FA6041B4A46}"/>
              </a:ext>
            </a:extLst>
          </p:cNvPr>
          <p:cNvSpPr/>
          <p:nvPr/>
        </p:nvSpPr>
        <p:spPr>
          <a:xfrm>
            <a:off x="9060605" y="4788969"/>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8" name="Oval 47">
            <a:extLst>
              <a:ext uri="{FF2B5EF4-FFF2-40B4-BE49-F238E27FC236}">
                <a16:creationId xmlns:a16="http://schemas.microsoft.com/office/drawing/2014/main" id="{A435F55C-F9B3-444C-82BB-99E208B23B24}"/>
              </a:ext>
            </a:extLst>
          </p:cNvPr>
          <p:cNvSpPr/>
          <p:nvPr/>
        </p:nvSpPr>
        <p:spPr>
          <a:xfrm>
            <a:off x="9997985" y="4788969"/>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9" name="Oval 48">
            <a:extLst>
              <a:ext uri="{FF2B5EF4-FFF2-40B4-BE49-F238E27FC236}">
                <a16:creationId xmlns:a16="http://schemas.microsoft.com/office/drawing/2014/main" id="{30B0A52F-3B45-45EC-9138-8DD56FBC812E}"/>
              </a:ext>
            </a:extLst>
          </p:cNvPr>
          <p:cNvSpPr/>
          <p:nvPr/>
        </p:nvSpPr>
        <p:spPr>
          <a:xfrm>
            <a:off x="10286723" y="4788969"/>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0" name="Oval 49">
            <a:extLst>
              <a:ext uri="{FF2B5EF4-FFF2-40B4-BE49-F238E27FC236}">
                <a16:creationId xmlns:a16="http://schemas.microsoft.com/office/drawing/2014/main" id="{21613B33-0170-4224-AC1D-166F5439E5BA}"/>
              </a:ext>
            </a:extLst>
          </p:cNvPr>
          <p:cNvSpPr/>
          <p:nvPr/>
        </p:nvSpPr>
        <p:spPr>
          <a:xfrm>
            <a:off x="10575461" y="4788969"/>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4" name="Rectangle 23">
            <a:extLst>
              <a:ext uri="{FF2B5EF4-FFF2-40B4-BE49-F238E27FC236}">
                <a16:creationId xmlns:a16="http://schemas.microsoft.com/office/drawing/2014/main" id="{A604F231-25DB-4D8E-B47B-C7AB67723E45}"/>
              </a:ext>
            </a:extLst>
          </p:cNvPr>
          <p:cNvSpPr/>
          <p:nvPr/>
        </p:nvSpPr>
        <p:spPr>
          <a:xfrm>
            <a:off x="0" y="6545774"/>
            <a:ext cx="12190413" cy="313814"/>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1" name="Oval 50">
            <a:extLst>
              <a:ext uri="{FF2B5EF4-FFF2-40B4-BE49-F238E27FC236}">
                <a16:creationId xmlns:a16="http://schemas.microsoft.com/office/drawing/2014/main" id="{58B790E7-366E-49CB-8651-C6DFF95D15D0}"/>
              </a:ext>
            </a:extLst>
          </p:cNvPr>
          <p:cNvSpPr/>
          <p:nvPr/>
        </p:nvSpPr>
        <p:spPr>
          <a:xfrm>
            <a:off x="8483129" y="3060969"/>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2" name="Oval 51">
            <a:extLst>
              <a:ext uri="{FF2B5EF4-FFF2-40B4-BE49-F238E27FC236}">
                <a16:creationId xmlns:a16="http://schemas.microsoft.com/office/drawing/2014/main" id="{EFA57067-F77F-4B04-94FF-4E4F9160FFCA}"/>
              </a:ext>
            </a:extLst>
          </p:cNvPr>
          <p:cNvSpPr/>
          <p:nvPr/>
        </p:nvSpPr>
        <p:spPr>
          <a:xfrm>
            <a:off x="8771867" y="3060969"/>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3" name="Oval 52">
            <a:extLst>
              <a:ext uri="{FF2B5EF4-FFF2-40B4-BE49-F238E27FC236}">
                <a16:creationId xmlns:a16="http://schemas.microsoft.com/office/drawing/2014/main" id="{203669E7-F6E7-419E-B429-033B2162A031}"/>
              </a:ext>
            </a:extLst>
          </p:cNvPr>
          <p:cNvSpPr/>
          <p:nvPr/>
        </p:nvSpPr>
        <p:spPr>
          <a:xfrm>
            <a:off x="9060605" y="3060969"/>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4" name="Oval 53">
            <a:extLst>
              <a:ext uri="{FF2B5EF4-FFF2-40B4-BE49-F238E27FC236}">
                <a16:creationId xmlns:a16="http://schemas.microsoft.com/office/drawing/2014/main" id="{816D4FAC-C1C2-4121-B1B0-14B4B615D1C6}"/>
              </a:ext>
            </a:extLst>
          </p:cNvPr>
          <p:cNvSpPr/>
          <p:nvPr/>
        </p:nvSpPr>
        <p:spPr>
          <a:xfrm>
            <a:off x="10004265" y="3060969"/>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5" name="Oval 54">
            <a:extLst>
              <a:ext uri="{FF2B5EF4-FFF2-40B4-BE49-F238E27FC236}">
                <a16:creationId xmlns:a16="http://schemas.microsoft.com/office/drawing/2014/main" id="{9174EC46-895D-4BD8-BEEE-81E2FAED1602}"/>
              </a:ext>
            </a:extLst>
          </p:cNvPr>
          <p:cNvSpPr/>
          <p:nvPr/>
        </p:nvSpPr>
        <p:spPr>
          <a:xfrm>
            <a:off x="10293003" y="3060969"/>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6" name="Oval 55">
            <a:extLst>
              <a:ext uri="{FF2B5EF4-FFF2-40B4-BE49-F238E27FC236}">
                <a16:creationId xmlns:a16="http://schemas.microsoft.com/office/drawing/2014/main" id="{EF1893BC-EAE3-4923-A233-B3B6135B6E8B}"/>
              </a:ext>
            </a:extLst>
          </p:cNvPr>
          <p:cNvSpPr/>
          <p:nvPr/>
        </p:nvSpPr>
        <p:spPr>
          <a:xfrm>
            <a:off x="10581741" y="3060969"/>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Tree>
    <p:extLst>
      <p:ext uri="{BB962C8B-B14F-4D97-AF65-F5344CB8AC3E}">
        <p14:creationId xmlns:p14="http://schemas.microsoft.com/office/powerpoint/2010/main" val="2167981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EA20481-597A-4D55-AAFA-D7344CA881A0}"/>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8EA20481-597A-4D55-AAFA-D7344CA881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F5C61A60-E8A1-4F0D-BF51-B53B125FA29B}"/>
              </a:ext>
            </a:extLst>
          </p:cNvPr>
          <p:cNvSpPr/>
          <p:nvPr/>
        </p:nvSpPr>
        <p:spPr>
          <a:xfrm>
            <a:off x="0" y="106326"/>
            <a:ext cx="12190413" cy="6443550"/>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7" name="Text Placeholder 18">
            <a:extLst>
              <a:ext uri="{FF2B5EF4-FFF2-40B4-BE49-F238E27FC236}">
                <a16:creationId xmlns:a16="http://schemas.microsoft.com/office/drawing/2014/main" id="{C645388A-F07C-429D-9582-A7FC4E9530A6}"/>
              </a:ext>
            </a:extLst>
          </p:cNvPr>
          <p:cNvSpPr txBox="1">
            <a:spLocks/>
          </p:cNvSpPr>
          <p:nvPr/>
        </p:nvSpPr>
        <p:spPr>
          <a:xfrm>
            <a:off x="666749" y="430332"/>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400" dirty="0">
                <a:latin typeface="+mj-lt"/>
              </a:rPr>
              <a:t>ESTABLISHED COLLEGES INITIATIVES (3)</a:t>
            </a:r>
            <a:endParaRPr lang="en-AU" sz="2400" dirty="0">
              <a:latin typeface="+mj-lt"/>
            </a:endParaRPr>
          </a:p>
        </p:txBody>
      </p:sp>
      <p:sp>
        <p:nvSpPr>
          <p:cNvPr id="24" name="Rectangle 23">
            <a:extLst>
              <a:ext uri="{FF2B5EF4-FFF2-40B4-BE49-F238E27FC236}">
                <a16:creationId xmlns:a16="http://schemas.microsoft.com/office/drawing/2014/main" id="{A604F231-25DB-4D8E-B47B-C7AB67723E45}"/>
              </a:ext>
            </a:extLst>
          </p:cNvPr>
          <p:cNvSpPr/>
          <p:nvPr/>
        </p:nvSpPr>
        <p:spPr>
          <a:xfrm>
            <a:off x="0" y="6545774"/>
            <a:ext cx="12190413" cy="313814"/>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aphicFrame>
        <p:nvGraphicFramePr>
          <p:cNvPr id="29" name="Table 28">
            <a:extLst>
              <a:ext uri="{FF2B5EF4-FFF2-40B4-BE49-F238E27FC236}">
                <a16:creationId xmlns:a16="http://schemas.microsoft.com/office/drawing/2014/main" id="{89991C20-E684-4814-A5E1-07490B073FB8}"/>
              </a:ext>
            </a:extLst>
          </p:cNvPr>
          <p:cNvGraphicFramePr>
            <a:graphicFrameLocks noGrp="1"/>
          </p:cNvGraphicFramePr>
          <p:nvPr>
            <p:extLst>
              <p:ext uri="{D42A27DB-BD31-4B8C-83A1-F6EECF244321}">
                <p14:modId xmlns:p14="http://schemas.microsoft.com/office/powerpoint/2010/main" val="509364627"/>
              </p:ext>
            </p:extLst>
          </p:nvPr>
        </p:nvGraphicFramePr>
        <p:xfrm>
          <a:off x="666750" y="1132967"/>
          <a:ext cx="10872788" cy="4130040"/>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244622">
                <a:tc gridSpan="4">
                  <a:txBody>
                    <a:bodyPr/>
                    <a:lstStyle/>
                    <a:p>
                      <a:r>
                        <a:rPr lang="en-GB" sz="1100" dirty="0">
                          <a:solidFill>
                            <a:schemeClr val="accent3"/>
                          </a:solidFill>
                          <a:latin typeface="+mj-lt"/>
                        </a:rPr>
                        <a:t>Estates and operations</a:t>
                      </a:r>
                      <a:endParaRPr lang="en-AU" sz="1100" dirty="0">
                        <a:solidFill>
                          <a:schemeClr val="accent3"/>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215843">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SHOULD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653019">
                <a:tc>
                  <a:txBody>
                    <a:bodyPr/>
                    <a:lstStyle/>
                    <a:p>
                      <a:pPr marL="0" marR="0" lvl="0" indent="0" algn="l" defTabSz="1039033"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dirty="0">
                          <a:latin typeface="+mj-lt"/>
                        </a:rPr>
                        <a:t>Set and implement target to reduce waste in the college by 50-75%</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dirty="0"/>
                        <a:t>Collect data on the college’s use and waste of plastic and paper to develop strategy to reduce waste.</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dirty="0"/>
                        <a:t>Consider the waste hierarchy: prevention, reusing, recycling, disposal</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dirty="0"/>
                        <a:t>Set targets to reduce waste; proportion of products re-used; proportion of products recycled; and proportion of products diverted from landfill</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dirty="0"/>
                        <a:t>Aim to reduce waste on campus by 50-75%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GB" sz="900" dirty="0"/>
                        <a:t>Everything the college consumes has an environmental impact, creates greenhouse gases in production, and uses finite natural resources. As waste breaks down in landfill it produces gases that play a part in climate change. Reducing the college’s consumption of materials is the first step to reduce this impact, followed by reusing materials as much as possible, and avoiding sending waste to landfill.</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GB" sz="900" dirty="0"/>
                        <a:t>Costs associated with strategies to reduce waste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GB" sz="900" dirty="0"/>
                    </a:p>
                    <a:p>
                      <a:endParaRPr lang="en-GB" sz="900" dirty="0"/>
                    </a:p>
                    <a:p>
                      <a:endParaRPr lang="en-GB" sz="900" dirty="0"/>
                    </a:p>
                    <a:p>
                      <a:endParaRPr lang="en-GB" sz="900" dirty="0"/>
                    </a:p>
                    <a:p>
                      <a:r>
                        <a:rPr lang="en-GB" sz="900" dirty="0"/>
                        <a:t>Time taken to introduce new strategies to reduce waste and to encourage behaviour change</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4288553292"/>
                  </a:ext>
                </a:extLst>
              </a:tr>
              <a:tr h="653019">
                <a:tc>
                  <a:txBody>
                    <a:bodyPr/>
                    <a:lstStyle/>
                    <a:p>
                      <a:pPr marL="0" indent="0">
                        <a:buFont typeface="Arial" panose="020B0604020202020204" pitchFamily="34" charset="0"/>
                        <a:buNone/>
                      </a:pPr>
                      <a:r>
                        <a:rPr lang="en-GB" sz="900" kern="1200" dirty="0">
                          <a:solidFill>
                            <a:schemeClr val="tx1"/>
                          </a:solidFill>
                          <a:latin typeface="+mj-lt"/>
                          <a:ea typeface="+mn-ea"/>
                          <a:cs typeface="+mn-cs"/>
                        </a:rPr>
                        <a:t>Modify estates strategy in-line with net zero targets</a:t>
                      </a:r>
                    </a:p>
                    <a:p>
                      <a:pPr marL="171450" indent="-171450">
                        <a:buFont typeface="Arial" panose="020B0604020202020204" pitchFamily="34" charset="0"/>
                        <a:buChar char="•"/>
                      </a:pPr>
                      <a:r>
                        <a:rPr lang="en-GB" sz="900" dirty="0"/>
                        <a:t>Sustainability committee work with estates director/estates team to modify the college’s estates plan in-line with net zero targets. </a:t>
                      </a:r>
                    </a:p>
                    <a:p>
                      <a:pPr marL="171450" indent="-171450">
                        <a:buFont typeface="Arial" panose="020B0604020202020204" pitchFamily="34" charset="0"/>
                        <a:buChar char="•"/>
                      </a:pPr>
                      <a:r>
                        <a:rPr lang="en-GB" sz="900" dirty="0"/>
                        <a:t>This may include introducing space optimisation measures to avoid building new buildings; implementing refurbishment measures to improve energy/water/waste efficiency; making sure new buildings are BREEAM standard ‘excellent’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GB" sz="900" dirty="0"/>
                        <a:t>Optimising the college’s estate (rather than building new buildings) and improving the efficiency of existing buildings through refurbishment is a powerful way to reduce the college’s carbon footprint. </a:t>
                      </a:r>
                    </a:p>
                    <a:p>
                      <a:pPr>
                        <a:spcAft>
                          <a:spcPts val="600"/>
                        </a:spcAft>
                      </a:pPr>
                      <a:r>
                        <a:rPr lang="en-GB" sz="900" dirty="0"/>
                        <a:t>Incorporating sustainability into the estates strategy will decisions about the future of the estate and investment take into account the college’s net zero targets</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900" dirty="0"/>
                        <a:t>Optimising space on campus can save cost; but sustainable refurbishment requires investment.</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89463037"/>
                  </a:ext>
                </a:extLst>
              </a:tr>
              <a:tr h="653019">
                <a:tc>
                  <a:txBody>
                    <a:bodyPr/>
                    <a:lstStyle/>
                    <a:p>
                      <a:pPr marL="0" marR="0" lvl="0" indent="0" algn="l" defTabSz="1039033"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dirty="0">
                          <a:latin typeface="+mj-lt"/>
                        </a:rPr>
                        <a:t>Implement new travel policy to reduce emissions from long-haul travel</a:t>
                      </a:r>
                    </a:p>
                    <a:p>
                      <a:pPr marL="171450" indent="-171450">
                        <a:buFont typeface="Arial" panose="020B0604020202020204" pitchFamily="34" charset="0"/>
                        <a:buChar char="•"/>
                      </a:pPr>
                      <a:r>
                        <a:rPr lang="en-GB" sz="900" dirty="0"/>
                        <a:t>Implement new travel policy that aims to reduce long-haul airplane travel and conduct long-distance business virtually by default</a:t>
                      </a:r>
                    </a:p>
                    <a:p>
                      <a:pPr marL="171450" indent="-171450">
                        <a:buFont typeface="Arial" panose="020B0604020202020204" pitchFamily="34" charset="0"/>
                        <a:buChar char="•"/>
                      </a:pPr>
                      <a:r>
                        <a:rPr lang="en-GB" sz="900" dirty="0"/>
                        <a:t>Invest in video-conferencing facility for all staff and students (e.g. Zoom licenses) if this has not happened already</a:t>
                      </a:r>
                    </a:p>
                    <a:p>
                      <a:pPr marL="171450" indent="-171450">
                        <a:buFont typeface="Arial" panose="020B0604020202020204" pitchFamily="34" charset="0"/>
                        <a:buChar char="•"/>
                      </a:pPr>
                      <a:r>
                        <a:rPr lang="en-GB" sz="900" dirty="0"/>
                        <a:t>For long-haul business travel that must go ahead, managers to approve it using a framework like that developed by the </a:t>
                      </a:r>
                      <a:r>
                        <a:rPr lang="en-GB" sz="900" dirty="0">
                          <a:hlinkClick r:id="rId6"/>
                        </a:rPr>
                        <a:t>Tyndall Centre</a:t>
                      </a:r>
                      <a:r>
                        <a:rPr lang="en-GB" sz="900" dirty="0"/>
                        <a:t> (including encouraging train/bus travel)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GB" sz="900" dirty="0"/>
                        <a:t>Long-haul airplane travel drives up the college’s Scope 3 emissions significantly, but it can often be avoided by meeting over video-conference, or if travel is critical, taking lower-carbon modes of travel like the train. </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GB" sz="900" dirty="0"/>
                        <a:t>Cost saving from less and cheaper travel</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GB" sz="900" dirty="0"/>
                        <a:t>The college may pilot the new policy in one area first before expanding it to the whole college</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51656453"/>
                  </a:ext>
                </a:extLst>
              </a:tr>
            </a:tbl>
          </a:graphicData>
        </a:graphic>
      </p:graphicFrame>
      <p:sp>
        <p:nvSpPr>
          <p:cNvPr id="53" name="Oval 52">
            <a:extLst>
              <a:ext uri="{FF2B5EF4-FFF2-40B4-BE49-F238E27FC236}">
                <a16:creationId xmlns:a16="http://schemas.microsoft.com/office/drawing/2014/main" id="{4F1441C3-1582-4D6A-AC70-2AF8006B2A54}"/>
              </a:ext>
            </a:extLst>
          </p:cNvPr>
          <p:cNvSpPr/>
          <p:nvPr/>
        </p:nvSpPr>
        <p:spPr>
          <a:xfrm>
            <a:off x="8495844" y="1998796"/>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4" name="Oval 53">
            <a:extLst>
              <a:ext uri="{FF2B5EF4-FFF2-40B4-BE49-F238E27FC236}">
                <a16:creationId xmlns:a16="http://schemas.microsoft.com/office/drawing/2014/main" id="{B4A56369-A502-44FB-AD88-267EFAEFBB6B}"/>
              </a:ext>
            </a:extLst>
          </p:cNvPr>
          <p:cNvSpPr/>
          <p:nvPr/>
        </p:nvSpPr>
        <p:spPr>
          <a:xfrm>
            <a:off x="8784582" y="1998796"/>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5" name="Oval 54">
            <a:extLst>
              <a:ext uri="{FF2B5EF4-FFF2-40B4-BE49-F238E27FC236}">
                <a16:creationId xmlns:a16="http://schemas.microsoft.com/office/drawing/2014/main" id="{480F6F4D-E8C7-46A9-A90A-A98E01D12DF7}"/>
              </a:ext>
            </a:extLst>
          </p:cNvPr>
          <p:cNvSpPr/>
          <p:nvPr/>
        </p:nvSpPr>
        <p:spPr>
          <a:xfrm>
            <a:off x="9073320" y="1998796"/>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6" name="Oval 55">
            <a:extLst>
              <a:ext uri="{FF2B5EF4-FFF2-40B4-BE49-F238E27FC236}">
                <a16:creationId xmlns:a16="http://schemas.microsoft.com/office/drawing/2014/main" id="{293557D0-6A53-4708-A764-7AC29062CE79}"/>
              </a:ext>
            </a:extLst>
          </p:cNvPr>
          <p:cNvSpPr/>
          <p:nvPr/>
        </p:nvSpPr>
        <p:spPr>
          <a:xfrm>
            <a:off x="10059033" y="1998796"/>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7" name="Oval 56">
            <a:extLst>
              <a:ext uri="{FF2B5EF4-FFF2-40B4-BE49-F238E27FC236}">
                <a16:creationId xmlns:a16="http://schemas.microsoft.com/office/drawing/2014/main" id="{60D8B291-54C5-43C2-B068-77787002224B}"/>
              </a:ext>
            </a:extLst>
          </p:cNvPr>
          <p:cNvSpPr/>
          <p:nvPr/>
        </p:nvSpPr>
        <p:spPr>
          <a:xfrm>
            <a:off x="10347771" y="1998796"/>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8" name="Oval 57">
            <a:extLst>
              <a:ext uri="{FF2B5EF4-FFF2-40B4-BE49-F238E27FC236}">
                <a16:creationId xmlns:a16="http://schemas.microsoft.com/office/drawing/2014/main" id="{DAAF5CE8-911F-4330-8015-DADEED54C1E1}"/>
              </a:ext>
            </a:extLst>
          </p:cNvPr>
          <p:cNvSpPr/>
          <p:nvPr/>
        </p:nvSpPr>
        <p:spPr>
          <a:xfrm>
            <a:off x="10636509" y="1998796"/>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9" name="Oval 18">
            <a:extLst>
              <a:ext uri="{FF2B5EF4-FFF2-40B4-BE49-F238E27FC236}">
                <a16:creationId xmlns:a16="http://schemas.microsoft.com/office/drawing/2014/main" id="{09525150-1A26-4863-921D-507FCCEDAE0E}"/>
              </a:ext>
            </a:extLst>
          </p:cNvPr>
          <p:cNvSpPr/>
          <p:nvPr/>
        </p:nvSpPr>
        <p:spPr>
          <a:xfrm>
            <a:off x="8498457" y="3126465"/>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0" name="Oval 19">
            <a:extLst>
              <a:ext uri="{FF2B5EF4-FFF2-40B4-BE49-F238E27FC236}">
                <a16:creationId xmlns:a16="http://schemas.microsoft.com/office/drawing/2014/main" id="{25B182D4-C85F-4C47-A112-A9C3ACACB5BB}"/>
              </a:ext>
            </a:extLst>
          </p:cNvPr>
          <p:cNvSpPr/>
          <p:nvPr/>
        </p:nvSpPr>
        <p:spPr>
          <a:xfrm>
            <a:off x="8753707" y="3126465"/>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1" name="Oval 20">
            <a:extLst>
              <a:ext uri="{FF2B5EF4-FFF2-40B4-BE49-F238E27FC236}">
                <a16:creationId xmlns:a16="http://schemas.microsoft.com/office/drawing/2014/main" id="{21E4025B-EB17-48AB-B36E-E3A6B75E670C}"/>
              </a:ext>
            </a:extLst>
          </p:cNvPr>
          <p:cNvSpPr/>
          <p:nvPr/>
        </p:nvSpPr>
        <p:spPr>
          <a:xfrm>
            <a:off x="9042445" y="3126465"/>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2" name="Oval 21">
            <a:extLst>
              <a:ext uri="{FF2B5EF4-FFF2-40B4-BE49-F238E27FC236}">
                <a16:creationId xmlns:a16="http://schemas.microsoft.com/office/drawing/2014/main" id="{9AD4B44D-02AF-4F98-BEC7-235AF0E5A08C}"/>
              </a:ext>
            </a:extLst>
          </p:cNvPr>
          <p:cNvSpPr/>
          <p:nvPr/>
        </p:nvSpPr>
        <p:spPr>
          <a:xfrm>
            <a:off x="10025545" y="3126465"/>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3" name="Oval 22">
            <a:extLst>
              <a:ext uri="{FF2B5EF4-FFF2-40B4-BE49-F238E27FC236}">
                <a16:creationId xmlns:a16="http://schemas.microsoft.com/office/drawing/2014/main" id="{EBC226C5-6557-4220-9B48-43D544FD1D7E}"/>
              </a:ext>
            </a:extLst>
          </p:cNvPr>
          <p:cNvSpPr/>
          <p:nvPr/>
        </p:nvSpPr>
        <p:spPr>
          <a:xfrm>
            <a:off x="10314283" y="3126465"/>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6" name="Oval 25">
            <a:extLst>
              <a:ext uri="{FF2B5EF4-FFF2-40B4-BE49-F238E27FC236}">
                <a16:creationId xmlns:a16="http://schemas.microsoft.com/office/drawing/2014/main" id="{DC840797-4948-4445-8FD8-7CE9FE6571EE}"/>
              </a:ext>
            </a:extLst>
          </p:cNvPr>
          <p:cNvSpPr/>
          <p:nvPr/>
        </p:nvSpPr>
        <p:spPr>
          <a:xfrm>
            <a:off x="10603021" y="3126465"/>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7" name="Oval 26">
            <a:extLst>
              <a:ext uri="{FF2B5EF4-FFF2-40B4-BE49-F238E27FC236}">
                <a16:creationId xmlns:a16="http://schemas.microsoft.com/office/drawing/2014/main" id="{0E37CD59-0497-4C9E-BA4C-01F3FDC622A6}"/>
              </a:ext>
            </a:extLst>
          </p:cNvPr>
          <p:cNvSpPr/>
          <p:nvPr/>
        </p:nvSpPr>
        <p:spPr>
          <a:xfrm>
            <a:off x="8498457" y="4382225"/>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8" name="Oval 27">
            <a:extLst>
              <a:ext uri="{FF2B5EF4-FFF2-40B4-BE49-F238E27FC236}">
                <a16:creationId xmlns:a16="http://schemas.microsoft.com/office/drawing/2014/main" id="{277E6B4A-3C60-4D83-932A-E69B16CA37AB}"/>
              </a:ext>
            </a:extLst>
          </p:cNvPr>
          <p:cNvSpPr/>
          <p:nvPr/>
        </p:nvSpPr>
        <p:spPr>
          <a:xfrm>
            <a:off x="8787195" y="4382225"/>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2" name="Oval 31">
            <a:extLst>
              <a:ext uri="{FF2B5EF4-FFF2-40B4-BE49-F238E27FC236}">
                <a16:creationId xmlns:a16="http://schemas.microsoft.com/office/drawing/2014/main" id="{1B0F04B3-69D2-45F1-9A2D-12335085665A}"/>
              </a:ext>
            </a:extLst>
          </p:cNvPr>
          <p:cNvSpPr/>
          <p:nvPr/>
        </p:nvSpPr>
        <p:spPr>
          <a:xfrm>
            <a:off x="9075933" y="4382225"/>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3" name="Oval 32">
            <a:extLst>
              <a:ext uri="{FF2B5EF4-FFF2-40B4-BE49-F238E27FC236}">
                <a16:creationId xmlns:a16="http://schemas.microsoft.com/office/drawing/2014/main" id="{D4778DBF-A865-434C-AE8F-0C7F33447E65}"/>
              </a:ext>
            </a:extLst>
          </p:cNvPr>
          <p:cNvSpPr/>
          <p:nvPr/>
        </p:nvSpPr>
        <p:spPr>
          <a:xfrm>
            <a:off x="10059033" y="4382225"/>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4" name="Oval 33">
            <a:extLst>
              <a:ext uri="{FF2B5EF4-FFF2-40B4-BE49-F238E27FC236}">
                <a16:creationId xmlns:a16="http://schemas.microsoft.com/office/drawing/2014/main" id="{119549F4-FE1C-420D-AFB0-6F7148D469D1}"/>
              </a:ext>
            </a:extLst>
          </p:cNvPr>
          <p:cNvSpPr/>
          <p:nvPr/>
        </p:nvSpPr>
        <p:spPr>
          <a:xfrm>
            <a:off x="10347771" y="4382225"/>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5" name="Oval 34">
            <a:extLst>
              <a:ext uri="{FF2B5EF4-FFF2-40B4-BE49-F238E27FC236}">
                <a16:creationId xmlns:a16="http://schemas.microsoft.com/office/drawing/2014/main" id="{A48FFA83-9DA2-4254-99F8-B390B5C1A2D9}"/>
              </a:ext>
            </a:extLst>
          </p:cNvPr>
          <p:cNvSpPr/>
          <p:nvPr/>
        </p:nvSpPr>
        <p:spPr>
          <a:xfrm>
            <a:off x="10636509" y="4382225"/>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Tree>
    <p:extLst>
      <p:ext uri="{BB962C8B-B14F-4D97-AF65-F5344CB8AC3E}">
        <p14:creationId xmlns:p14="http://schemas.microsoft.com/office/powerpoint/2010/main" val="2634944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9AD8CDF-E568-4981-839E-90F113B3827B}"/>
              </a:ext>
            </a:extLst>
          </p:cNvPr>
          <p:cNvGraphicFramePr>
            <a:graphicFrameLocks noChangeAspect="1"/>
          </p:cNvGraphicFramePr>
          <p:nvPr>
            <p:custDataLst>
              <p:tags r:id="rId2"/>
            </p:custDataLst>
            <p:extLst>
              <p:ext uri="{D42A27DB-BD31-4B8C-83A1-F6EECF244321}">
                <p14:modId xmlns:p14="http://schemas.microsoft.com/office/powerpoint/2010/main" val="18412805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4" imgW="425" imgH="426" progId="TCLayout.ActiveDocument.1">
                  <p:embed/>
                </p:oleObj>
              </mc:Choice>
              <mc:Fallback>
                <p:oleObj name="think-cell Slide" r:id="rId4" imgW="425" imgH="426" progId="TCLayout.ActiveDocument.1">
                  <p:embed/>
                  <p:pic>
                    <p:nvPicPr>
                      <p:cNvPr id="5" name="Object 4" hidden="1">
                        <a:extLst>
                          <a:ext uri="{FF2B5EF4-FFF2-40B4-BE49-F238E27FC236}">
                            <a16:creationId xmlns:a16="http://schemas.microsoft.com/office/drawing/2014/main" id="{69AD8CDF-E568-4981-839E-90F113B3827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54AB4497-ABBE-4E46-9D15-C8444DE8C1EE}"/>
              </a:ext>
            </a:extLst>
          </p:cNvPr>
          <p:cNvSpPr/>
          <p:nvPr/>
        </p:nvSpPr>
        <p:spPr>
          <a:xfrm>
            <a:off x="0" y="92149"/>
            <a:ext cx="12190413" cy="1601972"/>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 name="Content Placeholder 1">
            <a:extLst>
              <a:ext uri="{FF2B5EF4-FFF2-40B4-BE49-F238E27FC236}">
                <a16:creationId xmlns:a16="http://schemas.microsoft.com/office/drawing/2014/main" id="{6E29D2EB-DE6D-4A99-8349-DD4EE2CBC570}"/>
              </a:ext>
            </a:extLst>
          </p:cNvPr>
          <p:cNvSpPr>
            <a:spLocks noGrp="1"/>
          </p:cNvSpPr>
          <p:nvPr>
            <p:ph sz="quarter" idx="13"/>
          </p:nvPr>
        </p:nvSpPr>
        <p:spPr>
          <a:xfrm>
            <a:off x="664792" y="2055861"/>
            <a:ext cx="10831014" cy="4392000"/>
          </a:xfrm>
        </p:spPr>
        <p:txBody>
          <a:bodyPr/>
          <a:lstStyle/>
          <a:p>
            <a:pPr marL="0" indent="0">
              <a:spcBef>
                <a:spcPts val="3000"/>
              </a:spcBef>
              <a:buNone/>
            </a:pPr>
            <a:r>
              <a:rPr lang="en-GB" dirty="0">
                <a:latin typeface="Segoe UI Light" panose="020B0502040204020203" pitchFamily="34" charset="0"/>
                <a:cs typeface="Segoe UI Light" panose="020B0502040204020203" pitchFamily="34" charset="0"/>
              </a:rPr>
              <a:t>INTRODUCTION</a:t>
            </a:r>
          </a:p>
          <a:p>
            <a:pPr marL="0" indent="0">
              <a:spcBef>
                <a:spcPts val="3000"/>
              </a:spcBef>
              <a:buNone/>
            </a:pPr>
            <a:r>
              <a:rPr lang="en-GB" dirty="0">
                <a:latin typeface="Segoe UI Light" panose="020B0502040204020203" pitchFamily="34" charset="0"/>
                <a:cs typeface="Segoe UI Light" panose="020B0502040204020203" pitchFamily="34" charset="0"/>
              </a:rPr>
              <a:t>HOW TO USE THIS ROADMAP</a:t>
            </a:r>
          </a:p>
          <a:p>
            <a:pPr marL="0" indent="0">
              <a:spcBef>
                <a:spcPts val="3000"/>
              </a:spcBef>
              <a:buNone/>
            </a:pPr>
            <a:r>
              <a:rPr lang="en-GB" dirty="0">
                <a:latin typeface="Segoe UI Light" panose="020B0502040204020203" pitchFamily="34" charset="0"/>
                <a:cs typeface="Segoe UI Light" panose="020B0502040204020203" pitchFamily="34" charset="0"/>
              </a:rPr>
              <a:t>A CLIMATE ACTION ROADMAP FOR FE COLLEGES</a:t>
            </a:r>
          </a:p>
          <a:p>
            <a:pPr marL="0" indent="0">
              <a:spcBef>
                <a:spcPts val="3000"/>
              </a:spcBef>
              <a:buNone/>
            </a:pPr>
            <a:r>
              <a:rPr lang="en-GB" dirty="0">
                <a:latin typeface="Segoe UI Light" panose="020B0502040204020203" pitchFamily="34" charset="0"/>
                <a:cs typeface="Segoe UI Light" panose="020B0502040204020203" pitchFamily="34" charset="0"/>
              </a:rPr>
              <a:t>EMERGING </a:t>
            </a:r>
          </a:p>
          <a:p>
            <a:pPr marL="0" indent="0">
              <a:spcBef>
                <a:spcPts val="3000"/>
              </a:spcBef>
              <a:buNone/>
            </a:pPr>
            <a:r>
              <a:rPr lang="en-GB" dirty="0">
                <a:latin typeface="Segoe UI Light" panose="020B0502040204020203" pitchFamily="34" charset="0"/>
                <a:cs typeface="Segoe UI Light" panose="020B0502040204020203" pitchFamily="34" charset="0"/>
              </a:rPr>
              <a:t>ESTABLISHED</a:t>
            </a:r>
          </a:p>
          <a:p>
            <a:pPr marL="0" indent="0">
              <a:spcBef>
                <a:spcPts val="3000"/>
              </a:spcBef>
              <a:buNone/>
            </a:pPr>
            <a:r>
              <a:rPr lang="en-GB" dirty="0">
                <a:latin typeface="Segoe UI Light" panose="020B0502040204020203" pitchFamily="34" charset="0"/>
                <a:cs typeface="Segoe UI Light" panose="020B0502040204020203" pitchFamily="34" charset="0"/>
              </a:rPr>
              <a:t>LEADING</a:t>
            </a:r>
            <a:endParaRPr lang="en-AU" dirty="0">
              <a:latin typeface="Segoe UI Light" panose="020B0502040204020203" pitchFamily="34" charset="0"/>
              <a:cs typeface="Segoe UI Light" panose="020B0502040204020203" pitchFamily="34" charset="0"/>
            </a:endParaRPr>
          </a:p>
        </p:txBody>
      </p:sp>
      <p:sp>
        <p:nvSpPr>
          <p:cNvPr id="3" name="Rectangle 2">
            <a:extLst>
              <a:ext uri="{FF2B5EF4-FFF2-40B4-BE49-F238E27FC236}">
                <a16:creationId xmlns:a16="http://schemas.microsoft.com/office/drawing/2014/main" id="{D2351D69-53E7-42A9-8CD9-85B0A8DF7094}"/>
              </a:ext>
            </a:extLst>
          </p:cNvPr>
          <p:cNvSpPr/>
          <p:nvPr/>
        </p:nvSpPr>
        <p:spPr>
          <a:xfrm>
            <a:off x="0" y="6225871"/>
            <a:ext cx="12190413" cy="63371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6" name="Rectangle 5">
            <a:extLst>
              <a:ext uri="{FF2B5EF4-FFF2-40B4-BE49-F238E27FC236}">
                <a16:creationId xmlns:a16="http://schemas.microsoft.com/office/drawing/2014/main" id="{E4FA771B-C467-4EEB-BD55-005621FC88DC}"/>
              </a:ext>
            </a:extLst>
          </p:cNvPr>
          <p:cNvSpPr/>
          <p:nvPr/>
        </p:nvSpPr>
        <p:spPr>
          <a:xfrm>
            <a:off x="0" y="111642"/>
            <a:ext cx="12190413" cy="610712"/>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7" name="Text Placeholder 1">
            <a:extLst>
              <a:ext uri="{FF2B5EF4-FFF2-40B4-BE49-F238E27FC236}">
                <a16:creationId xmlns:a16="http://schemas.microsoft.com/office/drawing/2014/main" id="{B688F3F6-1CD1-482D-8120-7E714FF49F96}"/>
              </a:ext>
            </a:extLst>
          </p:cNvPr>
          <p:cNvSpPr txBox="1">
            <a:spLocks/>
          </p:cNvSpPr>
          <p:nvPr/>
        </p:nvSpPr>
        <p:spPr>
          <a:xfrm>
            <a:off x="666750" y="690755"/>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400" b="1" dirty="0">
                <a:solidFill>
                  <a:schemeClr val="bg1"/>
                </a:solidFill>
              </a:rPr>
              <a:t>CONTENTS</a:t>
            </a:r>
            <a:endParaRPr lang="en-AU" sz="2400" b="1" dirty="0">
              <a:solidFill>
                <a:schemeClr val="bg1"/>
              </a:solidFill>
            </a:endParaRPr>
          </a:p>
        </p:txBody>
      </p:sp>
    </p:spTree>
    <p:extLst>
      <p:ext uri="{BB962C8B-B14F-4D97-AF65-F5344CB8AC3E}">
        <p14:creationId xmlns:p14="http://schemas.microsoft.com/office/powerpoint/2010/main" val="3431888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7ACBDBC-6A05-455A-86B2-451A6F0A216B}"/>
              </a:ext>
            </a:extLst>
          </p:cNvPr>
          <p:cNvGraphicFramePr>
            <a:graphicFrameLocks noChangeAspect="1"/>
          </p:cNvGraphicFramePr>
          <p:nvPr>
            <p:custDataLst>
              <p:tags r:id="rId2"/>
            </p:custDataLst>
            <p:extLst>
              <p:ext uri="{D42A27DB-BD31-4B8C-83A1-F6EECF244321}">
                <p14:modId xmlns:p14="http://schemas.microsoft.com/office/powerpoint/2010/main" val="11783579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87ACBDBC-6A05-455A-86B2-451A6F0A216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90270227-583D-4574-B5AB-2E43287C3B73}"/>
              </a:ext>
            </a:extLst>
          </p:cNvPr>
          <p:cNvSpPr/>
          <p:nvPr/>
        </p:nvSpPr>
        <p:spPr>
          <a:xfrm>
            <a:off x="0" y="106326"/>
            <a:ext cx="12190413" cy="6443550"/>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aphicFrame>
        <p:nvGraphicFramePr>
          <p:cNvPr id="3" name="Table 2">
            <a:extLst>
              <a:ext uri="{FF2B5EF4-FFF2-40B4-BE49-F238E27FC236}">
                <a16:creationId xmlns:a16="http://schemas.microsoft.com/office/drawing/2014/main" id="{9A13E4A5-9728-4846-BD78-2ADB5DF2EBB2}"/>
              </a:ext>
            </a:extLst>
          </p:cNvPr>
          <p:cNvGraphicFramePr>
            <a:graphicFrameLocks noGrp="1"/>
          </p:cNvGraphicFramePr>
          <p:nvPr>
            <p:extLst>
              <p:ext uri="{D42A27DB-BD31-4B8C-83A1-F6EECF244321}">
                <p14:modId xmlns:p14="http://schemas.microsoft.com/office/powerpoint/2010/main" val="3727072116"/>
              </p:ext>
            </p:extLst>
          </p:nvPr>
        </p:nvGraphicFramePr>
        <p:xfrm>
          <a:off x="666750" y="1138244"/>
          <a:ext cx="10872788" cy="4191000"/>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230538">
                <a:tc gridSpan="4">
                  <a:txBody>
                    <a:bodyPr/>
                    <a:lstStyle/>
                    <a:p>
                      <a:r>
                        <a:rPr lang="en-GB" sz="1100" dirty="0">
                          <a:solidFill>
                            <a:schemeClr val="accent4"/>
                          </a:solidFill>
                          <a:latin typeface="+mj-lt"/>
                        </a:rPr>
                        <a:t>Partnerships and Engagement</a:t>
                      </a:r>
                      <a:endParaRPr lang="en-AU" sz="1100" dirty="0">
                        <a:solidFill>
                          <a:schemeClr val="accent4"/>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224373">
                <a:tc>
                  <a:txBody>
                    <a:bodyPr/>
                    <a:lstStyle/>
                    <a:p>
                      <a:r>
                        <a:rPr lang="en-GB" sz="900" dirty="0">
                          <a:solidFill>
                            <a:schemeClr val="bg1"/>
                          </a:solidFill>
                          <a:latin typeface="+mj-lt"/>
                        </a:rPr>
                        <a:t>INITIATIVE</a:t>
                      </a:r>
                      <a:endParaRPr lang="en-AU" sz="900" dirty="0">
                        <a:solidFill>
                          <a:schemeClr val="bg1"/>
                        </a:solidFill>
                        <a:latin typeface="+mj-lt"/>
                      </a:endParaRPr>
                    </a:p>
                  </a:txBody>
                  <a:tcPr>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solidFill>
                      <a:srgbClr val="00264D">
                        <a:alpha val="80000"/>
                      </a:srgbClr>
                    </a:solidFill>
                  </a:tcPr>
                </a:tc>
                <a:tc>
                  <a:txBody>
                    <a:bodyPr/>
                    <a:lstStyle/>
                    <a:p>
                      <a:r>
                        <a:rPr lang="en-GB" sz="900" dirty="0">
                          <a:solidFill>
                            <a:schemeClr val="bg1"/>
                          </a:solidFill>
                          <a:latin typeface="+mj-lt"/>
                        </a:rPr>
                        <a:t>HOW LONG SHOULD IT TAKE?</a:t>
                      </a:r>
                      <a:endParaRPr lang="en-AU" sz="900" dirty="0">
                        <a:solidFill>
                          <a:schemeClr val="bg1"/>
                        </a:solidFill>
                        <a:latin typeface="+mj-lt"/>
                      </a:endParaRPr>
                    </a:p>
                  </a:txBody>
                  <a:tcPr>
                    <a:solidFill>
                      <a:srgbClr val="00264D">
                        <a:alpha val="80000"/>
                      </a:srgbClr>
                    </a:solidFill>
                  </a:tcPr>
                </a:tc>
                <a:extLst>
                  <a:ext uri="{0D108BD9-81ED-4DB2-BD59-A6C34878D82A}">
                    <a16:rowId xmlns:a16="http://schemas.microsoft.com/office/drawing/2014/main" val="3809235674"/>
                  </a:ext>
                </a:extLst>
              </a:tr>
              <a:tr h="224373">
                <a:tc>
                  <a:txBody>
                    <a:bodyPr/>
                    <a:lstStyle/>
                    <a:p>
                      <a:r>
                        <a:rPr lang="en-GB" sz="900" dirty="0">
                          <a:solidFill>
                            <a:schemeClr val="tx1"/>
                          </a:solidFill>
                          <a:latin typeface="+mj-lt"/>
                        </a:rPr>
                        <a:t>Sign the SDG Accord</a:t>
                      </a:r>
                    </a:p>
                    <a:p>
                      <a:pPr marL="171450" indent="-171450">
                        <a:buFont typeface="Arial" panose="020B0604020202020204" pitchFamily="34" charset="0"/>
                        <a:buChar char="•"/>
                      </a:pPr>
                      <a:r>
                        <a:rPr lang="en-GB" sz="900" dirty="0">
                          <a:solidFill>
                            <a:schemeClr val="tx1"/>
                          </a:solidFill>
                          <a:latin typeface="+mn-lt"/>
                        </a:rPr>
                        <a:t>College Principal sign the </a:t>
                      </a:r>
                      <a:r>
                        <a:rPr lang="en-GB" sz="900" dirty="0">
                          <a:solidFill>
                            <a:schemeClr val="tx1"/>
                          </a:solidFill>
                          <a:latin typeface="+mn-lt"/>
                          <a:hlinkClick r:id="rId6"/>
                        </a:rPr>
                        <a:t>SDG Accord </a:t>
                      </a:r>
                      <a:r>
                        <a:rPr lang="en-GB" sz="900" dirty="0">
                          <a:solidFill>
                            <a:schemeClr val="tx1"/>
                          </a:solidFill>
                          <a:latin typeface="+mn-lt"/>
                        </a:rPr>
                        <a:t>on behalf of the College</a:t>
                      </a:r>
                    </a:p>
                    <a:p>
                      <a:pPr marL="171450" indent="-171450">
                        <a:buFont typeface="Arial" panose="020B0604020202020204" pitchFamily="34" charset="0"/>
                        <a:buChar char="•"/>
                      </a:pPr>
                      <a:r>
                        <a:rPr lang="en-GB" sz="900" dirty="0">
                          <a:solidFill>
                            <a:schemeClr val="tx1"/>
                          </a:solidFill>
                          <a:latin typeface="+mn-lt"/>
                        </a:rPr>
                        <a:t>Identify staff member (e.g. member of Sustainability Committee) to be responsible for reporting (</a:t>
                      </a:r>
                      <a:r>
                        <a:rPr lang="en-GB" sz="900" dirty="0">
                          <a:solidFill>
                            <a:schemeClr val="tx1"/>
                          </a:solidFill>
                          <a:latin typeface="+mn-lt"/>
                          <a:hlinkClick r:id="rId7"/>
                        </a:rPr>
                        <a:t>2020 reporting template available here</a:t>
                      </a:r>
                      <a:r>
                        <a:rPr lang="en-GB" sz="900" dirty="0">
                          <a:solidFill>
                            <a:schemeClr val="tx1"/>
                          </a:solidFill>
                          <a:latin typeface="+mn-lt"/>
                        </a:rPr>
                        <a:t>)</a:t>
                      </a:r>
                    </a:p>
                    <a:p>
                      <a:endParaRPr lang="en-AU" sz="900" dirty="0">
                        <a:solidFill>
                          <a:schemeClr val="tx1"/>
                        </a:solidFill>
                        <a:latin typeface="+mj-lt"/>
                      </a:endParaRPr>
                    </a:p>
                  </a:txBody>
                  <a:tcPr>
                    <a:solidFill>
                      <a:schemeClr val="accent5">
                        <a:alpha val="80000"/>
                      </a:schemeClr>
                    </a:solidFill>
                  </a:tcPr>
                </a:tc>
                <a:tc>
                  <a:txBody>
                    <a:bodyPr/>
                    <a:lstStyle/>
                    <a:p>
                      <a:r>
                        <a:rPr lang="en-GB" sz="900" dirty="0">
                          <a:solidFill>
                            <a:schemeClr val="tx1"/>
                          </a:solidFill>
                          <a:latin typeface="+mn-lt"/>
                        </a:rPr>
                        <a:t>The SDG Accord recognises the critical role of education in advancing the SDGs. Institutions that sign make a commitment to embed the goals in teaching, learning, research, and operations. </a:t>
                      </a:r>
                    </a:p>
                    <a:p>
                      <a:r>
                        <a:rPr lang="en-GB" sz="900" dirty="0">
                          <a:solidFill>
                            <a:schemeClr val="tx1"/>
                          </a:solidFill>
                          <a:latin typeface="+mn-lt"/>
                        </a:rPr>
                        <a:t>The SDG Accord provides a framework for action on sustainability throughout the college. </a:t>
                      </a:r>
                      <a:endParaRPr lang="en-AU" sz="900" dirty="0">
                        <a:solidFill>
                          <a:schemeClr val="tx1"/>
                        </a:solidFill>
                        <a:latin typeface="+mn-lt"/>
                      </a:endParaRPr>
                    </a:p>
                  </a:txBody>
                  <a:tcPr>
                    <a:solidFill>
                      <a:schemeClr val="accent5">
                        <a:alpha val="80000"/>
                      </a:schemeClr>
                    </a:solidFill>
                  </a:tcPr>
                </a:tc>
                <a:tc>
                  <a:txBody>
                    <a:bodyPr/>
                    <a:lstStyle/>
                    <a:p>
                      <a:r>
                        <a:rPr lang="en-GB" sz="900" dirty="0">
                          <a:solidFill>
                            <a:schemeClr val="tx1"/>
                          </a:solidFill>
                          <a:latin typeface="+mn-lt"/>
                        </a:rPr>
                        <a:t>Only cost is staff time in reporting</a:t>
                      </a:r>
                      <a:endParaRPr lang="en-AU" sz="900" dirty="0">
                        <a:solidFill>
                          <a:schemeClr val="tx1"/>
                        </a:solidFill>
                        <a:latin typeface="+mn-lt"/>
                      </a:endParaRPr>
                    </a:p>
                  </a:txBody>
                  <a:tcPr anchor="b">
                    <a:solidFill>
                      <a:schemeClr val="accent5">
                        <a:alpha val="80000"/>
                      </a:schemeClr>
                    </a:solidFill>
                  </a:tcPr>
                </a:tc>
                <a:tc>
                  <a:txBody>
                    <a:bodyPr/>
                    <a:lstStyle/>
                    <a:p>
                      <a:endParaRPr lang="en-AU" sz="900" dirty="0">
                        <a:solidFill>
                          <a:schemeClr val="tx1"/>
                        </a:solidFill>
                        <a:latin typeface="+mj-lt"/>
                      </a:endParaRPr>
                    </a:p>
                  </a:txBody>
                  <a:tcPr>
                    <a:solidFill>
                      <a:schemeClr val="accent5">
                        <a:alpha val="80000"/>
                      </a:schemeClr>
                    </a:solidFill>
                  </a:tcPr>
                </a:tc>
                <a:extLst>
                  <a:ext uri="{0D108BD9-81ED-4DB2-BD59-A6C34878D82A}">
                    <a16:rowId xmlns:a16="http://schemas.microsoft.com/office/drawing/2014/main" val="2534281052"/>
                  </a:ext>
                </a:extLst>
              </a:tr>
              <a:tr h="224373">
                <a:tc>
                  <a:txBody>
                    <a:bodyPr/>
                    <a:lstStyle/>
                    <a:p>
                      <a:r>
                        <a:rPr lang="en-GB" sz="900" dirty="0">
                          <a:latin typeface="+mj-lt"/>
                        </a:rPr>
                        <a:t>Establish climate action network with local council</a:t>
                      </a:r>
                    </a:p>
                    <a:p>
                      <a:pPr marL="171450" indent="-171450">
                        <a:buFont typeface="Arial" panose="020B0604020202020204" pitchFamily="34" charset="0"/>
                        <a:buChar char="•"/>
                      </a:pPr>
                      <a:r>
                        <a:rPr lang="en-GB" sz="900" dirty="0"/>
                        <a:t>Contact local council/local community organisations to establish a local climate action network, which can implement initiatives across the region to combat climate change/OR join existing network that already exists</a:t>
                      </a:r>
                    </a:p>
                    <a:p>
                      <a:pPr marL="171450" indent="-171450">
                        <a:buFont typeface="Arial" panose="020B0604020202020204" pitchFamily="34" charset="0"/>
                        <a:buChar char="•"/>
                      </a:pPr>
                      <a:r>
                        <a:rPr lang="en-GB" sz="900" dirty="0"/>
                        <a:t>Draw on resources from the </a:t>
                      </a:r>
                      <a:r>
                        <a:rPr lang="en-GB" sz="900" dirty="0">
                          <a:hlinkClick r:id="rId8"/>
                        </a:rPr>
                        <a:t>Place-Based Climate Action Network </a:t>
                      </a:r>
                      <a:r>
                        <a:rPr lang="en-GB" sz="900" dirty="0"/>
                        <a:t>and learn from other established networks</a:t>
                      </a:r>
                    </a:p>
                  </a:txBody>
                  <a:tcPr>
                    <a:solidFill>
                      <a:schemeClr val="bg1">
                        <a:lumMod val="95000"/>
                        <a:alpha val="80000"/>
                      </a:schemeClr>
                    </a:solidFill>
                  </a:tcPr>
                </a:tc>
                <a:tc>
                  <a:txBody>
                    <a:bodyPr/>
                    <a:lstStyle/>
                    <a:p>
                      <a:r>
                        <a:rPr lang="en-GB" sz="900" dirty="0"/>
                        <a:t>Colleges can increase their impact by partnering with local councils in their region and working with local communities (e.g. implementing bike lanes throughout a city; organising direct-from-farm vegetable schemes)</a:t>
                      </a:r>
                      <a:endParaRPr lang="en-AU" sz="900" dirty="0"/>
                    </a:p>
                  </a:txBody>
                  <a:tcPr>
                    <a:solidFill>
                      <a:schemeClr val="bg1">
                        <a:lumMod val="95000"/>
                        <a:alpha val="80000"/>
                      </a:schemeClr>
                    </a:solidFill>
                  </a:tcPr>
                </a:tc>
                <a:tc>
                  <a:txBody>
                    <a:bodyPr/>
                    <a:lstStyle/>
                    <a:p>
                      <a:r>
                        <a:rPr lang="en-GB" sz="900" dirty="0"/>
                        <a:t>Low cost to establish network</a:t>
                      </a:r>
                      <a:endParaRPr lang="en-AU" sz="900" dirty="0"/>
                    </a:p>
                  </a:txBody>
                  <a:tcPr anchor="b">
                    <a:solidFill>
                      <a:schemeClr val="bg1">
                        <a:lumMod val="95000"/>
                        <a:alpha val="80000"/>
                      </a:schemeClr>
                    </a:solidFill>
                  </a:tcPr>
                </a:tc>
                <a:tc>
                  <a:txBody>
                    <a:bodyPr/>
                    <a:lstStyle/>
                    <a:p>
                      <a:endParaRPr lang="en-GB" sz="900" dirty="0"/>
                    </a:p>
                    <a:p>
                      <a:endParaRPr lang="en-GB" sz="900" dirty="0"/>
                    </a:p>
                    <a:p>
                      <a:endParaRPr lang="en-GB" sz="900" dirty="0"/>
                    </a:p>
                    <a:p>
                      <a:r>
                        <a:rPr lang="en-GB" sz="900" dirty="0"/>
                        <a:t>Less than 6 months to establish network; implementing initiatives will take longer</a:t>
                      </a:r>
                      <a:endParaRPr lang="en-AU" sz="900" dirty="0"/>
                    </a:p>
                  </a:txBody>
                  <a:tcPr anchor="b">
                    <a:solidFill>
                      <a:schemeClr val="bg1">
                        <a:lumMod val="95000"/>
                        <a:alpha val="80000"/>
                      </a:schemeClr>
                    </a:solidFill>
                  </a:tcPr>
                </a:tc>
                <a:extLst>
                  <a:ext uri="{0D108BD9-81ED-4DB2-BD59-A6C34878D82A}">
                    <a16:rowId xmlns:a16="http://schemas.microsoft.com/office/drawing/2014/main" val="1317980923"/>
                  </a:ext>
                </a:extLst>
              </a:tr>
              <a:tr h="224373">
                <a:tc>
                  <a:txBody>
                    <a:bodyPr/>
                    <a:lstStyle/>
                    <a:p>
                      <a:r>
                        <a:rPr lang="en-GB" sz="900" dirty="0">
                          <a:latin typeface="+mj-lt"/>
                        </a:rPr>
                        <a:t>Develop fossil fuels divestment plan</a:t>
                      </a:r>
                    </a:p>
                    <a:p>
                      <a:pPr marL="171450" indent="-171450">
                        <a:buFont typeface="Arial" panose="020B0604020202020204" pitchFamily="34" charset="0"/>
                        <a:buChar char="•"/>
                      </a:pPr>
                      <a:r>
                        <a:rPr lang="en-GB" sz="900" dirty="0"/>
                        <a:t>Review the college’s investment portfolio to check whether it has any direct investments in fossil fuels</a:t>
                      </a:r>
                    </a:p>
                    <a:p>
                      <a:pPr marL="171450" indent="-171450">
                        <a:buFont typeface="Arial" panose="020B0604020202020204" pitchFamily="34" charset="0"/>
                        <a:buChar char="•"/>
                      </a:pPr>
                      <a:r>
                        <a:rPr lang="en-GB" sz="900" dirty="0"/>
                        <a:t>Contact the college’s pension fund for advice on whether pensions are invested in fossil fuels</a:t>
                      </a:r>
                    </a:p>
                    <a:p>
                      <a:pPr marL="171450" indent="-171450">
                        <a:buFont typeface="Arial" panose="020B0604020202020204" pitchFamily="34" charset="0"/>
                        <a:buChar char="•"/>
                      </a:pPr>
                      <a:r>
                        <a:rPr lang="en-GB" sz="900" dirty="0"/>
                        <a:t>Develop plan to divest from fossil fuels over 3-5 year period/or update responsible investment policy</a:t>
                      </a:r>
                    </a:p>
                  </a:txBody>
                  <a:tcPr>
                    <a:lnB w="12700" cap="flat" cmpd="sng" algn="ctr">
                      <a:noFill/>
                      <a:prstDash val="solid"/>
                      <a:round/>
                      <a:headEnd type="none" w="med" len="med"/>
                      <a:tailEnd type="none" w="med" len="med"/>
                    </a:lnB>
                    <a:solidFill>
                      <a:schemeClr val="accent5">
                        <a:alpha val="80000"/>
                      </a:schemeClr>
                    </a:solidFill>
                  </a:tcPr>
                </a:tc>
                <a:tc>
                  <a:txBody>
                    <a:bodyPr/>
                    <a:lstStyle/>
                    <a:p>
                      <a:r>
                        <a:rPr lang="en-GB" sz="900" dirty="0"/>
                        <a:t>The college’s investments form part of its Scope 3 emissions. Developing a plan to develop a green investment portfolio/green pensions is a step towards net zero. The college would also join the growing divestment movement, which aims to divert funds away from fossil fuel companies and encourage them to transform their business models. </a:t>
                      </a:r>
                      <a:endParaRPr lang="en-AU" sz="900" dirty="0"/>
                    </a:p>
                  </a:txBody>
                  <a:tcPr>
                    <a:lnB w="12700" cap="flat" cmpd="sng" algn="ctr">
                      <a:noFill/>
                      <a:prstDash val="solid"/>
                      <a:round/>
                      <a:headEnd type="none" w="med" len="med"/>
                      <a:tailEnd type="none" w="med" len="med"/>
                    </a:lnB>
                    <a:solidFill>
                      <a:schemeClr val="accent5">
                        <a:alpha val="80000"/>
                      </a:schemeClr>
                    </a:solidFill>
                  </a:tcPr>
                </a:tc>
                <a:tc>
                  <a:txBody>
                    <a:bodyPr/>
                    <a:lstStyle/>
                    <a:p>
                      <a:endParaRPr lang="en-GB" sz="900" dirty="0"/>
                    </a:p>
                    <a:p>
                      <a:r>
                        <a:rPr lang="en-GB" sz="900" dirty="0"/>
                        <a:t>Cost involved in implementing divestment plan, less in developing plan</a:t>
                      </a:r>
                      <a:endParaRPr lang="en-AU" sz="900" dirty="0"/>
                    </a:p>
                  </a:txBody>
                  <a:tcPr anchor="ctr">
                    <a:lnB w="12700" cap="flat" cmpd="sng" algn="ctr">
                      <a:noFill/>
                      <a:prstDash val="solid"/>
                      <a:round/>
                      <a:headEnd type="none" w="med" len="med"/>
                      <a:tailEnd type="none" w="med" len="med"/>
                    </a:lnB>
                    <a:solidFill>
                      <a:schemeClr val="accent5">
                        <a:alpha val="80000"/>
                      </a:schemeClr>
                    </a:solidFill>
                  </a:tcPr>
                </a:tc>
                <a:tc>
                  <a:txBody>
                    <a:bodyPr/>
                    <a:lstStyle/>
                    <a:p>
                      <a:endParaRPr lang="en-GB" sz="900" dirty="0"/>
                    </a:p>
                    <a:p>
                      <a:endParaRPr lang="en-GB" sz="900" dirty="0"/>
                    </a:p>
                    <a:p>
                      <a:endParaRPr lang="en-GB" sz="900" dirty="0"/>
                    </a:p>
                    <a:p>
                      <a:endParaRPr lang="en-GB" sz="900" dirty="0"/>
                    </a:p>
                    <a:p>
                      <a:r>
                        <a:rPr lang="en-GB" sz="900" dirty="0"/>
                        <a:t>How long the plan takes to develop and implement will depend on the complexity of the college’s finances/the level of current investment in fossil fuels</a:t>
                      </a:r>
                      <a:endParaRPr lang="en-AU" sz="900" dirty="0"/>
                    </a:p>
                  </a:txBody>
                  <a:tcPr anchor="b">
                    <a:lnB w="12700" cap="flat" cmpd="sng" algn="ctr">
                      <a:noFill/>
                      <a:prstDash val="solid"/>
                      <a:round/>
                      <a:headEnd type="none" w="med" len="med"/>
                      <a:tailEnd type="none" w="med" len="med"/>
                    </a:lnB>
                    <a:solidFill>
                      <a:schemeClr val="accent5">
                        <a:alpha val="80000"/>
                      </a:schemeClr>
                    </a:solidFill>
                  </a:tcPr>
                </a:tc>
                <a:extLst>
                  <a:ext uri="{0D108BD9-81ED-4DB2-BD59-A6C34878D82A}">
                    <a16:rowId xmlns:a16="http://schemas.microsoft.com/office/drawing/2014/main" val="2811984149"/>
                  </a:ext>
                </a:extLst>
              </a:tr>
            </a:tbl>
          </a:graphicData>
        </a:graphic>
      </p:graphicFrame>
      <p:sp>
        <p:nvSpPr>
          <p:cNvPr id="12" name="Text Placeholder 18">
            <a:extLst>
              <a:ext uri="{FF2B5EF4-FFF2-40B4-BE49-F238E27FC236}">
                <a16:creationId xmlns:a16="http://schemas.microsoft.com/office/drawing/2014/main" id="{EC933E37-12FF-4804-9413-1578EA761FE6}"/>
              </a:ext>
            </a:extLst>
          </p:cNvPr>
          <p:cNvSpPr txBox="1">
            <a:spLocks/>
          </p:cNvSpPr>
          <p:nvPr/>
        </p:nvSpPr>
        <p:spPr>
          <a:xfrm>
            <a:off x="666749" y="430332"/>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400" dirty="0">
                <a:latin typeface="+mj-lt"/>
              </a:rPr>
              <a:t>ESTABLISHED COLLEGES INITIATIVES (4)</a:t>
            </a:r>
            <a:endParaRPr lang="en-AU" sz="2400" dirty="0">
              <a:latin typeface="+mj-lt"/>
            </a:endParaRPr>
          </a:p>
        </p:txBody>
      </p:sp>
      <p:sp>
        <p:nvSpPr>
          <p:cNvPr id="25" name="Oval 24">
            <a:extLst>
              <a:ext uri="{FF2B5EF4-FFF2-40B4-BE49-F238E27FC236}">
                <a16:creationId xmlns:a16="http://schemas.microsoft.com/office/drawing/2014/main" id="{2D2C5DE7-C914-472B-AB52-D14BDD8D4FDA}"/>
              </a:ext>
            </a:extLst>
          </p:cNvPr>
          <p:cNvSpPr/>
          <p:nvPr/>
        </p:nvSpPr>
        <p:spPr>
          <a:xfrm>
            <a:off x="8555986" y="1915235"/>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6" name="Oval 25">
            <a:extLst>
              <a:ext uri="{FF2B5EF4-FFF2-40B4-BE49-F238E27FC236}">
                <a16:creationId xmlns:a16="http://schemas.microsoft.com/office/drawing/2014/main" id="{F140D73F-54E8-41B9-8190-37CB6A68CC31}"/>
              </a:ext>
            </a:extLst>
          </p:cNvPr>
          <p:cNvSpPr/>
          <p:nvPr/>
        </p:nvSpPr>
        <p:spPr>
          <a:xfrm>
            <a:off x="8844724" y="1915235"/>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7" name="Oval 26">
            <a:extLst>
              <a:ext uri="{FF2B5EF4-FFF2-40B4-BE49-F238E27FC236}">
                <a16:creationId xmlns:a16="http://schemas.microsoft.com/office/drawing/2014/main" id="{A75CB205-694B-4C72-B29A-148FE7C0B2F4}"/>
              </a:ext>
            </a:extLst>
          </p:cNvPr>
          <p:cNvSpPr/>
          <p:nvPr/>
        </p:nvSpPr>
        <p:spPr>
          <a:xfrm>
            <a:off x="9133462" y="1915235"/>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8" name="Oval 27">
            <a:extLst>
              <a:ext uri="{FF2B5EF4-FFF2-40B4-BE49-F238E27FC236}">
                <a16:creationId xmlns:a16="http://schemas.microsoft.com/office/drawing/2014/main" id="{804536B2-E0C2-4153-BE41-335AD56C3891}"/>
              </a:ext>
            </a:extLst>
          </p:cNvPr>
          <p:cNvSpPr/>
          <p:nvPr/>
        </p:nvSpPr>
        <p:spPr>
          <a:xfrm>
            <a:off x="10116562" y="1915235"/>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9" name="Oval 28">
            <a:extLst>
              <a:ext uri="{FF2B5EF4-FFF2-40B4-BE49-F238E27FC236}">
                <a16:creationId xmlns:a16="http://schemas.microsoft.com/office/drawing/2014/main" id="{1D33AB03-B2D7-495D-846A-1F5E359D9A9B}"/>
              </a:ext>
            </a:extLst>
          </p:cNvPr>
          <p:cNvSpPr/>
          <p:nvPr/>
        </p:nvSpPr>
        <p:spPr>
          <a:xfrm>
            <a:off x="10405300" y="1915235"/>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0" name="Oval 29">
            <a:extLst>
              <a:ext uri="{FF2B5EF4-FFF2-40B4-BE49-F238E27FC236}">
                <a16:creationId xmlns:a16="http://schemas.microsoft.com/office/drawing/2014/main" id="{89D6384A-137D-4856-884C-EED5349BDF1B}"/>
              </a:ext>
            </a:extLst>
          </p:cNvPr>
          <p:cNvSpPr/>
          <p:nvPr/>
        </p:nvSpPr>
        <p:spPr>
          <a:xfrm>
            <a:off x="10694038" y="1915235"/>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1" name="Rectangle 30">
            <a:extLst>
              <a:ext uri="{FF2B5EF4-FFF2-40B4-BE49-F238E27FC236}">
                <a16:creationId xmlns:a16="http://schemas.microsoft.com/office/drawing/2014/main" id="{E0C2AB95-22CE-4329-990B-547CC420B27F}"/>
              </a:ext>
            </a:extLst>
          </p:cNvPr>
          <p:cNvSpPr/>
          <p:nvPr/>
        </p:nvSpPr>
        <p:spPr>
          <a:xfrm>
            <a:off x="0" y="6225871"/>
            <a:ext cx="12190413" cy="63371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3" name="Oval 32">
            <a:extLst>
              <a:ext uri="{FF2B5EF4-FFF2-40B4-BE49-F238E27FC236}">
                <a16:creationId xmlns:a16="http://schemas.microsoft.com/office/drawing/2014/main" id="{92E4B0A0-A7F7-4CDB-B492-77114286BFC6}"/>
              </a:ext>
            </a:extLst>
          </p:cNvPr>
          <p:cNvSpPr/>
          <p:nvPr/>
        </p:nvSpPr>
        <p:spPr>
          <a:xfrm>
            <a:off x="10065010" y="3925508"/>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4" name="Oval 33">
            <a:extLst>
              <a:ext uri="{FF2B5EF4-FFF2-40B4-BE49-F238E27FC236}">
                <a16:creationId xmlns:a16="http://schemas.microsoft.com/office/drawing/2014/main" id="{CDDE6528-2AE9-4866-B27F-06C43FE63F8B}"/>
              </a:ext>
            </a:extLst>
          </p:cNvPr>
          <p:cNvSpPr/>
          <p:nvPr/>
        </p:nvSpPr>
        <p:spPr>
          <a:xfrm>
            <a:off x="10353748" y="3925508"/>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5" name="Oval 34">
            <a:extLst>
              <a:ext uri="{FF2B5EF4-FFF2-40B4-BE49-F238E27FC236}">
                <a16:creationId xmlns:a16="http://schemas.microsoft.com/office/drawing/2014/main" id="{42EBB5F7-F3E3-431D-87B5-81B1A2CDF5A1}"/>
              </a:ext>
            </a:extLst>
          </p:cNvPr>
          <p:cNvSpPr/>
          <p:nvPr/>
        </p:nvSpPr>
        <p:spPr>
          <a:xfrm>
            <a:off x="10642486" y="3925508"/>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6" name="Oval 35">
            <a:extLst>
              <a:ext uri="{FF2B5EF4-FFF2-40B4-BE49-F238E27FC236}">
                <a16:creationId xmlns:a16="http://schemas.microsoft.com/office/drawing/2014/main" id="{29EF6A65-1D1E-4C0B-97D5-49FFBB6C64CE}"/>
              </a:ext>
            </a:extLst>
          </p:cNvPr>
          <p:cNvSpPr/>
          <p:nvPr/>
        </p:nvSpPr>
        <p:spPr>
          <a:xfrm>
            <a:off x="8562346" y="3925508"/>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7" name="Oval 36">
            <a:extLst>
              <a:ext uri="{FF2B5EF4-FFF2-40B4-BE49-F238E27FC236}">
                <a16:creationId xmlns:a16="http://schemas.microsoft.com/office/drawing/2014/main" id="{2FDD1EE5-A27D-442F-BDA8-C75AE4C6B07E}"/>
              </a:ext>
            </a:extLst>
          </p:cNvPr>
          <p:cNvSpPr/>
          <p:nvPr/>
        </p:nvSpPr>
        <p:spPr>
          <a:xfrm>
            <a:off x="8851084" y="3925508"/>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8" name="Oval 37">
            <a:extLst>
              <a:ext uri="{FF2B5EF4-FFF2-40B4-BE49-F238E27FC236}">
                <a16:creationId xmlns:a16="http://schemas.microsoft.com/office/drawing/2014/main" id="{456BE858-2260-481F-8B6D-C565B9D14E20}"/>
              </a:ext>
            </a:extLst>
          </p:cNvPr>
          <p:cNvSpPr/>
          <p:nvPr/>
        </p:nvSpPr>
        <p:spPr>
          <a:xfrm>
            <a:off x="9139822" y="3925508"/>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9" name="Oval 38">
            <a:extLst>
              <a:ext uri="{FF2B5EF4-FFF2-40B4-BE49-F238E27FC236}">
                <a16:creationId xmlns:a16="http://schemas.microsoft.com/office/drawing/2014/main" id="{2320F457-7B09-4819-BACB-97ADFF2D92AB}"/>
              </a:ext>
            </a:extLst>
          </p:cNvPr>
          <p:cNvSpPr/>
          <p:nvPr/>
        </p:nvSpPr>
        <p:spPr>
          <a:xfrm>
            <a:off x="8551544" y="2872226"/>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0" name="Oval 39">
            <a:extLst>
              <a:ext uri="{FF2B5EF4-FFF2-40B4-BE49-F238E27FC236}">
                <a16:creationId xmlns:a16="http://schemas.microsoft.com/office/drawing/2014/main" id="{A1EB6C39-EED4-4E88-889A-63F30007EB19}"/>
              </a:ext>
            </a:extLst>
          </p:cNvPr>
          <p:cNvSpPr/>
          <p:nvPr/>
        </p:nvSpPr>
        <p:spPr>
          <a:xfrm>
            <a:off x="8840282" y="2872226"/>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1" name="Oval 40">
            <a:extLst>
              <a:ext uri="{FF2B5EF4-FFF2-40B4-BE49-F238E27FC236}">
                <a16:creationId xmlns:a16="http://schemas.microsoft.com/office/drawing/2014/main" id="{7339736D-6008-4EF2-98F1-2D22EF65D583}"/>
              </a:ext>
            </a:extLst>
          </p:cNvPr>
          <p:cNvSpPr/>
          <p:nvPr/>
        </p:nvSpPr>
        <p:spPr>
          <a:xfrm>
            <a:off x="9129020" y="2872226"/>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2" name="Oval 41">
            <a:extLst>
              <a:ext uri="{FF2B5EF4-FFF2-40B4-BE49-F238E27FC236}">
                <a16:creationId xmlns:a16="http://schemas.microsoft.com/office/drawing/2014/main" id="{D8668078-FE16-4023-B722-C5526AC9FE38}"/>
              </a:ext>
            </a:extLst>
          </p:cNvPr>
          <p:cNvSpPr/>
          <p:nvPr/>
        </p:nvSpPr>
        <p:spPr>
          <a:xfrm>
            <a:off x="10112120" y="2872226"/>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3" name="Oval 42">
            <a:extLst>
              <a:ext uri="{FF2B5EF4-FFF2-40B4-BE49-F238E27FC236}">
                <a16:creationId xmlns:a16="http://schemas.microsoft.com/office/drawing/2014/main" id="{FB13114E-500F-42CE-8938-C583E78CCC43}"/>
              </a:ext>
            </a:extLst>
          </p:cNvPr>
          <p:cNvSpPr/>
          <p:nvPr/>
        </p:nvSpPr>
        <p:spPr>
          <a:xfrm>
            <a:off x="10400858" y="2872226"/>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4" name="Oval 43">
            <a:extLst>
              <a:ext uri="{FF2B5EF4-FFF2-40B4-BE49-F238E27FC236}">
                <a16:creationId xmlns:a16="http://schemas.microsoft.com/office/drawing/2014/main" id="{129D3636-AFB9-4275-A575-80D9FDD382D1}"/>
              </a:ext>
            </a:extLst>
          </p:cNvPr>
          <p:cNvSpPr/>
          <p:nvPr/>
        </p:nvSpPr>
        <p:spPr>
          <a:xfrm>
            <a:off x="10689596" y="2872226"/>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Tree>
    <p:extLst>
      <p:ext uri="{BB962C8B-B14F-4D97-AF65-F5344CB8AC3E}">
        <p14:creationId xmlns:p14="http://schemas.microsoft.com/office/powerpoint/2010/main" val="602727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C58532-6926-4AB4-B8D5-B46415526D0E}"/>
              </a:ext>
            </a:extLst>
          </p:cNvPr>
          <p:cNvSpPr>
            <a:spLocks noGrp="1"/>
          </p:cNvSpPr>
          <p:nvPr>
            <p:ph type="body" sz="quarter" idx="12"/>
          </p:nvPr>
        </p:nvSpPr>
        <p:spPr/>
        <p:txBody>
          <a:bodyPr/>
          <a:lstStyle/>
          <a:p>
            <a:r>
              <a:rPr lang="en-GB" dirty="0"/>
              <a:t>Leading</a:t>
            </a:r>
            <a:endParaRPr lang="en-AU" dirty="0"/>
          </a:p>
        </p:txBody>
      </p:sp>
      <p:sp>
        <p:nvSpPr>
          <p:cNvPr id="3" name="Rectangle 2">
            <a:extLst>
              <a:ext uri="{FF2B5EF4-FFF2-40B4-BE49-F238E27FC236}">
                <a16:creationId xmlns:a16="http://schemas.microsoft.com/office/drawing/2014/main" id="{81A45258-5DC4-4FCC-96FB-DACFA8FC47D5}"/>
              </a:ext>
            </a:extLst>
          </p:cNvPr>
          <p:cNvSpPr/>
          <p:nvPr/>
        </p:nvSpPr>
        <p:spPr>
          <a:xfrm>
            <a:off x="0" y="6225871"/>
            <a:ext cx="12190413" cy="63371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pic>
        <p:nvPicPr>
          <p:cNvPr id="4" name="Picture 10" descr="Climate Commission for UK Higher and Further Education Students &amp; Leaders">
            <a:extLst>
              <a:ext uri="{FF2B5EF4-FFF2-40B4-BE49-F238E27FC236}">
                <a16:creationId xmlns:a16="http://schemas.microsoft.com/office/drawing/2014/main" id="{21BA8E93-6A14-4F95-8823-DEC6F2478A1E}"/>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l="10964" t="4276" r="12065" b="10472"/>
          <a:stretch/>
        </p:blipFill>
        <p:spPr bwMode="auto">
          <a:xfrm>
            <a:off x="10680671" y="6075799"/>
            <a:ext cx="1199747" cy="66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522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 name="Object 116" hidden="1">
            <a:extLst>
              <a:ext uri="{FF2B5EF4-FFF2-40B4-BE49-F238E27FC236}">
                <a16:creationId xmlns:a16="http://schemas.microsoft.com/office/drawing/2014/main" id="{42B77CC4-237B-48E1-A35D-344C001A10AC}"/>
              </a:ext>
            </a:extLst>
          </p:cNvPr>
          <p:cNvGraphicFramePr>
            <a:graphicFrameLocks noChangeAspect="1"/>
          </p:cNvGraphicFramePr>
          <p:nvPr>
            <p:custDataLst>
              <p:tags r:id="rId2"/>
            </p:custDataLst>
            <p:extLst>
              <p:ext uri="{D42A27DB-BD31-4B8C-83A1-F6EECF244321}">
                <p14:modId xmlns:p14="http://schemas.microsoft.com/office/powerpoint/2010/main" val="17777482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Slide" r:id="rId4" imgW="415" imgH="416" progId="TCLayout.ActiveDocument.1">
                  <p:embed/>
                </p:oleObj>
              </mc:Choice>
              <mc:Fallback>
                <p:oleObj name="think-cell Slide" r:id="rId4" imgW="415" imgH="416" progId="TCLayout.ActiveDocument.1">
                  <p:embed/>
                  <p:pic>
                    <p:nvPicPr>
                      <p:cNvPr id="117" name="Object 116" hidden="1">
                        <a:extLst>
                          <a:ext uri="{FF2B5EF4-FFF2-40B4-BE49-F238E27FC236}">
                            <a16:creationId xmlns:a16="http://schemas.microsoft.com/office/drawing/2014/main" id="{42B77CC4-237B-48E1-A35D-344C001A10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141561CB-0F61-4066-9882-A91A3963F9EC}"/>
              </a:ext>
            </a:extLst>
          </p:cNvPr>
          <p:cNvSpPr/>
          <p:nvPr/>
        </p:nvSpPr>
        <p:spPr>
          <a:xfrm>
            <a:off x="0" y="92148"/>
            <a:ext cx="12190413" cy="67674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3" name="Straight Arrow Connector 2">
            <a:extLst>
              <a:ext uri="{FF2B5EF4-FFF2-40B4-BE49-F238E27FC236}">
                <a16:creationId xmlns:a16="http://schemas.microsoft.com/office/drawing/2014/main" id="{4FA3C051-1FF8-4330-9D53-9483A1C5ECBE}"/>
              </a:ext>
            </a:extLst>
          </p:cNvPr>
          <p:cNvCxnSpPr>
            <a:cxnSpLocks/>
          </p:cNvCxnSpPr>
          <p:nvPr/>
        </p:nvCxnSpPr>
        <p:spPr>
          <a:xfrm flipH="1">
            <a:off x="5029128" y="3706732"/>
            <a:ext cx="867782" cy="1257145"/>
          </a:xfrm>
          <a:prstGeom prst="straightConnector1">
            <a:avLst/>
          </a:prstGeom>
          <a:ln w="254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F9DD904-379D-40CD-BA55-337FECB6A3A3}"/>
              </a:ext>
            </a:extLst>
          </p:cNvPr>
          <p:cNvCxnSpPr>
            <a:cxnSpLocks/>
          </p:cNvCxnSpPr>
          <p:nvPr/>
        </p:nvCxnSpPr>
        <p:spPr>
          <a:xfrm flipH="1" flipV="1">
            <a:off x="4810555" y="2281154"/>
            <a:ext cx="908927" cy="1058005"/>
          </a:xfrm>
          <a:prstGeom prst="straightConnector1">
            <a:avLst/>
          </a:prstGeom>
          <a:ln w="25400" cap="rnd">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F427A0D-5A30-48EA-A4FC-565C97296FE1}"/>
              </a:ext>
            </a:extLst>
          </p:cNvPr>
          <p:cNvCxnSpPr>
            <a:cxnSpLocks/>
          </p:cNvCxnSpPr>
          <p:nvPr/>
        </p:nvCxnSpPr>
        <p:spPr>
          <a:xfrm flipV="1">
            <a:off x="6223973" y="2411412"/>
            <a:ext cx="1281568" cy="850531"/>
          </a:xfrm>
          <a:prstGeom prst="straightConnector1">
            <a:avLst/>
          </a:prstGeom>
          <a:ln w="25400" cap="rnd">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4B30164-D1A6-449B-80DE-A603403BA60C}"/>
              </a:ext>
            </a:extLst>
          </p:cNvPr>
          <p:cNvCxnSpPr>
            <a:cxnSpLocks/>
          </p:cNvCxnSpPr>
          <p:nvPr/>
        </p:nvCxnSpPr>
        <p:spPr>
          <a:xfrm>
            <a:off x="6497562" y="3363167"/>
            <a:ext cx="1925199" cy="338667"/>
          </a:xfrm>
          <a:prstGeom prst="straightConnector1">
            <a:avLst/>
          </a:prstGeom>
          <a:ln w="25400" cap="rnd">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1A828E2-A8F0-4F8C-93F5-D453CC7CEA62}"/>
              </a:ext>
            </a:extLst>
          </p:cNvPr>
          <p:cNvCxnSpPr>
            <a:cxnSpLocks/>
          </p:cNvCxnSpPr>
          <p:nvPr/>
        </p:nvCxnSpPr>
        <p:spPr>
          <a:xfrm>
            <a:off x="6166823" y="3764735"/>
            <a:ext cx="974007" cy="1112667"/>
          </a:xfrm>
          <a:prstGeom prst="straightConnector1">
            <a:avLst/>
          </a:prstGeom>
          <a:ln w="25400" cap="rnd">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3FF9FAB-78C8-4751-A1D8-B0280B31AEFE}"/>
              </a:ext>
            </a:extLst>
          </p:cNvPr>
          <p:cNvCxnSpPr>
            <a:cxnSpLocks/>
          </p:cNvCxnSpPr>
          <p:nvPr/>
        </p:nvCxnSpPr>
        <p:spPr>
          <a:xfrm flipH="1">
            <a:off x="4034073" y="3402579"/>
            <a:ext cx="1853640" cy="999462"/>
          </a:xfrm>
          <a:prstGeom prst="straightConnector1">
            <a:avLst/>
          </a:prstGeom>
          <a:ln w="25400" cap="rnd">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908AA05-7AA6-4C58-95A0-072743F56B0E}"/>
              </a:ext>
            </a:extLst>
          </p:cNvPr>
          <p:cNvSpPr/>
          <p:nvPr/>
        </p:nvSpPr>
        <p:spPr>
          <a:xfrm>
            <a:off x="4811225" y="2292343"/>
            <a:ext cx="2585058" cy="2585058"/>
          </a:xfrm>
          <a:prstGeom prst="ellipse">
            <a:avLst/>
          </a:prstGeom>
          <a:solidFill>
            <a:schemeClr val="accent5"/>
          </a:solid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Isosceles Triangle 11">
            <a:extLst>
              <a:ext uri="{FF2B5EF4-FFF2-40B4-BE49-F238E27FC236}">
                <a16:creationId xmlns:a16="http://schemas.microsoft.com/office/drawing/2014/main" id="{455F08B6-6CDF-4929-956B-0AEE30364E6A}"/>
              </a:ext>
            </a:extLst>
          </p:cNvPr>
          <p:cNvSpPr/>
          <p:nvPr/>
        </p:nvSpPr>
        <p:spPr>
          <a:xfrm rot="16668176">
            <a:off x="4628782" y="2578285"/>
            <a:ext cx="391014" cy="1447102"/>
          </a:xfrm>
          <a:prstGeom prst="triangle">
            <a:avLst>
              <a:gd name="adj" fmla="val 0"/>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Isosceles Triangle 12">
            <a:extLst>
              <a:ext uri="{FF2B5EF4-FFF2-40B4-BE49-F238E27FC236}">
                <a16:creationId xmlns:a16="http://schemas.microsoft.com/office/drawing/2014/main" id="{A42360C7-EBF6-45F8-9EA1-F2C122F3C32D}"/>
              </a:ext>
            </a:extLst>
          </p:cNvPr>
          <p:cNvSpPr/>
          <p:nvPr/>
        </p:nvSpPr>
        <p:spPr>
          <a:xfrm rot="14657673">
            <a:off x="4541010" y="3423351"/>
            <a:ext cx="427683" cy="1623363"/>
          </a:xfrm>
          <a:prstGeom prst="triangl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Isosceles Triangle 13">
            <a:extLst>
              <a:ext uri="{FF2B5EF4-FFF2-40B4-BE49-F238E27FC236}">
                <a16:creationId xmlns:a16="http://schemas.microsoft.com/office/drawing/2014/main" id="{CF8215F9-86AD-4B49-98C6-72C2CB352E1A}"/>
              </a:ext>
            </a:extLst>
          </p:cNvPr>
          <p:cNvSpPr/>
          <p:nvPr/>
        </p:nvSpPr>
        <p:spPr>
          <a:xfrm rot="12886574">
            <a:off x="5258632" y="4050316"/>
            <a:ext cx="370783" cy="1141391"/>
          </a:xfrm>
          <a:prstGeom prst="triangl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Isosceles Triangle 14">
            <a:extLst>
              <a:ext uri="{FF2B5EF4-FFF2-40B4-BE49-F238E27FC236}">
                <a16:creationId xmlns:a16="http://schemas.microsoft.com/office/drawing/2014/main" id="{19B123A5-65D2-4AE5-84E2-2177C67D0DDC}"/>
              </a:ext>
            </a:extLst>
          </p:cNvPr>
          <p:cNvSpPr/>
          <p:nvPr/>
        </p:nvSpPr>
        <p:spPr>
          <a:xfrm rot="2789396">
            <a:off x="6832854" y="2289488"/>
            <a:ext cx="436896" cy="1306284"/>
          </a:xfrm>
          <a:prstGeom prst="triangl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Isosceles Triangle 15">
            <a:extLst>
              <a:ext uri="{FF2B5EF4-FFF2-40B4-BE49-F238E27FC236}">
                <a16:creationId xmlns:a16="http://schemas.microsoft.com/office/drawing/2014/main" id="{F039F2D1-5450-4768-B53E-45B9CAE95F16}"/>
              </a:ext>
            </a:extLst>
          </p:cNvPr>
          <p:cNvSpPr/>
          <p:nvPr/>
        </p:nvSpPr>
        <p:spPr>
          <a:xfrm rot="5400000">
            <a:off x="7404139" y="2939938"/>
            <a:ext cx="443258" cy="1620375"/>
          </a:xfrm>
          <a:prstGeom prst="triangl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Isosceles Triangle 16">
            <a:extLst>
              <a:ext uri="{FF2B5EF4-FFF2-40B4-BE49-F238E27FC236}">
                <a16:creationId xmlns:a16="http://schemas.microsoft.com/office/drawing/2014/main" id="{E13EEFE5-7DDD-4253-BD83-EFF3E2D79BB9}"/>
              </a:ext>
            </a:extLst>
          </p:cNvPr>
          <p:cNvSpPr/>
          <p:nvPr/>
        </p:nvSpPr>
        <p:spPr>
          <a:xfrm rot="8528883">
            <a:off x="6641456" y="3833037"/>
            <a:ext cx="410080" cy="1165554"/>
          </a:xfrm>
          <a:prstGeom prst="triangl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09832EFE-7EB1-4F8E-9D74-0BF5CF8A7D95}"/>
              </a:ext>
            </a:extLst>
          </p:cNvPr>
          <p:cNvSpPr/>
          <p:nvPr/>
        </p:nvSpPr>
        <p:spPr>
          <a:xfrm>
            <a:off x="666749" y="1786581"/>
            <a:ext cx="3401909" cy="726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900" dirty="0">
                <a:solidFill>
                  <a:schemeClr val="bg1"/>
                </a:solidFill>
              </a:rPr>
              <a:t>The college is a model to other colleges seeking to combat climate change and it </a:t>
            </a:r>
            <a:r>
              <a:rPr lang="en-GB" sz="900" dirty="0">
                <a:solidFill>
                  <a:schemeClr val="bg1"/>
                </a:solidFill>
                <a:latin typeface="+mj-lt"/>
              </a:rPr>
              <a:t>shares resources and lessons (e.g. data collection methodology) with others in the sector</a:t>
            </a:r>
          </a:p>
        </p:txBody>
      </p:sp>
      <p:sp>
        <p:nvSpPr>
          <p:cNvPr id="24" name="Arc 23">
            <a:extLst>
              <a:ext uri="{FF2B5EF4-FFF2-40B4-BE49-F238E27FC236}">
                <a16:creationId xmlns:a16="http://schemas.microsoft.com/office/drawing/2014/main" id="{666E15AF-1309-42AA-BE19-F1D50D87290F}"/>
              </a:ext>
            </a:extLst>
          </p:cNvPr>
          <p:cNvSpPr/>
          <p:nvPr/>
        </p:nvSpPr>
        <p:spPr>
          <a:xfrm rot="20219533">
            <a:off x="4813046" y="2936537"/>
            <a:ext cx="792271" cy="769738"/>
          </a:xfrm>
          <a:prstGeom prst="arc">
            <a:avLst>
              <a:gd name="adj1" fmla="val 16870571"/>
              <a:gd name="adj2" fmla="val 0"/>
            </a:avLst>
          </a:prstGeom>
          <a:noFill/>
          <a:ln w="12700">
            <a:solidFill>
              <a:schemeClr val="bg2"/>
            </a:solidFill>
            <a:prstDash val="sysDot"/>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61" tIns="45731" rIns="91461" bIns="45731" numCol="1" spcCol="0" rtlCol="0" fromWordArt="0" anchor="ctr" anchorCtr="0" forceAA="0" compatLnSpc="1">
            <a:prstTxWarp prst="textNoShape">
              <a:avLst/>
            </a:prstTxWarp>
            <a:noAutofit/>
          </a:bodyPr>
          <a:lstStyle/>
          <a:p>
            <a:pPr algn="ctr"/>
            <a:endParaRPr lang="en-AU"/>
          </a:p>
        </p:txBody>
      </p:sp>
      <p:sp>
        <p:nvSpPr>
          <p:cNvPr id="25" name="Freeform 20">
            <a:extLst>
              <a:ext uri="{FF2B5EF4-FFF2-40B4-BE49-F238E27FC236}">
                <a16:creationId xmlns:a16="http://schemas.microsoft.com/office/drawing/2014/main" id="{94DB4187-6099-44A4-8BDF-832BEB57567F}"/>
              </a:ext>
            </a:extLst>
          </p:cNvPr>
          <p:cNvSpPr>
            <a:spLocks noChangeAspect="1" noEditPoints="1"/>
          </p:cNvSpPr>
          <p:nvPr/>
        </p:nvSpPr>
        <p:spPr bwMode="auto">
          <a:xfrm rot="1253716">
            <a:off x="5633598" y="4127655"/>
            <a:ext cx="146529" cy="267983"/>
          </a:xfrm>
          <a:custGeom>
            <a:avLst/>
            <a:gdLst>
              <a:gd name="T0" fmla="*/ 90 w 93"/>
              <a:gd name="T1" fmla="*/ 63 h 170"/>
              <a:gd name="T2" fmla="*/ 58 w 93"/>
              <a:gd name="T3" fmla="*/ 63 h 170"/>
              <a:gd name="T4" fmla="*/ 77 w 93"/>
              <a:gd name="T5" fmla="*/ 4 h 170"/>
              <a:gd name="T6" fmla="*/ 78 w 93"/>
              <a:gd name="T7" fmla="*/ 3 h 170"/>
              <a:gd name="T8" fmla="*/ 74 w 93"/>
              <a:gd name="T9" fmla="*/ 0 h 170"/>
              <a:gd name="T10" fmla="*/ 35 w 93"/>
              <a:gd name="T11" fmla="*/ 0 h 170"/>
              <a:gd name="T12" fmla="*/ 32 w 93"/>
              <a:gd name="T13" fmla="*/ 2 h 170"/>
              <a:gd name="T14" fmla="*/ 32 w 93"/>
              <a:gd name="T15" fmla="*/ 3 h 170"/>
              <a:gd name="T16" fmla="*/ 32 w 93"/>
              <a:gd name="T17" fmla="*/ 3 h 170"/>
              <a:gd name="T18" fmla="*/ 1 w 93"/>
              <a:gd name="T19" fmla="*/ 96 h 170"/>
              <a:gd name="T20" fmla="*/ 0 w 93"/>
              <a:gd name="T21" fmla="*/ 97 h 170"/>
              <a:gd name="T22" fmla="*/ 4 w 93"/>
              <a:gd name="T23" fmla="*/ 101 h 170"/>
              <a:gd name="T24" fmla="*/ 39 w 93"/>
              <a:gd name="T25" fmla="*/ 101 h 170"/>
              <a:gd name="T26" fmla="*/ 39 w 93"/>
              <a:gd name="T27" fmla="*/ 101 h 170"/>
              <a:gd name="T28" fmla="*/ 32 w 93"/>
              <a:gd name="T29" fmla="*/ 166 h 170"/>
              <a:gd name="T30" fmla="*/ 32 w 93"/>
              <a:gd name="T31" fmla="*/ 166 h 170"/>
              <a:gd name="T32" fmla="*/ 32 w 93"/>
              <a:gd name="T33" fmla="*/ 166 h 170"/>
              <a:gd name="T34" fmla="*/ 32 w 93"/>
              <a:gd name="T35" fmla="*/ 166 h 170"/>
              <a:gd name="T36" fmla="*/ 32 w 93"/>
              <a:gd name="T37" fmla="*/ 167 h 170"/>
              <a:gd name="T38" fmla="*/ 35 w 93"/>
              <a:gd name="T39" fmla="*/ 170 h 170"/>
              <a:gd name="T40" fmla="*/ 38 w 93"/>
              <a:gd name="T41" fmla="*/ 168 h 170"/>
              <a:gd name="T42" fmla="*/ 38 w 93"/>
              <a:gd name="T43" fmla="*/ 168 h 170"/>
              <a:gd name="T44" fmla="*/ 38 w 93"/>
              <a:gd name="T45" fmla="*/ 168 h 170"/>
              <a:gd name="T46" fmla="*/ 93 w 93"/>
              <a:gd name="T47" fmla="*/ 68 h 170"/>
              <a:gd name="T48" fmla="*/ 93 w 93"/>
              <a:gd name="T49" fmla="*/ 66 h 170"/>
              <a:gd name="T50" fmla="*/ 90 w 93"/>
              <a:gd name="T51" fmla="*/ 63 h 170"/>
              <a:gd name="T52" fmla="*/ 84 w 93"/>
              <a:gd name="T53" fmla="*/ 70 h 170"/>
              <a:gd name="T54" fmla="*/ 41 w 93"/>
              <a:gd name="T55" fmla="*/ 149 h 170"/>
              <a:gd name="T56" fmla="*/ 46 w 93"/>
              <a:gd name="T57" fmla="*/ 98 h 170"/>
              <a:gd name="T58" fmla="*/ 46 w 93"/>
              <a:gd name="T59" fmla="*/ 98 h 170"/>
              <a:gd name="T60" fmla="*/ 46 w 93"/>
              <a:gd name="T61" fmla="*/ 97 h 170"/>
              <a:gd name="T62" fmla="*/ 46 w 93"/>
              <a:gd name="T63" fmla="*/ 97 h 170"/>
              <a:gd name="T64" fmla="*/ 46 w 93"/>
              <a:gd name="T65" fmla="*/ 97 h 170"/>
              <a:gd name="T66" fmla="*/ 43 w 93"/>
              <a:gd name="T67" fmla="*/ 94 h 170"/>
              <a:gd name="T68" fmla="*/ 9 w 93"/>
              <a:gd name="T69" fmla="*/ 94 h 170"/>
              <a:gd name="T70" fmla="*/ 38 w 93"/>
              <a:gd name="T71" fmla="*/ 7 h 170"/>
              <a:gd name="T72" fmla="*/ 69 w 93"/>
              <a:gd name="T73" fmla="*/ 7 h 170"/>
              <a:gd name="T74" fmla="*/ 69 w 93"/>
              <a:gd name="T75" fmla="*/ 7 h 170"/>
              <a:gd name="T76" fmla="*/ 50 w 93"/>
              <a:gd name="T77" fmla="*/ 65 h 170"/>
              <a:gd name="T78" fmla="*/ 50 w 93"/>
              <a:gd name="T79" fmla="*/ 65 h 170"/>
              <a:gd name="T80" fmla="*/ 50 w 93"/>
              <a:gd name="T81" fmla="*/ 65 h 170"/>
              <a:gd name="T82" fmla="*/ 50 w 93"/>
              <a:gd name="T83" fmla="*/ 66 h 170"/>
              <a:gd name="T84" fmla="*/ 53 w 93"/>
              <a:gd name="T85" fmla="*/ 70 h 170"/>
              <a:gd name="T86" fmla="*/ 84 w 93"/>
              <a:gd name="T87" fmla="*/ 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 h="170">
                <a:moveTo>
                  <a:pt x="90" y="63"/>
                </a:moveTo>
                <a:cubicBezTo>
                  <a:pt x="58" y="63"/>
                  <a:pt x="58" y="63"/>
                  <a:pt x="58" y="63"/>
                </a:cubicBezTo>
                <a:cubicBezTo>
                  <a:pt x="77" y="4"/>
                  <a:pt x="77" y="4"/>
                  <a:pt x="77" y="4"/>
                </a:cubicBezTo>
                <a:cubicBezTo>
                  <a:pt x="78" y="4"/>
                  <a:pt x="78" y="4"/>
                  <a:pt x="78" y="3"/>
                </a:cubicBezTo>
                <a:cubicBezTo>
                  <a:pt x="78" y="1"/>
                  <a:pt x="76" y="0"/>
                  <a:pt x="74" y="0"/>
                </a:cubicBezTo>
                <a:cubicBezTo>
                  <a:pt x="35" y="0"/>
                  <a:pt x="35" y="0"/>
                  <a:pt x="35" y="0"/>
                </a:cubicBezTo>
                <a:cubicBezTo>
                  <a:pt x="34" y="0"/>
                  <a:pt x="32" y="1"/>
                  <a:pt x="32" y="2"/>
                </a:cubicBezTo>
                <a:cubicBezTo>
                  <a:pt x="32" y="3"/>
                  <a:pt x="32" y="3"/>
                  <a:pt x="32" y="3"/>
                </a:cubicBezTo>
                <a:cubicBezTo>
                  <a:pt x="32" y="3"/>
                  <a:pt x="32" y="3"/>
                  <a:pt x="32" y="3"/>
                </a:cubicBezTo>
                <a:cubicBezTo>
                  <a:pt x="1" y="96"/>
                  <a:pt x="1" y="96"/>
                  <a:pt x="1" y="96"/>
                </a:cubicBezTo>
                <a:cubicBezTo>
                  <a:pt x="0" y="96"/>
                  <a:pt x="0" y="97"/>
                  <a:pt x="0" y="97"/>
                </a:cubicBezTo>
                <a:cubicBezTo>
                  <a:pt x="0" y="99"/>
                  <a:pt x="2" y="101"/>
                  <a:pt x="4" y="101"/>
                </a:cubicBezTo>
                <a:cubicBezTo>
                  <a:pt x="39" y="101"/>
                  <a:pt x="39" y="101"/>
                  <a:pt x="39" y="101"/>
                </a:cubicBezTo>
                <a:cubicBezTo>
                  <a:pt x="39" y="101"/>
                  <a:pt x="39" y="101"/>
                  <a:pt x="39" y="101"/>
                </a:cubicBezTo>
                <a:cubicBezTo>
                  <a:pt x="32" y="166"/>
                  <a:pt x="32" y="166"/>
                  <a:pt x="32" y="166"/>
                </a:cubicBezTo>
                <a:cubicBezTo>
                  <a:pt x="32" y="166"/>
                  <a:pt x="32" y="166"/>
                  <a:pt x="32" y="166"/>
                </a:cubicBezTo>
                <a:cubicBezTo>
                  <a:pt x="32" y="166"/>
                  <a:pt x="32" y="166"/>
                  <a:pt x="32" y="166"/>
                </a:cubicBezTo>
                <a:cubicBezTo>
                  <a:pt x="32" y="166"/>
                  <a:pt x="32" y="166"/>
                  <a:pt x="32" y="166"/>
                </a:cubicBezTo>
                <a:cubicBezTo>
                  <a:pt x="32" y="167"/>
                  <a:pt x="32" y="167"/>
                  <a:pt x="32" y="167"/>
                </a:cubicBezTo>
                <a:cubicBezTo>
                  <a:pt x="32" y="169"/>
                  <a:pt x="33" y="170"/>
                  <a:pt x="35" y="170"/>
                </a:cubicBezTo>
                <a:cubicBezTo>
                  <a:pt x="36" y="170"/>
                  <a:pt x="38" y="169"/>
                  <a:pt x="38" y="168"/>
                </a:cubicBezTo>
                <a:cubicBezTo>
                  <a:pt x="38" y="168"/>
                  <a:pt x="38" y="168"/>
                  <a:pt x="38" y="168"/>
                </a:cubicBezTo>
                <a:cubicBezTo>
                  <a:pt x="38" y="168"/>
                  <a:pt x="38" y="168"/>
                  <a:pt x="38" y="168"/>
                </a:cubicBezTo>
                <a:cubicBezTo>
                  <a:pt x="93" y="68"/>
                  <a:pt x="93" y="68"/>
                  <a:pt x="93" y="68"/>
                </a:cubicBezTo>
                <a:cubicBezTo>
                  <a:pt x="93" y="67"/>
                  <a:pt x="93" y="67"/>
                  <a:pt x="93" y="66"/>
                </a:cubicBezTo>
                <a:cubicBezTo>
                  <a:pt x="93" y="64"/>
                  <a:pt x="92" y="63"/>
                  <a:pt x="90" y="63"/>
                </a:cubicBezTo>
                <a:close/>
                <a:moveTo>
                  <a:pt x="84" y="70"/>
                </a:moveTo>
                <a:cubicBezTo>
                  <a:pt x="41" y="149"/>
                  <a:pt x="41" y="149"/>
                  <a:pt x="41" y="149"/>
                </a:cubicBezTo>
                <a:cubicBezTo>
                  <a:pt x="46" y="98"/>
                  <a:pt x="46" y="98"/>
                  <a:pt x="46" y="98"/>
                </a:cubicBezTo>
                <a:cubicBezTo>
                  <a:pt x="46" y="98"/>
                  <a:pt x="46" y="98"/>
                  <a:pt x="46" y="98"/>
                </a:cubicBezTo>
                <a:cubicBezTo>
                  <a:pt x="46" y="97"/>
                  <a:pt x="46" y="97"/>
                  <a:pt x="46" y="97"/>
                </a:cubicBezTo>
                <a:cubicBezTo>
                  <a:pt x="46" y="97"/>
                  <a:pt x="46" y="97"/>
                  <a:pt x="46" y="97"/>
                </a:cubicBezTo>
                <a:cubicBezTo>
                  <a:pt x="46" y="97"/>
                  <a:pt x="46" y="97"/>
                  <a:pt x="46" y="97"/>
                </a:cubicBezTo>
                <a:cubicBezTo>
                  <a:pt x="46" y="95"/>
                  <a:pt x="45" y="94"/>
                  <a:pt x="43" y="94"/>
                </a:cubicBezTo>
                <a:cubicBezTo>
                  <a:pt x="9" y="94"/>
                  <a:pt x="9" y="94"/>
                  <a:pt x="9" y="94"/>
                </a:cubicBezTo>
                <a:cubicBezTo>
                  <a:pt x="38" y="7"/>
                  <a:pt x="38" y="7"/>
                  <a:pt x="38" y="7"/>
                </a:cubicBezTo>
                <a:cubicBezTo>
                  <a:pt x="69" y="7"/>
                  <a:pt x="69" y="7"/>
                  <a:pt x="69" y="7"/>
                </a:cubicBezTo>
                <a:cubicBezTo>
                  <a:pt x="69" y="7"/>
                  <a:pt x="69" y="7"/>
                  <a:pt x="69" y="7"/>
                </a:cubicBezTo>
                <a:cubicBezTo>
                  <a:pt x="50" y="65"/>
                  <a:pt x="50" y="65"/>
                  <a:pt x="50" y="65"/>
                </a:cubicBezTo>
                <a:cubicBezTo>
                  <a:pt x="50" y="65"/>
                  <a:pt x="50" y="65"/>
                  <a:pt x="50" y="65"/>
                </a:cubicBezTo>
                <a:cubicBezTo>
                  <a:pt x="50" y="65"/>
                  <a:pt x="50" y="65"/>
                  <a:pt x="50" y="65"/>
                </a:cubicBezTo>
                <a:cubicBezTo>
                  <a:pt x="50" y="66"/>
                  <a:pt x="50" y="66"/>
                  <a:pt x="50" y="66"/>
                </a:cubicBezTo>
                <a:cubicBezTo>
                  <a:pt x="50" y="68"/>
                  <a:pt x="51" y="70"/>
                  <a:pt x="53" y="70"/>
                </a:cubicBezTo>
                <a:cubicBezTo>
                  <a:pt x="84" y="70"/>
                  <a:pt x="84" y="70"/>
                  <a:pt x="84" y="70"/>
                </a:cubicBezTo>
                <a:close/>
              </a:path>
            </a:pathLst>
          </a:custGeom>
          <a:solidFill>
            <a:schemeClr val="bg2"/>
          </a:solidFill>
          <a:ln>
            <a:noFill/>
          </a:ln>
        </p:spPr>
        <p:txBody>
          <a:bodyPr vert="horz" wrap="square" lIns="91461" tIns="45731" rIns="91461" bIns="45731" numCol="1" anchor="t" anchorCtr="0" compatLnSpc="1">
            <a:prstTxWarp prst="textNoShape">
              <a:avLst/>
            </a:prstTxWarp>
          </a:bodyPr>
          <a:lstStyle/>
          <a:p>
            <a:endParaRPr lang="en-AU"/>
          </a:p>
        </p:txBody>
      </p:sp>
      <p:sp>
        <p:nvSpPr>
          <p:cNvPr id="23" name="Oval 22">
            <a:extLst>
              <a:ext uri="{FF2B5EF4-FFF2-40B4-BE49-F238E27FC236}">
                <a16:creationId xmlns:a16="http://schemas.microsoft.com/office/drawing/2014/main" id="{8C0B13D2-C916-4026-A74E-C49BEED4AD1A}"/>
              </a:ext>
            </a:extLst>
          </p:cNvPr>
          <p:cNvSpPr/>
          <p:nvPr/>
        </p:nvSpPr>
        <p:spPr>
          <a:xfrm>
            <a:off x="5399536" y="2871060"/>
            <a:ext cx="1440333" cy="1440333"/>
          </a:xfrm>
          <a:prstGeom prst="ellipse">
            <a:avLst/>
          </a:prstGeom>
          <a:gradFill>
            <a:gsLst>
              <a:gs pos="0">
                <a:schemeClr val="accent6">
                  <a:lumMod val="20000"/>
                  <a:lumOff val="80000"/>
                </a:schemeClr>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AU" sz="1600" dirty="0">
                <a:solidFill>
                  <a:schemeClr val="bg2"/>
                </a:solidFill>
                <a:latin typeface="+mj-lt"/>
              </a:rPr>
              <a:t>LEADING</a:t>
            </a:r>
          </a:p>
        </p:txBody>
      </p:sp>
      <p:sp>
        <p:nvSpPr>
          <p:cNvPr id="26" name="Freeform 52">
            <a:extLst>
              <a:ext uri="{FF2B5EF4-FFF2-40B4-BE49-F238E27FC236}">
                <a16:creationId xmlns:a16="http://schemas.microsoft.com/office/drawing/2014/main" id="{AF267D93-929F-4C81-B8B7-52C3AF49D2D1}"/>
              </a:ext>
            </a:extLst>
          </p:cNvPr>
          <p:cNvSpPr>
            <a:spLocks noChangeAspect="1" noEditPoints="1"/>
          </p:cNvSpPr>
          <p:nvPr/>
        </p:nvSpPr>
        <p:spPr bwMode="auto">
          <a:xfrm>
            <a:off x="5488365" y="3254210"/>
            <a:ext cx="174285" cy="173242"/>
          </a:xfrm>
          <a:custGeom>
            <a:avLst/>
            <a:gdLst>
              <a:gd name="T0" fmla="*/ 106 w 166"/>
              <a:gd name="T1" fmla="*/ 60 h 165"/>
              <a:gd name="T2" fmla="*/ 105 w 166"/>
              <a:gd name="T3" fmla="*/ 58 h 165"/>
              <a:gd name="T4" fmla="*/ 83 w 166"/>
              <a:gd name="T5" fmla="*/ 1 h 165"/>
              <a:gd name="T6" fmla="*/ 82 w 166"/>
              <a:gd name="T7" fmla="*/ 0 h 165"/>
              <a:gd name="T8" fmla="*/ 82 w 166"/>
              <a:gd name="T9" fmla="*/ 1 h 165"/>
              <a:gd name="T10" fmla="*/ 60 w 166"/>
              <a:gd name="T11" fmla="*/ 58 h 165"/>
              <a:gd name="T12" fmla="*/ 58 w 166"/>
              <a:gd name="T13" fmla="*/ 60 h 165"/>
              <a:gd name="T14" fmla="*/ 1 w 166"/>
              <a:gd name="T15" fmla="*/ 60 h 165"/>
              <a:gd name="T16" fmla="*/ 0 w 166"/>
              <a:gd name="T17" fmla="*/ 60 h 165"/>
              <a:gd name="T18" fmla="*/ 1 w 166"/>
              <a:gd name="T19" fmla="*/ 61 h 165"/>
              <a:gd name="T20" fmla="*/ 47 w 166"/>
              <a:gd name="T21" fmla="*/ 97 h 165"/>
              <a:gd name="T22" fmla="*/ 48 w 166"/>
              <a:gd name="T23" fmla="*/ 99 h 165"/>
              <a:gd name="T24" fmla="*/ 26 w 166"/>
              <a:gd name="T25" fmla="*/ 164 h 165"/>
              <a:gd name="T26" fmla="*/ 26 w 166"/>
              <a:gd name="T27" fmla="*/ 164 h 165"/>
              <a:gd name="T28" fmla="*/ 27 w 166"/>
              <a:gd name="T29" fmla="*/ 164 h 165"/>
              <a:gd name="T30" fmla="*/ 81 w 166"/>
              <a:gd name="T31" fmla="*/ 125 h 165"/>
              <a:gd name="T32" fmla="*/ 82 w 166"/>
              <a:gd name="T33" fmla="*/ 124 h 165"/>
              <a:gd name="T34" fmla="*/ 83 w 166"/>
              <a:gd name="T35" fmla="*/ 125 h 165"/>
              <a:gd name="T36" fmla="*/ 138 w 166"/>
              <a:gd name="T37" fmla="*/ 164 h 165"/>
              <a:gd name="T38" fmla="*/ 138 w 166"/>
              <a:gd name="T39" fmla="*/ 164 h 165"/>
              <a:gd name="T40" fmla="*/ 139 w 166"/>
              <a:gd name="T41" fmla="*/ 164 h 165"/>
              <a:gd name="T42" fmla="*/ 117 w 166"/>
              <a:gd name="T43" fmla="*/ 99 h 165"/>
              <a:gd name="T44" fmla="*/ 118 w 166"/>
              <a:gd name="T45" fmla="*/ 97 h 165"/>
              <a:gd name="T46" fmla="*/ 166 w 166"/>
              <a:gd name="T47" fmla="*/ 60 h 165"/>
              <a:gd name="T48" fmla="*/ 106 w 166"/>
              <a:gd name="T49" fmla="*/ 60 h 165"/>
              <a:gd name="T50" fmla="*/ 109 w 166"/>
              <a:gd name="T51" fmla="*/ 95 h 165"/>
              <a:gd name="T52" fmla="*/ 109 w 166"/>
              <a:gd name="T53" fmla="*/ 96 h 165"/>
              <a:gd name="T54" fmla="*/ 127 w 166"/>
              <a:gd name="T55" fmla="*/ 148 h 165"/>
              <a:gd name="T56" fmla="*/ 125 w 166"/>
              <a:gd name="T57" fmla="*/ 147 h 165"/>
              <a:gd name="T58" fmla="*/ 83 w 166"/>
              <a:gd name="T59" fmla="*/ 116 h 165"/>
              <a:gd name="T60" fmla="*/ 82 w 166"/>
              <a:gd name="T61" fmla="*/ 116 h 165"/>
              <a:gd name="T62" fmla="*/ 78 w 166"/>
              <a:gd name="T63" fmla="*/ 119 h 165"/>
              <a:gd name="T64" fmla="*/ 43 w 166"/>
              <a:gd name="T65" fmla="*/ 145 h 165"/>
              <a:gd name="T66" fmla="*/ 41 w 166"/>
              <a:gd name="T67" fmla="*/ 145 h 165"/>
              <a:gd name="T68" fmla="*/ 40 w 166"/>
              <a:gd name="T69" fmla="*/ 143 h 165"/>
              <a:gd name="T70" fmla="*/ 56 w 166"/>
              <a:gd name="T71" fmla="*/ 96 h 165"/>
              <a:gd name="T72" fmla="*/ 56 w 166"/>
              <a:gd name="T73" fmla="*/ 95 h 165"/>
              <a:gd name="T74" fmla="*/ 23 w 166"/>
              <a:gd name="T75" fmla="*/ 69 h 165"/>
              <a:gd name="T76" fmla="*/ 22 w 166"/>
              <a:gd name="T77" fmla="*/ 67 h 165"/>
              <a:gd name="T78" fmla="*/ 24 w 166"/>
              <a:gd name="T79" fmla="*/ 66 h 165"/>
              <a:gd name="T80" fmla="*/ 64 w 166"/>
              <a:gd name="T81" fmla="*/ 66 h 165"/>
              <a:gd name="T82" fmla="*/ 64 w 166"/>
              <a:gd name="T83" fmla="*/ 66 h 165"/>
              <a:gd name="T84" fmla="*/ 81 w 166"/>
              <a:gd name="T85" fmla="*/ 22 h 165"/>
              <a:gd name="T86" fmla="*/ 82 w 166"/>
              <a:gd name="T87" fmla="*/ 21 h 165"/>
              <a:gd name="T88" fmla="*/ 84 w 166"/>
              <a:gd name="T89" fmla="*/ 22 h 165"/>
              <a:gd name="T90" fmla="*/ 100 w 166"/>
              <a:gd name="T91" fmla="*/ 66 h 165"/>
              <a:gd name="T92" fmla="*/ 101 w 166"/>
              <a:gd name="T93" fmla="*/ 66 h 165"/>
              <a:gd name="T94" fmla="*/ 141 w 166"/>
              <a:gd name="T95" fmla="*/ 66 h 165"/>
              <a:gd name="T96" fmla="*/ 143 w 166"/>
              <a:gd name="T97" fmla="*/ 67 h 165"/>
              <a:gd name="T98" fmla="*/ 142 w 166"/>
              <a:gd name="T99" fmla="*/ 69 h 165"/>
              <a:gd name="T100" fmla="*/ 109 w 166"/>
              <a:gd name="T101" fmla="*/ 9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 h="165">
                <a:moveTo>
                  <a:pt x="106" y="60"/>
                </a:moveTo>
                <a:cubicBezTo>
                  <a:pt x="106" y="60"/>
                  <a:pt x="105" y="59"/>
                  <a:pt x="105" y="58"/>
                </a:cubicBezTo>
                <a:cubicBezTo>
                  <a:pt x="83" y="1"/>
                  <a:pt x="83" y="1"/>
                  <a:pt x="83" y="1"/>
                </a:cubicBezTo>
                <a:cubicBezTo>
                  <a:pt x="83" y="0"/>
                  <a:pt x="83" y="0"/>
                  <a:pt x="82" y="0"/>
                </a:cubicBezTo>
                <a:cubicBezTo>
                  <a:pt x="82" y="0"/>
                  <a:pt x="82" y="0"/>
                  <a:pt x="82" y="1"/>
                </a:cubicBezTo>
                <a:cubicBezTo>
                  <a:pt x="60" y="58"/>
                  <a:pt x="60" y="58"/>
                  <a:pt x="60" y="58"/>
                </a:cubicBezTo>
                <a:cubicBezTo>
                  <a:pt x="60" y="59"/>
                  <a:pt x="59" y="60"/>
                  <a:pt x="58" y="60"/>
                </a:cubicBezTo>
                <a:cubicBezTo>
                  <a:pt x="1" y="60"/>
                  <a:pt x="1" y="60"/>
                  <a:pt x="1" y="60"/>
                </a:cubicBezTo>
                <a:cubicBezTo>
                  <a:pt x="1" y="60"/>
                  <a:pt x="0" y="60"/>
                  <a:pt x="0" y="60"/>
                </a:cubicBezTo>
                <a:cubicBezTo>
                  <a:pt x="0" y="60"/>
                  <a:pt x="0" y="61"/>
                  <a:pt x="1" y="61"/>
                </a:cubicBezTo>
                <a:cubicBezTo>
                  <a:pt x="47" y="97"/>
                  <a:pt x="47" y="97"/>
                  <a:pt x="47" y="97"/>
                </a:cubicBezTo>
                <a:cubicBezTo>
                  <a:pt x="48" y="97"/>
                  <a:pt x="48" y="98"/>
                  <a:pt x="48" y="99"/>
                </a:cubicBezTo>
                <a:cubicBezTo>
                  <a:pt x="26" y="164"/>
                  <a:pt x="26" y="164"/>
                  <a:pt x="26" y="164"/>
                </a:cubicBezTo>
                <a:cubicBezTo>
                  <a:pt x="26" y="164"/>
                  <a:pt x="26" y="164"/>
                  <a:pt x="26" y="164"/>
                </a:cubicBezTo>
                <a:cubicBezTo>
                  <a:pt x="27" y="165"/>
                  <a:pt x="27" y="165"/>
                  <a:pt x="27" y="164"/>
                </a:cubicBezTo>
                <a:cubicBezTo>
                  <a:pt x="81" y="125"/>
                  <a:pt x="81" y="125"/>
                  <a:pt x="81" y="125"/>
                </a:cubicBezTo>
                <a:cubicBezTo>
                  <a:pt x="82" y="125"/>
                  <a:pt x="82" y="124"/>
                  <a:pt x="82" y="124"/>
                </a:cubicBezTo>
                <a:cubicBezTo>
                  <a:pt x="83" y="124"/>
                  <a:pt x="83" y="125"/>
                  <a:pt x="83" y="125"/>
                </a:cubicBezTo>
                <a:cubicBezTo>
                  <a:pt x="138" y="164"/>
                  <a:pt x="138" y="164"/>
                  <a:pt x="138" y="164"/>
                </a:cubicBezTo>
                <a:cubicBezTo>
                  <a:pt x="138" y="165"/>
                  <a:pt x="138" y="165"/>
                  <a:pt x="138" y="164"/>
                </a:cubicBezTo>
                <a:cubicBezTo>
                  <a:pt x="138" y="164"/>
                  <a:pt x="139" y="164"/>
                  <a:pt x="139" y="164"/>
                </a:cubicBezTo>
                <a:cubicBezTo>
                  <a:pt x="117" y="99"/>
                  <a:pt x="117" y="99"/>
                  <a:pt x="117" y="99"/>
                </a:cubicBezTo>
                <a:cubicBezTo>
                  <a:pt x="117" y="98"/>
                  <a:pt x="117" y="97"/>
                  <a:pt x="118" y="97"/>
                </a:cubicBezTo>
                <a:cubicBezTo>
                  <a:pt x="166" y="60"/>
                  <a:pt x="166" y="60"/>
                  <a:pt x="166" y="60"/>
                </a:cubicBezTo>
                <a:lnTo>
                  <a:pt x="106" y="60"/>
                </a:lnTo>
                <a:close/>
                <a:moveTo>
                  <a:pt x="109" y="95"/>
                </a:moveTo>
                <a:cubicBezTo>
                  <a:pt x="109" y="95"/>
                  <a:pt x="109" y="95"/>
                  <a:pt x="109" y="96"/>
                </a:cubicBezTo>
                <a:cubicBezTo>
                  <a:pt x="127" y="148"/>
                  <a:pt x="127" y="148"/>
                  <a:pt x="127" y="148"/>
                </a:cubicBezTo>
                <a:cubicBezTo>
                  <a:pt x="125" y="147"/>
                  <a:pt x="125" y="147"/>
                  <a:pt x="125" y="147"/>
                </a:cubicBezTo>
                <a:cubicBezTo>
                  <a:pt x="83" y="116"/>
                  <a:pt x="83" y="116"/>
                  <a:pt x="83" y="116"/>
                </a:cubicBezTo>
                <a:cubicBezTo>
                  <a:pt x="83" y="116"/>
                  <a:pt x="82" y="116"/>
                  <a:pt x="82" y="116"/>
                </a:cubicBezTo>
                <a:cubicBezTo>
                  <a:pt x="78" y="119"/>
                  <a:pt x="78" y="119"/>
                  <a:pt x="78" y="119"/>
                </a:cubicBezTo>
                <a:cubicBezTo>
                  <a:pt x="43" y="145"/>
                  <a:pt x="43" y="145"/>
                  <a:pt x="43" y="145"/>
                </a:cubicBezTo>
                <a:cubicBezTo>
                  <a:pt x="42" y="145"/>
                  <a:pt x="41" y="145"/>
                  <a:pt x="41" y="145"/>
                </a:cubicBezTo>
                <a:cubicBezTo>
                  <a:pt x="40" y="144"/>
                  <a:pt x="40" y="144"/>
                  <a:pt x="40" y="143"/>
                </a:cubicBezTo>
                <a:cubicBezTo>
                  <a:pt x="56" y="96"/>
                  <a:pt x="56" y="96"/>
                  <a:pt x="56" y="96"/>
                </a:cubicBezTo>
                <a:cubicBezTo>
                  <a:pt x="56" y="95"/>
                  <a:pt x="56" y="95"/>
                  <a:pt x="56" y="95"/>
                </a:cubicBezTo>
                <a:cubicBezTo>
                  <a:pt x="23" y="69"/>
                  <a:pt x="23" y="69"/>
                  <a:pt x="23" y="69"/>
                </a:cubicBezTo>
                <a:cubicBezTo>
                  <a:pt x="22" y="69"/>
                  <a:pt x="22" y="68"/>
                  <a:pt x="22" y="67"/>
                </a:cubicBezTo>
                <a:cubicBezTo>
                  <a:pt x="22" y="67"/>
                  <a:pt x="23" y="66"/>
                  <a:pt x="24" y="66"/>
                </a:cubicBezTo>
                <a:cubicBezTo>
                  <a:pt x="64" y="66"/>
                  <a:pt x="64" y="66"/>
                  <a:pt x="64" y="66"/>
                </a:cubicBezTo>
                <a:cubicBezTo>
                  <a:pt x="64" y="66"/>
                  <a:pt x="64" y="66"/>
                  <a:pt x="64" y="66"/>
                </a:cubicBezTo>
                <a:cubicBezTo>
                  <a:pt x="81" y="22"/>
                  <a:pt x="81" y="22"/>
                  <a:pt x="81" y="22"/>
                </a:cubicBezTo>
                <a:cubicBezTo>
                  <a:pt x="81" y="21"/>
                  <a:pt x="82" y="21"/>
                  <a:pt x="82" y="21"/>
                </a:cubicBezTo>
                <a:cubicBezTo>
                  <a:pt x="83" y="21"/>
                  <a:pt x="84" y="21"/>
                  <a:pt x="84" y="22"/>
                </a:cubicBezTo>
                <a:cubicBezTo>
                  <a:pt x="100" y="66"/>
                  <a:pt x="100" y="66"/>
                  <a:pt x="100" y="66"/>
                </a:cubicBezTo>
                <a:cubicBezTo>
                  <a:pt x="101" y="66"/>
                  <a:pt x="101" y="66"/>
                  <a:pt x="101" y="66"/>
                </a:cubicBezTo>
                <a:cubicBezTo>
                  <a:pt x="141" y="66"/>
                  <a:pt x="141" y="66"/>
                  <a:pt x="141" y="66"/>
                </a:cubicBezTo>
                <a:cubicBezTo>
                  <a:pt x="142" y="66"/>
                  <a:pt x="143" y="67"/>
                  <a:pt x="143" y="67"/>
                </a:cubicBezTo>
                <a:cubicBezTo>
                  <a:pt x="143" y="68"/>
                  <a:pt x="143" y="69"/>
                  <a:pt x="142" y="69"/>
                </a:cubicBezTo>
                <a:lnTo>
                  <a:pt x="109" y="95"/>
                </a:lnTo>
                <a:close/>
              </a:path>
            </a:pathLst>
          </a:custGeom>
          <a:solidFill>
            <a:schemeClr val="bg2"/>
          </a:solidFill>
          <a:ln>
            <a:noFill/>
          </a:ln>
        </p:spPr>
        <p:txBody>
          <a:bodyPr vert="horz" wrap="square" lIns="91461" tIns="45731" rIns="91461" bIns="45731" numCol="1" anchor="t" anchorCtr="0" compatLnSpc="1">
            <a:prstTxWarp prst="textNoShape">
              <a:avLst/>
            </a:prstTxWarp>
          </a:bodyPr>
          <a:lstStyle/>
          <a:p>
            <a:endParaRPr lang="en-AU"/>
          </a:p>
        </p:txBody>
      </p:sp>
      <p:sp>
        <p:nvSpPr>
          <p:cNvPr id="27" name="Rectangle 26">
            <a:extLst>
              <a:ext uri="{FF2B5EF4-FFF2-40B4-BE49-F238E27FC236}">
                <a16:creationId xmlns:a16="http://schemas.microsoft.com/office/drawing/2014/main" id="{36DD5CEF-B9E2-413A-B0C4-C3680F262D87}"/>
              </a:ext>
            </a:extLst>
          </p:cNvPr>
          <p:cNvSpPr/>
          <p:nvPr/>
        </p:nvSpPr>
        <p:spPr>
          <a:xfrm>
            <a:off x="5041881" y="2541872"/>
            <a:ext cx="2103645" cy="2086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endParaRPr lang="en-AU" sz="1400" b="1" dirty="0">
              <a:solidFill>
                <a:schemeClr val="tx1"/>
              </a:solidFill>
            </a:endParaRPr>
          </a:p>
        </p:txBody>
      </p:sp>
      <p:sp>
        <p:nvSpPr>
          <p:cNvPr id="28" name="Freeform 52">
            <a:extLst>
              <a:ext uri="{FF2B5EF4-FFF2-40B4-BE49-F238E27FC236}">
                <a16:creationId xmlns:a16="http://schemas.microsoft.com/office/drawing/2014/main" id="{FE6A31EC-1AEE-46CF-B826-B1D58AF4AF6A}"/>
              </a:ext>
            </a:extLst>
          </p:cNvPr>
          <p:cNvSpPr>
            <a:spLocks noChangeAspect="1" noEditPoints="1"/>
          </p:cNvSpPr>
          <p:nvPr/>
        </p:nvSpPr>
        <p:spPr bwMode="auto">
          <a:xfrm>
            <a:off x="6688599" y="4143850"/>
            <a:ext cx="198470" cy="197282"/>
          </a:xfrm>
          <a:custGeom>
            <a:avLst/>
            <a:gdLst>
              <a:gd name="T0" fmla="*/ 106 w 166"/>
              <a:gd name="T1" fmla="*/ 60 h 165"/>
              <a:gd name="T2" fmla="*/ 105 w 166"/>
              <a:gd name="T3" fmla="*/ 58 h 165"/>
              <a:gd name="T4" fmla="*/ 83 w 166"/>
              <a:gd name="T5" fmla="*/ 1 h 165"/>
              <a:gd name="T6" fmla="*/ 82 w 166"/>
              <a:gd name="T7" fmla="*/ 0 h 165"/>
              <a:gd name="T8" fmla="*/ 82 w 166"/>
              <a:gd name="T9" fmla="*/ 1 h 165"/>
              <a:gd name="T10" fmla="*/ 60 w 166"/>
              <a:gd name="T11" fmla="*/ 58 h 165"/>
              <a:gd name="T12" fmla="*/ 58 w 166"/>
              <a:gd name="T13" fmla="*/ 60 h 165"/>
              <a:gd name="T14" fmla="*/ 1 w 166"/>
              <a:gd name="T15" fmla="*/ 60 h 165"/>
              <a:gd name="T16" fmla="*/ 0 w 166"/>
              <a:gd name="T17" fmla="*/ 60 h 165"/>
              <a:gd name="T18" fmla="*/ 1 w 166"/>
              <a:gd name="T19" fmla="*/ 61 h 165"/>
              <a:gd name="T20" fmla="*/ 47 w 166"/>
              <a:gd name="T21" fmla="*/ 97 h 165"/>
              <a:gd name="T22" fmla="*/ 48 w 166"/>
              <a:gd name="T23" fmla="*/ 99 h 165"/>
              <a:gd name="T24" fmla="*/ 26 w 166"/>
              <a:gd name="T25" fmla="*/ 164 h 165"/>
              <a:gd name="T26" fmla="*/ 26 w 166"/>
              <a:gd name="T27" fmla="*/ 164 h 165"/>
              <a:gd name="T28" fmla="*/ 27 w 166"/>
              <a:gd name="T29" fmla="*/ 164 h 165"/>
              <a:gd name="T30" fmla="*/ 81 w 166"/>
              <a:gd name="T31" fmla="*/ 125 h 165"/>
              <a:gd name="T32" fmla="*/ 82 w 166"/>
              <a:gd name="T33" fmla="*/ 124 h 165"/>
              <a:gd name="T34" fmla="*/ 83 w 166"/>
              <a:gd name="T35" fmla="*/ 125 h 165"/>
              <a:gd name="T36" fmla="*/ 138 w 166"/>
              <a:gd name="T37" fmla="*/ 164 h 165"/>
              <a:gd name="T38" fmla="*/ 138 w 166"/>
              <a:gd name="T39" fmla="*/ 164 h 165"/>
              <a:gd name="T40" fmla="*/ 139 w 166"/>
              <a:gd name="T41" fmla="*/ 164 h 165"/>
              <a:gd name="T42" fmla="*/ 117 w 166"/>
              <a:gd name="T43" fmla="*/ 99 h 165"/>
              <a:gd name="T44" fmla="*/ 118 w 166"/>
              <a:gd name="T45" fmla="*/ 97 h 165"/>
              <a:gd name="T46" fmla="*/ 166 w 166"/>
              <a:gd name="T47" fmla="*/ 60 h 165"/>
              <a:gd name="T48" fmla="*/ 106 w 166"/>
              <a:gd name="T49" fmla="*/ 60 h 165"/>
              <a:gd name="T50" fmla="*/ 109 w 166"/>
              <a:gd name="T51" fmla="*/ 95 h 165"/>
              <a:gd name="T52" fmla="*/ 109 w 166"/>
              <a:gd name="T53" fmla="*/ 96 h 165"/>
              <a:gd name="T54" fmla="*/ 127 w 166"/>
              <a:gd name="T55" fmla="*/ 148 h 165"/>
              <a:gd name="T56" fmla="*/ 125 w 166"/>
              <a:gd name="T57" fmla="*/ 147 h 165"/>
              <a:gd name="T58" fmla="*/ 83 w 166"/>
              <a:gd name="T59" fmla="*/ 116 h 165"/>
              <a:gd name="T60" fmla="*/ 82 w 166"/>
              <a:gd name="T61" fmla="*/ 116 h 165"/>
              <a:gd name="T62" fmla="*/ 78 w 166"/>
              <a:gd name="T63" fmla="*/ 119 h 165"/>
              <a:gd name="T64" fmla="*/ 43 w 166"/>
              <a:gd name="T65" fmla="*/ 145 h 165"/>
              <a:gd name="T66" fmla="*/ 41 w 166"/>
              <a:gd name="T67" fmla="*/ 145 h 165"/>
              <a:gd name="T68" fmla="*/ 40 w 166"/>
              <a:gd name="T69" fmla="*/ 143 h 165"/>
              <a:gd name="T70" fmla="*/ 56 w 166"/>
              <a:gd name="T71" fmla="*/ 96 h 165"/>
              <a:gd name="T72" fmla="*/ 56 w 166"/>
              <a:gd name="T73" fmla="*/ 95 h 165"/>
              <a:gd name="T74" fmla="*/ 23 w 166"/>
              <a:gd name="T75" fmla="*/ 69 h 165"/>
              <a:gd name="T76" fmla="*/ 22 w 166"/>
              <a:gd name="T77" fmla="*/ 67 h 165"/>
              <a:gd name="T78" fmla="*/ 24 w 166"/>
              <a:gd name="T79" fmla="*/ 66 h 165"/>
              <a:gd name="T80" fmla="*/ 64 w 166"/>
              <a:gd name="T81" fmla="*/ 66 h 165"/>
              <a:gd name="T82" fmla="*/ 64 w 166"/>
              <a:gd name="T83" fmla="*/ 66 h 165"/>
              <a:gd name="T84" fmla="*/ 81 w 166"/>
              <a:gd name="T85" fmla="*/ 22 h 165"/>
              <a:gd name="T86" fmla="*/ 82 w 166"/>
              <a:gd name="T87" fmla="*/ 21 h 165"/>
              <a:gd name="T88" fmla="*/ 84 w 166"/>
              <a:gd name="T89" fmla="*/ 22 h 165"/>
              <a:gd name="T90" fmla="*/ 100 w 166"/>
              <a:gd name="T91" fmla="*/ 66 h 165"/>
              <a:gd name="T92" fmla="*/ 101 w 166"/>
              <a:gd name="T93" fmla="*/ 66 h 165"/>
              <a:gd name="T94" fmla="*/ 141 w 166"/>
              <a:gd name="T95" fmla="*/ 66 h 165"/>
              <a:gd name="T96" fmla="*/ 143 w 166"/>
              <a:gd name="T97" fmla="*/ 67 h 165"/>
              <a:gd name="T98" fmla="*/ 142 w 166"/>
              <a:gd name="T99" fmla="*/ 69 h 165"/>
              <a:gd name="T100" fmla="*/ 109 w 166"/>
              <a:gd name="T101" fmla="*/ 9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 h="165">
                <a:moveTo>
                  <a:pt x="106" y="60"/>
                </a:moveTo>
                <a:cubicBezTo>
                  <a:pt x="106" y="60"/>
                  <a:pt x="105" y="59"/>
                  <a:pt x="105" y="58"/>
                </a:cubicBezTo>
                <a:cubicBezTo>
                  <a:pt x="83" y="1"/>
                  <a:pt x="83" y="1"/>
                  <a:pt x="83" y="1"/>
                </a:cubicBezTo>
                <a:cubicBezTo>
                  <a:pt x="83" y="0"/>
                  <a:pt x="83" y="0"/>
                  <a:pt x="82" y="0"/>
                </a:cubicBezTo>
                <a:cubicBezTo>
                  <a:pt x="82" y="0"/>
                  <a:pt x="82" y="0"/>
                  <a:pt x="82" y="1"/>
                </a:cubicBezTo>
                <a:cubicBezTo>
                  <a:pt x="60" y="58"/>
                  <a:pt x="60" y="58"/>
                  <a:pt x="60" y="58"/>
                </a:cubicBezTo>
                <a:cubicBezTo>
                  <a:pt x="60" y="59"/>
                  <a:pt x="59" y="60"/>
                  <a:pt x="58" y="60"/>
                </a:cubicBezTo>
                <a:cubicBezTo>
                  <a:pt x="1" y="60"/>
                  <a:pt x="1" y="60"/>
                  <a:pt x="1" y="60"/>
                </a:cubicBezTo>
                <a:cubicBezTo>
                  <a:pt x="1" y="60"/>
                  <a:pt x="0" y="60"/>
                  <a:pt x="0" y="60"/>
                </a:cubicBezTo>
                <a:cubicBezTo>
                  <a:pt x="0" y="60"/>
                  <a:pt x="0" y="61"/>
                  <a:pt x="1" y="61"/>
                </a:cubicBezTo>
                <a:cubicBezTo>
                  <a:pt x="47" y="97"/>
                  <a:pt x="47" y="97"/>
                  <a:pt x="47" y="97"/>
                </a:cubicBezTo>
                <a:cubicBezTo>
                  <a:pt x="48" y="97"/>
                  <a:pt x="48" y="98"/>
                  <a:pt x="48" y="99"/>
                </a:cubicBezTo>
                <a:cubicBezTo>
                  <a:pt x="26" y="164"/>
                  <a:pt x="26" y="164"/>
                  <a:pt x="26" y="164"/>
                </a:cubicBezTo>
                <a:cubicBezTo>
                  <a:pt x="26" y="164"/>
                  <a:pt x="26" y="164"/>
                  <a:pt x="26" y="164"/>
                </a:cubicBezTo>
                <a:cubicBezTo>
                  <a:pt x="27" y="165"/>
                  <a:pt x="27" y="165"/>
                  <a:pt x="27" y="164"/>
                </a:cubicBezTo>
                <a:cubicBezTo>
                  <a:pt x="81" y="125"/>
                  <a:pt x="81" y="125"/>
                  <a:pt x="81" y="125"/>
                </a:cubicBezTo>
                <a:cubicBezTo>
                  <a:pt x="82" y="125"/>
                  <a:pt x="82" y="124"/>
                  <a:pt x="82" y="124"/>
                </a:cubicBezTo>
                <a:cubicBezTo>
                  <a:pt x="83" y="124"/>
                  <a:pt x="83" y="125"/>
                  <a:pt x="83" y="125"/>
                </a:cubicBezTo>
                <a:cubicBezTo>
                  <a:pt x="138" y="164"/>
                  <a:pt x="138" y="164"/>
                  <a:pt x="138" y="164"/>
                </a:cubicBezTo>
                <a:cubicBezTo>
                  <a:pt x="138" y="165"/>
                  <a:pt x="138" y="165"/>
                  <a:pt x="138" y="164"/>
                </a:cubicBezTo>
                <a:cubicBezTo>
                  <a:pt x="138" y="164"/>
                  <a:pt x="139" y="164"/>
                  <a:pt x="139" y="164"/>
                </a:cubicBezTo>
                <a:cubicBezTo>
                  <a:pt x="117" y="99"/>
                  <a:pt x="117" y="99"/>
                  <a:pt x="117" y="99"/>
                </a:cubicBezTo>
                <a:cubicBezTo>
                  <a:pt x="117" y="98"/>
                  <a:pt x="117" y="97"/>
                  <a:pt x="118" y="97"/>
                </a:cubicBezTo>
                <a:cubicBezTo>
                  <a:pt x="166" y="60"/>
                  <a:pt x="166" y="60"/>
                  <a:pt x="166" y="60"/>
                </a:cubicBezTo>
                <a:lnTo>
                  <a:pt x="106" y="60"/>
                </a:lnTo>
                <a:close/>
                <a:moveTo>
                  <a:pt x="109" y="95"/>
                </a:moveTo>
                <a:cubicBezTo>
                  <a:pt x="109" y="95"/>
                  <a:pt x="109" y="95"/>
                  <a:pt x="109" y="96"/>
                </a:cubicBezTo>
                <a:cubicBezTo>
                  <a:pt x="127" y="148"/>
                  <a:pt x="127" y="148"/>
                  <a:pt x="127" y="148"/>
                </a:cubicBezTo>
                <a:cubicBezTo>
                  <a:pt x="125" y="147"/>
                  <a:pt x="125" y="147"/>
                  <a:pt x="125" y="147"/>
                </a:cubicBezTo>
                <a:cubicBezTo>
                  <a:pt x="83" y="116"/>
                  <a:pt x="83" y="116"/>
                  <a:pt x="83" y="116"/>
                </a:cubicBezTo>
                <a:cubicBezTo>
                  <a:pt x="83" y="116"/>
                  <a:pt x="82" y="116"/>
                  <a:pt x="82" y="116"/>
                </a:cubicBezTo>
                <a:cubicBezTo>
                  <a:pt x="78" y="119"/>
                  <a:pt x="78" y="119"/>
                  <a:pt x="78" y="119"/>
                </a:cubicBezTo>
                <a:cubicBezTo>
                  <a:pt x="43" y="145"/>
                  <a:pt x="43" y="145"/>
                  <a:pt x="43" y="145"/>
                </a:cubicBezTo>
                <a:cubicBezTo>
                  <a:pt x="42" y="145"/>
                  <a:pt x="41" y="145"/>
                  <a:pt x="41" y="145"/>
                </a:cubicBezTo>
                <a:cubicBezTo>
                  <a:pt x="40" y="144"/>
                  <a:pt x="40" y="144"/>
                  <a:pt x="40" y="143"/>
                </a:cubicBezTo>
                <a:cubicBezTo>
                  <a:pt x="56" y="96"/>
                  <a:pt x="56" y="96"/>
                  <a:pt x="56" y="96"/>
                </a:cubicBezTo>
                <a:cubicBezTo>
                  <a:pt x="56" y="95"/>
                  <a:pt x="56" y="95"/>
                  <a:pt x="56" y="95"/>
                </a:cubicBezTo>
                <a:cubicBezTo>
                  <a:pt x="23" y="69"/>
                  <a:pt x="23" y="69"/>
                  <a:pt x="23" y="69"/>
                </a:cubicBezTo>
                <a:cubicBezTo>
                  <a:pt x="22" y="69"/>
                  <a:pt x="22" y="68"/>
                  <a:pt x="22" y="67"/>
                </a:cubicBezTo>
                <a:cubicBezTo>
                  <a:pt x="22" y="67"/>
                  <a:pt x="23" y="66"/>
                  <a:pt x="24" y="66"/>
                </a:cubicBezTo>
                <a:cubicBezTo>
                  <a:pt x="64" y="66"/>
                  <a:pt x="64" y="66"/>
                  <a:pt x="64" y="66"/>
                </a:cubicBezTo>
                <a:cubicBezTo>
                  <a:pt x="64" y="66"/>
                  <a:pt x="64" y="66"/>
                  <a:pt x="64" y="66"/>
                </a:cubicBezTo>
                <a:cubicBezTo>
                  <a:pt x="81" y="22"/>
                  <a:pt x="81" y="22"/>
                  <a:pt x="81" y="22"/>
                </a:cubicBezTo>
                <a:cubicBezTo>
                  <a:pt x="81" y="21"/>
                  <a:pt x="82" y="21"/>
                  <a:pt x="82" y="21"/>
                </a:cubicBezTo>
                <a:cubicBezTo>
                  <a:pt x="83" y="21"/>
                  <a:pt x="84" y="21"/>
                  <a:pt x="84" y="22"/>
                </a:cubicBezTo>
                <a:cubicBezTo>
                  <a:pt x="100" y="66"/>
                  <a:pt x="100" y="66"/>
                  <a:pt x="100" y="66"/>
                </a:cubicBezTo>
                <a:cubicBezTo>
                  <a:pt x="101" y="66"/>
                  <a:pt x="101" y="66"/>
                  <a:pt x="101" y="66"/>
                </a:cubicBezTo>
                <a:cubicBezTo>
                  <a:pt x="141" y="66"/>
                  <a:pt x="141" y="66"/>
                  <a:pt x="141" y="66"/>
                </a:cubicBezTo>
                <a:cubicBezTo>
                  <a:pt x="142" y="66"/>
                  <a:pt x="143" y="67"/>
                  <a:pt x="143" y="67"/>
                </a:cubicBezTo>
                <a:cubicBezTo>
                  <a:pt x="143" y="68"/>
                  <a:pt x="143" y="69"/>
                  <a:pt x="142" y="69"/>
                </a:cubicBezTo>
                <a:lnTo>
                  <a:pt x="109" y="95"/>
                </a:lnTo>
                <a:close/>
              </a:path>
            </a:pathLst>
          </a:custGeom>
          <a:solidFill>
            <a:schemeClr val="bg2"/>
          </a:solidFill>
          <a:ln>
            <a:noFill/>
          </a:ln>
        </p:spPr>
        <p:txBody>
          <a:bodyPr vert="horz" wrap="square" lIns="91461" tIns="45731" rIns="91461" bIns="45731" numCol="1" anchor="t" anchorCtr="0" compatLnSpc="1">
            <a:prstTxWarp prst="textNoShape">
              <a:avLst/>
            </a:prstTxWarp>
          </a:bodyPr>
          <a:lstStyle/>
          <a:p>
            <a:endParaRPr lang="en-AU"/>
          </a:p>
        </p:txBody>
      </p:sp>
      <p:sp>
        <p:nvSpPr>
          <p:cNvPr id="29" name="Oval 28">
            <a:extLst>
              <a:ext uri="{FF2B5EF4-FFF2-40B4-BE49-F238E27FC236}">
                <a16:creationId xmlns:a16="http://schemas.microsoft.com/office/drawing/2014/main" id="{3BC4B476-8F51-4867-AFA3-CCAF69A26161}"/>
              </a:ext>
            </a:extLst>
          </p:cNvPr>
          <p:cNvSpPr/>
          <p:nvPr/>
        </p:nvSpPr>
        <p:spPr>
          <a:xfrm>
            <a:off x="5932316" y="3026055"/>
            <a:ext cx="90458" cy="90458"/>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9">
            <a:extLst>
              <a:ext uri="{FF2B5EF4-FFF2-40B4-BE49-F238E27FC236}">
                <a16:creationId xmlns:a16="http://schemas.microsoft.com/office/drawing/2014/main" id="{9AEF011C-8C7C-4912-AD99-0442434778EB}"/>
              </a:ext>
            </a:extLst>
          </p:cNvPr>
          <p:cNvSpPr/>
          <p:nvPr/>
        </p:nvSpPr>
        <p:spPr>
          <a:xfrm>
            <a:off x="5381658" y="3789467"/>
            <a:ext cx="64919" cy="64919"/>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a:extLst>
              <a:ext uri="{FF2B5EF4-FFF2-40B4-BE49-F238E27FC236}">
                <a16:creationId xmlns:a16="http://schemas.microsoft.com/office/drawing/2014/main" id="{B49378E0-416C-4F5A-9EA7-088357A847BE}"/>
              </a:ext>
            </a:extLst>
          </p:cNvPr>
          <p:cNvSpPr/>
          <p:nvPr/>
        </p:nvSpPr>
        <p:spPr>
          <a:xfrm>
            <a:off x="6317977" y="3908983"/>
            <a:ext cx="72025" cy="72025"/>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Arc 31">
            <a:extLst>
              <a:ext uri="{FF2B5EF4-FFF2-40B4-BE49-F238E27FC236}">
                <a16:creationId xmlns:a16="http://schemas.microsoft.com/office/drawing/2014/main" id="{32B7A43C-563A-4835-B3C8-E75D7468C58A}"/>
              </a:ext>
            </a:extLst>
          </p:cNvPr>
          <p:cNvSpPr/>
          <p:nvPr/>
        </p:nvSpPr>
        <p:spPr>
          <a:xfrm rot="682831" flipH="1" flipV="1">
            <a:off x="6082544" y="4031082"/>
            <a:ext cx="518424" cy="446639"/>
          </a:xfrm>
          <a:prstGeom prst="arc">
            <a:avLst>
              <a:gd name="adj1" fmla="val 16870571"/>
              <a:gd name="adj2" fmla="val 0"/>
            </a:avLst>
          </a:prstGeom>
          <a:noFill/>
          <a:ln w="12700">
            <a:solidFill>
              <a:schemeClr val="bg2"/>
            </a:solidFill>
            <a:prstDash val="sysDot"/>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61" tIns="45731" rIns="91461" bIns="45731" numCol="1" spcCol="0" rtlCol="0" fromWordArt="0" anchor="ctr" anchorCtr="0" forceAA="0" compatLnSpc="1">
            <a:prstTxWarp prst="textNoShape">
              <a:avLst/>
            </a:prstTxWarp>
            <a:noAutofit/>
          </a:bodyPr>
          <a:lstStyle/>
          <a:p>
            <a:pPr algn="ctr"/>
            <a:endParaRPr lang="en-AU"/>
          </a:p>
        </p:txBody>
      </p:sp>
      <p:cxnSp>
        <p:nvCxnSpPr>
          <p:cNvPr id="33" name="Straight Arrow Connector 32">
            <a:extLst>
              <a:ext uri="{FF2B5EF4-FFF2-40B4-BE49-F238E27FC236}">
                <a16:creationId xmlns:a16="http://schemas.microsoft.com/office/drawing/2014/main" id="{45990894-2CF0-4625-876D-9E3F9CB46142}"/>
              </a:ext>
            </a:extLst>
          </p:cNvPr>
          <p:cNvCxnSpPr>
            <a:cxnSpLocks/>
          </p:cNvCxnSpPr>
          <p:nvPr/>
        </p:nvCxnSpPr>
        <p:spPr>
          <a:xfrm>
            <a:off x="5177014" y="3462870"/>
            <a:ext cx="288324" cy="63895"/>
          </a:xfrm>
          <a:prstGeom prst="straightConnector1">
            <a:avLst/>
          </a:prstGeom>
          <a:noFill/>
          <a:ln w="12700">
            <a:solidFill>
              <a:schemeClr val="bg2"/>
            </a:solidFill>
            <a:prstDash val="sysDot"/>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101" name="Freeform 20">
            <a:extLst>
              <a:ext uri="{FF2B5EF4-FFF2-40B4-BE49-F238E27FC236}">
                <a16:creationId xmlns:a16="http://schemas.microsoft.com/office/drawing/2014/main" id="{2467D91B-E041-4438-A56A-E3B3ABA35D2B}"/>
              </a:ext>
            </a:extLst>
          </p:cNvPr>
          <p:cNvSpPr>
            <a:spLocks noChangeAspect="1" noEditPoints="1"/>
          </p:cNvSpPr>
          <p:nvPr/>
        </p:nvSpPr>
        <p:spPr bwMode="auto">
          <a:xfrm rot="10502201">
            <a:off x="6297317" y="2724996"/>
            <a:ext cx="146529" cy="267983"/>
          </a:xfrm>
          <a:custGeom>
            <a:avLst/>
            <a:gdLst>
              <a:gd name="T0" fmla="*/ 90 w 93"/>
              <a:gd name="T1" fmla="*/ 63 h 170"/>
              <a:gd name="T2" fmla="*/ 58 w 93"/>
              <a:gd name="T3" fmla="*/ 63 h 170"/>
              <a:gd name="T4" fmla="*/ 77 w 93"/>
              <a:gd name="T5" fmla="*/ 4 h 170"/>
              <a:gd name="T6" fmla="*/ 78 w 93"/>
              <a:gd name="T7" fmla="*/ 3 h 170"/>
              <a:gd name="T8" fmla="*/ 74 w 93"/>
              <a:gd name="T9" fmla="*/ 0 h 170"/>
              <a:gd name="T10" fmla="*/ 35 w 93"/>
              <a:gd name="T11" fmla="*/ 0 h 170"/>
              <a:gd name="T12" fmla="*/ 32 w 93"/>
              <a:gd name="T13" fmla="*/ 2 h 170"/>
              <a:gd name="T14" fmla="*/ 32 w 93"/>
              <a:gd name="T15" fmla="*/ 3 h 170"/>
              <a:gd name="T16" fmla="*/ 32 w 93"/>
              <a:gd name="T17" fmla="*/ 3 h 170"/>
              <a:gd name="T18" fmla="*/ 1 w 93"/>
              <a:gd name="T19" fmla="*/ 96 h 170"/>
              <a:gd name="T20" fmla="*/ 0 w 93"/>
              <a:gd name="T21" fmla="*/ 97 h 170"/>
              <a:gd name="T22" fmla="*/ 4 w 93"/>
              <a:gd name="T23" fmla="*/ 101 h 170"/>
              <a:gd name="T24" fmla="*/ 39 w 93"/>
              <a:gd name="T25" fmla="*/ 101 h 170"/>
              <a:gd name="T26" fmla="*/ 39 w 93"/>
              <a:gd name="T27" fmla="*/ 101 h 170"/>
              <a:gd name="T28" fmla="*/ 32 w 93"/>
              <a:gd name="T29" fmla="*/ 166 h 170"/>
              <a:gd name="T30" fmla="*/ 32 w 93"/>
              <a:gd name="T31" fmla="*/ 166 h 170"/>
              <a:gd name="T32" fmla="*/ 32 w 93"/>
              <a:gd name="T33" fmla="*/ 166 h 170"/>
              <a:gd name="T34" fmla="*/ 32 w 93"/>
              <a:gd name="T35" fmla="*/ 166 h 170"/>
              <a:gd name="T36" fmla="*/ 32 w 93"/>
              <a:gd name="T37" fmla="*/ 167 h 170"/>
              <a:gd name="T38" fmla="*/ 35 w 93"/>
              <a:gd name="T39" fmla="*/ 170 h 170"/>
              <a:gd name="T40" fmla="*/ 38 w 93"/>
              <a:gd name="T41" fmla="*/ 168 h 170"/>
              <a:gd name="T42" fmla="*/ 38 w 93"/>
              <a:gd name="T43" fmla="*/ 168 h 170"/>
              <a:gd name="T44" fmla="*/ 38 w 93"/>
              <a:gd name="T45" fmla="*/ 168 h 170"/>
              <a:gd name="T46" fmla="*/ 93 w 93"/>
              <a:gd name="T47" fmla="*/ 68 h 170"/>
              <a:gd name="T48" fmla="*/ 93 w 93"/>
              <a:gd name="T49" fmla="*/ 66 h 170"/>
              <a:gd name="T50" fmla="*/ 90 w 93"/>
              <a:gd name="T51" fmla="*/ 63 h 170"/>
              <a:gd name="T52" fmla="*/ 84 w 93"/>
              <a:gd name="T53" fmla="*/ 70 h 170"/>
              <a:gd name="T54" fmla="*/ 41 w 93"/>
              <a:gd name="T55" fmla="*/ 149 h 170"/>
              <a:gd name="T56" fmla="*/ 46 w 93"/>
              <a:gd name="T57" fmla="*/ 98 h 170"/>
              <a:gd name="T58" fmla="*/ 46 w 93"/>
              <a:gd name="T59" fmla="*/ 98 h 170"/>
              <a:gd name="T60" fmla="*/ 46 w 93"/>
              <a:gd name="T61" fmla="*/ 97 h 170"/>
              <a:gd name="T62" fmla="*/ 46 w 93"/>
              <a:gd name="T63" fmla="*/ 97 h 170"/>
              <a:gd name="T64" fmla="*/ 46 w 93"/>
              <a:gd name="T65" fmla="*/ 97 h 170"/>
              <a:gd name="T66" fmla="*/ 43 w 93"/>
              <a:gd name="T67" fmla="*/ 94 h 170"/>
              <a:gd name="T68" fmla="*/ 9 w 93"/>
              <a:gd name="T69" fmla="*/ 94 h 170"/>
              <a:gd name="T70" fmla="*/ 38 w 93"/>
              <a:gd name="T71" fmla="*/ 7 h 170"/>
              <a:gd name="T72" fmla="*/ 69 w 93"/>
              <a:gd name="T73" fmla="*/ 7 h 170"/>
              <a:gd name="T74" fmla="*/ 69 w 93"/>
              <a:gd name="T75" fmla="*/ 7 h 170"/>
              <a:gd name="T76" fmla="*/ 50 w 93"/>
              <a:gd name="T77" fmla="*/ 65 h 170"/>
              <a:gd name="T78" fmla="*/ 50 w 93"/>
              <a:gd name="T79" fmla="*/ 65 h 170"/>
              <a:gd name="T80" fmla="*/ 50 w 93"/>
              <a:gd name="T81" fmla="*/ 65 h 170"/>
              <a:gd name="T82" fmla="*/ 50 w 93"/>
              <a:gd name="T83" fmla="*/ 66 h 170"/>
              <a:gd name="T84" fmla="*/ 53 w 93"/>
              <a:gd name="T85" fmla="*/ 70 h 170"/>
              <a:gd name="T86" fmla="*/ 84 w 93"/>
              <a:gd name="T87" fmla="*/ 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 h="170">
                <a:moveTo>
                  <a:pt x="90" y="63"/>
                </a:moveTo>
                <a:cubicBezTo>
                  <a:pt x="58" y="63"/>
                  <a:pt x="58" y="63"/>
                  <a:pt x="58" y="63"/>
                </a:cubicBezTo>
                <a:cubicBezTo>
                  <a:pt x="77" y="4"/>
                  <a:pt x="77" y="4"/>
                  <a:pt x="77" y="4"/>
                </a:cubicBezTo>
                <a:cubicBezTo>
                  <a:pt x="78" y="4"/>
                  <a:pt x="78" y="4"/>
                  <a:pt x="78" y="3"/>
                </a:cubicBezTo>
                <a:cubicBezTo>
                  <a:pt x="78" y="1"/>
                  <a:pt x="76" y="0"/>
                  <a:pt x="74" y="0"/>
                </a:cubicBezTo>
                <a:cubicBezTo>
                  <a:pt x="35" y="0"/>
                  <a:pt x="35" y="0"/>
                  <a:pt x="35" y="0"/>
                </a:cubicBezTo>
                <a:cubicBezTo>
                  <a:pt x="34" y="0"/>
                  <a:pt x="32" y="1"/>
                  <a:pt x="32" y="2"/>
                </a:cubicBezTo>
                <a:cubicBezTo>
                  <a:pt x="32" y="3"/>
                  <a:pt x="32" y="3"/>
                  <a:pt x="32" y="3"/>
                </a:cubicBezTo>
                <a:cubicBezTo>
                  <a:pt x="32" y="3"/>
                  <a:pt x="32" y="3"/>
                  <a:pt x="32" y="3"/>
                </a:cubicBezTo>
                <a:cubicBezTo>
                  <a:pt x="1" y="96"/>
                  <a:pt x="1" y="96"/>
                  <a:pt x="1" y="96"/>
                </a:cubicBezTo>
                <a:cubicBezTo>
                  <a:pt x="0" y="96"/>
                  <a:pt x="0" y="97"/>
                  <a:pt x="0" y="97"/>
                </a:cubicBezTo>
                <a:cubicBezTo>
                  <a:pt x="0" y="99"/>
                  <a:pt x="2" y="101"/>
                  <a:pt x="4" y="101"/>
                </a:cubicBezTo>
                <a:cubicBezTo>
                  <a:pt x="39" y="101"/>
                  <a:pt x="39" y="101"/>
                  <a:pt x="39" y="101"/>
                </a:cubicBezTo>
                <a:cubicBezTo>
                  <a:pt x="39" y="101"/>
                  <a:pt x="39" y="101"/>
                  <a:pt x="39" y="101"/>
                </a:cubicBezTo>
                <a:cubicBezTo>
                  <a:pt x="32" y="166"/>
                  <a:pt x="32" y="166"/>
                  <a:pt x="32" y="166"/>
                </a:cubicBezTo>
                <a:cubicBezTo>
                  <a:pt x="32" y="166"/>
                  <a:pt x="32" y="166"/>
                  <a:pt x="32" y="166"/>
                </a:cubicBezTo>
                <a:cubicBezTo>
                  <a:pt x="32" y="166"/>
                  <a:pt x="32" y="166"/>
                  <a:pt x="32" y="166"/>
                </a:cubicBezTo>
                <a:cubicBezTo>
                  <a:pt x="32" y="166"/>
                  <a:pt x="32" y="166"/>
                  <a:pt x="32" y="166"/>
                </a:cubicBezTo>
                <a:cubicBezTo>
                  <a:pt x="32" y="167"/>
                  <a:pt x="32" y="167"/>
                  <a:pt x="32" y="167"/>
                </a:cubicBezTo>
                <a:cubicBezTo>
                  <a:pt x="32" y="169"/>
                  <a:pt x="33" y="170"/>
                  <a:pt x="35" y="170"/>
                </a:cubicBezTo>
                <a:cubicBezTo>
                  <a:pt x="36" y="170"/>
                  <a:pt x="38" y="169"/>
                  <a:pt x="38" y="168"/>
                </a:cubicBezTo>
                <a:cubicBezTo>
                  <a:pt x="38" y="168"/>
                  <a:pt x="38" y="168"/>
                  <a:pt x="38" y="168"/>
                </a:cubicBezTo>
                <a:cubicBezTo>
                  <a:pt x="38" y="168"/>
                  <a:pt x="38" y="168"/>
                  <a:pt x="38" y="168"/>
                </a:cubicBezTo>
                <a:cubicBezTo>
                  <a:pt x="93" y="68"/>
                  <a:pt x="93" y="68"/>
                  <a:pt x="93" y="68"/>
                </a:cubicBezTo>
                <a:cubicBezTo>
                  <a:pt x="93" y="67"/>
                  <a:pt x="93" y="67"/>
                  <a:pt x="93" y="66"/>
                </a:cubicBezTo>
                <a:cubicBezTo>
                  <a:pt x="93" y="64"/>
                  <a:pt x="92" y="63"/>
                  <a:pt x="90" y="63"/>
                </a:cubicBezTo>
                <a:close/>
                <a:moveTo>
                  <a:pt x="84" y="70"/>
                </a:moveTo>
                <a:cubicBezTo>
                  <a:pt x="41" y="149"/>
                  <a:pt x="41" y="149"/>
                  <a:pt x="41" y="149"/>
                </a:cubicBezTo>
                <a:cubicBezTo>
                  <a:pt x="46" y="98"/>
                  <a:pt x="46" y="98"/>
                  <a:pt x="46" y="98"/>
                </a:cubicBezTo>
                <a:cubicBezTo>
                  <a:pt x="46" y="98"/>
                  <a:pt x="46" y="98"/>
                  <a:pt x="46" y="98"/>
                </a:cubicBezTo>
                <a:cubicBezTo>
                  <a:pt x="46" y="97"/>
                  <a:pt x="46" y="97"/>
                  <a:pt x="46" y="97"/>
                </a:cubicBezTo>
                <a:cubicBezTo>
                  <a:pt x="46" y="97"/>
                  <a:pt x="46" y="97"/>
                  <a:pt x="46" y="97"/>
                </a:cubicBezTo>
                <a:cubicBezTo>
                  <a:pt x="46" y="97"/>
                  <a:pt x="46" y="97"/>
                  <a:pt x="46" y="97"/>
                </a:cubicBezTo>
                <a:cubicBezTo>
                  <a:pt x="46" y="95"/>
                  <a:pt x="45" y="94"/>
                  <a:pt x="43" y="94"/>
                </a:cubicBezTo>
                <a:cubicBezTo>
                  <a:pt x="9" y="94"/>
                  <a:pt x="9" y="94"/>
                  <a:pt x="9" y="94"/>
                </a:cubicBezTo>
                <a:cubicBezTo>
                  <a:pt x="38" y="7"/>
                  <a:pt x="38" y="7"/>
                  <a:pt x="38" y="7"/>
                </a:cubicBezTo>
                <a:cubicBezTo>
                  <a:pt x="69" y="7"/>
                  <a:pt x="69" y="7"/>
                  <a:pt x="69" y="7"/>
                </a:cubicBezTo>
                <a:cubicBezTo>
                  <a:pt x="69" y="7"/>
                  <a:pt x="69" y="7"/>
                  <a:pt x="69" y="7"/>
                </a:cubicBezTo>
                <a:cubicBezTo>
                  <a:pt x="50" y="65"/>
                  <a:pt x="50" y="65"/>
                  <a:pt x="50" y="65"/>
                </a:cubicBezTo>
                <a:cubicBezTo>
                  <a:pt x="50" y="65"/>
                  <a:pt x="50" y="65"/>
                  <a:pt x="50" y="65"/>
                </a:cubicBezTo>
                <a:cubicBezTo>
                  <a:pt x="50" y="65"/>
                  <a:pt x="50" y="65"/>
                  <a:pt x="50" y="65"/>
                </a:cubicBezTo>
                <a:cubicBezTo>
                  <a:pt x="50" y="66"/>
                  <a:pt x="50" y="66"/>
                  <a:pt x="50" y="66"/>
                </a:cubicBezTo>
                <a:cubicBezTo>
                  <a:pt x="50" y="68"/>
                  <a:pt x="51" y="70"/>
                  <a:pt x="53" y="70"/>
                </a:cubicBezTo>
                <a:cubicBezTo>
                  <a:pt x="84" y="70"/>
                  <a:pt x="84" y="70"/>
                  <a:pt x="84" y="70"/>
                </a:cubicBezTo>
                <a:close/>
              </a:path>
            </a:pathLst>
          </a:custGeom>
          <a:solidFill>
            <a:schemeClr val="bg2"/>
          </a:solidFill>
          <a:ln>
            <a:noFill/>
          </a:ln>
        </p:spPr>
        <p:txBody>
          <a:bodyPr vert="horz" wrap="square" lIns="91461" tIns="45731" rIns="91461" bIns="45731" numCol="1" anchor="t" anchorCtr="0" compatLnSpc="1">
            <a:prstTxWarp prst="textNoShape">
              <a:avLst/>
            </a:prstTxWarp>
          </a:bodyPr>
          <a:lstStyle/>
          <a:p>
            <a:endParaRPr lang="en-AU"/>
          </a:p>
        </p:txBody>
      </p:sp>
      <p:cxnSp>
        <p:nvCxnSpPr>
          <p:cNvPr id="102" name="Straight Arrow Connector 101">
            <a:extLst>
              <a:ext uri="{FF2B5EF4-FFF2-40B4-BE49-F238E27FC236}">
                <a16:creationId xmlns:a16="http://schemas.microsoft.com/office/drawing/2014/main" id="{2190F52C-DA9B-4A19-84E7-7CBCA6810BC3}"/>
              </a:ext>
            </a:extLst>
          </p:cNvPr>
          <p:cNvCxnSpPr>
            <a:cxnSpLocks/>
          </p:cNvCxnSpPr>
          <p:nvPr/>
        </p:nvCxnSpPr>
        <p:spPr>
          <a:xfrm flipH="1">
            <a:off x="6614368" y="3086446"/>
            <a:ext cx="296081" cy="216330"/>
          </a:xfrm>
          <a:prstGeom prst="straightConnector1">
            <a:avLst/>
          </a:prstGeom>
          <a:noFill/>
          <a:ln w="12700">
            <a:solidFill>
              <a:schemeClr val="bg2"/>
            </a:solidFill>
            <a:prstDash val="sysDot"/>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103" name="Oval 102">
            <a:extLst>
              <a:ext uri="{FF2B5EF4-FFF2-40B4-BE49-F238E27FC236}">
                <a16:creationId xmlns:a16="http://schemas.microsoft.com/office/drawing/2014/main" id="{C5C6CC76-CB25-4295-A048-682DF4357B09}"/>
              </a:ext>
            </a:extLst>
          </p:cNvPr>
          <p:cNvSpPr/>
          <p:nvPr/>
        </p:nvSpPr>
        <p:spPr>
          <a:xfrm>
            <a:off x="6825285" y="3501357"/>
            <a:ext cx="64919" cy="64919"/>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Isosceles Triangle 106">
            <a:extLst>
              <a:ext uri="{FF2B5EF4-FFF2-40B4-BE49-F238E27FC236}">
                <a16:creationId xmlns:a16="http://schemas.microsoft.com/office/drawing/2014/main" id="{A8B94ACE-6271-42FF-9C6E-598F79A4AC5C}"/>
              </a:ext>
            </a:extLst>
          </p:cNvPr>
          <p:cNvSpPr/>
          <p:nvPr/>
        </p:nvSpPr>
        <p:spPr>
          <a:xfrm rot="10800000">
            <a:off x="5983819" y="4304617"/>
            <a:ext cx="260816" cy="1210436"/>
          </a:xfrm>
          <a:prstGeom prst="triangle">
            <a:avLst>
              <a:gd name="adj" fmla="val 44325"/>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8" name="Isosceles Triangle 107">
            <a:extLst>
              <a:ext uri="{FF2B5EF4-FFF2-40B4-BE49-F238E27FC236}">
                <a16:creationId xmlns:a16="http://schemas.microsoft.com/office/drawing/2014/main" id="{9F10D692-D1EE-414A-BBDE-3580202BD856}"/>
              </a:ext>
            </a:extLst>
          </p:cNvPr>
          <p:cNvSpPr/>
          <p:nvPr/>
        </p:nvSpPr>
        <p:spPr>
          <a:xfrm>
            <a:off x="5989294" y="1639857"/>
            <a:ext cx="260816" cy="1210436"/>
          </a:xfrm>
          <a:prstGeom prst="triangle">
            <a:avLst>
              <a:gd name="adj" fmla="val 44325"/>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10" name="Straight Arrow Connector 109">
            <a:extLst>
              <a:ext uri="{FF2B5EF4-FFF2-40B4-BE49-F238E27FC236}">
                <a16:creationId xmlns:a16="http://schemas.microsoft.com/office/drawing/2014/main" id="{E9F25AC0-B01B-45D0-B7BE-86E701455018}"/>
              </a:ext>
            </a:extLst>
          </p:cNvPr>
          <p:cNvCxnSpPr>
            <a:cxnSpLocks/>
          </p:cNvCxnSpPr>
          <p:nvPr/>
        </p:nvCxnSpPr>
        <p:spPr>
          <a:xfrm flipV="1">
            <a:off x="5983818" y="1639859"/>
            <a:ext cx="59756" cy="652484"/>
          </a:xfrm>
          <a:prstGeom prst="straightConnector1">
            <a:avLst/>
          </a:prstGeom>
          <a:ln w="25400" cap="rnd">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E6C5CD71-E0A8-4FDB-B2AA-17F5C5236BBD}"/>
              </a:ext>
            </a:extLst>
          </p:cNvPr>
          <p:cNvSpPr/>
          <p:nvPr/>
        </p:nvSpPr>
        <p:spPr>
          <a:xfrm>
            <a:off x="6839869" y="1337565"/>
            <a:ext cx="4108178" cy="577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900" dirty="0">
                <a:solidFill>
                  <a:schemeClr val="bg1"/>
                </a:solidFill>
                <a:latin typeface="+mj-lt"/>
              </a:rPr>
              <a:t>Sustainability is at the heart of its decision-making </a:t>
            </a:r>
            <a:r>
              <a:rPr lang="en-GB" sz="900" dirty="0">
                <a:solidFill>
                  <a:schemeClr val="bg1"/>
                </a:solidFill>
              </a:rPr>
              <a:t>and its </a:t>
            </a:r>
            <a:r>
              <a:rPr lang="en-GB" sz="900" dirty="0">
                <a:solidFill>
                  <a:schemeClr val="bg1"/>
                </a:solidFill>
                <a:latin typeface="+mj-lt"/>
              </a:rPr>
              <a:t>leaders are actively working towards delivering its net zero target. Sustainability is a part of induction, CPD, and job descriptions </a:t>
            </a:r>
            <a:r>
              <a:rPr lang="en-GB" sz="900" dirty="0">
                <a:solidFill>
                  <a:schemeClr val="bg1"/>
                </a:solidFill>
              </a:rPr>
              <a:t>– making it integral to the college’s workforce.</a:t>
            </a:r>
          </a:p>
        </p:txBody>
      </p:sp>
      <p:sp>
        <p:nvSpPr>
          <p:cNvPr id="120" name="Rectangle 119">
            <a:extLst>
              <a:ext uri="{FF2B5EF4-FFF2-40B4-BE49-F238E27FC236}">
                <a16:creationId xmlns:a16="http://schemas.microsoft.com/office/drawing/2014/main" id="{866E25C1-1C28-42E6-93CB-1E5958A1711D}"/>
              </a:ext>
            </a:extLst>
          </p:cNvPr>
          <p:cNvSpPr/>
          <p:nvPr/>
        </p:nvSpPr>
        <p:spPr>
          <a:xfrm>
            <a:off x="8263258" y="2081085"/>
            <a:ext cx="3382937" cy="660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900" dirty="0">
                <a:solidFill>
                  <a:schemeClr val="bg1"/>
                </a:solidFill>
              </a:rPr>
              <a:t>It has </a:t>
            </a:r>
            <a:r>
              <a:rPr lang="en-GB" sz="900" dirty="0">
                <a:solidFill>
                  <a:schemeClr val="bg1"/>
                </a:solidFill>
                <a:latin typeface="+mj-lt"/>
              </a:rPr>
              <a:t>delivered on its interim carbon emissions reduction targets </a:t>
            </a:r>
            <a:r>
              <a:rPr lang="en-GB" sz="900" dirty="0">
                <a:solidFill>
                  <a:schemeClr val="bg1"/>
                </a:solidFill>
              </a:rPr>
              <a:t>(e.g. 30% reduction by 2023; 40% reduction by 2025)</a:t>
            </a:r>
          </a:p>
        </p:txBody>
      </p:sp>
      <p:sp>
        <p:nvSpPr>
          <p:cNvPr id="122" name="Rectangle 121">
            <a:extLst>
              <a:ext uri="{FF2B5EF4-FFF2-40B4-BE49-F238E27FC236}">
                <a16:creationId xmlns:a16="http://schemas.microsoft.com/office/drawing/2014/main" id="{157EE724-C08E-411F-8B1C-F8BA9E70E264}"/>
              </a:ext>
            </a:extLst>
          </p:cNvPr>
          <p:cNvSpPr/>
          <p:nvPr/>
        </p:nvSpPr>
        <p:spPr>
          <a:xfrm>
            <a:off x="9194523" y="3332689"/>
            <a:ext cx="2508379" cy="708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900" dirty="0">
                <a:solidFill>
                  <a:schemeClr val="bg1"/>
                </a:solidFill>
                <a:latin typeface="+mj-lt"/>
              </a:rPr>
              <a:t>Sustainability is a part of every course at the college</a:t>
            </a:r>
            <a:r>
              <a:rPr lang="en-GB" sz="900" dirty="0">
                <a:solidFill>
                  <a:schemeClr val="bg1"/>
                </a:solidFill>
              </a:rPr>
              <a:t>, integrated into the curriculum. It is accredited with Responsible Futures.</a:t>
            </a:r>
          </a:p>
        </p:txBody>
      </p:sp>
      <p:sp>
        <p:nvSpPr>
          <p:cNvPr id="123" name="Text Placeholder 18">
            <a:extLst>
              <a:ext uri="{FF2B5EF4-FFF2-40B4-BE49-F238E27FC236}">
                <a16:creationId xmlns:a16="http://schemas.microsoft.com/office/drawing/2014/main" id="{32C6810E-7ACC-4606-918D-AA0B12A1EDED}"/>
              </a:ext>
            </a:extLst>
          </p:cNvPr>
          <p:cNvSpPr txBox="1">
            <a:spLocks/>
          </p:cNvSpPr>
          <p:nvPr/>
        </p:nvSpPr>
        <p:spPr>
          <a:xfrm>
            <a:off x="666749" y="430332"/>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400" dirty="0">
                <a:solidFill>
                  <a:schemeClr val="bg1"/>
                </a:solidFill>
                <a:latin typeface="+mj-lt"/>
              </a:rPr>
              <a:t>WHAT DOES A ‘LEADING’ COLLEGE LOOK LIKE?</a:t>
            </a:r>
            <a:endParaRPr lang="en-AU" sz="2400" dirty="0">
              <a:solidFill>
                <a:schemeClr val="bg1"/>
              </a:solidFill>
              <a:latin typeface="+mj-lt"/>
            </a:endParaRPr>
          </a:p>
        </p:txBody>
      </p:sp>
      <p:sp>
        <p:nvSpPr>
          <p:cNvPr id="124" name="Rectangle 123">
            <a:extLst>
              <a:ext uri="{FF2B5EF4-FFF2-40B4-BE49-F238E27FC236}">
                <a16:creationId xmlns:a16="http://schemas.microsoft.com/office/drawing/2014/main" id="{0C56D2E5-4713-46E3-BA71-316D172D8B14}"/>
              </a:ext>
            </a:extLst>
          </p:cNvPr>
          <p:cNvSpPr/>
          <p:nvPr/>
        </p:nvSpPr>
        <p:spPr>
          <a:xfrm>
            <a:off x="7893750" y="4513304"/>
            <a:ext cx="2910976" cy="615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900" dirty="0">
                <a:solidFill>
                  <a:schemeClr val="bg1"/>
                </a:solidFill>
              </a:rPr>
              <a:t>It is </a:t>
            </a:r>
            <a:r>
              <a:rPr lang="en-GB" sz="900" dirty="0">
                <a:solidFill>
                  <a:schemeClr val="bg1"/>
                </a:solidFill>
                <a:latin typeface="+mj-lt"/>
              </a:rPr>
              <a:t>powered by majority renewable energy sources </a:t>
            </a:r>
            <a:r>
              <a:rPr lang="en-GB" sz="900" dirty="0">
                <a:solidFill>
                  <a:schemeClr val="bg1"/>
                </a:solidFill>
              </a:rPr>
              <a:t>and it has radically reduced the emissions produced by energy used on campus</a:t>
            </a:r>
          </a:p>
        </p:txBody>
      </p:sp>
      <p:sp>
        <p:nvSpPr>
          <p:cNvPr id="125" name="Rectangle 124">
            <a:extLst>
              <a:ext uri="{FF2B5EF4-FFF2-40B4-BE49-F238E27FC236}">
                <a16:creationId xmlns:a16="http://schemas.microsoft.com/office/drawing/2014/main" id="{D0FB6D06-71F7-4FEC-86FC-083D7FE5E089}"/>
              </a:ext>
            </a:extLst>
          </p:cNvPr>
          <p:cNvSpPr/>
          <p:nvPr/>
        </p:nvSpPr>
        <p:spPr>
          <a:xfrm>
            <a:off x="6733244" y="5529885"/>
            <a:ext cx="4071482" cy="454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900" dirty="0">
                <a:solidFill>
                  <a:schemeClr val="bg1"/>
                </a:solidFill>
                <a:latin typeface="+mj-lt"/>
              </a:rPr>
              <a:t>Students and staff travel to the college in low-carbon ways </a:t>
            </a:r>
            <a:r>
              <a:rPr lang="en-GB" sz="900" dirty="0">
                <a:solidFill>
                  <a:schemeClr val="bg1"/>
                </a:solidFill>
              </a:rPr>
              <a:t>– they walk, ride bikes, take public transport, and participate in car-sharing schemes</a:t>
            </a:r>
          </a:p>
        </p:txBody>
      </p:sp>
      <p:sp>
        <p:nvSpPr>
          <p:cNvPr id="126" name="Rectangle 125">
            <a:extLst>
              <a:ext uri="{FF2B5EF4-FFF2-40B4-BE49-F238E27FC236}">
                <a16:creationId xmlns:a16="http://schemas.microsoft.com/office/drawing/2014/main" id="{78BF40A5-6809-4EE5-A87B-35A39278D9E3}"/>
              </a:ext>
            </a:extLst>
          </p:cNvPr>
          <p:cNvSpPr/>
          <p:nvPr/>
        </p:nvSpPr>
        <p:spPr>
          <a:xfrm>
            <a:off x="706134" y="5302271"/>
            <a:ext cx="3866755" cy="552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900" dirty="0">
                <a:solidFill>
                  <a:schemeClr val="bg1"/>
                </a:solidFill>
              </a:rPr>
              <a:t>The </a:t>
            </a:r>
            <a:r>
              <a:rPr lang="en-GB" sz="900" dirty="0">
                <a:solidFill>
                  <a:schemeClr val="bg1"/>
                </a:solidFill>
                <a:latin typeface="+mj-lt"/>
              </a:rPr>
              <a:t>campus and the region surrounding it are richly biodiverse</a:t>
            </a:r>
            <a:r>
              <a:rPr lang="en-GB" sz="900" dirty="0">
                <a:solidFill>
                  <a:schemeClr val="bg1"/>
                </a:solidFill>
              </a:rPr>
              <a:t>, with a variety of habitats, including wild spaces</a:t>
            </a:r>
          </a:p>
        </p:txBody>
      </p:sp>
      <p:sp>
        <p:nvSpPr>
          <p:cNvPr id="127" name="Rectangle 126">
            <a:extLst>
              <a:ext uri="{FF2B5EF4-FFF2-40B4-BE49-F238E27FC236}">
                <a16:creationId xmlns:a16="http://schemas.microsoft.com/office/drawing/2014/main" id="{5F8F0AFB-9B30-4D7B-855A-44B64B3628AB}"/>
              </a:ext>
            </a:extLst>
          </p:cNvPr>
          <p:cNvSpPr/>
          <p:nvPr/>
        </p:nvSpPr>
        <p:spPr>
          <a:xfrm>
            <a:off x="706134" y="4350924"/>
            <a:ext cx="2635359" cy="608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900" dirty="0">
                <a:solidFill>
                  <a:schemeClr val="bg1"/>
                </a:solidFill>
              </a:rPr>
              <a:t>It has a </a:t>
            </a:r>
            <a:r>
              <a:rPr lang="en-GB" sz="900" dirty="0">
                <a:solidFill>
                  <a:schemeClr val="bg1"/>
                </a:solidFill>
                <a:latin typeface="+mj-lt"/>
              </a:rPr>
              <a:t>plan in place to adapt to and mitigate climate-related risk </a:t>
            </a:r>
            <a:r>
              <a:rPr lang="en-GB" sz="900" dirty="0">
                <a:solidFill>
                  <a:schemeClr val="bg1"/>
                </a:solidFill>
              </a:rPr>
              <a:t>(e.g. risk from flooding on the estate)</a:t>
            </a:r>
          </a:p>
        </p:txBody>
      </p:sp>
      <p:grpSp>
        <p:nvGrpSpPr>
          <p:cNvPr id="142" name="Group 141">
            <a:extLst>
              <a:ext uri="{FF2B5EF4-FFF2-40B4-BE49-F238E27FC236}">
                <a16:creationId xmlns:a16="http://schemas.microsoft.com/office/drawing/2014/main" id="{545D2F29-81EE-465B-8FCB-8C7481EC24A9}"/>
              </a:ext>
            </a:extLst>
          </p:cNvPr>
          <p:cNvGrpSpPr>
            <a:grpSpLocks noChangeAspect="1"/>
          </p:cNvGrpSpPr>
          <p:nvPr/>
        </p:nvGrpSpPr>
        <p:grpSpPr>
          <a:xfrm>
            <a:off x="4195647" y="1919286"/>
            <a:ext cx="547688" cy="492125"/>
            <a:chOff x="1700213" y="3833813"/>
            <a:chExt cx="547688" cy="492125"/>
          </a:xfrm>
          <a:solidFill>
            <a:srgbClr val="FFFFFF">
              <a:alpha val="25882"/>
            </a:srgbClr>
          </a:solidFill>
        </p:grpSpPr>
        <p:sp>
          <p:nvSpPr>
            <p:cNvPr id="143" name="Freeform 6">
              <a:extLst>
                <a:ext uri="{FF2B5EF4-FFF2-40B4-BE49-F238E27FC236}">
                  <a16:creationId xmlns:a16="http://schemas.microsoft.com/office/drawing/2014/main" id="{EB639480-085D-4756-89BA-20FD35642570}"/>
                </a:ext>
              </a:extLst>
            </p:cNvPr>
            <p:cNvSpPr>
              <a:spLocks noEditPoints="1"/>
            </p:cNvSpPr>
            <p:nvPr/>
          </p:nvSpPr>
          <p:spPr bwMode="auto">
            <a:xfrm>
              <a:off x="1700213" y="3833813"/>
              <a:ext cx="547688" cy="492125"/>
            </a:xfrm>
            <a:custGeom>
              <a:avLst/>
              <a:gdLst>
                <a:gd name="T0" fmla="*/ 154 w 162"/>
                <a:gd name="T1" fmla="*/ 0 h 145"/>
                <a:gd name="T2" fmla="*/ 8 w 162"/>
                <a:gd name="T3" fmla="*/ 0 h 145"/>
                <a:gd name="T4" fmla="*/ 0 w 162"/>
                <a:gd name="T5" fmla="*/ 8 h 145"/>
                <a:gd name="T6" fmla="*/ 0 w 162"/>
                <a:gd name="T7" fmla="*/ 137 h 145"/>
                <a:gd name="T8" fmla="*/ 8 w 162"/>
                <a:gd name="T9" fmla="*/ 145 h 145"/>
                <a:gd name="T10" fmla="*/ 154 w 162"/>
                <a:gd name="T11" fmla="*/ 145 h 145"/>
                <a:gd name="T12" fmla="*/ 162 w 162"/>
                <a:gd name="T13" fmla="*/ 137 h 145"/>
                <a:gd name="T14" fmla="*/ 162 w 162"/>
                <a:gd name="T15" fmla="*/ 8 h 145"/>
                <a:gd name="T16" fmla="*/ 154 w 162"/>
                <a:gd name="T17" fmla="*/ 0 h 145"/>
                <a:gd name="T18" fmla="*/ 155 w 162"/>
                <a:gd name="T19" fmla="*/ 137 h 145"/>
                <a:gd name="T20" fmla="*/ 154 w 162"/>
                <a:gd name="T21" fmla="*/ 138 h 145"/>
                <a:gd name="T22" fmla="*/ 8 w 162"/>
                <a:gd name="T23" fmla="*/ 138 h 145"/>
                <a:gd name="T24" fmla="*/ 7 w 162"/>
                <a:gd name="T25" fmla="*/ 137 h 145"/>
                <a:gd name="T26" fmla="*/ 7 w 162"/>
                <a:gd name="T27" fmla="*/ 8 h 145"/>
                <a:gd name="T28" fmla="*/ 8 w 162"/>
                <a:gd name="T29" fmla="*/ 7 h 145"/>
                <a:gd name="T30" fmla="*/ 154 w 162"/>
                <a:gd name="T31" fmla="*/ 7 h 145"/>
                <a:gd name="T32" fmla="*/ 155 w 162"/>
                <a:gd name="T33" fmla="*/ 8 h 145"/>
                <a:gd name="T34" fmla="*/ 155 w 162"/>
                <a:gd name="T35" fmla="*/ 13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145">
                  <a:moveTo>
                    <a:pt x="154" y="0"/>
                  </a:moveTo>
                  <a:cubicBezTo>
                    <a:pt x="8" y="0"/>
                    <a:pt x="8" y="0"/>
                    <a:pt x="8" y="0"/>
                  </a:cubicBezTo>
                  <a:cubicBezTo>
                    <a:pt x="3" y="0"/>
                    <a:pt x="0" y="4"/>
                    <a:pt x="0" y="8"/>
                  </a:cubicBezTo>
                  <a:cubicBezTo>
                    <a:pt x="0" y="137"/>
                    <a:pt x="0" y="137"/>
                    <a:pt x="0" y="137"/>
                  </a:cubicBezTo>
                  <a:cubicBezTo>
                    <a:pt x="0" y="142"/>
                    <a:pt x="3" y="145"/>
                    <a:pt x="8" y="145"/>
                  </a:cubicBezTo>
                  <a:cubicBezTo>
                    <a:pt x="154" y="145"/>
                    <a:pt x="154" y="145"/>
                    <a:pt x="154" y="145"/>
                  </a:cubicBezTo>
                  <a:cubicBezTo>
                    <a:pt x="158" y="145"/>
                    <a:pt x="162" y="142"/>
                    <a:pt x="162" y="137"/>
                  </a:cubicBezTo>
                  <a:cubicBezTo>
                    <a:pt x="162" y="8"/>
                    <a:pt x="162" y="8"/>
                    <a:pt x="162" y="8"/>
                  </a:cubicBezTo>
                  <a:cubicBezTo>
                    <a:pt x="162" y="4"/>
                    <a:pt x="158" y="0"/>
                    <a:pt x="154" y="0"/>
                  </a:cubicBezTo>
                  <a:close/>
                  <a:moveTo>
                    <a:pt x="155" y="137"/>
                  </a:moveTo>
                  <a:cubicBezTo>
                    <a:pt x="155" y="138"/>
                    <a:pt x="155" y="138"/>
                    <a:pt x="154" y="138"/>
                  </a:cubicBezTo>
                  <a:cubicBezTo>
                    <a:pt x="8" y="138"/>
                    <a:pt x="8" y="138"/>
                    <a:pt x="8" y="138"/>
                  </a:cubicBezTo>
                  <a:cubicBezTo>
                    <a:pt x="7" y="138"/>
                    <a:pt x="7" y="138"/>
                    <a:pt x="7" y="137"/>
                  </a:cubicBezTo>
                  <a:cubicBezTo>
                    <a:pt x="7" y="8"/>
                    <a:pt x="7" y="8"/>
                    <a:pt x="7" y="8"/>
                  </a:cubicBezTo>
                  <a:cubicBezTo>
                    <a:pt x="7" y="8"/>
                    <a:pt x="7" y="7"/>
                    <a:pt x="8" y="7"/>
                  </a:cubicBezTo>
                  <a:cubicBezTo>
                    <a:pt x="154" y="7"/>
                    <a:pt x="154" y="7"/>
                    <a:pt x="154" y="7"/>
                  </a:cubicBezTo>
                  <a:cubicBezTo>
                    <a:pt x="155" y="7"/>
                    <a:pt x="155" y="8"/>
                    <a:pt x="155" y="8"/>
                  </a:cubicBezTo>
                  <a:lnTo>
                    <a:pt x="155"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4" name="Freeform 7">
              <a:extLst>
                <a:ext uri="{FF2B5EF4-FFF2-40B4-BE49-F238E27FC236}">
                  <a16:creationId xmlns:a16="http://schemas.microsoft.com/office/drawing/2014/main" id="{E397FAA4-1684-4844-89E9-6F4529367FDA}"/>
                </a:ext>
              </a:extLst>
            </p:cNvPr>
            <p:cNvSpPr>
              <a:spLocks/>
            </p:cNvSpPr>
            <p:nvPr/>
          </p:nvSpPr>
          <p:spPr bwMode="auto">
            <a:xfrm>
              <a:off x="1743076" y="3943350"/>
              <a:ext cx="460375" cy="271462"/>
            </a:xfrm>
            <a:custGeom>
              <a:avLst/>
              <a:gdLst>
                <a:gd name="T0" fmla="*/ 134 w 136"/>
                <a:gd name="T1" fmla="*/ 0 h 80"/>
                <a:gd name="T2" fmla="*/ 130 w 136"/>
                <a:gd name="T3" fmla="*/ 2 h 80"/>
                <a:gd name="T4" fmla="*/ 99 w 136"/>
                <a:gd name="T5" fmla="*/ 51 h 80"/>
                <a:gd name="T6" fmla="*/ 73 w 136"/>
                <a:gd name="T7" fmla="*/ 24 h 80"/>
                <a:gd name="T8" fmla="*/ 70 w 136"/>
                <a:gd name="T9" fmla="*/ 23 h 80"/>
                <a:gd name="T10" fmla="*/ 68 w 136"/>
                <a:gd name="T11" fmla="*/ 24 h 80"/>
                <a:gd name="T12" fmla="*/ 39 w 136"/>
                <a:gd name="T13" fmla="*/ 65 h 80"/>
                <a:gd name="T14" fmla="*/ 21 w 136"/>
                <a:gd name="T15" fmla="*/ 53 h 80"/>
                <a:gd name="T16" fmla="*/ 19 w 136"/>
                <a:gd name="T17" fmla="*/ 52 h 80"/>
                <a:gd name="T18" fmla="*/ 17 w 136"/>
                <a:gd name="T19" fmla="*/ 53 h 80"/>
                <a:gd name="T20" fmla="*/ 1 w 136"/>
                <a:gd name="T21" fmla="*/ 75 h 80"/>
                <a:gd name="T22" fmla="*/ 2 w 136"/>
                <a:gd name="T23" fmla="*/ 80 h 80"/>
                <a:gd name="T24" fmla="*/ 4 w 136"/>
                <a:gd name="T25" fmla="*/ 80 h 80"/>
                <a:gd name="T26" fmla="*/ 7 w 136"/>
                <a:gd name="T27" fmla="*/ 79 h 80"/>
                <a:gd name="T28" fmla="*/ 20 w 136"/>
                <a:gd name="T29" fmla="*/ 60 h 80"/>
                <a:gd name="T30" fmla="*/ 37 w 136"/>
                <a:gd name="T31" fmla="*/ 72 h 80"/>
                <a:gd name="T32" fmla="*/ 40 w 136"/>
                <a:gd name="T33" fmla="*/ 73 h 80"/>
                <a:gd name="T34" fmla="*/ 42 w 136"/>
                <a:gd name="T35" fmla="*/ 72 h 80"/>
                <a:gd name="T36" fmla="*/ 71 w 136"/>
                <a:gd name="T37" fmla="*/ 31 h 80"/>
                <a:gd name="T38" fmla="*/ 98 w 136"/>
                <a:gd name="T39" fmla="*/ 59 h 80"/>
                <a:gd name="T40" fmla="*/ 100 w 136"/>
                <a:gd name="T41" fmla="*/ 59 h 80"/>
                <a:gd name="T42" fmla="*/ 103 w 136"/>
                <a:gd name="T43" fmla="*/ 58 h 80"/>
                <a:gd name="T44" fmla="*/ 135 w 136"/>
                <a:gd name="T45" fmla="*/ 5 h 80"/>
                <a:gd name="T46" fmla="*/ 134 w 136"/>
                <a:gd name="T4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80">
                  <a:moveTo>
                    <a:pt x="134" y="0"/>
                  </a:moveTo>
                  <a:cubicBezTo>
                    <a:pt x="133" y="0"/>
                    <a:pt x="131" y="0"/>
                    <a:pt x="130" y="2"/>
                  </a:cubicBezTo>
                  <a:cubicBezTo>
                    <a:pt x="99" y="51"/>
                    <a:pt x="99" y="51"/>
                    <a:pt x="99" y="51"/>
                  </a:cubicBezTo>
                  <a:cubicBezTo>
                    <a:pt x="73" y="24"/>
                    <a:pt x="73" y="24"/>
                    <a:pt x="73" y="24"/>
                  </a:cubicBezTo>
                  <a:cubicBezTo>
                    <a:pt x="72" y="23"/>
                    <a:pt x="71" y="23"/>
                    <a:pt x="70" y="23"/>
                  </a:cubicBezTo>
                  <a:cubicBezTo>
                    <a:pt x="69" y="23"/>
                    <a:pt x="68" y="24"/>
                    <a:pt x="68" y="24"/>
                  </a:cubicBezTo>
                  <a:cubicBezTo>
                    <a:pt x="39" y="65"/>
                    <a:pt x="39" y="65"/>
                    <a:pt x="39" y="65"/>
                  </a:cubicBezTo>
                  <a:cubicBezTo>
                    <a:pt x="21" y="53"/>
                    <a:pt x="21" y="53"/>
                    <a:pt x="21" y="53"/>
                  </a:cubicBezTo>
                  <a:cubicBezTo>
                    <a:pt x="21" y="52"/>
                    <a:pt x="20" y="52"/>
                    <a:pt x="19" y="52"/>
                  </a:cubicBezTo>
                  <a:cubicBezTo>
                    <a:pt x="18" y="52"/>
                    <a:pt x="17" y="53"/>
                    <a:pt x="17" y="53"/>
                  </a:cubicBezTo>
                  <a:cubicBezTo>
                    <a:pt x="1" y="75"/>
                    <a:pt x="1" y="75"/>
                    <a:pt x="1" y="75"/>
                  </a:cubicBezTo>
                  <a:cubicBezTo>
                    <a:pt x="0" y="77"/>
                    <a:pt x="1" y="79"/>
                    <a:pt x="2" y="80"/>
                  </a:cubicBezTo>
                  <a:cubicBezTo>
                    <a:pt x="3" y="80"/>
                    <a:pt x="3" y="80"/>
                    <a:pt x="4" y="80"/>
                  </a:cubicBezTo>
                  <a:cubicBezTo>
                    <a:pt x="5" y="80"/>
                    <a:pt x="6" y="80"/>
                    <a:pt x="7" y="79"/>
                  </a:cubicBezTo>
                  <a:cubicBezTo>
                    <a:pt x="20" y="60"/>
                    <a:pt x="20" y="60"/>
                    <a:pt x="20" y="60"/>
                  </a:cubicBezTo>
                  <a:cubicBezTo>
                    <a:pt x="37" y="72"/>
                    <a:pt x="37" y="72"/>
                    <a:pt x="37" y="72"/>
                  </a:cubicBezTo>
                  <a:cubicBezTo>
                    <a:pt x="38" y="73"/>
                    <a:pt x="39" y="73"/>
                    <a:pt x="40" y="73"/>
                  </a:cubicBezTo>
                  <a:cubicBezTo>
                    <a:pt x="41" y="73"/>
                    <a:pt x="41" y="72"/>
                    <a:pt x="42" y="72"/>
                  </a:cubicBezTo>
                  <a:cubicBezTo>
                    <a:pt x="71" y="31"/>
                    <a:pt x="71" y="31"/>
                    <a:pt x="71" y="31"/>
                  </a:cubicBezTo>
                  <a:cubicBezTo>
                    <a:pt x="98" y="59"/>
                    <a:pt x="98" y="59"/>
                    <a:pt x="98" y="59"/>
                  </a:cubicBezTo>
                  <a:cubicBezTo>
                    <a:pt x="98" y="59"/>
                    <a:pt x="99" y="60"/>
                    <a:pt x="100" y="59"/>
                  </a:cubicBezTo>
                  <a:cubicBezTo>
                    <a:pt x="101" y="59"/>
                    <a:pt x="102" y="59"/>
                    <a:pt x="103" y="58"/>
                  </a:cubicBezTo>
                  <a:cubicBezTo>
                    <a:pt x="135" y="5"/>
                    <a:pt x="135" y="5"/>
                    <a:pt x="135" y="5"/>
                  </a:cubicBezTo>
                  <a:cubicBezTo>
                    <a:pt x="136" y="3"/>
                    <a:pt x="136" y="1"/>
                    <a:pt x="1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45" name="Freeform 11">
            <a:extLst>
              <a:ext uri="{FF2B5EF4-FFF2-40B4-BE49-F238E27FC236}">
                <a16:creationId xmlns:a16="http://schemas.microsoft.com/office/drawing/2014/main" id="{8BD1AD32-06E4-405A-ACAB-F1BA64938C89}"/>
              </a:ext>
            </a:extLst>
          </p:cNvPr>
          <p:cNvSpPr>
            <a:spLocks noChangeAspect="1" noEditPoints="1"/>
          </p:cNvSpPr>
          <p:nvPr/>
        </p:nvSpPr>
        <p:spPr bwMode="auto">
          <a:xfrm>
            <a:off x="6204712" y="1370827"/>
            <a:ext cx="540000" cy="540000"/>
          </a:xfrm>
          <a:custGeom>
            <a:avLst/>
            <a:gdLst>
              <a:gd name="T0" fmla="*/ 87 w 174"/>
              <a:gd name="T1" fmla="*/ 0 h 169"/>
              <a:gd name="T2" fmla="*/ 0 w 174"/>
              <a:gd name="T3" fmla="*/ 84 h 169"/>
              <a:gd name="T4" fmla="*/ 87 w 174"/>
              <a:gd name="T5" fmla="*/ 169 h 169"/>
              <a:gd name="T6" fmla="*/ 174 w 174"/>
              <a:gd name="T7" fmla="*/ 84 h 169"/>
              <a:gd name="T8" fmla="*/ 87 w 174"/>
              <a:gd name="T9" fmla="*/ 0 h 169"/>
              <a:gd name="T10" fmla="*/ 140 w 174"/>
              <a:gd name="T11" fmla="*/ 143 h 169"/>
              <a:gd name="T12" fmla="*/ 87 w 174"/>
              <a:gd name="T13" fmla="*/ 162 h 169"/>
              <a:gd name="T14" fmla="*/ 35 w 174"/>
              <a:gd name="T15" fmla="*/ 143 h 169"/>
              <a:gd name="T16" fmla="*/ 34 w 174"/>
              <a:gd name="T17" fmla="*/ 143 h 169"/>
              <a:gd name="T18" fmla="*/ 35 w 174"/>
              <a:gd name="T19" fmla="*/ 142 h 169"/>
              <a:gd name="T20" fmla="*/ 63 w 174"/>
              <a:gd name="T21" fmla="*/ 125 h 169"/>
              <a:gd name="T22" fmla="*/ 76 w 174"/>
              <a:gd name="T23" fmla="*/ 113 h 169"/>
              <a:gd name="T24" fmla="*/ 75 w 174"/>
              <a:gd name="T25" fmla="*/ 98 h 169"/>
              <a:gd name="T26" fmla="*/ 72 w 174"/>
              <a:gd name="T27" fmla="*/ 91 h 169"/>
              <a:gd name="T28" fmla="*/ 72 w 174"/>
              <a:gd name="T29" fmla="*/ 91 h 169"/>
              <a:gd name="T30" fmla="*/ 62 w 174"/>
              <a:gd name="T31" fmla="*/ 56 h 169"/>
              <a:gd name="T32" fmla="*/ 83 w 174"/>
              <a:gd name="T33" fmla="*/ 32 h 169"/>
              <a:gd name="T34" fmla="*/ 95 w 174"/>
              <a:gd name="T35" fmla="*/ 30 h 169"/>
              <a:gd name="T36" fmla="*/ 99 w 174"/>
              <a:gd name="T37" fmla="*/ 29 h 169"/>
              <a:gd name="T38" fmla="*/ 116 w 174"/>
              <a:gd name="T39" fmla="*/ 57 h 169"/>
              <a:gd name="T40" fmla="*/ 108 w 174"/>
              <a:gd name="T41" fmla="*/ 90 h 169"/>
              <a:gd name="T42" fmla="*/ 108 w 174"/>
              <a:gd name="T43" fmla="*/ 90 h 169"/>
              <a:gd name="T44" fmla="*/ 104 w 174"/>
              <a:gd name="T45" fmla="*/ 98 h 169"/>
              <a:gd name="T46" fmla="*/ 102 w 174"/>
              <a:gd name="T47" fmla="*/ 112 h 169"/>
              <a:gd name="T48" fmla="*/ 119 w 174"/>
              <a:gd name="T49" fmla="*/ 127 h 169"/>
              <a:gd name="T50" fmla="*/ 140 w 174"/>
              <a:gd name="T51" fmla="*/ 142 h 169"/>
              <a:gd name="T52" fmla="*/ 141 w 174"/>
              <a:gd name="T53" fmla="*/ 142 h 169"/>
              <a:gd name="T54" fmla="*/ 140 w 174"/>
              <a:gd name="T55" fmla="*/ 143 h 169"/>
              <a:gd name="T56" fmla="*/ 146 w 174"/>
              <a:gd name="T57" fmla="*/ 137 h 169"/>
              <a:gd name="T58" fmla="*/ 145 w 174"/>
              <a:gd name="T59" fmla="*/ 138 h 169"/>
              <a:gd name="T60" fmla="*/ 145 w 174"/>
              <a:gd name="T61" fmla="*/ 137 h 169"/>
              <a:gd name="T62" fmla="*/ 122 w 174"/>
              <a:gd name="T63" fmla="*/ 121 h 169"/>
              <a:gd name="T64" fmla="*/ 108 w 174"/>
              <a:gd name="T65" fmla="*/ 110 h 169"/>
              <a:gd name="T66" fmla="*/ 110 w 174"/>
              <a:gd name="T67" fmla="*/ 100 h 169"/>
              <a:gd name="T68" fmla="*/ 114 w 174"/>
              <a:gd name="T69" fmla="*/ 93 h 169"/>
              <a:gd name="T70" fmla="*/ 114 w 174"/>
              <a:gd name="T71" fmla="*/ 93 h 169"/>
              <a:gd name="T72" fmla="*/ 122 w 174"/>
              <a:gd name="T73" fmla="*/ 57 h 169"/>
              <a:gd name="T74" fmla="*/ 99 w 174"/>
              <a:gd name="T75" fmla="*/ 23 h 169"/>
              <a:gd name="T76" fmla="*/ 92 w 174"/>
              <a:gd name="T77" fmla="*/ 24 h 169"/>
              <a:gd name="T78" fmla="*/ 83 w 174"/>
              <a:gd name="T79" fmla="*/ 26 h 169"/>
              <a:gd name="T80" fmla="*/ 56 w 174"/>
              <a:gd name="T81" fmla="*/ 56 h 169"/>
              <a:gd name="T82" fmla="*/ 66 w 174"/>
              <a:gd name="T83" fmla="*/ 94 h 169"/>
              <a:gd name="T84" fmla="*/ 66 w 174"/>
              <a:gd name="T85" fmla="*/ 94 h 169"/>
              <a:gd name="T86" fmla="*/ 69 w 174"/>
              <a:gd name="T87" fmla="*/ 100 h 169"/>
              <a:gd name="T88" fmla="*/ 70 w 174"/>
              <a:gd name="T89" fmla="*/ 111 h 169"/>
              <a:gd name="T90" fmla="*/ 60 w 174"/>
              <a:gd name="T91" fmla="*/ 119 h 169"/>
              <a:gd name="T92" fmla="*/ 30 w 174"/>
              <a:gd name="T93" fmla="*/ 138 h 169"/>
              <a:gd name="T94" fmla="*/ 29 w 174"/>
              <a:gd name="T95" fmla="*/ 138 h 169"/>
              <a:gd name="T96" fmla="*/ 29 w 174"/>
              <a:gd name="T97" fmla="*/ 138 h 169"/>
              <a:gd name="T98" fmla="*/ 6 w 174"/>
              <a:gd name="T99" fmla="*/ 84 h 169"/>
              <a:gd name="T100" fmla="*/ 87 w 174"/>
              <a:gd name="T101" fmla="*/ 6 h 169"/>
              <a:gd name="T102" fmla="*/ 168 w 174"/>
              <a:gd name="T103" fmla="*/ 84 h 169"/>
              <a:gd name="T104" fmla="*/ 146 w 174"/>
              <a:gd name="T105" fmla="*/ 13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4" h="169">
                <a:moveTo>
                  <a:pt x="87" y="0"/>
                </a:moveTo>
                <a:cubicBezTo>
                  <a:pt x="39" y="0"/>
                  <a:pt x="0" y="38"/>
                  <a:pt x="0" y="84"/>
                </a:cubicBezTo>
                <a:cubicBezTo>
                  <a:pt x="0" y="131"/>
                  <a:pt x="39" y="169"/>
                  <a:pt x="87" y="169"/>
                </a:cubicBezTo>
                <a:cubicBezTo>
                  <a:pt x="135" y="169"/>
                  <a:pt x="174" y="131"/>
                  <a:pt x="174" y="84"/>
                </a:cubicBezTo>
                <a:cubicBezTo>
                  <a:pt x="174" y="38"/>
                  <a:pt x="135" y="0"/>
                  <a:pt x="87" y="0"/>
                </a:cubicBezTo>
                <a:close/>
                <a:moveTo>
                  <a:pt x="140" y="143"/>
                </a:moveTo>
                <a:cubicBezTo>
                  <a:pt x="125" y="155"/>
                  <a:pt x="107" y="162"/>
                  <a:pt x="87" y="162"/>
                </a:cubicBezTo>
                <a:cubicBezTo>
                  <a:pt x="68" y="162"/>
                  <a:pt x="49" y="155"/>
                  <a:pt x="35" y="143"/>
                </a:cubicBezTo>
                <a:cubicBezTo>
                  <a:pt x="34" y="143"/>
                  <a:pt x="34" y="143"/>
                  <a:pt x="34" y="143"/>
                </a:cubicBezTo>
                <a:cubicBezTo>
                  <a:pt x="35" y="142"/>
                  <a:pt x="35" y="142"/>
                  <a:pt x="35" y="142"/>
                </a:cubicBezTo>
                <a:cubicBezTo>
                  <a:pt x="45" y="133"/>
                  <a:pt x="50" y="131"/>
                  <a:pt x="63" y="125"/>
                </a:cubicBezTo>
                <a:cubicBezTo>
                  <a:pt x="70" y="122"/>
                  <a:pt x="74" y="118"/>
                  <a:pt x="76" y="113"/>
                </a:cubicBezTo>
                <a:cubicBezTo>
                  <a:pt x="78" y="108"/>
                  <a:pt x="78" y="103"/>
                  <a:pt x="75" y="98"/>
                </a:cubicBezTo>
                <a:cubicBezTo>
                  <a:pt x="74" y="95"/>
                  <a:pt x="73" y="93"/>
                  <a:pt x="72" y="91"/>
                </a:cubicBezTo>
                <a:cubicBezTo>
                  <a:pt x="72" y="91"/>
                  <a:pt x="72" y="91"/>
                  <a:pt x="72" y="91"/>
                </a:cubicBezTo>
                <a:cubicBezTo>
                  <a:pt x="67" y="84"/>
                  <a:pt x="62" y="75"/>
                  <a:pt x="62" y="56"/>
                </a:cubicBezTo>
                <a:cubicBezTo>
                  <a:pt x="62" y="33"/>
                  <a:pt x="74" y="32"/>
                  <a:pt x="83" y="32"/>
                </a:cubicBezTo>
                <a:cubicBezTo>
                  <a:pt x="89" y="32"/>
                  <a:pt x="92" y="31"/>
                  <a:pt x="95" y="30"/>
                </a:cubicBezTo>
                <a:cubicBezTo>
                  <a:pt x="96" y="30"/>
                  <a:pt x="97" y="29"/>
                  <a:pt x="99" y="29"/>
                </a:cubicBezTo>
                <a:cubicBezTo>
                  <a:pt x="107" y="29"/>
                  <a:pt x="116" y="37"/>
                  <a:pt x="116" y="57"/>
                </a:cubicBezTo>
                <a:cubicBezTo>
                  <a:pt x="116" y="77"/>
                  <a:pt x="113" y="82"/>
                  <a:pt x="108" y="90"/>
                </a:cubicBezTo>
                <a:cubicBezTo>
                  <a:pt x="108" y="90"/>
                  <a:pt x="108" y="90"/>
                  <a:pt x="108" y="90"/>
                </a:cubicBezTo>
                <a:cubicBezTo>
                  <a:pt x="107" y="92"/>
                  <a:pt x="105" y="95"/>
                  <a:pt x="104" y="98"/>
                </a:cubicBezTo>
                <a:cubicBezTo>
                  <a:pt x="101" y="103"/>
                  <a:pt x="100" y="108"/>
                  <a:pt x="102" y="112"/>
                </a:cubicBezTo>
                <a:cubicBezTo>
                  <a:pt x="104" y="118"/>
                  <a:pt x="110" y="123"/>
                  <a:pt x="119" y="127"/>
                </a:cubicBezTo>
                <a:cubicBezTo>
                  <a:pt x="127" y="130"/>
                  <a:pt x="135" y="137"/>
                  <a:pt x="140" y="142"/>
                </a:cubicBezTo>
                <a:cubicBezTo>
                  <a:pt x="141" y="142"/>
                  <a:pt x="141" y="142"/>
                  <a:pt x="141" y="142"/>
                </a:cubicBezTo>
                <a:lnTo>
                  <a:pt x="140" y="143"/>
                </a:lnTo>
                <a:close/>
                <a:moveTo>
                  <a:pt x="146" y="137"/>
                </a:moveTo>
                <a:cubicBezTo>
                  <a:pt x="145" y="138"/>
                  <a:pt x="145" y="138"/>
                  <a:pt x="145" y="138"/>
                </a:cubicBezTo>
                <a:cubicBezTo>
                  <a:pt x="145" y="137"/>
                  <a:pt x="145" y="137"/>
                  <a:pt x="145" y="137"/>
                </a:cubicBezTo>
                <a:cubicBezTo>
                  <a:pt x="140" y="133"/>
                  <a:pt x="131" y="125"/>
                  <a:pt x="122" y="121"/>
                </a:cubicBezTo>
                <a:cubicBezTo>
                  <a:pt x="114" y="117"/>
                  <a:pt x="110" y="114"/>
                  <a:pt x="108" y="110"/>
                </a:cubicBezTo>
                <a:cubicBezTo>
                  <a:pt x="107" y="107"/>
                  <a:pt x="108" y="104"/>
                  <a:pt x="110" y="100"/>
                </a:cubicBezTo>
                <a:cubicBezTo>
                  <a:pt x="111" y="98"/>
                  <a:pt x="113" y="95"/>
                  <a:pt x="114" y="93"/>
                </a:cubicBezTo>
                <a:cubicBezTo>
                  <a:pt x="114" y="93"/>
                  <a:pt x="114" y="93"/>
                  <a:pt x="114" y="93"/>
                </a:cubicBezTo>
                <a:cubicBezTo>
                  <a:pt x="119" y="85"/>
                  <a:pt x="122" y="78"/>
                  <a:pt x="122" y="57"/>
                </a:cubicBezTo>
                <a:cubicBezTo>
                  <a:pt x="122" y="25"/>
                  <a:pt x="103" y="23"/>
                  <a:pt x="99" y="23"/>
                </a:cubicBezTo>
                <a:cubicBezTo>
                  <a:pt x="96" y="23"/>
                  <a:pt x="94" y="24"/>
                  <a:pt x="92" y="24"/>
                </a:cubicBezTo>
                <a:cubicBezTo>
                  <a:pt x="90" y="25"/>
                  <a:pt x="88" y="26"/>
                  <a:pt x="83" y="26"/>
                </a:cubicBezTo>
                <a:cubicBezTo>
                  <a:pt x="74" y="26"/>
                  <a:pt x="56" y="26"/>
                  <a:pt x="56" y="56"/>
                </a:cubicBezTo>
                <a:cubicBezTo>
                  <a:pt x="56" y="77"/>
                  <a:pt x="61" y="86"/>
                  <a:pt x="66" y="94"/>
                </a:cubicBezTo>
                <a:cubicBezTo>
                  <a:pt x="66" y="94"/>
                  <a:pt x="66" y="94"/>
                  <a:pt x="66" y="94"/>
                </a:cubicBezTo>
                <a:cubicBezTo>
                  <a:pt x="67" y="96"/>
                  <a:pt x="68" y="98"/>
                  <a:pt x="69" y="100"/>
                </a:cubicBezTo>
                <a:cubicBezTo>
                  <a:pt x="71" y="104"/>
                  <a:pt x="71" y="108"/>
                  <a:pt x="70" y="111"/>
                </a:cubicBezTo>
                <a:cubicBezTo>
                  <a:pt x="69" y="114"/>
                  <a:pt x="65" y="117"/>
                  <a:pt x="60" y="119"/>
                </a:cubicBezTo>
                <a:cubicBezTo>
                  <a:pt x="48" y="125"/>
                  <a:pt x="42" y="127"/>
                  <a:pt x="30" y="138"/>
                </a:cubicBezTo>
                <a:cubicBezTo>
                  <a:pt x="29" y="138"/>
                  <a:pt x="29" y="138"/>
                  <a:pt x="29" y="138"/>
                </a:cubicBezTo>
                <a:cubicBezTo>
                  <a:pt x="29" y="138"/>
                  <a:pt x="29" y="138"/>
                  <a:pt x="29" y="138"/>
                </a:cubicBezTo>
                <a:cubicBezTo>
                  <a:pt x="14" y="123"/>
                  <a:pt x="6" y="104"/>
                  <a:pt x="6" y="84"/>
                </a:cubicBezTo>
                <a:cubicBezTo>
                  <a:pt x="6" y="41"/>
                  <a:pt x="43" y="6"/>
                  <a:pt x="87" y="6"/>
                </a:cubicBezTo>
                <a:cubicBezTo>
                  <a:pt x="132" y="6"/>
                  <a:pt x="168" y="41"/>
                  <a:pt x="168" y="84"/>
                </a:cubicBezTo>
                <a:cubicBezTo>
                  <a:pt x="168" y="104"/>
                  <a:pt x="160" y="123"/>
                  <a:pt x="146" y="137"/>
                </a:cubicBezTo>
                <a:close/>
              </a:path>
            </a:pathLst>
          </a:custGeom>
          <a:solidFill>
            <a:srgbClr val="FFFFFF">
              <a:alpha val="25882"/>
            </a:srgbClr>
          </a:solidFill>
          <a:ln>
            <a:noFill/>
          </a:ln>
        </p:spPr>
        <p:txBody>
          <a:bodyPr vert="horz" wrap="square" lIns="91440" tIns="45720" rIns="91440" bIns="45720" numCol="1" anchor="t" anchorCtr="0" compatLnSpc="1">
            <a:prstTxWarp prst="textNoShape">
              <a:avLst/>
            </a:prstTxWarp>
          </a:bodyPr>
          <a:lstStyle/>
          <a:p>
            <a:endParaRPr lang="en-AU" dirty="0"/>
          </a:p>
        </p:txBody>
      </p:sp>
      <p:grpSp>
        <p:nvGrpSpPr>
          <p:cNvPr id="152" name="Group 151">
            <a:extLst>
              <a:ext uri="{FF2B5EF4-FFF2-40B4-BE49-F238E27FC236}">
                <a16:creationId xmlns:a16="http://schemas.microsoft.com/office/drawing/2014/main" id="{D21CA392-F583-40D3-BF8D-1C54FC6177CE}"/>
              </a:ext>
            </a:extLst>
          </p:cNvPr>
          <p:cNvGrpSpPr>
            <a:grpSpLocks noChangeAspect="1"/>
          </p:cNvGrpSpPr>
          <p:nvPr/>
        </p:nvGrpSpPr>
        <p:grpSpPr>
          <a:xfrm>
            <a:off x="6134210" y="5429249"/>
            <a:ext cx="466725" cy="520701"/>
            <a:chOff x="6142038" y="3257550"/>
            <a:chExt cx="466725" cy="520701"/>
          </a:xfrm>
          <a:solidFill>
            <a:srgbClr val="FFFFFF">
              <a:alpha val="25882"/>
            </a:srgbClr>
          </a:solidFill>
        </p:grpSpPr>
        <p:sp>
          <p:nvSpPr>
            <p:cNvPr id="153" name="Freeform 89">
              <a:extLst>
                <a:ext uri="{FF2B5EF4-FFF2-40B4-BE49-F238E27FC236}">
                  <a16:creationId xmlns:a16="http://schemas.microsoft.com/office/drawing/2014/main" id="{6DF0982D-521F-48B6-B061-A8A8BD51F9F5}"/>
                </a:ext>
              </a:extLst>
            </p:cNvPr>
            <p:cNvSpPr>
              <a:spLocks/>
            </p:cNvSpPr>
            <p:nvPr/>
          </p:nvSpPr>
          <p:spPr bwMode="auto">
            <a:xfrm>
              <a:off x="6305550" y="3713163"/>
              <a:ext cx="139700" cy="22225"/>
            </a:xfrm>
            <a:custGeom>
              <a:avLst/>
              <a:gdLst>
                <a:gd name="T0" fmla="*/ 41 w 44"/>
                <a:gd name="T1" fmla="*/ 0 h 7"/>
                <a:gd name="T2" fmla="*/ 4 w 44"/>
                <a:gd name="T3" fmla="*/ 0 h 7"/>
                <a:gd name="T4" fmla="*/ 0 w 44"/>
                <a:gd name="T5" fmla="*/ 3 h 7"/>
                <a:gd name="T6" fmla="*/ 0 w 44"/>
                <a:gd name="T7" fmla="*/ 4 h 7"/>
                <a:gd name="T8" fmla="*/ 4 w 44"/>
                <a:gd name="T9" fmla="*/ 7 h 7"/>
                <a:gd name="T10" fmla="*/ 41 w 44"/>
                <a:gd name="T11" fmla="*/ 7 h 7"/>
                <a:gd name="T12" fmla="*/ 44 w 44"/>
                <a:gd name="T13" fmla="*/ 4 h 7"/>
                <a:gd name="T14" fmla="*/ 44 w 44"/>
                <a:gd name="T15" fmla="*/ 3 h 7"/>
                <a:gd name="T16" fmla="*/ 41 w 4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
                  <a:moveTo>
                    <a:pt x="41" y="0"/>
                  </a:moveTo>
                  <a:cubicBezTo>
                    <a:pt x="4" y="0"/>
                    <a:pt x="4" y="0"/>
                    <a:pt x="4" y="0"/>
                  </a:cubicBezTo>
                  <a:cubicBezTo>
                    <a:pt x="2" y="0"/>
                    <a:pt x="0" y="2"/>
                    <a:pt x="0" y="3"/>
                  </a:cubicBezTo>
                  <a:cubicBezTo>
                    <a:pt x="0" y="4"/>
                    <a:pt x="0" y="4"/>
                    <a:pt x="0" y="4"/>
                  </a:cubicBezTo>
                  <a:cubicBezTo>
                    <a:pt x="0" y="5"/>
                    <a:pt x="2" y="7"/>
                    <a:pt x="4" y="7"/>
                  </a:cubicBezTo>
                  <a:cubicBezTo>
                    <a:pt x="41" y="7"/>
                    <a:pt x="41" y="7"/>
                    <a:pt x="41" y="7"/>
                  </a:cubicBezTo>
                  <a:cubicBezTo>
                    <a:pt x="42" y="7"/>
                    <a:pt x="44" y="5"/>
                    <a:pt x="44" y="4"/>
                  </a:cubicBezTo>
                  <a:cubicBezTo>
                    <a:pt x="44" y="3"/>
                    <a:pt x="44" y="3"/>
                    <a:pt x="44" y="3"/>
                  </a:cubicBezTo>
                  <a:cubicBezTo>
                    <a:pt x="44" y="2"/>
                    <a:pt x="42"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4" name="Freeform 90">
              <a:extLst>
                <a:ext uri="{FF2B5EF4-FFF2-40B4-BE49-F238E27FC236}">
                  <a16:creationId xmlns:a16="http://schemas.microsoft.com/office/drawing/2014/main" id="{6258FC89-E56D-4CFE-A845-6EB2233532DE}"/>
                </a:ext>
              </a:extLst>
            </p:cNvPr>
            <p:cNvSpPr>
              <a:spLocks/>
            </p:cNvSpPr>
            <p:nvPr/>
          </p:nvSpPr>
          <p:spPr bwMode="auto">
            <a:xfrm>
              <a:off x="6321425" y="3754438"/>
              <a:ext cx="107950" cy="23813"/>
            </a:xfrm>
            <a:custGeom>
              <a:avLst/>
              <a:gdLst>
                <a:gd name="T0" fmla="*/ 31 w 34"/>
                <a:gd name="T1" fmla="*/ 0 h 7"/>
                <a:gd name="T2" fmla="*/ 3 w 34"/>
                <a:gd name="T3" fmla="*/ 0 h 7"/>
                <a:gd name="T4" fmla="*/ 0 w 34"/>
                <a:gd name="T5" fmla="*/ 3 h 7"/>
                <a:gd name="T6" fmla="*/ 0 w 34"/>
                <a:gd name="T7" fmla="*/ 4 h 7"/>
                <a:gd name="T8" fmla="*/ 3 w 34"/>
                <a:gd name="T9" fmla="*/ 7 h 7"/>
                <a:gd name="T10" fmla="*/ 31 w 34"/>
                <a:gd name="T11" fmla="*/ 7 h 7"/>
                <a:gd name="T12" fmla="*/ 34 w 34"/>
                <a:gd name="T13" fmla="*/ 4 h 7"/>
                <a:gd name="T14" fmla="*/ 34 w 34"/>
                <a:gd name="T15" fmla="*/ 3 h 7"/>
                <a:gd name="T16" fmla="*/ 31 w 3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7">
                  <a:moveTo>
                    <a:pt x="31" y="0"/>
                  </a:moveTo>
                  <a:cubicBezTo>
                    <a:pt x="3" y="0"/>
                    <a:pt x="3" y="0"/>
                    <a:pt x="3" y="0"/>
                  </a:cubicBezTo>
                  <a:cubicBezTo>
                    <a:pt x="1" y="0"/>
                    <a:pt x="0" y="1"/>
                    <a:pt x="0" y="3"/>
                  </a:cubicBezTo>
                  <a:cubicBezTo>
                    <a:pt x="0" y="4"/>
                    <a:pt x="0" y="4"/>
                    <a:pt x="0" y="4"/>
                  </a:cubicBezTo>
                  <a:cubicBezTo>
                    <a:pt x="0" y="5"/>
                    <a:pt x="1" y="7"/>
                    <a:pt x="3" y="7"/>
                  </a:cubicBezTo>
                  <a:cubicBezTo>
                    <a:pt x="31" y="7"/>
                    <a:pt x="31" y="7"/>
                    <a:pt x="31" y="7"/>
                  </a:cubicBezTo>
                  <a:cubicBezTo>
                    <a:pt x="33" y="7"/>
                    <a:pt x="34" y="5"/>
                    <a:pt x="34" y="4"/>
                  </a:cubicBezTo>
                  <a:cubicBezTo>
                    <a:pt x="34" y="3"/>
                    <a:pt x="34" y="3"/>
                    <a:pt x="34" y="3"/>
                  </a:cubicBezTo>
                  <a:cubicBezTo>
                    <a:pt x="34" y="1"/>
                    <a:pt x="33"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5" name="Freeform 91">
              <a:extLst>
                <a:ext uri="{FF2B5EF4-FFF2-40B4-BE49-F238E27FC236}">
                  <a16:creationId xmlns:a16="http://schemas.microsoft.com/office/drawing/2014/main" id="{BDD2B239-ABF2-400D-8E3B-39B0E3F04092}"/>
                </a:ext>
              </a:extLst>
            </p:cNvPr>
            <p:cNvSpPr>
              <a:spLocks noEditPoints="1"/>
            </p:cNvSpPr>
            <p:nvPr/>
          </p:nvSpPr>
          <p:spPr bwMode="auto">
            <a:xfrm>
              <a:off x="6224588" y="3346450"/>
              <a:ext cx="300038" cy="350838"/>
            </a:xfrm>
            <a:custGeom>
              <a:avLst/>
              <a:gdLst>
                <a:gd name="T0" fmla="*/ 47 w 94"/>
                <a:gd name="T1" fmla="*/ 0 h 110"/>
                <a:gd name="T2" fmla="*/ 0 w 94"/>
                <a:gd name="T3" fmla="*/ 47 h 110"/>
                <a:gd name="T4" fmla="*/ 9 w 94"/>
                <a:gd name="T5" fmla="*/ 74 h 110"/>
                <a:gd name="T6" fmla="*/ 24 w 94"/>
                <a:gd name="T7" fmla="*/ 107 h 110"/>
                <a:gd name="T8" fmla="*/ 27 w 94"/>
                <a:gd name="T9" fmla="*/ 110 h 110"/>
                <a:gd name="T10" fmla="*/ 67 w 94"/>
                <a:gd name="T11" fmla="*/ 110 h 110"/>
                <a:gd name="T12" fmla="*/ 70 w 94"/>
                <a:gd name="T13" fmla="*/ 107 h 110"/>
                <a:gd name="T14" fmla="*/ 85 w 94"/>
                <a:gd name="T15" fmla="*/ 75 h 110"/>
                <a:gd name="T16" fmla="*/ 94 w 94"/>
                <a:gd name="T17" fmla="*/ 47 h 110"/>
                <a:gd name="T18" fmla="*/ 47 w 94"/>
                <a:gd name="T19" fmla="*/ 0 h 110"/>
                <a:gd name="T20" fmla="*/ 80 w 94"/>
                <a:gd name="T21" fmla="*/ 71 h 110"/>
                <a:gd name="T22" fmla="*/ 80 w 94"/>
                <a:gd name="T23" fmla="*/ 71 h 110"/>
                <a:gd name="T24" fmla="*/ 65 w 94"/>
                <a:gd name="T25" fmla="*/ 103 h 110"/>
                <a:gd name="T26" fmla="*/ 65 w 94"/>
                <a:gd name="T27" fmla="*/ 103 h 110"/>
                <a:gd name="T28" fmla="*/ 29 w 94"/>
                <a:gd name="T29" fmla="*/ 103 h 110"/>
                <a:gd name="T30" fmla="*/ 29 w 94"/>
                <a:gd name="T31" fmla="*/ 103 h 110"/>
                <a:gd name="T32" fmla="*/ 14 w 94"/>
                <a:gd name="T33" fmla="*/ 71 h 110"/>
                <a:gd name="T34" fmla="*/ 14 w 94"/>
                <a:gd name="T35" fmla="*/ 71 h 110"/>
                <a:gd name="T36" fmla="*/ 6 w 94"/>
                <a:gd name="T37" fmla="*/ 47 h 110"/>
                <a:gd name="T38" fmla="*/ 47 w 94"/>
                <a:gd name="T39" fmla="*/ 6 h 110"/>
                <a:gd name="T40" fmla="*/ 88 w 94"/>
                <a:gd name="T41" fmla="*/ 47 h 110"/>
                <a:gd name="T42" fmla="*/ 80 w 94"/>
                <a:gd name="T4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0">
                  <a:moveTo>
                    <a:pt x="47" y="0"/>
                  </a:moveTo>
                  <a:cubicBezTo>
                    <a:pt x="21" y="0"/>
                    <a:pt x="0" y="21"/>
                    <a:pt x="0" y="47"/>
                  </a:cubicBezTo>
                  <a:cubicBezTo>
                    <a:pt x="0" y="57"/>
                    <a:pt x="3" y="66"/>
                    <a:pt x="9" y="74"/>
                  </a:cubicBezTo>
                  <a:cubicBezTo>
                    <a:pt x="18" y="88"/>
                    <a:pt x="22" y="98"/>
                    <a:pt x="24" y="107"/>
                  </a:cubicBezTo>
                  <a:cubicBezTo>
                    <a:pt x="24" y="108"/>
                    <a:pt x="26" y="110"/>
                    <a:pt x="27" y="110"/>
                  </a:cubicBezTo>
                  <a:cubicBezTo>
                    <a:pt x="67" y="110"/>
                    <a:pt x="67" y="110"/>
                    <a:pt x="67" y="110"/>
                  </a:cubicBezTo>
                  <a:cubicBezTo>
                    <a:pt x="68" y="110"/>
                    <a:pt x="70" y="108"/>
                    <a:pt x="70" y="107"/>
                  </a:cubicBezTo>
                  <a:cubicBezTo>
                    <a:pt x="72" y="98"/>
                    <a:pt x="76" y="88"/>
                    <a:pt x="85" y="75"/>
                  </a:cubicBezTo>
                  <a:cubicBezTo>
                    <a:pt x="91" y="66"/>
                    <a:pt x="94" y="57"/>
                    <a:pt x="94" y="47"/>
                  </a:cubicBezTo>
                  <a:cubicBezTo>
                    <a:pt x="94" y="21"/>
                    <a:pt x="73" y="0"/>
                    <a:pt x="47" y="0"/>
                  </a:cubicBezTo>
                  <a:close/>
                  <a:moveTo>
                    <a:pt x="80" y="71"/>
                  </a:moveTo>
                  <a:cubicBezTo>
                    <a:pt x="80" y="71"/>
                    <a:pt x="80" y="71"/>
                    <a:pt x="80" y="71"/>
                  </a:cubicBezTo>
                  <a:cubicBezTo>
                    <a:pt x="72" y="84"/>
                    <a:pt x="67" y="94"/>
                    <a:pt x="65" y="103"/>
                  </a:cubicBezTo>
                  <a:cubicBezTo>
                    <a:pt x="65" y="103"/>
                    <a:pt x="65" y="103"/>
                    <a:pt x="65" y="103"/>
                  </a:cubicBezTo>
                  <a:cubicBezTo>
                    <a:pt x="29" y="103"/>
                    <a:pt x="29" y="103"/>
                    <a:pt x="29" y="103"/>
                  </a:cubicBezTo>
                  <a:cubicBezTo>
                    <a:pt x="29" y="103"/>
                    <a:pt x="29" y="103"/>
                    <a:pt x="29" y="103"/>
                  </a:cubicBezTo>
                  <a:cubicBezTo>
                    <a:pt x="27" y="94"/>
                    <a:pt x="22" y="84"/>
                    <a:pt x="14" y="71"/>
                  </a:cubicBezTo>
                  <a:cubicBezTo>
                    <a:pt x="14" y="71"/>
                    <a:pt x="14" y="71"/>
                    <a:pt x="14" y="71"/>
                  </a:cubicBezTo>
                  <a:cubicBezTo>
                    <a:pt x="9" y="64"/>
                    <a:pt x="6" y="55"/>
                    <a:pt x="6" y="47"/>
                  </a:cubicBezTo>
                  <a:cubicBezTo>
                    <a:pt x="6" y="24"/>
                    <a:pt x="24" y="6"/>
                    <a:pt x="47" y="6"/>
                  </a:cubicBezTo>
                  <a:cubicBezTo>
                    <a:pt x="70" y="6"/>
                    <a:pt x="88" y="24"/>
                    <a:pt x="88" y="47"/>
                  </a:cubicBezTo>
                  <a:cubicBezTo>
                    <a:pt x="88" y="55"/>
                    <a:pt x="85" y="64"/>
                    <a:pt x="80"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156" name="Freeform 92">
              <a:extLst>
                <a:ext uri="{FF2B5EF4-FFF2-40B4-BE49-F238E27FC236}">
                  <a16:creationId xmlns:a16="http://schemas.microsoft.com/office/drawing/2014/main" id="{E716A969-157E-45A1-86B9-C2063194A483}"/>
                </a:ext>
              </a:extLst>
            </p:cNvPr>
            <p:cNvSpPr>
              <a:spLocks/>
            </p:cNvSpPr>
            <p:nvPr/>
          </p:nvSpPr>
          <p:spPr bwMode="auto">
            <a:xfrm>
              <a:off x="6365875" y="3257550"/>
              <a:ext cx="19050" cy="50800"/>
            </a:xfrm>
            <a:custGeom>
              <a:avLst/>
              <a:gdLst>
                <a:gd name="T0" fmla="*/ 3 w 6"/>
                <a:gd name="T1" fmla="*/ 16 h 16"/>
                <a:gd name="T2" fmla="*/ 6 w 6"/>
                <a:gd name="T3" fmla="*/ 14 h 16"/>
                <a:gd name="T4" fmla="*/ 6 w 6"/>
                <a:gd name="T5" fmla="*/ 2 h 16"/>
                <a:gd name="T6" fmla="*/ 3 w 6"/>
                <a:gd name="T7" fmla="*/ 0 h 16"/>
                <a:gd name="T8" fmla="*/ 0 w 6"/>
                <a:gd name="T9" fmla="*/ 2 h 16"/>
                <a:gd name="T10" fmla="*/ 0 w 6"/>
                <a:gd name="T11" fmla="*/ 14 h 16"/>
                <a:gd name="T12" fmla="*/ 3 w 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6" h="16">
                  <a:moveTo>
                    <a:pt x="3" y="16"/>
                  </a:moveTo>
                  <a:cubicBezTo>
                    <a:pt x="5" y="16"/>
                    <a:pt x="6" y="15"/>
                    <a:pt x="6" y="14"/>
                  </a:cubicBezTo>
                  <a:cubicBezTo>
                    <a:pt x="6" y="2"/>
                    <a:pt x="6" y="2"/>
                    <a:pt x="6" y="2"/>
                  </a:cubicBezTo>
                  <a:cubicBezTo>
                    <a:pt x="6" y="1"/>
                    <a:pt x="5" y="0"/>
                    <a:pt x="3" y="0"/>
                  </a:cubicBezTo>
                  <a:cubicBezTo>
                    <a:pt x="2" y="0"/>
                    <a:pt x="0" y="1"/>
                    <a:pt x="0" y="2"/>
                  </a:cubicBezTo>
                  <a:cubicBezTo>
                    <a:pt x="0" y="14"/>
                    <a:pt x="0" y="14"/>
                    <a:pt x="0" y="14"/>
                  </a:cubicBezTo>
                  <a:cubicBezTo>
                    <a:pt x="0" y="15"/>
                    <a:pt x="2"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7" name="Freeform 93">
              <a:extLst>
                <a:ext uri="{FF2B5EF4-FFF2-40B4-BE49-F238E27FC236}">
                  <a16:creationId xmlns:a16="http://schemas.microsoft.com/office/drawing/2014/main" id="{BB4BE86F-D5F1-494E-8CDC-3679CBBC514D}"/>
                </a:ext>
              </a:extLst>
            </p:cNvPr>
            <p:cNvSpPr>
              <a:spLocks/>
            </p:cNvSpPr>
            <p:nvPr/>
          </p:nvSpPr>
          <p:spPr bwMode="auto">
            <a:xfrm>
              <a:off x="6477000" y="3298825"/>
              <a:ext cx="41275" cy="47625"/>
            </a:xfrm>
            <a:custGeom>
              <a:avLst/>
              <a:gdLst>
                <a:gd name="T0" fmla="*/ 5 w 13"/>
                <a:gd name="T1" fmla="*/ 13 h 15"/>
                <a:gd name="T2" fmla="*/ 12 w 13"/>
                <a:gd name="T3" fmla="*/ 4 h 15"/>
                <a:gd name="T4" fmla="*/ 11 w 13"/>
                <a:gd name="T5" fmla="*/ 0 h 15"/>
                <a:gd name="T6" fmla="*/ 10 w 13"/>
                <a:gd name="T7" fmla="*/ 0 h 15"/>
                <a:gd name="T8" fmla="*/ 8 w 13"/>
                <a:gd name="T9" fmla="*/ 1 h 15"/>
                <a:gd name="T10" fmla="*/ 1 w 13"/>
                <a:gd name="T11" fmla="*/ 10 h 15"/>
                <a:gd name="T12" fmla="*/ 2 w 13"/>
                <a:gd name="T13" fmla="*/ 14 h 15"/>
                <a:gd name="T14" fmla="*/ 5 w 13"/>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5">
                  <a:moveTo>
                    <a:pt x="5" y="13"/>
                  </a:moveTo>
                  <a:cubicBezTo>
                    <a:pt x="12" y="4"/>
                    <a:pt x="12" y="4"/>
                    <a:pt x="12" y="4"/>
                  </a:cubicBezTo>
                  <a:cubicBezTo>
                    <a:pt x="13" y="3"/>
                    <a:pt x="12" y="1"/>
                    <a:pt x="11" y="0"/>
                  </a:cubicBezTo>
                  <a:cubicBezTo>
                    <a:pt x="11" y="0"/>
                    <a:pt x="10" y="0"/>
                    <a:pt x="10" y="0"/>
                  </a:cubicBezTo>
                  <a:cubicBezTo>
                    <a:pt x="9" y="0"/>
                    <a:pt x="8" y="0"/>
                    <a:pt x="8" y="1"/>
                  </a:cubicBezTo>
                  <a:cubicBezTo>
                    <a:pt x="1" y="10"/>
                    <a:pt x="1" y="10"/>
                    <a:pt x="1" y="10"/>
                  </a:cubicBezTo>
                  <a:cubicBezTo>
                    <a:pt x="0" y="11"/>
                    <a:pt x="0" y="13"/>
                    <a:pt x="2" y="14"/>
                  </a:cubicBezTo>
                  <a:cubicBezTo>
                    <a:pt x="3" y="15"/>
                    <a:pt x="5" y="14"/>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8" name="Freeform 94">
              <a:extLst>
                <a:ext uri="{FF2B5EF4-FFF2-40B4-BE49-F238E27FC236}">
                  <a16:creationId xmlns:a16="http://schemas.microsoft.com/office/drawing/2014/main" id="{1019865A-45D4-4696-A30D-F40321893945}"/>
                </a:ext>
              </a:extLst>
            </p:cNvPr>
            <p:cNvSpPr>
              <a:spLocks/>
            </p:cNvSpPr>
            <p:nvPr/>
          </p:nvSpPr>
          <p:spPr bwMode="auto">
            <a:xfrm>
              <a:off x="6550025" y="3409950"/>
              <a:ext cx="50800" cy="28575"/>
            </a:xfrm>
            <a:custGeom>
              <a:avLst/>
              <a:gdLst>
                <a:gd name="T0" fmla="*/ 4 w 16"/>
                <a:gd name="T1" fmla="*/ 9 h 9"/>
                <a:gd name="T2" fmla="*/ 14 w 16"/>
                <a:gd name="T3" fmla="*/ 5 h 9"/>
                <a:gd name="T4" fmla="*/ 16 w 16"/>
                <a:gd name="T5" fmla="*/ 1 h 9"/>
                <a:gd name="T6" fmla="*/ 13 w 16"/>
                <a:gd name="T7" fmla="*/ 0 h 9"/>
                <a:gd name="T8" fmla="*/ 12 w 16"/>
                <a:gd name="T9" fmla="*/ 0 h 9"/>
                <a:gd name="T10" fmla="*/ 2 w 16"/>
                <a:gd name="T11" fmla="*/ 4 h 9"/>
                <a:gd name="T12" fmla="*/ 0 w 16"/>
                <a:gd name="T13" fmla="*/ 5 h 9"/>
                <a:gd name="T14" fmla="*/ 0 w 16"/>
                <a:gd name="T15" fmla="*/ 7 h 9"/>
                <a:gd name="T16" fmla="*/ 4 w 16"/>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4" y="9"/>
                  </a:moveTo>
                  <a:cubicBezTo>
                    <a:pt x="14" y="5"/>
                    <a:pt x="14" y="5"/>
                    <a:pt x="14" y="5"/>
                  </a:cubicBezTo>
                  <a:cubicBezTo>
                    <a:pt x="16" y="4"/>
                    <a:pt x="16" y="3"/>
                    <a:pt x="16" y="1"/>
                  </a:cubicBezTo>
                  <a:cubicBezTo>
                    <a:pt x="15" y="0"/>
                    <a:pt x="14" y="0"/>
                    <a:pt x="13" y="0"/>
                  </a:cubicBezTo>
                  <a:cubicBezTo>
                    <a:pt x="13" y="0"/>
                    <a:pt x="13" y="0"/>
                    <a:pt x="12" y="0"/>
                  </a:cubicBezTo>
                  <a:cubicBezTo>
                    <a:pt x="2" y="4"/>
                    <a:pt x="2" y="4"/>
                    <a:pt x="2" y="4"/>
                  </a:cubicBezTo>
                  <a:cubicBezTo>
                    <a:pt x="1" y="4"/>
                    <a:pt x="0" y="4"/>
                    <a:pt x="0" y="5"/>
                  </a:cubicBezTo>
                  <a:cubicBezTo>
                    <a:pt x="0" y="6"/>
                    <a:pt x="0" y="6"/>
                    <a:pt x="0" y="7"/>
                  </a:cubicBezTo>
                  <a:cubicBezTo>
                    <a:pt x="1" y="8"/>
                    <a:pt x="2"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9" name="Freeform 95">
              <a:extLst>
                <a:ext uri="{FF2B5EF4-FFF2-40B4-BE49-F238E27FC236}">
                  <a16:creationId xmlns:a16="http://schemas.microsoft.com/office/drawing/2014/main" id="{0897FC88-F077-45D0-B19C-F5DD954F7BDA}"/>
                </a:ext>
              </a:extLst>
            </p:cNvPr>
            <p:cNvSpPr>
              <a:spLocks/>
            </p:cNvSpPr>
            <p:nvPr/>
          </p:nvSpPr>
          <p:spPr bwMode="auto">
            <a:xfrm>
              <a:off x="6553200" y="3538538"/>
              <a:ext cx="55563" cy="28575"/>
            </a:xfrm>
            <a:custGeom>
              <a:avLst/>
              <a:gdLst>
                <a:gd name="T0" fmla="*/ 15 w 17"/>
                <a:gd name="T1" fmla="*/ 3 h 9"/>
                <a:gd name="T2" fmla="*/ 4 w 17"/>
                <a:gd name="T3" fmla="*/ 1 h 9"/>
                <a:gd name="T4" fmla="*/ 3 w 17"/>
                <a:gd name="T5" fmla="*/ 0 h 9"/>
                <a:gd name="T6" fmla="*/ 0 w 17"/>
                <a:gd name="T7" fmla="*/ 2 h 9"/>
                <a:gd name="T8" fmla="*/ 1 w 17"/>
                <a:gd name="T9" fmla="*/ 4 h 9"/>
                <a:gd name="T10" fmla="*/ 2 w 17"/>
                <a:gd name="T11" fmla="*/ 6 h 9"/>
                <a:gd name="T12" fmla="*/ 13 w 17"/>
                <a:gd name="T13" fmla="*/ 9 h 9"/>
                <a:gd name="T14" fmla="*/ 17 w 17"/>
                <a:gd name="T15" fmla="*/ 7 h 9"/>
                <a:gd name="T16" fmla="*/ 16 w 17"/>
                <a:gd name="T17" fmla="*/ 5 h 9"/>
                <a:gd name="T18" fmla="*/ 15 w 17"/>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5" y="3"/>
                  </a:moveTo>
                  <a:cubicBezTo>
                    <a:pt x="4" y="1"/>
                    <a:pt x="4" y="1"/>
                    <a:pt x="4" y="1"/>
                  </a:cubicBezTo>
                  <a:cubicBezTo>
                    <a:pt x="4" y="0"/>
                    <a:pt x="3" y="0"/>
                    <a:pt x="3" y="0"/>
                  </a:cubicBezTo>
                  <a:cubicBezTo>
                    <a:pt x="2" y="0"/>
                    <a:pt x="1" y="1"/>
                    <a:pt x="0" y="2"/>
                  </a:cubicBezTo>
                  <a:cubicBezTo>
                    <a:pt x="0" y="3"/>
                    <a:pt x="0" y="4"/>
                    <a:pt x="1" y="4"/>
                  </a:cubicBezTo>
                  <a:cubicBezTo>
                    <a:pt x="1" y="5"/>
                    <a:pt x="2" y="6"/>
                    <a:pt x="2" y="6"/>
                  </a:cubicBezTo>
                  <a:cubicBezTo>
                    <a:pt x="13" y="9"/>
                    <a:pt x="13" y="9"/>
                    <a:pt x="13" y="9"/>
                  </a:cubicBezTo>
                  <a:cubicBezTo>
                    <a:pt x="15" y="9"/>
                    <a:pt x="16" y="8"/>
                    <a:pt x="17" y="7"/>
                  </a:cubicBezTo>
                  <a:cubicBezTo>
                    <a:pt x="17" y="6"/>
                    <a:pt x="17" y="5"/>
                    <a:pt x="16" y="5"/>
                  </a:cubicBezTo>
                  <a:cubicBezTo>
                    <a:pt x="16" y="4"/>
                    <a:pt x="15" y="4"/>
                    <a:pt x="1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0" name="Freeform 96">
              <a:extLst>
                <a:ext uri="{FF2B5EF4-FFF2-40B4-BE49-F238E27FC236}">
                  <a16:creationId xmlns:a16="http://schemas.microsoft.com/office/drawing/2014/main" id="{11430182-9030-48D5-BEA8-221ADC25F94D}"/>
                </a:ext>
              </a:extLst>
            </p:cNvPr>
            <p:cNvSpPr>
              <a:spLocks/>
            </p:cNvSpPr>
            <p:nvPr/>
          </p:nvSpPr>
          <p:spPr bwMode="auto">
            <a:xfrm>
              <a:off x="6230938" y="3295650"/>
              <a:ext cx="41275" cy="47625"/>
            </a:xfrm>
            <a:custGeom>
              <a:avLst/>
              <a:gdLst>
                <a:gd name="T0" fmla="*/ 8 w 13"/>
                <a:gd name="T1" fmla="*/ 14 h 15"/>
                <a:gd name="T2" fmla="*/ 11 w 13"/>
                <a:gd name="T3" fmla="*/ 15 h 15"/>
                <a:gd name="T4" fmla="*/ 12 w 13"/>
                <a:gd name="T5" fmla="*/ 11 h 15"/>
                <a:gd name="T6" fmla="*/ 5 w 13"/>
                <a:gd name="T7" fmla="*/ 2 h 15"/>
                <a:gd name="T8" fmla="*/ 2 w 13"/>
                <a:gd name="T9" fmla="*/ 1 h 15"/>
                <a:gd name="T10" fmla="*/ 1 w 13"/>
                <a:gd name="T11" fmla="*/ 5 h 15"/>
                <a:gd name="T12" fmla="*/ 8 w 13"/>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8" y="14"/>
                  </a:moveTo>
                  <a:cubicBezTo>
                    <a:pt x="8" y="15"/>
                    <a:pt x="10" y="15"/>
                    <a:pt x="11" y="15"/>
                  </a:cubicBezTo>
                  <a:cubicBezTo>
                    <a:pt x="13" y="14"/>
                    <a:pt x="13" y="12"/>
                    <a:pt x="12" y="11"/>
                  </a:cubicBezTo>
                  <a:cubicBezTo>
                    <a:pt x="5" y="2"/>
                    <a:pt x="5" y="2"/>
                    <a:pt x="5" y="2"/>
                  </a:cubicBezTo>
                  <a:cubicBezTo>
                    <a:pt x="5" y="0"/>
                    <a:pt x="3" y="0"/>
                    <a:pt x="2" y="1"/>
                  </a:cubicBezTo>
                  <a:cubicBezTo>
                    <a:pt x="1" y="2"/>
                    <a:pt x="0" y="3"/>
                    <a:pt x="1" y="5"/>
                  </a:cubicBezTo>
                  <a:lnTo>
                    <a:pt x="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1" name="Freeform 97">
              <a:extLst>
                <a:ext uri="{FF2B5EF4-FFF2-40B4-BE49-F238E27FC236}">
                  <a16:creationId xmlns:a16="http://schemas.microsoft.com/office/drawing/2014/main" id="{0C6A0BB2-5965-439C-A1DA-96D6C3F08899}"/>
                </a:ext>
              </a:extLst>
            </p:cNvPr>
            <p:cNvSpPr>
              <a:spLocks/>
            </p:cNvSpPr>
            <p:nvPr/>
          </p:nvSpPr>
          <p:spPr bwMode="auto">
            <a:xfrm>
              <a:off x="6145213" y="3406775"/>
              <a:ext cx="53975" cy="31750"/>
            </a:xfrm>
            <a:custGeom>
              <a:avLst/>
              <a:gdLst>
                <a:gd name="T0" fmla="*/ 15 w 17"/>
                <a:gd name="T1" fmla="*/ 4 h 10"/>
                <a:gd name="T2" fmla="*/ 4 w 17"/>
                <a:gd name="T3" fmla="*/ 0 h 10"/>
                <a:gd name="T4" fmla="*/ 3 w 17"/>
                <a:gd name="T5" fmla="*/ 0 h 10"/>
                <a:gd name="T6" fmla="*/ 1 w 17"/>
                <a:gd name="T7" fmla="*/ 2 h 10"/>
                <a:gd name="T8" fmla="*/ 3 w 17"/>
                <a:gd name="T9" fmla="*/ 5 h 10"/>
                <a:gd name="T10" fmla="*/ 13 w 17"/>
                <a:gd name="T11" fmla="*/ 9 h 10"/>
                <a:gd name="T12" fmla="*/ 17 w 17"/>
                <a:gd name="T13" fmla="*/ 7 h 10"/>
                <a:gd name="T14" fmla="*/ 15 w 17"/>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0">
                  <a:moveTo>
                    <a:pt x="15" y="4"/>
                  </a:moveTo>
                  <a:cubicBezTo>
                    <a:pt x="4" y="0"/>
                    <a:pt x="4" y="0"/>
                    <a:pt x="4" y="0"/>
                  </a:cubicBezTo>
                  <a:cubicBezTo>
                    <a:pt x="4" y="0"/>
                    <a:pt x="4" y="0"/>
                    <a:pt x="3" y="0"/>
                  </a:cubicBezTo>
                  <a:cubicBezTo>
                    <a:pt x="2" y="0"/>
                    <a:pt x="1" y="1"/>
                    <a:pt x="1" y="2"/>
                  </a:cubicBezTo>
                  <a:cubicBezTo>
                    <a:pt x="0" y="3"/>
                    <a:pt x="1" y="5"/>
                    <a:pt x="3" y="5"/>
                  </a:cubicBezTo>
                  <a:cubicBezTo>
                    <a:pt x="13" y="9"/>
                    <a:pt x="13" y="9"/>
                    <a:pt x="13" y="9"/>
                  </a:cubicBezTo>
                  <a:cubicBezTo>
                    <a:pt x="15" y="10"/>
                    <a:pt x="16" y="9"/>
                    <a:pt x="17" y="7"/>
                  </a:cubicBezTo>
                  <a:cubicBezTo>
                    <a:pt x="17" y="6"/>
                    <a:pt x="16" y="5"/>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2" name="Freeform 98">
              <a:extLst>
                <a:ext uri="{FF2B5EF4-FFF2-40B4-BE49-F238E27FC236}">
                  <a16:creationId xmlns:a16="http://schemas.microsoft.com/office/drawing/2014/main" id="{5EF99142-6DEF-4A66-8081-C82D4813F8C6}"/>
                </a:ext>
              </a:extLst>
            </p:cNvPr>
            <p:cNvSpPr>
              <a:spLocks/>
            </p:cNvSpPr>
            <p:nvPr/>
          </p:nvSpPr>
          <p:spPr bwMode="auto">
            <a:xfrm>
              <a:off x="6142038" y="3538538"/>
              <a:ext cx="50800" cy="25400"/>
            </a:xfrm>
            <a:custGeom>
              <a:avLst/>
              <a:gdLst>
                <a:gd name="T0" fmla="*/ 13 w 16"/>
                <a:gd name="T1" fmla="*/ 0 h 8"/>
                <a:gd name="T2" fmla="*/ 13 w 16"/>
                <a:gd name="T3" fmla="*/ 0 h 8"/>
                <a:gd name="T4" fmla="*/ 2 w 16"/>
                <a:gd name="T5" fmla="*/ 3 h 8"/>
                <a:gd name="T6" fmla="*/ 0 w 16"/>
                <a:gd name="T7" fmla="*/ 4 h 8"/>
                <a:gd name="T8" fmla="*/ 0 w 16"/>
                <a:gd name="T9" fmla="*/ 6 h 8"/>
                <a:gd name="T10" fmla="*/ 3 w 16"/>
                <a:gd name="T11" fmla="*/ 8 h 8"/>
                <a:gd name="T12" fmla="*/ 14 w 16"/>
                <a:gd name="T13" fmla="*/ 5 h 8"/>
                <a:gd name="T14" fmla="*/ 16 w 16"/>
                <a:gd name="T15" fmla="*/ 4 h 8"/>
                <a:gd name="T16" fmla="*/ 16 w 16"/>
                <a:gd name="T17" fmla="*/ 2 h 8"/>
                <a:gd name="T18" fmla="*/ 13 w 1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13" y="0"/>
                  </a:moveTo>
                  <a:cubicBezTo>
                    <a:pt x="13" y="0"/>
                    <a:pt x="13" y="0"/>
                    <a:pt x="13" y="0"/>
                  </a:cubicBezTo>
                  <a:cubicBezTo>
                    <a:pt x="2" y="3"/>
                    <a:pt x="2" y="3"/>
                    <a:pt x="2" y="3"/>
                  </a:cubicBezTo>
                  <a:cubicBezTo>
                    <a:pt x="1" y="3"/>
                    <a:pt x="0" y="3"/>
                    <a:pt x="0" y="4"/>
                  </a:cubicBezTo>
                  <a:cubicBezTo>
                    <a:pt x="0" y="5"/>
                    <a:pt x="0" y="5"/>
                    <a:pt x="0" y="6"/>
                  </a:cubicBezTo>
                  <a:cubicBezTo>
                    <a:pt x="0" y="7"/>
                    <a:pt x="2" y="8"/>
                    <a:pt x="3" y="8"/>
                  </a:cubicBezTo>
                  <a:cubicBezTo>
                    <a:pt x="14" y="5"/>
                    <a:pt x="14" y="5"/>
                    <a:pt x="14" y="5"/>
                  </a:cubicBezTo>
                  <a:cubicBezTo>
                    <a:pt x="15" y="5"/>
                    <a:pt x="15" y="4"/>
                    <a:pt x="16" y="4"/>
                  </a:cubicBezTo>
                  <a:cubicBezTo>
                    <a:pt x="16" y="3"/>
                    <a:pt x="16" y="2"/>
                    <a:pt x="16" y="2"/>
                  </a:cubicBezTo>
                  <a:cubicBezTo>
                    <a:pt x="16" y="1"/>
                    <a:pt x="14"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174" name="Group 173">
            <a:extLst>
              <a:ext uri="{FF2B5EF4-FFF2-40B4-BE49-F238E27FC236}">
                <a16:creationId xmlns:a16="http://schemas.microsoft.com/office/drawing/2014/main" id="{D386F97E-EDA6-47C2-A381-8B696319622B}"/>
              </a:ext>
            </a:extLst>
          </p:cNvPr>
          <p:cNvGrpSpPr>
            <a:grpSpLocks noChangeAspect="1"/>
          </p:cNvGrpSpPr>
          <p:nvPr/>
        </p:nvGrpSpPr>
        <p:grpSpPr>
          <a:xfrm>
            <a:off x="3363706" y="3222539"/>
            <a:ext cx="657225" cy="436563"/>
            <a:chOff x="2841626" y="2228851"/>
            <a:chExt cx="657225" cy="436563"/>
          </a:xfrm>
          <a:solidFill>
            <a:srgbClr val="FFFFFF">
              <a:alpha val="25882"/>
            </a:srgbClr>
          </a:solidFill>
        </p:grpSpPr>
        <p:sp>
          <p:nvSpPr>
            <p:cNvPr id="175" name="Freeform 27">
              <a:extLst>
                <a:ext uri="{FF2B5EF4-FFF2-40B4-BE49-F238E27FC236}">
                  <a16:creationId xmlns:a16="http://schemas.microsoft.com/office/drawing/2014/main" id="{FF8A8804-C3C2-4F61-9372-FEA092A8FEF3}"/>
                </a:ext>
              </a:extLst>
            </p:cNvPr>
            <p:cNvSpPr>
              <a:spLocks noEditPoints="1"/>
            </p:cNvSpPr>
            <p:nvPr/>
          </p:nvSpPr>
          <p:spPr bwMode="auto">
            <a:xfrm>
              <a:off x="2841626" y="2228851"/>
              <a:ext cx="455613" cy="260350"/>
            </a:xfrm>
            <a:custGeom>
              <a:avLst/>
              <a:gdLst>
                <a:gd name="T0" fmla="*/ 57 w 143"/>
                <a:gd name="T1" fmla="*/ 17 h 81"/>
                <a:gd name="T2" fmla="*/ 73 w 143"/>
                <a:gd name="T3" fmla="*/ 16 h 81"/>
                <a:gd name="T4" fmla="*/ 76 w 143"/>
                <a:gd name="T5" fmla="*/ 15 h 81"/>
                <a:gd name="T6" fmla="*/ 87 w 143"/>
                <a:gd name="T7" fmla="*/ 14 h 81"/>
                <a:gd name="T8" fmla="*/ 137 w 143"/>
                <a:gd name="T9" fmla="*/ 31 h 81"/>
                <a:gd name="T10" fmla="*/ 133 w 143"/>
                <a:gd name="T11" fmla="*/ 38 h 81"/>
                <a:gd name="T12" fmla="*/ 123 w 143"/>
                <a:gd name="T13" fmla="*/ 38 h 81"/>
                <a:gd name="T14" fmla="*/ 101 w 143"/>
                <a:gd name="T15" fmla="*/ 31 h 81"/>
                <a:gd name="T16" fmla="*/ 98 w 143"/>
                <a:gd name="T17" fmla="*/ 31 h 81"/>
                <a:gd name="T18" fmla="*/ 97 w 143"/>
                <a:gd name="T19" fmla="*/ 33 h 81"/>
                <a:gd name="T20" fmla="*/ 83 w 143"/>
                <a:gd name="T21" fmla="*/ 50 h 81"/>
                <a:gd name="T22" fmla="*/ 60 w 143"/>
                <a:gd name="T23" fmla="*/ 51 h 81"/>
                <a:gd name="T24" fmla="*/ 58 w 143"/>
                <a:gd name="T25" fmla="*/ 51 h 81"/>
                <a:gd name="T26" fmla="*/ 56 w 143"/>
                <a:gd name="T27" fmla="*/ 53 h 81"/>
                <a:gd name="T28" fmla="*/ 56 w 143"/>
                <a:gd name="T29" fmla="*/ 55 h 81"/>
                <a:gd name="T30" fmla="*/ 58 w 143"/>
                <a:gd name="T31" fmla="*/ 56 h 81"/>
                <a:gd name="T32" fmla="*/ 86 w 143"/>
                <a:gd name="T33" fmla="*/ 56 h 81"/>
                <a:gd name="T34" fmla="*/ 102 w 143"/>
                <a:gd name="T35" fmla="*/ 38 h 81"/>
                <a:gd name="T36" fmla="*/ 121 w 143"/>
                <a:gd name="T37" fmla="*/ 44 h 81"/>
                <a:gd name="T38" fmla="*/ 136 w 143"/>
                <a:gd name="T39" fmla="*/ 43 h 81"/>
                <a:gd name="T40" fmla="*/ 143 w 143"/>
                <a:gd name="T41" fmla="*/ 29 h 81"/>
                <a:gd name="T42" fmla="*/ 141 w 143"/>
                <a:gd name="T43" fmla="*/ 26 h 81"/>
                <a:gd name="T44" fmla="*/ 89 w 143"/>
                <a:gd name="T45" fmla="*/ 8 h 81"/>
                <a:gd name="T46" fmla="*/ 73 w 143"/>
                <a:gd name="T47" fmla="*/ 9 h 81"/>
                <a:gd name="T48" fmla="*/ 70 w 143"/>
                <a:gd name="T49" fmla="*/ 10 h 81"/>
                <a:gd name="T50" fmla="*/ 59 w 143"/>
                <a:gd name="T51" fmla="*/ 11 h 81"/>
                <a:gd name="T52" fmla="*/ 55 w 143"/>
                <a:gd name="T53" fmla="*/ 9 h 81"/>
                <a:gd name="T54" fmla="*/ 54 w 143"/>
                <a:gd name="T55" fmla="*/ 9 h 81"/>
                <a:gd name="T56" fmla="*/ 27 w 143"/>
                <a:gd name="T57" fmla="*/ 0 h 81"/>
                <a:gd name="T58" fmla="*/ 25 w 143"/>
                <a:gd name="T59" fmla="*/ 0 h 81"/>
                <a:gd name="T60" fmla="*/ 23 w 143"/>
                <a:gd name="T61" fmla="*/ 2 h 81"/>
                <a:gd name="T62" fmla="*/ 1 w 143"/>
                <a:gd name="T63" fmla="*/ 68 h 81"/>
                <a:gd name="T64" fmla="*/ 1 w 143"/>
                <a:gd name="T65" fmla="*/ 70 h 81"/>
                <a:gd name="T66" fmla="*/ 2 w 143"/>
                <a:gd name="T67" fmla="*/ 71 h 81"/>
                <a:gd name="T68" fmla="*/ 29 w 143"/>
                <a:gd name="T69" fmla="*/ 81 h 81"/>
                <a:gd name="T70" fmla="*/ 30 w 143"/>
                <a:gd name="T71" fmla="*/ 81 h 81"/>
                <a:gd name="T72" fmla="*/ 32 w 143"/>
                <a:gd name="T73" fmla="*/ 81 h 81"/>
                <a:gd name="T74" fmla="*/ 33 w 143"/>
                <a:gd name="T75" fmla="*/ 79 h 81"/>
                <a:gd name="T76" fmla="*/ 55 w 143"/>
                <a:gd name="T77" fmla="*/ 16 h 81"/>
                <a:gd name="T78" fmla="*/ 57 w 143"/>
                <a:gd name="T79" fmla="*/ 17 h 81"/>
                <a:gd name="T80" fmla="*/ 49 w 143"/>
                <a:gd name="T81" fmla="*/ 14 h 81"/>
                <a:gd name="T82" fmla="*/ 29 w 143"/>
                <a:gd name="T83" fmla="*/ 74 h 81"/>
                <a:gd name="T84" fmla="*/ 7 w 143"/>
                <a:gd name="T85" fmla="*/ 67 h 81"/>
                <a:gd name="T86" fmla="*/ 28 w 143"/>
                <a:gd name="T87" fmla="*/ 7 h 81"/>
                <a:gd name="T88" fmla="*/ 49 w 143"/>
                <a:gd name="T89" fmla="*/ 1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 h="81">
                  <a:moveTo>
                    <a:pt x="57" y="17"/>
                  </a:moveTo>
                  <a:cubicBezTo>
                    <a:pt x="62" y="19"/>
                    <a:pt x="68" y="18"/>
                    <a:pt x="73" y="16"/>
                  </a:cubicBezTo>
                  <a:cubicBezTo>
                    <a:pt x="76" y="15"/>
                    <a:pt x="76" y="15"/>
                    <a:pt x="76" y="15"/>
                  </a:cubicBezTo>
                  <a:cubicBezTo>
                    <a:pt x="79" y="13"/>
                    <a:pt x="83" y="13"/>
                    <a:pt x="87" y="14"/>
                  </a:cubicBezTo>
                  <a:cubicBezTo>
                    <a:pt x="137" y="31"/>
                    <a:pt x="137" y="31"/>
                    <a:pt x="137" y="31"/>
                  </a:cubicBezTo>
                  <a:cubicBezTo>
                    <a:pt x="136" y="33"/>
                    <a:pt x="135" y="36"/>
                    <a:pt x="133" y="38"/>
                  </a:cubicBezTo>
                  <a:cubicBezTo>
                    <a:pt x="131" y="40"/>
                    <a:pt x="127" y="40"/>
                    <a:pt x="123" y="38"/>
                  </a:cubicBezTo>
                  <a:cubicBezTo>
                    <a:pt x="101" y="31"/>
                    <a:pt x="101" y="31"/>
                    <a:pt x="101" y="31"/>
                  </a:cubicBezTo>
                  <a:cubicBezTo>
                    <a:pt x="100" y="31"/>
                    <a:pt x="99" y="31"/>
                    <a:pt x="98" y="31"/>
                  </a:cubicBezTo>
                  <a:cubicBezTo>
                    <a:pt x="98" y="31"/>
                    <a:pt x="97" y="32"/>
                    <a:pt x="97" y="33"/>
                  </a:cubicBezTo>
                  <a:cubicBezTo>
                    <a:pt x="96" y="34"/>
                    <a:pt x="93" y="45"/>
                    <a:pt x="83" y="50"/>
                  </a:cubicBezTo>
                  <a:cubicBezTo>
                    <a:pt x="77" y="54"/>
                    <a:pt x="69" y="54"/>
                    <a:pt x="60" y="51"/>
                  </a:cubicBezTo>
                  <a:cubicBezTo>
                    <a:pt x="59" y="50"/>
                    <a:pt x="58" y="50"/>
                    <a:pt x="58" y="51"/>
                  </a:cubicBezTo>
                  <a:cubicBezTo>
                    <a:pt x="57" y="51"/>
                    <a:pt x="56" y="52"/>
                    <a:pt x="56" y="53"/>
                  </a:cubicBezTo>
                  <a:cubicBezTo>
                    <a:pt x="56" y="53"/>
                    <a:pt x="56" y="54"/>
                    <a:pt x="56" y="55"/>
                  </a:cubicBezTo>
                  <a:cubicBezTo>
                    <a:pt x="57" y="56"/>
                    <a:pt x="57" y="56"/>
                    <a:pt x="58" y="56"/>
                  </a:cubicBezTo>
                  <a:cubicBezTo>
                    <a:pt x="69" y="60"/>
                    <a:pt x="78" y="60"/>
                    <a:pt x="86" y="56"/>
                  </a:cubicBezTo>
                  <a:cubicBezTo>
                    <a:pt x="96" y="51"/>
                    <a:pt x="100" y="42"/>
                    <a:pt x="102" y="38"/>
                  </a:cubicBezTo>
                  <a:cubicBezTo>
                    <a:pt x="121" y="44"/>
                    <a:pt x="121" y="44"/>
                    <a:pt x="121" y="44"/>
                  </a:cubicBezTo>
                  <a:cubicBezTo>
                    <a:pt x="127" y="46"/>
                    <a:pt x="132" y="46"/>
                    <a:pt x="136" y="43"/>
                  </a:cubicBezTo>
                  <a:cubicBezTo>
                    <a:pt x="142" y="39"/>
                    <a:pt x="143" y="32"/>
                    <a:pt x="143" y="29"/>
                  </a:cubicBezTo>
                  <a:cubicBezTo>
                    <a:pt x="143" y="28"/>
                    <a:pt x="142" y="27"/>
                    <a:pt x="141" y="26"/>
                  </a:cubicBezTo>
                  <a:cubicBezTo>
                    <a:pt x="89" y="8"/>
                    <a:pt x="89" y="8"/>
                    <a:pt x="89" y="8"/>
                  </a:cubicBezTo>
                  <a:cubicBezTo>
                    <a:pt x="83" y="6"/>
                    <a:pt x="78" y="7"/>
                    <a:pt x="73" y="9"/>
                  </a:cubicBezTo>
                  <a:cubicBezTo>
                    <a:pt x="70" y="10"/>
                    <a:pt x="70" y="10"/>
                    <a:pt x="70" y="10"/>
                  </a:cubicBezTo>
                  <a:cubicBezTo>
                    <a:pt x="67" y="12"/>
                    <a:pt x="63" y="12"/>
                    <a:pt x="59" y="11"/>
                  </a:cubicBezTo>
                  <a:cubicBezTo>
                    <a:pt x="55" y="9"/>
                    <a:pt x="55" y="9"/>
                    <a:pt x="55" y="9"/>
                  </a:cubicBezTo>
                  <a:cubicBezTo>
                    <a:pt x="54" y="9"/>
                    <a:pt x="54" y="9"/>
                    <a:pt x="54" y="9"/>
                  </a:cubicBezTo>
                  <a:cubicBezTo>
                    <a:pt x="27" y="0"/>
                    <a:pt x="27" y="0"/>
                    <a:pt x="27" y="0"/>
                  </a:cubicBezTo>
                  <a:cubicBezTo>
                    <a:pt x="26" y="0"/>
                    <a:pt x="25" y="0"/>
                    <a:pt x="25" y="0"/>
                  </a:cubicBezTo>
                  <a:cubicBezTo>
                    <a:pt x="24" y="0"/>
                    <a:pt x="23" y="1"/>
                    <a:pt x="23" y="2"/>
                  </a:cubicBezTo>
                  <a:cubicBezTo>
                    <a:pt x="1" y="68"/>
                    <a:pt x="1" y="68"/>
                    <a:pt x="1" y="68"/>
                  </a:cubicBezTo>
                  <a:cubicBezTo>
                    <a:pt x="0" y="68"/>
                    <a:pt x="0" y="69"/>
                    <a:pt x="1" y="70"/>
                  </a:cubicBezTo>
                  <a:cubicBezTo>
                    <a:pt x="1" y="71"/>
                    <a:pt x="2" y="71"/>
                    <a:pt x="2" y="71"/>
                  </a:cubicBezTo>
                  <a:cubicBezTo>
                    <a:pt x="29" y="81"/>
                    <a:pt x="29" y="81"/>
                    <a:pt x="29" y="81"/>
                  </a:cubicBezTo>
                  <a:cubicBezTo>
                    <a:pt x="30" y="81"/>
                    <a:pt x="30" y="81"/>
                    <a:pt x="30" y="81"/>
                  </a:cubicBezTo>
                  <a:cubicBezTo>
                    <a:pt x="31" y="81"/>
                    <a:pt x="31" y="81"/>
                    <a:pt x="32" y="81"/>
                  </a:cubicBezTo>
                  <a:cubicBezTo>
                    <a:pt x="32" y="80"/>
                    <a:pt x="33" y="80"/>
                    <a:pt x="33" y="79"/>
                  </a:cubicBezTo>
                  <a:cubicBezTo>
                    <a:pt x="55" y="16"/>
                    <a:pt x="55" y="16"/>
                    <a:pt x="55" y="16"/>
                  </a:cubicBezTo>
                  <a:lnTo>
                    <a:pt x="57" y="17"/>
                  </a:lnTo>
                  <a:close/>
                  <a:moveTo>
                    <a:pt x="49" y="14"/>
                  </a:moveTo>
                  <a:cubicBezTo>
                    <a:pt x="29" y="74"/>
                    <a:pt x="29" y="74"/>
                    <a:pt x="29" y="74"/>
                  </a:cubicBezTo>
                  <a:cubicBezTo>
                    <a:pt x="7" y="67"/>
                    <a:pt x="7" y="67"/>
                    <a:pt x="7" y="67"/>
                  </a:cubicBezTo>
                  <a:cubicBezTo>
                    <a:pt x="28" y="7"/>
                    <a:pt x="28" y="7"/>
                    <a:pt x="28" y="7"/>
                  </a:cubicBezTo>
                  <a:cubicBezTo>
                    <a:pt x="49" y="14"/>
                    <a:pt x="49" y="14"/>
                    <a:pt x="4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6" name="Freeform 28">
              <a:extLst>
                <a:ext uri="{FF2B5EF4-FFF2-40B4-BE49-F238E27FC236}">
                  <a16:creationId xmlns:a16="http://schemas.microsoft.com/office/drawing/2014/main" id="{4930F436-15A3-484E-939E-51337C884B9A}"/>
                </a:ext>
              </a:extLst>
            </p:cNvPr>
            <p:cNvSpPr>
              <a:spLocks noEditPoints="1"/>
            </p:cNvSpPr>
            <p:nvPr/>
          </p:nvSpPr>
          <p:spPr bwMode="auto">
            <a:xfrm>
              <a:off x="2971801" y="2228851"/>
              <a:ext cx="527050" cy="436563"/>
            </a:xfrm>
            <a:custGeom>
              <a:avLst/>
              <a:gdLst>
                <a:gd name="T0" fmla="*/ 133 w 165"/>
                <a:gd name="T1" fmla="*/ 2 h 136"/>
                <a:gd name="T2" fmla="*/ 129 w 165"/>
                <a:gd name="T3" fmla="*/ 0 h 136"/>
                <a:gd name="T4" fmla="*/ 102 w 165"/>
                <a:gd name="T5" fmla="*/ 17 h 136"/>
                <a:gd name="T6" fmla="*/ 122 w 165"/>
                <a:gd name="T7" fmla="*/ 86 h 136"/>
                <a:gd name="T8" fmla="*/ 98 w 165"/>
                <a:gd name="T9" fmla="*/ 106 h 136"/>
                <a:gd name="T10" fmla="*/ 45 w 165"/>
                <a:gd name="T11" fmla="*/ 130 h 136"/>
                <a:gd name="T12" fmla="*/ 42 w 165"/>
                <a:gd name="T13" fmla="*/ 123 h 136"/>
                <a:gd name="T14" fmla="*/ 72 w 165"/>
                <a:gd name="T15" fmla="*/ 107 h 136"/>
                <a:gd name="T16" fmla="*/ 69 w 165"/>
                <a:gd name="T17" fmla="*/ 101 h 136"/>
                <a:gd name="T18" fmla="*/ 22 w 165"/>
                <a:gd name="T19" fmla="*/ 119 h 136"/>
                <a:gd name="T20" fmla="*/ 63 w 165"/>
                <a:gd name="T21" fmla="*/ 93 h 136"/>
                <a:gd name="T22" fmla="*/ 61 w 165"/>
                <a:gd name="T23" fmla="*/ 87 h 136"/>
                <a:gd name="T24" fmla="*/ 17 w 165"/>
                <a:gd name="T25" fmla="*/ 109 h 136"/>
                <a:gd name="T26" fmla="*/ 10 w 165"/>
                <a:gd name="T27" fmla="*/ 106 h 136"/>
                <a:gd name="T28" fmla="*/ 12 w 165"/>
                <a:gd name="T29" fmla="*/ 99 h 136"/>
                <a:gd name="T30" fmla="*/ 54 w 165"/>
                <a:gd name="T31" fmla="*/ 76 h 136"/>
                <a:gd name="T32" fmla="*/ 14 w 165"/>
                <a:gd name="T33" fmla="*/ 91 h 136"/>
                <a:gd name="T34" fmla="*/ 7 w 165"/>
                <a:gd name="T35" fmla="*/ 89 h 136"/>
                <a:gd name="T36" fmla="*/ 10 w 165"/>
                <a:gd name="T37" fmla="*/ 82 h 136"/>
                <a:gd name="T38" fmla="*/ 30 w 165"/>
                <a:gd name="T39" fmla="*/ 69 h 136"/>
                <a:gd name="T40" fmla="*/ 7 w 165"/>
                <a:gd name="T41" fmla="*/ 77 h 136"/>
                <a:gd name="T42" fmla="*/ 2 w 165"/>
                <a:gd name="T43" fmla="*/ 92 h 136"/>
                <a:gd name="T44" fmla="*/ 4 w 165"/>
                <a:gd name="T45" fmla="*/ 109 h 136"/>
                <a:gd name="T46" fmla="*/ 16 w 165"/>
                <a:gd name="T47" fmla="*/ 121 h 136"/>
                <a:gd name="T48" fmla="*/ 31 w 165"/>
                <a:gd name="T49" fmla="*/ 126 h 136"/>
                <a:gd name="T50" fmla="*/ 36 w 165"/>
                <a:gd name="T51" fmla="*/ 130 h 136"/>
                <a:gd name="T52" fmla="*/ 47 w 165"/>
                <a:gd name="T53" fmla="*/ 136 h 136"/>
                <a:gd name="T54" fmla="*/ 101 w 165"/>
                <a:gd name="T55" fmla="*/ 111 h 136"/>
                <a:gd name="T56" fmla="*/ 127 w 165"/>
                <a:gd name="T57" fmla="*/ 91 h 136"/>
                <a:gd name="T58" fmla="*/ 163 w 165"/>
                <a:gd name="T59" fmla="*/ 68 h 136"/>
                <a:gd name="T60" fmla="*/ 157 w 165"/>
                <a:gd name="T61" fmla="*/ 64 h 136"/>
                <a:gd name="T62" fmla="*/ 109 w 165"/>
                <a:gd name="T63" fmla="*/ 17 h 136"/>
                <a:gd name="T64" fmla="*/ 157 w 165"/>
                <a:gd name="T65" fmla="*/ 6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136">
                  <a:moveTo>
                    <a:pt x="164" y="64"/>
                  </a:moveTo>
                  <a:cubicBezTo>
                    <a:pt x="133" y="2"/>
                    <a:pt x="133" y="2"/>
                    <a:pt x="133" y="2"/>
                  </a:cubicBezTo>
                  <a:cubicBezTo>
                    <a:pt x="133" y="1"/>
                    <a:pt x="132" y="0"/>
                    <a:pt x="132" y="0"/>
                  </a:cubicBezTo>
                  <a:cubicBezTo>
                    <a:pt x="131" y="0"/>
                    <a:pt x="130" y="0"/>
                    <a:pt x="129" y="0"/>
                  </a:cubicBezTo>
                  <a:cubicBezTo>
                    <a:pt x="104" y="13"/>
                    <a:pt x="104" y="13"/>
                    <a:pt x="104" y="13"/>
                  </a:cubicBezTo>
                  <a:cubicBezTo>
                    <a:pt x="102" y="14"/>
                    <a:pt x="102" y="15"/>
                    <a:pt x="102" y="17"/>
                  </a:cubicBezTo>
                  <a:cubicBezTo>
                    <a:pt x="132" y="77"/>
                    <a:pt x="132" y="77"/>
                    <a:pt x="132" y="77"/>
                  </a:cubicBezTo>
                  <a:cubicBezTo>
                    <a:pt x="122" y="86"/>
                    <a:pt x="122" y="86"/>
                    <a:pt x="122" y="86"/>
                  </a:cubicBezTo>
                  <a:cubicBezTo>
                    <a:pt x="121" y="88"/>
                    <a:pt x="119" y="89"/>
                    <a:pt x="118" y="91"/>
                  </a:cubicBezTo>
                  <a:cubicBezTo>
                    <a:pt x="112" y="96"/>
                    <a:pt x="106" y="102"/>
                    <a:pt x="98" y="106"/>
                  </a:cubicBezTo>
                  <a:cubicBezTo>
                    <a:pt x="49" y="130"/>
                    <a:pt x="49" y="130"/>
                    <a:pt x="49" y="130"/>
                  </a:cubicBezTo>
                  <a:cubicBezTo>
                    <a:pt x="48" y="130"/>
                    <a:pt x="46" y="130"/>
                    <a:pt x="45" y="130"/>
                  </a:cubicBezTo>
                  <a:cubicBezTo>
                    <a:pt x="43" y="129"/>
                    <a:pt x="42" y="128"/>
                    <a:pt x="42" y="127"/>
                  </a:cubicBezTo>
                  <a:cubicBezTo>
                    <a:pt x="41" y="126"/>
                    <a:pt x="41" y="125"/>
                    <a:pt x="42" y="123"/>
                  </a:cubicBezTo>
                  <a:cubicBezTo>
                    <a:pt x="42" y="122"/>
                    <a:pt x="43" y="121"/>
                    <a:pt x="44" y="120"/>
                  </a:cubicBezTo>
                  <a:cubicBezTo>
                    <a:pt x="72" y="107"/>
                    <a:pt x="72" y="107"/>
                    <a:pt x="72" y="107"/>
                  </a:cubicBezTo>
                  <a:cubicBezTo>
                    <a:pt x="73" y="106"/>
                    <a:pt x="74" y="104"/>
                    <a:pt x="73" y="103"/>
                  </a:cubicBezTo>
                  <a:cubicBezTo>
                    <a:pt x="72" y="101"/>
                    <a:pt x="70" y="101"/>
                    <a:pt x="69" y="101"/>
                  </a:cubicBezTo>
                  <a:cubicBezTo>
                    <a:pt x="29" y="121"/>
                    <a:pt x="29" y="121"/>
                    <a:pt x="29" y="121"/>
                  </a:cubicBezTo>
                  <a:cubicBezTo>
                    <a:pt x="26" y="122"/>
                    <a:pt x="23" y="121"/>
                    <a:pt x="22" y="119"/>
                  </a:cubicBezTo>
                  <a:cubicBezTo>
                    <a:pt x="20" y="116"/>
                    <a:pt x="22" y="113"/>
                    <a:pt x="24" y="112"/>
                  </a:cubicBezTo>
                  <a:cubicBezTo>
                    <a:pt x="63" y="93"/>
                    <a:pt x="63" y="93"/>
                    <a:pt x="63" y="93"/>
                  </a:cubicBezTo>
                  <a:cubicBezTo>
                    <a:pt x="65" y="92"/>
                    <a:pt x="66" y="90"/>
                    <a:pt x="65" y="88"/>
                  </a:cubicBezTo>
                  <a:cubicBezTo>
                    <a:pt x="64" y="87"/>
                    <a:pt x="62" y="86"/>
                    <a:pt x="61" y="87"/>
                  </a:cubicBezTo>
                  <a:cubicBezTo>
                    <a:pt x="32" y="101"/>
                    <a:pt x="32" y="101"/>
                    <a:pt x="32" y="101"/>
                  </a:cubicBezTo>
                  <a:cubicBezTo>
                    <a:pt x="17" y="109"/>
                    <a:pt x="17" y="109"/>
                    <a:pt x="17" y="109"/>
                  </a:cubicBezTo>
                  <a:cubicBezTo>
                    <a:pt x="15" y="109"/>
                    <a:pt x="14" y="109"/>
                    <a:pt x="13" y="109"/>
                  </a:cubicBezTo>
                  <a:cubicBezTo>
                    <a:pt x="11" y="108"/>
                    <a:pt x="10" y="107"/>
                    <a:pt x="10" y="106"/>
                  </a:cubicBezTo>
                  <a:cubicBezTo>
                    <a:pt x="9" y="105"/>
                    <a:pt x="9" y="104"/>
                    <a:pt x="9" y="102"/>
                  </a:cubicBezTo>
                  <a:cubicBezTo>
                    <a:pt x="10" y="101"/>
                    <a:pt x="11" y="100"/>
                    <a:pt x="12" y="99"/>
                  </a:cubicBezTo>
                  <a:cubicBezTo>
                    <a:pt x="52" y="80"/>
                    <a:pt x="52" y="80"/>
                    <a:pt x="52" y="80"/>
                  </a:cubicBezTo>
                  <a:cubicBezTo>
                    <a:pt x="54" y="79"/>
                    <a:pt x="54" y="77"/>
                    <a:pt x="54" y="76"/>
                  </a:cubicBezTo>
                  <a:cubicBezTo>
                    <a:pt x="53" y="74"/>
                    <a:pt x="51" y="73"/>
                    <a:pt x="49" y="74"/>
                  </a:cubicBezTo>
                  <a:cubicBezTo>
                    <a:pt x="14" y="91"/>
                    <a:pt x="14" y="91"/>
                    <a:pt x="14" y="91"/>
                  </a:cubicBezTo>
                  <a:cubicBezTo>
                    <a:pt x="13" y="92"/>
                    <a:pt x="12" y="92"/>
                    <a:pt x="10" y="92"/>
                  </a:cubicBezTo>
                  <a:cubicBezTo>
                    <a:pt x="9" y="91"/>
                    <a:pt x="8" y="90"/>
                    <a:pt x="7" y="89"/>
                  </a:cubicBezTo>
                  <a:cubicBezTo>
                    <a:pt x="7" y="88"/>
                    <a:pt x="7" y="86"/>
                    <a:pt x="7" y="85"/>
                  </a:cubicBezTo>
                  <a:cubicBezTo>
                    <a:pt x="8" y="84"/>
                    <a:pt x="8" y="83"/>
                    <a:pt x="10" y="82"/>
                  </a:cubicBezTo>
                  <a:cubicBezTo>
                    <a:pt x="28" y="73"/>
                    <a:pt x="28" y="73"/>
                    <a:pt x="28" y="73"/>
                  </a:cubicBezTo>
                  <a:cubicBezTo>
                    <a:pt x="30" y="72"/>
                    <a:pt x="31" y="70"/>
                    <a:pt x="30" y="69"/>
                  </a:cubicBezTo>
                  <a:cubicBezTo>
                    <a:pt x="29" y="67"/>
                    <a:pt x="27" y="67"/>
                    <a:pt x="26" y="67"/>
                  </a:cubicBezTo>
                  <a:cubicBezTo>
                    <a:pt x="7" y="77"/>
                    <a:pt x="7" y="77"/>
                    <a:pt x="7" y="77"/>
                  </a:cubicBezTo>
                  <a:cubicBezTo>
                    <a:pt x="4" y="78"/>
                    <a:pt x="2" y="80"/>
                    <a:pt x="1" y="83"/>
                  </a:cubicBezTo>
                  <a:cubicBezTo>
                    <a:pt x="0" y="86"/>
                    <a:pt x="1" y="89"/>
                    <a:pt x="2" y="92"/>
                  </a:cubicBezTo>
                  <a:cubicBezTo>
                    <a:pt x="3" y="94"/>
                    <a:pt x="4" y="95"/>
                    <a:pt x="6" y="96"/>
                  </a:cubicBezTo>
                  <a:cubicBezTo>
                    <a:pt x="3" y="100"/>
                    <a:pt x="2" y="105"/>
                    <a:pt x="4" y="109"/>
                  </a:cubicBezTo>
                  <a:cubicBezTo>
                    <a:pt x="6" y="113"/>
                    <a:pt x="11" y="115"/>
                    <a:pt x="15" y="115"/>
                  </a:cubicBezTo>
                  <a:cubicBezTo>
                    <a:pt x="15" y="117"/>
                    <a:pt x="15" y="119"/>
                    <a:pt x="16" y="121"/>
                  </a:cubicBezTo>
                  <a:cubicBezTo>
                    <a:pt x="18" y="125"/>
                    <a:pt x="22" y="128"/>
                    <a:pt x="26" y="128"/>
                  </a:cubicBezTo>
                  <a:cubicBezTo>
                    <a:pt x="28" y="128"/>
                    <a:pt x="30" y="127"/>
                    <a:pt x="31" y="126"/>
                  </a:cubicBezTo>
                  <a:cubicBezTo>
                    <a:pt x="35" y="125"/>
                    <a:pt x="35" y="125"/>
                    <a:pt x="35" y="125"/>
                  </a:cubicBezTo>
                  <a:cubicBezTo>
                    <a:pt x="35" y="126"/>
                    <a:pt x="36" y="128"/>
                    <a:pt x="36" y="130"/>
                  </a:cubicBezTo>
                  <a:cubicBezTo>
                    <a:pt x="38" y="133"/>
                    <a:pt x="40" y="135"/>
                    <a:pt x="43" y="136"/>
                  </a:cubicBezTo>
                  <a:cubicBezTo>
                    <a:pt x="44" y="136"/>
                    <a:pt x="45" y="136"/>
                    <a:pt x="47" y="136"/>
                  </a:cubicBezTo>
                  <a:cubicBezTo>
                    <a:pt x="48" y="136"/>
                    <a:pt x="50" y="136"/>
                    <a:pt x="52" y="135"/>
                  </a:cubicBezTo>
                  <a:cubicBezTo>
                    <a:pt x="101" y="111"/>
                    <a:pt x="101" y="111"/>
                    <a:pt x="101" y="111"/>
                  </a:cubicBezTo>
                  <a:cubicBezTo>
                    <a:pt x="110" y="107"/>
                    <a:pt x="115" y="101"/>
                    <a:pt x="122" y="95"/>
                  </a:cubicBezTo>
                  <a:cubicBezTo>
                    <a:pt x="123" y="94"/>
                    <a:pt x="125" y="92"/>
                    <a:pt x="127" y="91"/>
                  </a:cubicBezTo>
                  <a:cubicBezTo>
                    <a:pt x="138" y="81"/>
                    <a:pt x="138" y="81"/>
                    <a:pt x="138" y="81"/>
                  </a:cubicBezTo>
                  <a:cubicBezTo>
                    <a:pt x="163" y="68"/>
                    <a:pt x="163" y="68"/>
                    <a:pt x="163" y="68"/>
                  </a:cubicBezTo>
                  <a:cubicBezTo>
                    <a:pt x="164" y="67"/>
                    <a:pt x="165" y="66"/>
                    <a:pt x="164" y="64"/>
                  </a:cubicBezTo>
                  <a:close/>
                  <a:moveTo>
                    <a:pt x="157" y="64"/>
                  </a:moveTo>
                  <a:cubicBezTo>
                    <a:pt x="137" y="74"/>
                    <a:pt x="137" y="74"/>
                    <a:pt x="137" y="74"/>
                  </a:cubicBezTo>
                  <a:cubicBezTo>
                    <a:pt x="109" y="17"/>
                    <a:pt x="109" y="17"/>
                    <a:pt x="109" y="17"/>
                  </a:cubicBezTo>
                  <a:cubicBezTo>
                    <a:pt x="129" y="7"/>
                    <a:pt x="129" y="7"/>
                    <a:pt x="129" y="7"/>
                  </a:cubicBezTo>
                  <a:lnTo>
                    <a:pt x="157"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77" name="Straight Arrow Connector 176">
            <a:extLst>
              <a:ext uri="{FF2B5EF4-FFF2-40B4-BE49-F238E27FC236}">
                <a16:creationId xmlns:a16="http://schemas.microsoft.com/office/drawing/2014/main" id="{E7DFE071-1BA7-48EA-839C-85BF71500C7A}"/>
              </a:ext>
            </a:extLst>
          </p:cNvPr>
          <p:cNvCxnSpPr>
            <a:cxnSpLocks/>
          </p:cNvCxnSpPr>
          <p:nvPr/>
        </p:nvCxnSpPr>
        <p:spPr>
          <a:xfrm flipH="1">
            <a:off x="6196141" y="4867317"/>
            <a:ext cx="25063" cy="550134"/>
          </a:xfrm>
          <a:prstGeom prst="straightConnector1">
            <a:avLst/>
          </a:prstGeom>
          <a:ln w="25400" cap="rnd">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2" name="Freeform 11">
            <a:extLst>
              <a:ext uri="{FF2B5EF4-FFF2-40B4-BE49-F238E27FC236}">
                <a16:creationId xmlns:a16="http://schemas.microsoft.com/office/drawing/2014/main" id="{9873FD27-BE33-41D0-A083-3B5276D2FA9E}"/>
              </a:ext>
            </a:extLst>
          </p:cNvPr>
          <p:cNvSpPr>
            <a:spLocks noChangeAspect="1" noEditPoints="1"/>
          </p:cNvSpPr>
          <p:nvPr/>
        </p:nvSpPr>
        <p:spPr bwMode="auto">
          <a:xfrm>
            <a:off x="7615822" y="2149641"/>
            <a:ext cx="540000" cy="540000"/>
          </a:xfrm>
          <a:custGeom>
            <a:avLst/>
            <a:gdLst>
              <a:gd name="T0" fmla="*/ 87 w 174"/>
              <a:gd name="T1" fmla="*/ 0 h 169"/>
              <a:gd name="T2" fmla="*/ 0 w 174"/>
              <a:gd name="T3" fmla="*/ 84 h 169"/>
              <a:gd name="T4" fmla="*/ 87 w 174"/>
              <a:gd name="T5" fmla="*/ 169 h 169"/>
              <a:gd name="T6" fmla="*/ 174 w 174"/>
              <a:gd name="T7" fmla="*/ 84 h 169"/>
              <a:gd name="T8" fmla="*/ 87 w 174"/>
              <a:gd name="T9" fmla="*/ 0 h 169"/>
              <a:gd name="T10" fmla="*/ 140 w 174"/>
              <a:gd name="T11" fmla="*/ 143 h 169"/>
              <a:gd name="T12" fmla="*/ 87 w 174"/>
              <a:gd name="T13" fmla="*/ 162 h 169"/>
              <a:gd name="T14" fmla="*/ 35 w 174"/>
              <a:gd name="T15" fmla="*/ 143 h 169"/>
              <a:gd name="T16" fmla="*/ 34 w 174"/>
              <a:gd name="T17" fmla="*/ 143 h 169"/>
              <a:gd name="T18" fmla="*/ 35 w 174"/>
              <a:gd name="T19" fmla="*/ 142 h 169"/>
              <a:gd name="T20" fmla="*/ 63 w 174"/>
              <a:gd name="T21" fmla="*/ 125 h 169"/>
              <a:gd name="T22" fmla="*/ 76 w 174"/>
              <a:gd name="T23" fmla="*/ 113 h 169"/>
              <a:gd name="T24" fmla="*/ 75 w 174"/>
              <a:gd name="T25" fmla="*/ 98 h 169"/>
              <a:gd name="T26" fmla="*/ 72 w 174"/>
              <a:gd name="T27" fmla="*/ 91 h 169"/>
              <a:gd name="T28" fmla="*/ 72 w 174"/>
              <a:gd name="T29" fmla="*/ 91 h 169"/>
              <a:gd name="T30" fmla="*/ 62 w 174"/>
              <a:gd name="T31" fmla="*/ 56 h 169"/>
              <a:gd name="T32" fmla="*/ 83 w 174"/>
              <a:gd name="T33" fmla="*/ 32 h 169"/>
              <a:gd name="T34" fmla="*/ 95 w 174"/>
              <a:gd name="T35" fmla="*/ 30 h 169"/>
              <a:gd name="T36" fmla="*/ 99 w 174"/>
              <a:gd name="T37" fmla="*/ 29 h 169"/>
              <a:gd name="T38" fmla="*/ 116 w 174"/>
              <a:gd name="T39" fmla="*/ 57 h 169"/>
              <a:gd name="T40" fmla="*/ 108 w 174"/>
              <a:gd name="T41" fmla="*/ 90 h 169"/>
              <a:gd name="T42" fmla="*/ 108 w 174"/>
              <a:gd name="T43" fmla="*/ 90 h 169"/>
              <a:gd name="T44" fmla="*/ 104 w 174"/>
              <a:gd name="T45" fmla="*/ 98 h 169"/>
              <a:gd name="T46" fmla="*/ 102 w 174"/>
              <a:gd name="T47" fmla="*/ 112 h 169"/>
              <a:gd name="T48" fmla="*/ 119 w 174"/>
              <a:gd name="T49" fmla="*/ 127 h 169"/>
              <a:gd name="T50" fmla="*/ 140 w 174"/>
              <a:gd name="T51" fmla="*/ 142 h 169"/>
              <a:gd name="T52" fmla="*/ 141 w 174"/>
              <a:gd name="T53" fmla="*/ 142 h 169"/>
              <a:gd name="T54" fmla="*/ 140 w 174"/>
              <a:gd name="T55" fmla="*/ 143 h 169"/>
              <a:gd name="T56" fmla="*/ 146 w 174"/>
              <a:gd name="T57" fmla="*/ 137 h 169"/>
              <a:gd name="T58" fmla="*/ 145 w 174"/>
              <a:gd name="T59" fmla="*/ 138 h 169"/>
              <a:gd name="T60" fmla="*/ 145 w 174"/>
              <a:gd name="T61" fmla="*/ 137 h 169"/>
              <a:gd name="T62" fmla="*/ 122 w 174"/>
              <a:gd name="T63" fmla="*/ 121 h 169"/>
              <a:gd name="T64" fmla="*/ 108 w 174"/>
              <a:gd name="T65" fmla="*/ 110 h 169"/>
              <a:gd name="T66" fmla="*/ 110 w 174"/>
              <a:gd name="T67" fmla="*/ 100 h 169"/>
              <a:gd name="T68" fmla="*/ 114 w 174"/>
              <a:gd name="T69" fmla="*/ 93 h 169"/>
              <a:gd name="T70" fmla="*/ 114 w 174"/>
              <a:gd name="T71" fmla="*/ 93 h 169"/>
              <a:gd name="T72" fmla="*/ 122 w 174"/>
              <a:gd name="T73" fmla="*/ 57 h 169"/>
              <a:gd name="T74" fmla="*/ 99 w 174"/>
              <a:gd name="T75" fmla="*/ 23 h 169"/>
              <a:gd name="T76" fmla="*/ 92 w 174"/>
              <a:gd name="T77" fmla="*/ 24 h 169"/>
              <a:gd name="T78" fmla="*/ 83 w 174"/>
              <a:gd name="T79" fmla="*/ 26 h 169"/>
              <a:gd name="T80" fmla="*/ 56 w 174"/>
              <a:gd name="T81" fmla="*/ 56 h 169"/>
              <a:gd name="T82" fmla="*/ 66 w 174"/>
              <a:gd name="T83" fmla="*/ 94 h 169"/>
              <a:gd name="T84" fmla="*/ 66 w 174"/>
              <a:gd name="T85" fmla="*/ 94 h 169"/>
              <a:gd name="T86" fmla="*/ 69 w 174"/>
              <a:gd name="T87" fmla="*/ 100 h 169"/>
              <a:gd name="T88" fmla="*/ 70 w 174"/>
              <a:gd name="T89" fmla="*/ 111 h 169"/>
              <a:gd name="T90" fmla="*/ 60 w 174"/>
              <a:gd name="T91" fmla="*/ 119 h 169"/>
              <a:gd name="T92" fmla="*/ 30 w 174"/>
              <a:gd name="T93" fmla="*/ 138 h 169"/>
              <a:gd name="T94" fmla="*/ 29 w 174"/>
              <a:gd name="T95" fmla="*/ 138 h 169"/>
              <a:gd name="T96" fmla="*/ 29 w 174"/>
              <a:gd name="T97" fmla="*/ 138 h 169"/>
              <a:gd name="T98" fmla="*/ 6 w 174"/>
              <a:gd name="T99" fmla="*/ 84 h 169"/>
              <a:gd name="T100" fmla="*/ 87 w 174"/>
              <a:gd name="T101" fmla="*/ 6 h 169"/>
              <a:gd name="T102" fmla="*/ 168 w 174"/>
              <a:gd name="T103" fmla="*/ 84 h 169"/>
              <a:gd name="T104" fmla="*/ 146 w 174"/>
              <a:gd name="T105" fmla="*/ 13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4" h="169">
                <a:moveTo>
                  <a:pt x="87" y="0"/>
                </a:moveTo>
                <a:cubicBezTo>
                  <a:pt x="39" y="0"/>
                  <a:pt x="0" y="38"/>
                  <a:pt x="0" y="84"/>
                </a:cubicBezTo>
                <a:cubicBezTo>
                  <a:pt x="0" y="131"/>
                  <a:pt x="39" y="169"/>
                  <a:pt x="87" y="169"/>
                </a:cubicBezTo>
                <a:cubicBezTo>
                  <a:pt x="135" y="169"/>
                  <a:pt x="174" y="131"/>
                  <a:pt x="174" y="84"/>
                </a:cubicBezTo>
                <a:cubicBezTo>
                  <a:pt x="174" y="38"/>
                  <a:pt x="135" y="0"/>
                  <a:pt x="87" y="0"/>
                </a:cubicBezTo>
                <a:close/>
                <a:moveTo>
                  <a:pt x="140" y="143"/>
                </a:moveTo>
                <a:cubicBezTo>
                  <a:pt x="125" y="155"/>
                  <a:pt x="107" y="162"/>
                  <a:pt x="87" y="162"/>
                </a:cubicBezTo>
                <a:cubicBezTo>
                  <a:pt x="68" y="162"/>
                  <a:pt x="49" y="155"/>
                  <a:pt x="35" y="143"/>
                </a:cubicBezTo>
                <a:cubicBezTo>
                  <a:pt x="34" y="143"/>
                  <a:pt x="34" y="143"/>
                  <a:pt x="34" y="143"/>
                </a:cubicBezTo>
                <a:cubicBezTo>
                  <a:pt x="35" y="142"/>
                  <a:pt x="35" y="142"/>
                  <a:pt x="35" y="142"/>
                </a:cubicBezTo>
                <a:cubicBezTo>
                  <a:pt x="45" y="133"/>
                  <a:pt x="50" y="131"/>
                  <a:pt x="63" y="125"/>
                </a:cubicBezTo>
                <a:cubicBezTo>
                  <a:pt x="70" y="122"/>
                  <a:pt x="74" y="118"/>
                  <a:pt x="76" y="113"/>
                </a:cubicBezTo>
                <a:cubicBezTo>
                  <a:pt x="78" y="108"/>
                  <a:pt x="78" y="103"/>
                  <a:pt x="75" y="98"/>
                </a:cubicBezTo>
                <a:cubicBezTo>
                  <a:pt x="74" y="95"/>
                  <a:pt x="73" y="93"/>
                  <a:pt x="72" y="91"/>
                </a:cubicBezTo>
                <a:cubicBezTo>
                  <a:pt x="72" y="91"/>
                  <a:pt x="72" y="91"/>
                  <a:pt x="72" y="91"/>
                </a:cubicBezTo>
                <a:cubicBezTo>
                  <a:pt x="67" y="84"/>
                  <a:pt x="62" y="75"/>
                  <a:pt x="62" y="56"/>
                </a:cubicBezTo>
                <a:cubicBezTo>
                  <a:pt x="62" y="33"/>
                  <a:pt x="74" y="32"/>
                  <a:pt x="83" y="32"/>
                </a:cubicBezTo>
                <a:cubicBezTo>
                  <a:pt x="89" y="32"/>
                  <a:pt x="92" y="31"/>
                  <a:pt x="95" y="30"/>
                </a:cubicBezTo>
                <a:cubicBezTo>
                  <a:pt x="96" y="30"/>
                  <a:pt x="97" y="29"/>
                  <a:pt x="99" y="29"/>
                </a:cubicBezTo>
                <a:cubicBezTo>
                  <a:pt x="107" y="29"/>
                  <a:pt x="116" y="37"/>
                  <a:pt x="116" y="57"/>
                </a:cubicBezTo>
                <a:cubicBezTo>
                  <a:pt x="116" y="77"/>
                  <a:pt x="113" y="82"/>
                  <a:pt x="108" y="90"/>
                </a:cubicBezTo>
                <a:cubicBezTo>
                  <a:pt x="108" y="90"/>
                  <a:pt x="108" y="90"/>
                  <a:pt x="108" y="90"/>
                </a:cubicBezTo>
                <a:cubicBezTo>
                  <a:pt x="107" y="92"/>
                  <a:pt x="105" y="95"/>
                  <a:pt x="104" y="98"/>
                </a:cubicBezTo>
                <a:cubicBezTo>
                  <a:pt x="101" y="103"/>
                  <a:pt x="100" y="108"/>
                  <a:pt x="102" y="112"/>
                </a:cubicBezTo>
                <a:cubicBezTo>
                  <a:pt x="104" y="118"/>
                  <a:pt x="110" y="123"/>
                  <a:pt x="119" y="127"/>
                </a:cubicBezTo>
                <a:cubicBezTo>
                  <a:pt x="127" y="130"/>
                  <a:pt x="135" y="137"/>
                  <a:pt x="140" y="142"/>
                </a:cubicBezTo>
                <a:cubicBezTo>
                  <a:pt x="141" y="142"/>
                  <a:pt x="141" y="142"/>
                  <a:pt x="141" y="142"/>
                </a:cubicBezTo>
                <a:lnTo>
                  <a:pt x="140" y="143"/>
                </a:lnTo>
                <a:close/>
                <a:moveTo>
                  <a:pt x="146" y="137"/>
                </a:moveTo>
                <a:cubicBezTo>
                  <a:pt x="145" y="138"/>
                  <a:pt x="145" y="138"/>
                  <a:pt x="145" y="138"/>
                </a:cubicBezTo>
                <a:cubicBezTo>
                  <a:pt x="145" y="137"/>
                  <a:pt x="145" y="137"/>
                  <a:pt x="145" y="137"/>
                </a:cubicBezTo>
                <a:cubicBezTo>
                  <a:pt x="140" y="133"/>
                  <a:pt x="131" y="125"/>
                  <a:pt x="122" y="121"/>
                </a:cubicBezTo>
                <a:cubicBezTo>
                  <a:pt x="114" y="117"/>
                  <a:pt x="110" y="114"/>
                  <a:pt x="108" y="110"/>
                </a:cubicBezTo>
                <a:cubicBezTo>
                  <a:pt x="107" y="107"/>
                  <a:pt x="108" y="104"/>
                  <a:pt x="110" y="100"/>
                </a:cubicBezTo>
                <a:cubicBezTo>
                  <a:pt x="111" y="98"/>
                  <a:pt x="113" y="95"/>
                  <a:pt x="114" y="93"/>
                </a:cubicBezTo>
                <a:cubicBezTo>
                  <a:pt x="114" y="93"/>
                  <a:pt x="114" y="93"/>
                  <a:pt x="114" y="93"/>
                </a:cubicBezTo>
                <a:cubicBezTo>
                  <a:pt x="119" y="85"/>
                  <a:pt x="122" y="78"/>
                  <a:pt x="122" y="57"/>
                </a:cubicBezTo>
                <a:cubicBezTo>
                  <a:pt x="122" y="25"/>
                  <a:pt x="103" y="23"/>
                  <a:pt x="99" y="23"/>
                </a:cubicBezTo>
                <a:cubicBezTo>
                  <a:pt x="96" y="23"/>
                  <a:pt x="94" y="24"/>
                  <a:pt x="92" y="24"/>
                </a:cubicBezTo>
                <a:cubicBezTo>
                  <a:pt x="90" y="25"/>
                  <a:pt x="88" y="26"/>
                  <a:pt x="83" y="26"/>
                </a:cubicBezTo>
                <a:cubicBezTo>
                  <a:pt x="74" y="26"/>
                  <a:pt x="56" y="26"/>
                  <a:pt x="56" y="56"/>
                </a:cubicBezTo>
                <a:cubicBezTo>
                  <a:pt x="56" y="77"/>
                  <a:pt x="61" y="86"/>
                  <a:pt x="66" y="94"/>
                </a:cubicBezTo>
                <a:cubicBezTo>
                  <a:pt x="66" y="94"/>
                  <a:pt x="66" y="94"/>
                  <a:pt x="66" y="94"/>
                </a:cubicBezTo>
                <a:cubicBezTo>
                  <a:pt x="67" y="96"/>
                  <a:pt x="68" y="98"/>
                  <a:pt x="69" y="100"/>
                </a:cubicBezTo>
                <a:cubicBezTo>
                  <a:pt x="71" y="104"/>
                  <a:pt x="71" y="108"/>
                  <a:pt x="70" y="111"/>
                </a:cubicBezTo>
                <a:cubicBezTo>
                  <a:pt x="69" y="114"/>
                  <a:pt x="65" y="117"/>
                  <a:pt x="60" y="119"/>
                </a:cubicBezTo>
                <a:cubicBezTo>
                  <a:pt x="48" y="125"/>
                  <a:pt x="42" y="127"/>
                  <a:pt x="30" y="138"/>
                </a:cubicBezTo>
                <a:cubicBezTo>
                  <a:pt x="29" y="138"/>
                  <a:pt x="29" y="138"/>
                  <a:pt x="29" y="138"/>
                </a:cubicBezTo>
                <a:cubicBezTo>
                  <a:pt x="29" y="138"/>
                  <a:pt x="29" y="138"/>
                  <a:pt x="29" y="138"/>
                </a:cubicBezTo>
                <a:cubicBezTo>
                  <a:pt x="14" y="123"/>
                  <a:pt x="6" y="104"/>
                  <a:pt x="6" y="84"/>
                </a:cubicBezTo>
                <a:cubicBezTo>
                  <a:pt x="6" y="41"/>
                  <a:pt x="43" y="6"/>
                  <a:pt x="87" y="6"/>
                </a:cubicBezTo>
                <a:cubicBezTo>
                  <a:pt x="132" y="6"/>
                  <a:pt x="168" y="41"/>
                  <a:pt x="168" y="84"/>
                </a:cubicBezTo>
                <a:cubicBezTo>
                  <a:pt x="168" y="104"/>
                  <a:pt x="160" y="123"/>
                  <a:pt x="146" y="137"/>
                </a:cubicBezTo>
                <a:close/>
              </a:path>
            </a:pathLst>
          </a:custGeom>
          <a:solidFill>
            <a:srgbClr val="FFFFFF">
              <a:alpha val="25882"/>
            </a:srgbClr>
          </a:solidFill>
          <a:ln>
            <a:noFill/>
          </a:ln>
        </p:spPr>
        <p:txBody>
          <a:bodyPr vert="horz" wrap="square" lIns="91440" tIns="45720" rIns="91440" bIns="45720" numCol="1" anchor="t" anchorCtr="0" compatLnSpc="1">
            <a:prstTxWarp prst="textNoShape">
              <a:avLst/>
            </a:prstTxWarp>
          </a:bodyPr>
          <a:lstStyle/>
          <a:p>
            <a:endParaRPr lang="en-AU" dirty="0"/>
          </a:p>
        </p:txBody>
      </p:sp>
      <p:grpSp>
        <p:nvGrpSpPr>
          <p:cNvPr id="83" name="Group 82">
            <a:extLst>
              <a:ext uri="{FF2B5EF4-FFF2-40B4-BE49-F238E27FC236}">
                <a16:creationId xmlns:a16="http://schemas.microsoft.com/office/drawing/2014/main" id="{240B1CAF-B12F-4417-85AA-34D92893F526}"/>
              </a:ext>
            </a:extLst>
          </p:cNvPr>
          <p:cNvGrpSpPr>
            <a:grpSpLocks noChangeAspect="1"/>
          </p:cNvGrpSpPr>
          <p:nvPr/>
        </p:nvGrpSpPr>
        <p:grpSpPr>
          <a:xfrm>
            <a:off x="8487629" y="3485163"/>
            <a:ext cx="540000" cy="428736"/>
            <a:chOff x="6165850" y="2270125"/>
            <a:chExt cx="577850" cy="458787"/>
          </a:xfrm>
          <a:solidFill>
            <a:srgbClr val="FFFFFF">
              <a:alpha val="25882"/>
            </a:srgbClr>
          </a:solidFill>
        </p:grpSpPr>
        <p:sp>
          <p:nvSpPr>
            <p:cNvPr id="84" name="Freeform 54">
              <a:extLst>
                <a:ext uri="{FF2B5EF4-FFF2-40B4-BE49-F238E27FC236}">
                  <a16:creationId xmlns:a16="http://schemas.microsoft.com/office/drawing/2014/main" id="{E7C6A014-95B3-4790-A2D7-661246E27B99}"/>
                </a:ext>
              </a:extLst>
            </p:cNvPr>
            <p:cNvSpPr>
              <a:spLocks/>
            </p:cNvSpPr>
            <p:nvPr/>
          </p:nvSpPr>
          <p:spPr bwMode="auto">
            <a:xfrm>
              <a:off x="6165850" y="2270125"/>
              <a:ext cx="577850" cy="458787"/>
            </a:xfrm>
            <a:custGeom>
              <a:avLst/>
              <a:gdLst>
                <a:gd name="T0" fmla="*/ 3 w 181"/>
                <a:gd name="T1" fmla="*/ 144 h 144"/>
                <a:gd name="T2" fmla="*/ 1 w 181"/>
                <a:gd name="T3" fmla="*/ 142 h 144"/>
                <a:gd name="T4" fmla="*/ 0 w 181"/>
                <a:gd name="T5" fmla="*/ 139 h 144"/>
                <a:gd name="T6" fmla="*/ 0 w 181"/>
                <a:gd name="T7" fmla="*/ 25 h 144"/>
                <a:gd name="T8" fmla="*/ 1 w 181"/>
                <a:gd name="T9" fmla="*/ 24 h 144"/>
                <a:gd name="T10" fmla="*/ 43 w 181"/>
                <a:gd name="T11" fmla="*/ 4 h 144"/>
                <a:gd name="T12" fmla="*/ 88 w 181"/>
                <a:gd name="T13" fmla="*/ 19 h 144"/>
                <a:gd name="T14" fmla="*/ 89 w 181"/>
                <a:gd name="T15" fmla="*/ 20 h 144"/>
                <a:gd name="T16" fmla="*/ 89 w 181"/>
                <a:gd name="T17" fmla="*/ 114 h 144"/>
                <a:gd name="T18" fmla="*/ 86 w 181"/>
                <a:gd name="T19" fmla="*/ 117 h 144"/>
                <a:gd name="T20" fmla="*/ 83 w 181"/>
                <a:gd name="T21" fmla="*/ 114 h 144"/>
                <a:gd name="T22" fmla="*/ 83 w 181"/>
                <a:gd name="T23" fmla="*/ 22 h 144"/>
                <a:gd name="T24" fmla="*/ 43 w 181"/>
                <a:gd name="T25" fmla="*/ 10 h 144"/>
                <a:gd name="T26" fmla="*/ 6 w 181"/>
                <a:gd name="T27" fmla="*/ 27 h 144"/>
                <a:gd name="T28" fmla="*/ 6 w 181"/>
                <a:gd name="T29" fmla="*/ 131 h 144"/>
                <a:gd name="T30" fmla="*/ 43 w 181"/>
                <a:gd name="T31" fmla="*/ 117 h 144"/>
                <a:gd name="T32" fmla="*/ 86 w 181"/>
                <a:gd name="T33" fmla="*/ 130 h 144"/>
                <a:gd name="T34" fmla="*/ 135 w 181"/>
                <a:gd name="T35" fmla="*/ 117 h 144"/>
                <a:gd name="T36" fmla="*/ 175 w 181"/>
                <a:gd name="T37" fmla="*/ 128 h 144"/>
                <a:gd name="T38" fmla="*/ 175 w 181"/>
                <a:gd name="T39" fmla="*/ 22 h 144"/>
                <a:gd name="T40" fmla="*/ 135 w 181"/>
                <a:gd name="T41" fmla="*/ 8 h 144"/>
                <a:gd name="T42" fmla="*/ 98 w 181"/>
                <a:gd name="T43" fmla="*/ 27 h 144"/>
                <a:gd name="T44" fmla="*/ 94 w 181"/>
                <a:gd name="T45" fmla="*/ 28 h 144"/>
                <a:gd name="T46" fmla="*/ 94 w 181"/>
                <a:gd name="T47" fmla="*/ 24 h 144"/>
                <a:gd name="T48" fmla="*/ 137 w 181"/>
                <a:gd name="T49" fmla="*/ 2 h 144"/>
                <a:gd name="T50" fmla="*/ 180 w 181"/>
                <a:gd name="T51" fmla="*/ 17 h 144"/>
                <a:gd name="T52" fmla="*/ 181 w 181"/>
                <a:gd name="T53" fmla="*/ 20 h 144"/>
                <a:gd name="T54" fmla="*/ 181 w 181"/>
                <a:gd name="T55" fmla="*/ 134 h 144"/>
                <a:gd name="T56" fmla="*/ 180 w 181"/>
                <a:gd name="T57" fmla="*/ 137 h 144"/>
                <a:gd name="T58" fmla="*/ 177 w 181"/>
                <a:gd name="T59" fmla="*/ 137 h 144"/>
                <a:gd name="T60" fmla="*/ 135 w 181"/>
                <a:gd name="T61" fmla="*/ 124 h 144"/>
                <a:gd name="T62" fmla="*/ 88 w 181"/>
                <a:gd name="T63" fmla="*/ 136 h 144"/>
                <a:gd name="T64" fmla="*/ 84 w 181"/>
                <a:gd name="T65" fmla="*/ 136 h 144"/>
                <a:gd name="T66" fmla="*/ 43 w 181"/>
                <a:gd name="T67" fmla="*/ 124 h 144"/>
                <a:gd name="T68" fmla="*/ 6 w 181"/>
                <a:gd name="T69" fmla="*/ 142 h 144"/>
                <a:gd name="T70" fmla="*/ 6 w 181"/>
                <a:gd name="T71" fmla="*/ 142 h 144"/>
                <a:gd name="T72" fmla="*/ 6 w 181"/>
                <a:gd name="T73" fmla="*/ 142 h 144"/>
                <a:gd name="T74" fmla="*/ 3 w 181"/>
                <a:gd name="T7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1" h="144">
                  <a:moveTo>
                    <a:pt x="3" y="144"/>
                  </a:moveTo>
                  <a:cubicBezTo>
                    <a:pt x="1" y="142"/>
                    <a:pt x="1" y="142"/>
                    <a:pt x="1" y="142"/>
                  </a:cubicBezTo>
                  <a:cubicBezTo>
                    <a:pt x="0" y="142"/>
                    <a:pt x="0" y="141"/>
                    <a:pt x="0" y="139"/>
                  </a:cubicBezTo>
                  <a:cubicBezTo>
                    <a:pt x="0" y="136"/>
                    <a:pt x="0" y="70"/>
                    <a:pt x="0" y="25"/>
                  </a:cubicBezTo>
                  <a:cubicBezTo>
                    <a:pt x="0" y="25"/>
                    <a:pt x="0" y="25"/>
                    <a:pt x="1" y="24"/>
                  </a:cubicBezTo>
                  <a:cubicBezTo>
                    <a:pt x="1" y="24"/>
                    <a:pt x="15" y="2"/>
                    <a:pt x="43" y="4"/>
                  </a:cubicBezTo>
                  <a:cubicBezTo>
                    <a:pt x="71" y="5"/>
                    <a:pt x="88" y="17"/>
                    <a:pt x="88" y="19"/>
                  </a:cubicBezTo>
                  <a:cubicBezTo>
                    <a:pt x="89" y="19"/>
                    <a:pt x="89" y="19"/>
                    <a:pt x="89" y="20"/>
                  </a:cubicBezTo>
                  <a:cubicBezTo>
                    <a:pt x="89" y="114"/>
                    <a:pt x="89" y="114"/>
                    <a:pt x="89" y="114"/>
                  </a:cubicBezTo>
                  <a:cubicBezTo>
                    <a:pt x="89" y="116"/>
                    <a:pt x="88" y="117"/>
                    <a:pt x="86" y="117"/>
                  </a:cubicBezTo>
                  <a:cubicBezTo>
                    <a:pt x="84" y="117"/>
                    <a:pt x="83" y="116"/>
                    <a:pt x="83" y="114"/>
                  </a:cubicBezTo>
                  <a:cubicBezTo>
                    <a:pt x="83" y="22"/>
                    <a:pt x="83" y="22"/>
                    <a:pt x="83" y="22"/>
                  </a:cubicBezTo>
                  <a:cubicBezTo>
                    <a:pt x="78" y="19"/>
                    <a:pt x="65" y="10"/>
                    <a:pt x="43" y="10"/>
                  </a:cubicBezTo>
                  <a:cubicBezTo>
                    <a:pt x="21" y="8"/>
                    <a:pt x="9" y="24"/>
                    <a:pt x="6" y="27"/>
                  </a:cubicBezTo>
                  <a:cubicBezTo>
                    <a:pt x="6" y="91"/>
                    <a:pt x="6" y="119"/>
                    <a:pt x="6" y="131"/>
                  </a:cubicBezTo>
                  <a:cubicBezTo>
                    <a:pt x="14" y="125"/>
                    <a:pt x="26" y="116"/>
                    <a:pt x="43" y="117"/>
                  </a:cubicBezTo>
                  <a:cubicBezTo>
                    <a:pt x="66" y="119"/>
                    <a:pt x="81" y="127"/>
                    <a:pt x="86" y="130"/>
                  </a:cubicBezTo>
                  <a:cubicBezTo>
                    <a:pt x="92" y="127"/>
                    <a:pt x="112" y="116"/>
                    <a:pt x="135" y="117"/>
                  </a:cubicBezTo>
                  <a:cubicBezTo>
                    <a:pt x="155" y="119"/>
                    <a:pt x="169" y="125"/>
                    <a:pt x="175" y="128"/>
                  </a:cubicBezTo>
                  <a:cubicBezTo>
                    <a:pt x="175" y="22"/>
                    <a:pt x="175" y="22"/>
                    <a:pt x="175" y="22"/>
                  </a:cubicBezTo>
                  <a:cubicBezTo>
                    <a:pt x="172" y="19"/>
                    <a:pt x="157" y="10"/>
                    <a:pt x="135" y="8"/>
                  </a:cubicBezTo>
                  <a:cubicBezTo>
                    <a:pt x="111" y="8"/>
                    <a:pt x="98" y="27"/>
                    <a:pt x="98" y="27"/>
                  </a:cubicBezTo>
                  <a:cubicBezTo>
                    <a:pt x="98" y="28"/>
                    <a:pt x="95" y="28"/>
                    <a:pt x="94" y="28"/>
                  </a:cubicBezTo>
                  <a:cubicBezTo>
                    <a:pt x="92" y="27"/>
                    <a:pt x="92" y="25"/>
                    <a:pt x="94" y="24"/>
                  </a:cubicBezTo>
                  <a:cubicBezTo>
                    <a:pt x="94" y="24"/>
                    <a:pt x="108" y="0"/>
                    <a:pt x="137" y="2"/>
                  </a:cubicBezTo>
                  <a:cubicBezTo>
                    <a:pt x="163" y="4"/>
                    <a:pt x="180" y="17"/>
                    <a:pt x="180" y="17"/>
                  </a:cubicBezTo>
                  <a:cubicBezTo>
                    <a:pt x="181" y="19"/>
                    <a:pt x="181" y="19"/>
                    <a:pt x="181" y="20"/>
                  </a:cubicBezTo>
                  <a:cubicBezTo>
                    <a:pt x="181" y="134"/>
                    <a:pt x="181" y="134"/>
                    <a:pt x="181" y="134"/>
                  </a:cubicBezTo>
                  <a:cubicBezTo>
                    <a:pt x="181" y="136"/>
                    <a:pt x="181" y="137"/>
                    <a:pt x="180" y="137"/>
                  </a:cubicBezTo>
                  <a:cubicBezTo>
                    <a:pt x="178" y="137"/>
                    <a:pt x="177" y="137"/>
                    <a:pt x="177" y="137"/>
                  </a:cubicBezTo>
                  <a:cubicBezTo>
                    <a:pt x="177" y="137"/>
                    <a:pt x="161" y="125"/>
                    <a:pt x="135" y="124"/>
                  </a:cubicBezTo>
                  <a:cubicBezTo>
                    <a:pt x="111" y="122"/>
                    <a:pt x="89" y="136"/>
                    <a:pt x="88" y="136"/>
                  </a:cubicBezTo>
                  <a:cubicBezTo>
                    <a:pt x="88" y="137"/>
                    <a:pt x="86" y="137"/>
                    <a:pt x="84" y="136"/>
                  </a:cubicBezTo>
                  <a:cubicBezTo>
                    <a:pt x="84" y="136"/>
                    <a:pt x="69" y="125"/>
                    <a:pt x="43" y="124"/>
                  </a:cubicBezTo>
                  <a:cubicBezTo>
                    <a:pt x="18" y="122"/>
                    <a:pt x="6" y="141"/>
                    <a:pt x="6" y="142"/>
                  </a:cubicBezTo>
                  <a:cubicBezTo>
                    <a:pt x="6" y="142"/>
                    <a:pt x="6" y="142"/>
                    <a:pt x="6" y="142"/>
                  </a:cubicBezTo>
                  <a:cubicBezTo>
                    <a:pt x="6" y="142"/>
                    <a:pt x="6" y="142"/>
                    <a:pt x="6" y="142"/>
                  </a:cubicBezTo>
                  <a:cubicBezTo>
                    <a:pt x="5" y="142"/>
                    <a:pt x="5" y="144"/>
                    <a:pt x="3"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55">
              <a:extLst>
                <a:ext uri="{FF2B5EF4-FFF2-40B4-BE49-F238E27FC236}">
                  <a16:creationId xmlns:a16="http://schemas.microsoft.com/office/drawing/2014/main" id="{ED3D10AA-F9D8-431F-BCDE-2F91E348D118}"/>
                </a:ext>
              </a:extLst>
            </p:cNvPr>
            <p:cNvSpPr>
              <a:spLocks/>
            </p:cNvSpPr>
            <p:nvPr/>
          </p:nvSpPr>
          <p:spPr bwMode="auto">
            <a:xfrm>
              <a:off x="6210300" y="2362200"/>
              <a:ext cx="179387" cy="44450"/>
            </a:xfrm>
            <a:custGeom>
              <a:avLst/>
              <a:gdLst>
                <a:gd name="T0" fmla="*/ 53 w 56"/>
                <a:gd name="T1" fmla="*/ 14 h 14"/>
                <a:gd name="T2" fmla="*/ 52 w 56"/>
                <a:gd name="T3" fmla="*/ 13 h 14"/>
                <a:gd name="T4" fmla="*/ 30 w 56"/>
                <a:gd name="T5" fmla="*/ 8 h 14"/>
                <a:gd name="T6" fmla="*/ 4 w 56"/>
                <a:gd name="T7" fmla="*/ 13 h 14"/>
                <a:gd name="T8" fmla="*/ 0 w 56"/>
                <a:gd name="T9" fmla="*/ 13 h 14"/>
                <a:gd name="T10" fmla="*/ 1 w 56"/>
                <a:gd name="T11" fmla="*/ 8 h 14"/>
                <a:gd name="T12" fmla="*/ 30 w 56"/>
                <a:gd name="T13" fmla="*/ 2 h 14"/>
                <a:gd name="T14" fmla="*/ 55 w 56"/>
                <a:gd name="T15" fmla="*/ 8 h 14"/>
                <a:gd name="T16" fmla="*/ 56 w 56"/>
                <a:gd name="T17" fmla="*/ 13 h 14"/>
                <a:gd name="T18" fmla="*/ 53 w 56"/>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4">
                  <a:moveTo>
                    <a:pt x="53" y="14"/>
                  </a:moveTo>
                  <a:cubicBezTo>
                    <a:pt x="53" y="14"/>
                    <a:pt x="52" y="14"/>
                    <a:pt x="52" y="13"/>
                  </a:cubicBezTo>
                  <a:cubicBezTo>
                    <a:pt x="52" y="13"/>
                    <a:pt x="43" y="8"/>
                    <a:pt x="30" y="8"/>
                  </a:cubicBezTo>
                  <a:cubicBezTo>
                    <a:pt x="17" y="7"/>
                    <a:pt x="4" y="13"/>
                    <a:pt x="4" y="13"/>
                  </a:cubicBezTo>
                  <a:cubicBezTo>
                    <a:pt x="3" y="14"/>
                    <a:pt x="1" y="14"/>
                    <a:pt x="0" y="13"/>
                  </a:cubicBezTo>
                  <a:cubicBezTo>
                    <a:pt x="0" y="11"/>
                    <a:pt x="0" y="8"/>
                    <a:pt x="1" y="8"/>
                  </a:cubicBezTo>
                  <a:cubicBezTo>
                    <a:pt x="1" y="8"/>
                    <a:pt x="15" y="0"/>
                    <a:pt x="30" y="2"/>
                  </a:cubicBezTo>
                  <a:cubicBezTo>
                    <a:pt x="46" y="2"/>
                    <a:pt x="55" y="8"/>
                    <a:pt x="55" y="8"/>
                  </a:cubicBezTo>
                  <a:cubicBezTo>
                    <a:pt x="56" y="8"/>
                    <a:pt x="56" y="11"/>
                    <a:pt x="56" y="13"/>
                  </a:cubicBezTo>
                  <a:cubicBezTo>
                    <a:pt x="55" y="13"/>
                    <a:pt x="55" y="14"/>
                    <a:pt x="5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56">
              <a:extLst>
                <a:ext uri="{FF2B5EF4-FFF2-40B4-BE49-F238E27FC236}">
                  <a16:creationId xmlns:a16="http://schemas.microsoft.com/office/drawing/2014/main" id="{DC60325A-81F6-474E-BCE5-074D93AFF736}"/>
                </a:ext>
              </a:extLst>
            </p:cNvPr>
            <p:cNvSpPr>
              <a:spLocks/>
            </p:cNvSpPr>
            <p:nvPr/>
          </p:nvSpPr>
          <p:spPr bwMode="auto">
            <a:xfrm>
              <a:off x="6210300" y="2428875"/>
              <a:ext cx="179387" cy="41275"/>
            </a:xfrm>
            <a:custGeom>
              <a:avLst/>
              <a:gdLst>
                <a:gd name="T0" fmla="*/ 53 w 56"/>
                <a:gd name="T1" fmla="*/ 13 h 13"/>
                <a:gd name="T2" fmla="*/ 52 w 56"/>
                <a:gd name="T3" fmla="*/ 12 h 13"/>
                <a:gd name="T4" fmla="*/ 30 w 56"/>
                <a:gd name="T5" fmla="*/ 7 h 13"/>
                <a:gd name="T6" fmla="*/ 4 w 56"/>
                <a:gd name="T7" fmla="*/ 12 h 13"/>
                <a:gd name="T8" fmla="*/ 0 w 56"/>
                <a:gd name="T9" fmla="*/ 12 h 13"/>
                <a:gd name="T10" fmla="*/ 1 w 56"/>
                <a:gd name="T11" fmla="*/ 7 h 13"/>
                <a:gd name="T12" fmla="*/ 30 w 56"/>
                <a:gd name="T13" fmla="*/ 1 h 13"/>
                <a:gd name="T14" fmla="*/ 55 w 56"/>
                <a:gd name="T15" fmla="*/ 7 h 13"/>
                <a:gd name="T16" fmla="*/ 56 w 56"/>
                <a:gd name="T17" fmla="*/ 12 h 13"/>
                <a:gd name="T18" fmla="*/ 53 w 5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3">
                  <a:moveTo>
                    <a:pt x="53" y="13"/>
                  </a:moveTo>
                  <a:cubicBezTo>
                    <a:pt x="53" y="13"/>
                    <a:pt x="52" y="13"/>
                    <a:pt x="52" y="12"/>
                  </a:cubicBezTo>
                  <a:cubicBezTo>
                    <a:pt x="52" y="12"/>
                    <a:pt x="43" y="7"/>
                    <a:pt x="30" y="7"/>
                  </a:cubicBezTo>
                  <a:cubicBezTo>
                    <a:pt x="17" y="6"/>
                    <a:pt x="4" y="12"/>
                    <a:pt x="4" y="12"/>
                  </a:cubicBezTo>
                  <a:cubicBezTo>
                    <a:pt x="3" y="13"/>
                    <a:pt x="1" y="13"/>
                    <a:pt x="0" y="12"/>
                  </a:cubicBezTo>
                  <a:cubicBezTo>
                    <a:pt x="0" y="10"/>
                    <a:pt x="0" y="7"/>
                    <a:pt x="1" y="7"/>
                  </a:cubicBezTo>
                  <a:cubicBezTo>
                    <a:pt x="1" y="7"/>
                    <a:pt x="15" y="0"/>
                    <a:pt x="30" y="1"/>
                  </a:cubicBezTo>
                  <a:cubicBezTo>
                    <a:pt x="46" y="1"/>
                    <a:pt x="55" y="7"/>
                    <a:pt x="55" y="7"/>
                  </a:cubicBezTo>
                  <a:cubicBezTo>
                    <a:pt x="56" y="9"/>
                    <a:pt x="56" y="10"/>
                    <a:pt x="56" y="12"/>
                  </a:cubicBezTo>
                  <a:cubicBezTo>
                    <a:pt x="55" y="12"/>
                    <a:pt x="55" y="13"/>
                    <a:pt x="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57">
              <a:extLst>
                <a:ext uri="{FF2B5EF4-FFF2-40B4-BE49-F238E27FC236}">
                  <a16:creationId xmlns:a16="http://schemas.microsoft.com/office/drawing/2014/main" id="{5FCC7C11-8E1D-481E-AF37-4CAA1113EA91}"/>
                </a:ext>
              </a:extLst>
            </p:cNvPr>
            <p:cNvSpPr>
              <a:spLocks/>
            </p:cNvSpPr>
            <p:nvPr/>
          </p:nvSpPr>
          <p:spPr bwMode="auto">
            <a:xfrm>
              <a:off x="6210300" y="2492375"/>
              <a:ext cx="179387" cy="42862"/>
            </a:xfrm>
            <a:custGeom>
              <a:avLst/>
              <a:gdLst>
                <a:gd name="T0" fmla="*/ 53 w 56"/>
                <a:gd name="T1" fmla="*/ 13 h 13"/>
                <a:gd name="T2" fmla="*/ 52 w 56"/>
                <a:gd name="T3" fmla="*/ 12 h 13"/>
                <a:gd name="T4" fmla="*/ 30 w 56"/>
                <a:gd name="T5" fmla="*/ 7 h 13"/>
                <a:gd name="T6" fmla="*/ 4 w 56"/>
                <a:gd name="T7" fmla="*/ 12 h 13"/>
                <a:gd name="T8" fmla="*/ 0 w 56"/>
                <a:gd name="T9" fmla="*/ 12 h 13"/>
                <a:gd name="T10" fmla="*/ 1 w 56"/>
                <a:gd name="T11" fmla="*/ 7 h 13"/>
                <a:gd name="T12" fmla="*/ 30 w 56"/>
                <a:gd name="T13" fmla="*/ 1 h 13"/>
                <a:gd name="T14" fmla="*/ 55 w 56"/>
                <a:gd name="T15" fmla="*/ 7 h 13"/>
                <a:gd name="T16" fmla="*/ 56 w 56"/>
                <a:gd name="T17" fmla="*/ 12 h 13"/>
                <a:gd name="T18" fmla="*/ 53 w 5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3">
                  <a:moveTo>
                    <a:pt x="53" y="13"/>
                  </a:moveTo>
                  <a:cubicBezTo>
                    <a:pt x="53" y="13"/>
                    <a:pt x="52" y="13"/>
                    <a:pt x="52" y="12"/>
                  </a:cubicBezTo>
                  <a:cubicBezTo>
                    <a:pt x="52" y="12"/>
                    <a:pt x="43" y="7"/>
                    <a:pt x="30" y="7"/>
                  </a:cubicBezTo>
                  <a:cubicBezTo>
                    <a:pt x="17" y="6"/>
                    <a:pt x="4" y="12"/>
                    <a:pt x="4" y="12"/>
                  </a:cubicBezTo>
                  <a:cubicBezTo>
                    <a:pt x="3" y="13"/>
                    <a:pt x="1" y="13"/>
                    <a:pt x="0" y="12"/>
                  </a:cubicBezTo>
                  <a:cubicBezTo>
                    <a:pt x="0" y="10"/>
                    <a:pt x="0" y="9"/>
                    <a:pt x="1" y="7"/>
                  </a:cubicBezTo>
                  <a:cubicBezTo>
                    <a:pt x="1" y="7"/>
                    <a:pt x="15" y="0"/>
                    <a:pt x="30" y="1"/>
                  </a:cubicBezTo>
                  <a:cubicBezTo>
                    <a:pt x="46" y="1"/>
                    <a:pt x="55" y="7"/>
                    <a:pt x="55" y="7"/>
                  </a:cubicBezTo>
                  <a:cubicBezTo>
                    <a:pt x="56" y="9"/>
                    <a:pt x="56" y="10"/>
                    <a:pt x="56" y="12"/>
                  </a:cubicBezTo>
                  <a:cubicBezTo>
                    <a:pt x="55" y="12"/>
                    <a:pt x="55" y="13"/>
                    <a:pt x="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30" name="Isosceles Triangle 129">
            <a:extLst>
              <a:ext uri="{FF2B5EF4-FFF2-40B4-BE49-F238E27FC236}">
                <a16:creationId xmlns:a16="http://schemas.microsoft.com/office/drawing/2014/main" id="{041B9249-AB51-4364-BDE8-CC475E67E895}"/>
              </a:ext>
            </a:extLst>
          </p:cNvPr>
          <p:cNvSpPr/>
          <p:nvPr/>
        </p:nvSpPr>
        <p:spPr>
          <a:xfrm rot="19002561">
            <a:off x="5097881" y="2081936"/>
            <a:ext cx="420025" cy="1081850"/>
          </a:xfrm>
          <a:prstGeom prst="triangl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88" name="Group 87">
            <a:extLst>
              <a:ext uri="{FF2B5EF4-FFF2-40B4-BE49-F238E27FC236}">
                <a16:creationId xmlns:a16="http://schemas.microsoft.com/office/drawing/2014/main" id="{AD5E72EB-C421-4079-AC30-953709D0CA78}"/>
              </a:ext>
            </a:extLst>
          </p:cNvPr>
          <p:cNvGrpSpPr>
            <a:grpSpLocks noChangeAspect="1"/>
          </p:cNvGrpSpPr>
          <p:nvPr/>
        </p:nvGrpSpPr>
        <p:grpSpPr>
          <a:xfrm>
            <a:off x="7288299" y="4593184"/>
            <a:ext cx="466725" cy="520701"/>
            <a:chOff x="6142038" y="3257550"/>
            <a:chExt cx="466725" cy="520701"/>
          </a:xfrm>
          <a:solidFill>
            <a:srgbClr val="FFFFFF">
              <a:alpha val="25882"/>
            </a:srgbClr>
          </a:solidFill>
        </p:grpSpPr>
        <p:sp>
          <p:nvSpPr>
            <p:cNvPr id="89" name="Freeform 89">
              <a:extLst>
                <a:ext uri="{FF2B5EF4-FFF2-40B4-BE49-F238E27FC236}">
                  <a16:creationId xmlns:a16="http://schemas.microsoft.com/office/drawing/2014/main" id="{6543064F-C1F0-4CF5-9D4D-A9F4AFB0EE34}"/>
                </a:ext>
              </a:extLst>
            </p:cNvPr>
            <p:cNvSpPr>
              <a:spLocks/>
            </p:cNvSpPr>
            <p:nvPr/>
          </p:nvSpPr>
          <p:spPr bwMode="auto">
            <a:xfrm>
              <a:off x="6305550" y="3713163"/>
              <a:ext cx="139700" cy="22225"/>
            </a:xfrm>
            <a:custGeom>
              <a:avLst/>
              <a:gdLst>
                <a:gd name="T0" fmla="*/ 41 w 44"/>
                <a:gd name="T1" fmla="*/ 0 h 7"/>
                <a:gd name="T2" fmla="*/ 4 w 44"/>
                <a:gd name="T3" fmla="*/ 0 h 7"/>
                <a:gd name="T4" fmla="*/ 0 w 44"/>
                <a:gd name="T5" fmla="*/ 3 h 7"/>
                <a:gd name="T6" fmla="*/ 0 w 44"/>
                <a:gd name="T7" fmla="*/ 4 h 7"/>
                <a:gd name="T8" fmla="*/ 4 w 44"/>
                <a:gd name="T9" fmla="*/ 7 h 7"/>
                <a:gd name="T10" fmla="*/ 41 w 44"/>
                <a:gd name="T11" fmla="*/ 7 h 7"/>
                <a:gd name="T12" fmla="*/ 44 w 44"/>
                <a:gd name="T13" fmla="*/ 4 h 7"/>
                <a:gd name="T14" fmla="*/ 44 w 44"/>
                <a:gd name="T15" fmla="*/ 3 h 7"/>
                <a:gd name="T16" fmla="*/ 41 w 4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
                  <a:moveTo>
                    <a:pt x="41" y="0"/>
                  </a:moveTo>
                  <a:cubicBezTo>
                    <a:pt x="4" y="0"/>
                    <a:pt x="4" y="0"/>
                    <a:pt x="4" y="0"/>
                  </a:cubicBezTo>
                  <a:cubicBezTo>
                    <a:pt x="2" y="0"/>
                    <a:pt x="0" y="2"/>
                    <a:pt x="0" y="3"/>
                  </a:cubicBezTo>
                  <a:cubicBezTo>
                    <a:pt x="0" y="4"/>
                    <a:pt x="0" y="4"/>
                    <a:pt x="0" y="4"/>
                  </a:cubicBezTo>
                  <a:cubicBezTo>
                    <a:pt x="0" y="5"/>
                    <a:pt x="2" y="7"/>
                    <a:pt x="4" y="7"/>
                  </a:cubicBezTo>
                  <a:cubicBezTo>
                    <a:pt x="41" y="7"/>
                    <a:pt x="41" y="7"/>
                    <a:pt x="41" y="7"/>
                  </a:cubicBezTo>
                  <a:cubicBezTo>
                    <a:pt x="42" y="7"/>
                    <a:pt x="44" y="5"/>
                    <a:pt x="44" y="4"/>
                  </a:cubicBezTo>
                  <a:cubicBezTo>
                    <a:pt x="44" y="3"/>
                    <a:pt x="44" y="3"/>
                    <a:pt x="44" y="3"/>
                  </a:cubicBezTo>
                  <a:cubicBezTo>
                    <a:pt x="44" y="2"/>
                    <a:pt x="42"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0" name="Freeform 90">
              <a:extLst>
                <a:ext uri="{FF2B5EF4-FFF2-40B4-BE49-F238E27FC236}">
                  <a16:creationId xmlns:a16="http://schemas.microsoft.com/office/drawing/2014/main" id="{E4C345B0-DAA4-4D24-A7EA-47C81145E37C}"/>
                </a:ext>
              </a:extLst>
            </p:cNvPr>
            <p:cNvSpPr>
              <a:spLocks/>
            </p:cNvSpPr>
            <p:nvPr/>
          </p:nvSpPr>
          <p:spPr bwMode="auto">
            <a:xfrm>
              <a:off x="6321425" y="3754438"/>
              <a:ext cx="107950" cy="23813"/>
            </a:xfrm>
            <a:custGeom>
              <a:avLst/>
              <a:gdLst>
                <a:gd name="T0" fmla="*/ 31 w 34"/>
                <a:gd name="T1" fmla="*/ 0 h 7"/>
                <a:gd name="T2" fmla="*/ 3 w 34"/>
                <a:gd name="T3" fmla="*/ 0 h 7"/>
                <a:gd name="T4" fmla="*/ 0 w 34"/>
                <a:gd name="T5" fmla="*/ 3 h 7"/>
                <a:gd name="T6" fmla="*/ 0 w 34"/>
                <a:gd name="T7" fmla="*/ 4 h 7"/>
                <a:gd name="T8" fmla="*/ 3 w 34"/>
                <a:gd name="T9" fmla="*/ 7 h 7"/>
                <a:gd name="T10" fmla="*/ 31 w 34"/>
                <a:gd name="T11" fmla="*/ 7 h 7"/>
                <a:gd name="T12" fmla="*/ 34 w 34"/>
                <a:gd name="T13" fmla="*/ 4 h 7"/>
                <a:gd name="T14" fmla="*/ 34 w 34"/>
                <a:gd name="T15" fmla="*/ 3 h 7"/>
                <a:gd name="T16" fmla="*/ 31 w 3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7">
                  <a:moveTo>
                    <a:pt x="31" y="0"/>
                  </a:moveTo>
                  <a:cubicBezTo>
                    <a:pt x="3" y="0"/>
                    <a:pt x="3" y="0"/>
                    <a:pt x="3" y="0"/>
                  </a:cubicBezTo>
                  <a:cubicBezTo>
                    <a:pt x="1" y="0"/>
                    <a:pt x="0" y="1"/>
                    <a:pt x="0" y="3"/>
                  </a:cubicBezTo>
                  <a:cubicBezTo>
                    <a:pt x="0" y="4"/>
                    <a:pt x="0" y="4"/>
                    <a:pt x="0" y="4"/>
                  </a:cubicBezTo>
                  <a:cubicBezTo>
                    <a:pt x="0" y="5"/>
                    <a:pt x="1" y="7"/>
                    <a:pt x="3" y="7"/>
                  </a:cubicBezTo>
                  <a:cubicBezTo>
                    <a:pt x="31" y="7"/>
                    <a:pt x="31" y="7"/>
                    <a:pt x="31" y="7"/>
                  </a:cubicBezTo>
                  <a:cubicBezTo>
                    <a:pt x="33" y="7"/>
                    <a:pt x="34" y="5"/>
                    <a:pt x="34" y="4"/>
                  </a:cubicBezTo>
                  <a:cubicBezTo>
                    <a:pt x="34" y="3"/>
                    <a:pt x="34" y="3"/>
                    <a:pt x="34" y="3"/>
                  </a:cubicBezTo>
                  <a:cubicBezTo>
                    <a:pt x="34" y="1"/>
                    <a:pt x="33"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1" name="Freeform 91">
              <a:extLst>
                <a:ext uri="{FF2B5EF4-FFF2-40B4-BE49-F238E27FC236}">
                  <a16:creationId xmlns:a16="http://schemas.microsoft.com/office/drawing/2014/main" id="{B276BAF4-2490-4D41-B303-724E22DAE1A3}"/>
                </a:ext>
              </a:extLst>
            </p:cNvPr>
            <p:cNvSpPr>
              <a:spLocks noEditPoints="1"/>
            </p:cNvSpPr>
            <p:nvPr/>
          </p:nvSpPr>
          <p:spPr bwMode="auto">
            <a:xfrm>
              <a:off x="6224588" y="3346450"/>
              <a:ext cx="300038" cy="350838"/>
            </a:xfrm>
            <a:custGeom>
              <a:avLst/>
              <a:gdLst>
                <a:gd name="T0" fmla="*/ 47 w 94"/>
                <a:gd name="T1" fmla="*/ 0 h 110"/>
                <a:gd name="T2" fmla="*/ 0 w 94"/>
                <a:gd name="T3" fmla="*/ 47 h 110"/>
                <a:gd name="T4" fmla="*/ 9 w 94"/>
                <a:gd name="T5" fmla="*/ 74 h 110"/>
                <a:gd name="T6" fmla="*/ 24 w 94"/>
                <a:gd name="T7" fmla="*/ 107 h 110"/>
                <a:gd name="T8" fmla="*/ 27 w 94"/>
                <a:gd name="T9" fmla="*/ 110 h 110"/>
                <a:gd name="T10" fmla="*/ 67 w 94"/>
                <a:gd name="T11" fmla="*/ 110 h 110"/>
                <a:gd name="T12" fmla="*/ 70 w 94"/>
                <a:gd name="T13" fmla="*/ 107 h 110"/>
                <a:gd name="T14" fmla="*/ 85 w 94"/>
                <a:gd name="T15" fmla="*/ 75 h 110"/>
                <a:gd name="T16" fmla="*/ 94 w 94"/>
                <a:gd name="T17" fmla="*/ 47 h 110"/>
                <a:gd name="T18" fmla="*/ 47 w 94"/>
                <a:gd name="T19" fmla="*/ 0 h 110"/>
                <a:gd name="T20" fmla="*/ 80 w 94"/>
                <a:gd name="T21" fmla="*/ 71 h 110"/>
                <a:gd name="T22" fmla="*/ 80 w 94"/>
                <a:gd name="T23" fmla="*/ 71 h 110"/>
                <a:gd name="T24" fmla="*/ 65 w 94"/>
                <a:gd name="T25" fmla="*/ 103 h 110"/>
                <a:gd name="T26" fmla="*/ 65 w 94"/>
                <a:gd name="T27" fmla="*/ 103 h 110"/>
                <a:gd name="T28" fmla="*/ 29 w 94"/>
                <a:gd name="T29" fmla="*/ 103 h 110"/>
                <a:gd name="T30" fmla="*/ 29 w 94"/>
                <a:gd name="T31" fmla="*/ 103 h 110"/>
                <a:gd name="T32" fmla="*/ 14 w 94"/>
                <a:gd name="T33" fmla="*/ 71 h 110"/>
                <a:gd name="T34" fmla="*/ 14 w 94"/>
                <a:gd name="T35" fmla="*/ 71 h 110"/>
                <a:gd name="T36" fmla="*/ 6 w 94"/>
                <a:gd name="T37" fmla="*/ 47 h 110"/>
                <a:gd name="T38" fmla="*/ 47 w 94"/>
                <a:gd name="T39" fmla="*/ 6 h 110"/>
                <a:gd name="T40" fmla="*/ 88 w 94"/>
                <a:gd name="T41" fmla="*/ 47 h 110"/>
                <a:gd name="T42" fmla="*/ 80 w 94"/>
                <a:gd name="T4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0">
                  <a:moveTo>
                    <a:pt x="47" y="0"/>
                  </a:moveTo>
                  <a:cubicBezTo>
                    <a:pt x="21" y="0"/>
                    <a:pt x="0" y="21"/>
                    <a:pt x="0" y="47"/>
                  </a:cubicBezTo>
                  <a:cubicBezTo>
                    <a:pt x="0" y="57"/>
                    <a:pt x="3" y="66"/>
                    <a:pt x="9" y="74"/>
                  </a:cubicBezTo>
                  <a:cubicBezTo>
                    <a:pt x="18" y="88"/>
                    <a:pt x="22" y="98"/>
                    <a:pt x="24" y="107"/>
                  </a:cubicBezTo>
                  <a:cubicBezTo>
                    <a:pt x="24" y="108"/>
                    <a:pt x="26" y="110"/>
                    <a:pt x="27" y="110"/>
                  </a:cubicBezTo>
                  <a:cubicBezTo>
                    <a:pt x="67" y="110"/>
                    <a:pt x="67" y="110"/>
                    <a:pt x="67" y="110"/>
                  </a:cubicBezTo>
                  <a:cubicBezTo>
                    <a:pt x="68" y="110"/>
                    <a:pt x="70" y="108"/>
                    <a:pt x="70" y="107"/>
                  </a:cubicBezTo>
                  <a:cubicBezTo>
                    <a:pt x="72" y="98"/>
                    <a:pt x="76" y="88"/>
                    <a:pt x="85" y="75"/>
                  </a:cubicBezTo>
                  <a:cubicBezTo>
                    <a:pt x="91" y="66"/>
                    <a:pt x="94" y="57"/>
                    <a:pt x="94" y="47"/>
                  </a:cubicBezTo>
                  <a:cubicBezTo>
                    <a:pt x="94" y="21"/>
                    <a:pt x="73" y="0"/>
                    <a:pt x="47" y="0"/>
                  </a:cubicBezTo>
                  <a:close/>
                  <a:moveTo>
                    <a:pt x="80" y="71"/>
                  </a:moveTo>
                  <a:cubicBezTo>
                    <a:pt x="80" y="71"/>
                    <a:pt x="80" y="71"/>
                    <a:pt x="80" y="71"/>
                  </a:cubicBezTo>
                  <a:cubicBezTo>
                    <a:pt x="72" y="84"/>
                    <a:pt x="67" y="94"/>
                    <a:pt x="65" y="103"/>
                  </a:cubicBezTo>
                  <a:cubicBezTo>
                    <a:pt x="65" y="103"/>
                    <a:pt x="65" y="103"/>
                    <a:pt x="65" y="103"/>
                  </a:cubicBezTo>
                  <a:cubicBezTo>
                    <a:pt x="29" y="103"/>
                    <a:pt x="29" y="103"/>
                    <a:pt x="29" y="103"/>
                  </a:cubicBezTo>
                  <a:cubicBezTo>
                    <a:pt x="29" y="103"/>
                    <a:pt x="29" y="103"/>
                    <a:pt x="29" y="103"/>
                  </a:cubicBezTo>
                  <a:cubicBezTo>
                    <a:pt x="27" y="94"/>
                    <a:pt x="22" y="84"/>
                    <a:pt x="14" y="71"/>
                  </a:cubicBezTo>
                  <a:cubicBezTo>
                    <a:pt x="14" y="71"/>
                    <a:pt x="14" y="71"/>
                    <a:pt x="14" y="71"/>
                  </a:cubicBezTo>
                  <a:cubicBezTo>
                    <a:pt x="9" y="64"/>
                    <a:pt x="6" y="55"/>
                    <a:pt x="6" y="47"/>
                  </a:cubicBezTo>
                  <a:cubicBezTo>
                    <a:pt x="6" y="24"/>
                    <a:pt x="24" y="6"/>
                    <a:pt x="47" y="6"/>
                  </a:cubicBezTo>
                  <a:cubicBezTo>
                    <a:pt x="70" y="6"/>
                    <a:pt x="88" y="24"/>
                    <a:pt x="88" y="47"/>
                  </a:cubicBezTo>
                  <a:cubicBezTo>
                    <a:pt x="88" y="55"/>
                    <a:pt x="85" y="64"/>
                    <a:pt x="80"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2" name="Freeform 92">
              <a:extLst>
                <a:ext uri="{FF2B5EF4-FFF2-40B4-BE49-F238E27FC236}">
                  <a16:creationId xmlns:a16="http://schemas.microsoft.com/office/drawing/2014/main" id="{2728F210-7B8E-45ED-9C08-2ED0D704C7DB}"/>
                </a:ext>
              </a:extLst>
            </p:cNvPr>
            <p:cNvSpPr>
              <a:spLocks/>
            </p:cNvSpPr>
            <p:nvPr/>
          </p:nvSpPr>
          <p:spPr bwMode="auto">
            <a:xfrm>
              <a:off x="6365875" y="3257550"/>
              <a:ext cx="19050" cy="50800"/>
            </a:xfrm>
            <a:custGeom>
              <a:avLst/>
              <a:gdLst>
                <a:gd name="T0" fmla="*/ 3 w 6"/>
                <a:gd name="T1" fmla="*/ 16 h 16"/>
                <a:gd name="T2" fmla="*/ 6 w 6"/>
                <a:gd name="T3" fmla="*/ 14 h 16"/>
                <a:gd name="T4" fmla="*/ 6 w 6"/>
                <a:gd name="T5" fmla="*/ 2 h 16"/>
                <a:gd name="T6" fmla="*/ 3 w 6"/>
                <a:gd name="T7" fmla="*/ 0 h 16"/>
                <a:gd name="T8" fmla="*/ 0 w 6"/>
                <a:gd name="T9" fmla="*/ 2 h 16"/>
                <a:gd name="T10" fmla="*/ 0 w 6"/>
                <a:gd name="T11" fmla="*/ 14 h 16"/>
                <a:gd name="T12" fmla="*/ 3 w 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6" h="16">
                  <a:moveTo>
                    <a:pt x="3" y="16"/>
                  </a:moveTo>
                  <a:cubicBezTo>
                    <a:pt x="5" y="16"/>
                    <a:pt x="6" y="15"/>
                    <a:pt x="6" y="14"/>
                  </a:cubicBezTo>
                  <a:cubicBezTo>
                    <a:pt x="6" y="2"/>
                    <a:pt x="6" y="2"/>
                    <a:pt x="6" y="2"/>
                  </a:cubicBezTo>
                  <a:cubicBezTo>
                    <a:pt x="6" y="1"/>
                    <a:pt x="5" y="0"/>
                    <a:pt x="3" y="0"/>
                  </a:cubicBezTo>
                  <a:cubicBezTo>
                    <a:pt x="2" y="0"/>
                    <a:pt x="0" y="1"/>
                    <a:pt x="0" y="2"/>
                  </a:cubicBezTo>
                  <a:cubicBezTo>
                    <a:pt x="0" y="14"/>
                    <a:pt x="0" y="14"/>
                    <a:pt x="0" y="14"/>
                  </a:cubicBezTo>
                  <a:cubicBezTo>
                    <a:pt x="0" y="15"/>
                    <a:pt x="2"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3" name="Freeform 93">
              <a:extLst>
                <a:ext uri="{FF2B5EF4-FFF2-40B4-BE49-F238E27FC236}">
                  <a16:creationId xmlns:a16="http://schemas.microsoft.com/office/drawing/2014/main" id="{4DE498E6-9AB2-4A58-8F89-D5FB818CFDF3}"/>
                </a:ext>
              </a:extLst>
            </p:cNvPr>
            <p:cNvSpPr>
              <a:spLocks/>
            </p:cNvSpPr>
            <p:nvPr/>
          </p:nvSpPr>
          <p:spPr bwMode="auto">
            <a:xfrm>
              <a:off x="6477000" y="3298825"/>
              <a:ext cx="41275" cy="47625"/>
            </a:xfrm>
            <a:custGeom>
              <a:avLst/>
              <a:gdLst>
                <a:gd name="T0" fmla="*/ 5 w 13"/>
                <a:gd name="T1" fmla="*/ 13 h 15"/>
                <a:gd name="T2" fmla="*/ 12 w 13"/>
                <a:gd name="T3" fmla="*/ 4 h 15"/>
                <a:gd name="T4" fmla="*/ 11 w 13"/>
                <a:gd name="T5" fmla="*/ 0 h 15"/>
                <a:gd name="T6" fmla="*/ 10 w 13"/>
                <a:gd name="T7" fmla="*/ 0 h 15"/>
                <a:gd name="T8" fmla="*/ 8 w 13"/>
                <a:gd name="T9" fmla="*/ 1 h 15"/>
                <a:gd name="T10" fmla="*/ 1 w 13"/>
                <a:gd name="T11" fmla="*/ 10 h 15"/>
                <a:gd name="T12" fmla="*/ 2 w 13"/>
                <a:gd name="T13" fmla="*/ 14 h 15"/>
                <a:gd name="T14" fmla="*/ 5 w 13"/>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5">
                  <a:moveTo>
                    <a:pt x="5" y="13"/>
                  </a:moveTo>
                  <a:cubicBezTo>
                    <a:pt x="12" y="4"/>
                    <a:pt x="12" y="4"/>
                    <a:pt x="12" y="4"/>
                  </a:cubicBezTo>
                  <a:cubicBezTo>
                    <a:pt x="13" y="3"/>
                    <a:pt x="12" y="1"/>
                    <a:pt x="11" y="0"/>
                  </a:cubicBezTo>
                  <a:cubicBezTo>
                    <a:pt x="11" y="0"/>
                    <a:pt x="10" y="0"/>
                    <a:pt x="10" y="0"/>
                  </a:cubicBezTo>
                  <a:cubicBezTo>
                    <a:pt x="9" y="0"/>
                    <a:pt x="8" y="0"/>
                    <a:pt x="8" y="1"/>
                  </a:cubicBezTo>
                  <a:cubicBezTo>
                    <a:pt x="1" y="10"/>
                    <a:pt x="1" y="10"/>
                    <a:pt x="1" y="10"/>
                  </a:cubicBezTo>
                  <a:cubicBezTo>
                    <a:pt x="0" y="11"/>
                    <a:pt x="0" y="13"/>
                    <a:pt x="2" y="14"/>
                  </a:cubicBezTo>
                  <a:cubicBezTo>
                    <a:pt x="3" y="15"/>
                    <a:pt x="5" y="14"/>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4" name="Freeform 94">
              <a:extLst>
                <a:ext uri="{FF2B5EF4-FFF2-40B4-BE49-F238E27FC236}">
                  <a16:creationId xmlns:a16="http://schemas.microsoft.com/office/drawing/2014/main" id="{4EFC7B0D-E0D7-4E3D-A527-B87CEDC6DEA7}"/>
                </a:ext>
              </a:extLst>
            </p:cNvPr>
            <p:cNvSpPr>
              <a:spLocks/>
            </p:cNvSpPr>
            <p:nvPr/>
          </p:nvSpPr>
          <p:spPr bwMode="auto">
            <a:xfrm>
              <a:off x="6550025" y="3409950"/>
              <a:ext cx="50800" cy="28575"/>
            </a:xfrm>
            <a:custGeom>
              <a:avLst/>
              <a:gdLst>
                <a:gd name="T0" fmla="*/ 4 w 16"/>
                <a:gd name="T1" fmla="*/ 9 h 9"/>
                <a:gd name="T2" fmla="*/ 14 w 16"/>
                <a:gd name="T3" fmla="*/ 5 h 9"/>
                <a:gd name="T4" fmla="*/ 16 w 16"/>
                <a:gd name="T5" fmla="*/ 1 h 9"/>
                <a:gd name="T6" fmla="*/ 13 w 16"/>
                <a:gd name="T7" fmla="*/ 0 h 9"/>
                <a:gd name="T8" fmla="*/ 12 w 16"/>
                <a:gd name="T9" fmla="*/ 0 h 9"/>
                <a:gd name="T10" fmla="*/ 2 w 16"/>
                <a:gd name="T11" fmla="*/ 4 h 9"/>
                <a:gd name="T12" fmla="*/ 0 w 16"/>
                <a:gd name="T13" fmla="*/ 5 h 9"/>
                <a:gd name="T14" fmla="*/ 0 w 16"/>
                <a:gd name="T15" fmla="*/ 7 h 9"/>
                <a:gd name="T16" fmla="*/ 4 w 16"/>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4" y="9"/>
                  </a:moveTo>
                  <a:cubicBezTo>
                    <a:pt x="14" y="5"/>
                    <a:pt x="14" y="5"/>
                    <a:pt x="14" y="5"/>
                  </a:cubicBezTo>
                  <a:cubicBezTo>
                    <a:pt x="16" y="4"/>
                    <a:pt x="16" y="3"/>
                    <a:pt x="16" y="1"/>
                  </a:cubicBezTo>
                  <a:cubicBezTo>
                    <a:pt x="15" y="0"/>
                    <a:pt x="14" y="0"/>
                    <a:pt x="13" y="0"/>
                  </a:cubicBezTo>
                  <a:cubicBezTo>
                    <a:pt x="13" y="0"/>
                    <a:pt x="13" y="0"/>
                    <a:pt x="12" y="0"/>
                  </a:cubicBezTo>
                  <a:cubicBezTo>
                    <a:pt x="2" y="4"/>
                    <a:pt x="2" y="4"/>
                    <a:pt x="2" y="4"/>
                  </a:cubicBezTo>
                  <a:cubicBezTo>
                    <a:pt x="1" y="4"/>
                    <a:pt x="0" y="4"/>
                    <a:pt x="0" y="5"/>
                  </a:cubicBezTo>
                  <a:cubicBezTo>
                    <a:pt x="0" y="6"/>
                    <a:pt x="0" y="6"/>
                    <a:pt x="0" y="7"/>
                  </a:cubicBezTo>
                  <a:cubicBezTo>
                    <a:pt x="1" y="8"/>
                    <a:pt x="2"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5" name="Freeform 95">
              <a:extLst>
                <a:ext uri="{FF2B5EF4-FFF2-40B4-BE49-F238E27FC236}">
                  <a16:creationId xmlns:a16="http://schemas.microsoft.com/office/drawing/2014/main" id="{0D23AEB4-40DE-41A8-A200-D9466C778215}"/>
                </a:ext>
              </a:extLst>
            </p:cNvPr>
            <p:cNvSpPr>
              <a:spLocks/>
            </p:cNvSpPr>
            <p:nvPr/>
          </p:nvSpPr>
          <p:spPr bwMode="auto">
            <a:xfrm>
              <a:off x="6553200" y="3538538"/>
              <a:ext cx="55563" cy="28575"/>
            </a:xfrm>
            <a:custGeom>
              <a:avLst/>
              <a:gdLst>
                <a:gd name="T0" fmla="*/ 15 w 17"/>
                <a:gd name="T1" fmla="*/ 3 h 9"/>
                <a:gd name="T2" fmla="*/ 4 w 17"/>
                <a:gd name="T3" fmla="*/ 1 h 9"/>
                <a:gd name="T4" fmla="*/ 3 w 17"/>
                <a:gd name="T5" fmla="*/ 0 h 9"/>
                <a:gd name="T6" fmla="*/ 0 w 17"/>
                <a:gd name="T7" fmla="*/ 2 h 9"/>
                <a:gd name="T8" fmla="*/ 1 w 17"/>
                <a:gd name="T9" fmla="*/ 4 h 9"/>
                <a:gd name="T10" fmla="*/ 2 w 17"/>
                <a:gd name="T11" fmla="*/ 6 h 9"/>
                <a:gd name="T12" fmla="*/ 13 w 17"/>
                <a:gd name="T13" fmla="*/ 9 h 9"/>
                <a:gd name="T14" fmla="*/ 17 w 17"/>
                <a:gd name="T15" fmla="*/ 7 h 9"/>
                <a:gd name="T16" fmla="*/ 16 w 17"/>
                <a:gd name="T17" fmla="*/ 5 h 9"/>
                <a:gd name="T18" fmla="*/ 15 w 17"/>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5" y="3"/>
                  </a:moveTo>
                  <a:cubicBezTo>
                    <a:pt x="4" y="1"/>
                    <a:pt x="4" y="1"/>
                    <a:pt x="4" y="1"/>
                  </a:cubicBezTo>
                  <a:cubicBezTo>
                    <a:pt x="4" y="0"/>
                    <a:pt x="3" y="0"/>
                    <a:pt x="3" y="0"/>
                  </a:cubicBezTo>
                  <a:cubicBezTo>
                    <a:pt x="2" y="0"/>
                    <a:pt x="1" y="1"/>
                    <a:pt x="0" y="2"/>
                  </a:cubicBezTo>
                  <a:cubicBezTo>
                    <a:pt x="0" y="3"/>
                    <a:pt x="0" y="4"/>
                    <a:pt x="1" y="4"/>
                  </a:cubicBezTo>
                  <a:cubicBezTo>
                    <a:pt x="1" y="5"/>
                    <a:pt x="2" y="6"/>
                    <a:pt x="2" y="6"/>
                  </a:cubicBezTo>
                  <a:cubicBezTo>
                    <a:pt x="13" y="9"/>
                    <a:pt x="13" y="9"/>
                    <a:pt x="13" y="9"/>
                  </a:cubicBezTo>
                  <a:cubicBezTo>
                    <a:pt x="15" y="9"/>
                    <a:pt x="16" y="8"/>
                    <a:pt x="17" y="7"/>
                  </a:cubicBezTo>
                  <a:cubicBezTo>
                    <a:pt x="17" y="6"/>
                    <a:pt x="17" y="5"/>
                    <a:pt x="16" y="5"/>
                  </a:cubicBezTo>
                  <a:cubicBezTo>
                    <a:pt x="16" y="4"/>
                    <a:pt x="15" y="4"/>
                    <a:pt x="1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6" name="Freeform 96">
              <a:extLst>
                <a:ext uri="{FF2B5EF4-FFF2-40B4-BE49-F238E27FC236}">
                  <a16:creationId xmlns:a16="http://schemas.microsoft.com/office/drawing/2014/main" id="{6F835C3A-8B69-4EE5-999B-972449980D4C}"/>
                </a:ext>
              </a:extLst>
            </p:cNvPr>
            <p:cNvSpPr>
              <a:spLocks/>
            </p:cNvSpPr>
            <p:nvPr/>
          </p:nvSpPr>
          <p:spPr bwMode="auto">
            <a:xfrm>
              <a:off x="6230938" y="3295650"/>
              <a:ext cx="41275" cy="47625"/>
            </a:xfrm>
            <a:custGeom>
              <a:avLst/>
              <a:gdLst>
                <a:gd name="T0" fmla="*/ 8 w 13"/>
                <a:gd name="T1" fmla="*/ 14 h 15"/>
                <a:gd name="T2" fmla="*/ 11 w 13"/>
                <a:gd name="T3" fmla="*/ 15 h 15"/>
                <a:gd name="T4" fmla="*/ 12 w 13"/>
                <a:gd name="T5" fmla="*/ 11 h 15"/>
                <a:gd name="T6" fmla="*/ 5 w 13"/>
                <a:gd name="T7" fmla="*/ 2 h 15"/>
                <a:gd name="T8" fmla="*/ 2 w 13"/>
                <a:gd name="T9" fmla="*/ 1 h 15"/>
                <a:gd name="T10" fmla="*/ 1 w 13"/>
                <a:gd name="T11" fmla="*/ 5 h 15"/>
                <a:gd name="T12" fmla="*/ 8 w 13"/>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8" y="14"/>
                  </a:moveTo>
                  <a:cubicBezTo>
                    <a:pt x="8" y="15"/>
                    <a:pt x="10" y="15"/>
                    <a:pt x="11" y="15"/>
                  </a:cubicBezTo>
                  <a:cubicBezTo>
                    <a:pt x="13" y="14"/>
                    <a:pt x="13" y="12"/>
                    <a:pt x="12" y="11"/>
                  </a:cubicBezTo>
                  <a:cubicBezTo>
                    <a:pt x="5" y="2"/>
                    <a:pt x="5" y="2"/>
                    <a:pt x="5" y="2"/>
                  </a:cubicBezTo>
                  <a:cubicBezTo>
                    <a:pt x="5" y="0"/>
                    <a:pt x="3" y="0"/>
                    <a:pt x="2" y="1"/>
                  </a:cubicBezTo>
                  <a:cubicBezTo>
                    <a:pt x="1" y="2"/>
                    <a:pt x="0" y="3"/>
                    <a:pt x="1" y="5"/>
                  </a:cubicBezTo>
                  <a:lnTo>
                    <a:pt x="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7" name="Freeform 97">
              <a:extLst>
                <a:ext uri="{FF2B5EF4-FFF2-40B4-BE49-F238E27FC236}">
                  <a16:creationId xmlns:a16="http://schemas.microsoft.com/office/drawing/2014/main" id="{F5C9BC78-016F-4728-85E6-04DCF46ECE21}"/>
                </a:ext>
              </a:extLst>
            </p:cNvPr>
            <p:cNvSpPr>
              <a:spLocks/>
            </p:cNvSpPr>
            <p:nvPr/>
          </p:nvSpPr>
          <p:spPr bwMode="auto">
            <a:xfrm>
              <a:off x="6145213" y="3406775"/>
              <a:ext cx="53975" cy="31750"/>
            </a:xfrm>
            <a:custGeom>
              <a:avLst/>
              <a:gdLst>
                <a:gd name="T0" fmla="*/ 15 w 17"/>
                <a:gd name="T1" fmla="*/ 4 h 10"/>
                <a:gd name="T2" fmla="*/ 4 w 17"/>
                <a:gd name="T3" fmla="*/ 0 h 10"/>
                <a:gd name="T4" fmla="*/ 3 w 17"/>
                <a:gd name="T5" fmla="*/ 0 h 10"/>
                <a:gd name="T6" fmla="*/ 1 w 17"/>
                <a:gd name="T7" fmla="*/ 2 h 10"/>
                <a:gd name="T8" fmla="*/ 3 w 17"/>
                <a:gd name="T9" fmla="*/ 5 h 10"/>
                <a:gd name="T10" fmla="*/ 13 w 17"/>
                <a:gd name="T11" fmla="*/ 9 h 10"/>
                <a:gd name="T12" fmla="*/ 17 w 17"/>
                <a:gd name="T13" fmla="*/ 7 h 10"/>
                <a:gd name="T14" fmla="*/ 15 w 17"/>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0">
                  <a:moveTo>
                    <a:pt x="15" y="4"/>
                  </a:moveTo>
                  <a:cubicBezTo>
                    <a:pt x="4" y="0"/>
                    <a:pt x="4" y="0"/>
                    <a:pt x="4" y="0"/>
                  </a:cubicBezTo>
                  <a:cubicBezTo>
                    <a:pt x="4" y="0"/>
                    <a:pt x="4" y="0"/>
                    <a:pt x="3" y="0"/>
                  </a:cubicBezTo>
                  <a:cubicBezTo>
                    <a:pt x="2" y="0"/>
                    <a:pt x="1" y="1"/>
                    <a:pt x="1" y="2"/>
                  </a:cubicBezTo>
                  <a:cubicBezTo>
                    <a:pt x="0" y="3"/>
                    <a:pt x="1" y="5"/>
                    <a:pt x="3" y="5"/>
                  </a:cubicBezTo>
                  <a:cubicBezTo>
                    <a:pt x="13" y="9"/>
                    <a:pt x="13" y="9"/>
                    <a:pt x="13" y="9"/>
                  </a:cubicBezTo>
                  <a:cubicBezTo>
                    <a:pt x="15" y="10"/>
                    <a:pt x="16" y="9"/>
                    <a:pt x="17" y="7"/>
                  </a:cubicBezTo>
                  <a:cubicBezTo>
                    <a:pt x="17" y="6"/>
                    <a:pt x="16" y="5"/>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8" name="Freeform 98">
              <a:extLst>
                <a:ext uri="{FF2B5EF4-FFF2-40B4-BE49-F238E27FC236}">
                  <a16:creationId xmlns:a16="http://schemas.microsoft.com/office/drawing/2014/main" id="{734B1964-FC96-4550-990B-3F8D348D51B9}"/>
                </a:ext>
              </a:extLst>
            </p:cNvPr>
            <p:cNvSpPr>
              <a:spLocks/>
            </p:cNvSpPr>
            <p:nvPr/>
          </p:nvSpPr>
          <p:spPr bwMode="auto">
            <a:xfrm>
              <a:off x="6142038" y="3538538"/>
              <a:ext cx="50800" cy="25400"/>
            </a:xfrm>
            <a:custGeom>
              <a:avLst/>
              <a:gdLst>
                <a:gd name="T0" fmla="*/ 13 w 16"/>
                <a:gd name="T1" fmla="*/ 0 h 8"/>
                <a:gd name="T2" fmla="*/ 13 w 16"/>
                <a:gd name="T3" fmla="*/ 0 h 8"/>
                <a:gd name="T4" fmla="*/ 2 w 16"/>
                <a:gd name="T5" fmla="*/ 3 h 8"/>
                <a:gd name="T6" fmla="*/ 0 w 16"/>
                <a:gd name="T7" fmla="*/ 4 h 8"/>
                <a:gd name="T8" fmla="*/ 0 w 16"/>
                <a:gd name="T9" fmla="*/ 6 h 8"/>
                <a:gd name="T10" fmla="*/ 3 w 16"/>
                <a:gd name="T11" fmla="*/ 8 h 8"/>
                <a:gd name="T12" fmla="*/ 14 w 16"/>
                <a:gd name="T13" fmla="*/ 5 h 8"/>
                <a:gd name="T14" fmla="*/ 16 w 16"/>
                <a:gd name="T15" fmla="*/ 4 h 8"/>
                <a:gd name="T16" fmla="*/ 16 w 16"/>
                <a:gd name="T17" fmla="*/ 2 h 8"/>
                <a:gd name="T18" fmla="*/ 13 w 1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13" y="0"/>
                  </a:moveTo>
                  <a:cubicBezTo>
                    <a:pt x="13" y="0"/>
                    <a:pt x="13" y="0"/>
                    <a:pt x="13" y="0"/>
                  </a:cubicBezTo>
                  <a:cubicBezTo>
                    <a:pt x="2" y="3"/>
                    <a:pt x="2" y="3"/>
                    <a:pt x="2" y="3"/>
                  </a:cubicBezTo>
                  <a:cubicBezTo>
                    <a:pt x="1" y="3"/>
                    <a:pt x="0" y="3"/>
                    <a:pt x="0" y="4"/>
                  </a:cubicBezTo>
                  <a:cubicBezTo>
                    <a:pt x="0" y="5"/>
                    <a:pt x="0" y="5"/>
                    <a:pt x="0" y="6"/>
                  </a:cubicBezTo>
                  <a:cubicBezTo>
                    <a:pt x="0" y="7"/>
                    <a:pt x="2" y="8"/>
                    <a:pt x="3" y="8"/>
                  </a:cubicBezTo>
                  <a:cubicBezTo>
                    <a:pt x="14" y="5"/>
                    <a:pt x="14" y="5"/>
                    <a:pt x="14" y="5"/>
                  </a:cubicBezTo>
                  <a:cubicBezTo>
                    <a:pt x="15" y="5"/>
                    <a:pt x="15" y="4"/>
                    <a:pt x="16" y="4"/>
                  </a:cubicBezTo>
                  <a:cubicBezTo>
                    <a:pt x="16" y="3"/>
                    <a:pt x="16" y="2"/>
                    <a:pt x="16" y="2"/>
                  </a:cubicBezTo>
                  <a:cubicBezTo>
                    <a:pt x="16" y="1"/>
                    <a:pt x="14"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99" name="Freeform 11">
            <a:extLst>
              <a:ext uri="{FF2B5EF4-FFF2-40B4-BE49-F238E27FC236}">
                <a16:creationId xmlns:a16="http://schemas.microsoft.com/office/drawing/2014/main" id="{F5025AE1-DA9A-4241-9D78-134E1E413C5D}"/>
              </a:ext>
            </a:extLst>
          </p:cNvPr>
          <p:cNvSpPr>
            <a:spLocks noChangeAspect="1" noEditPoints="1"/>
          </p:cNvSpPr>
          <p:nvPr/>
        </p:nvSpPr>
        <p:spPr bwMode="auto">
          <a:xfrm>
            <a:off x="3423849" y="4402400"/>
            <a:ext cx="540000" cy="540000"/>
          </a:xfrm>
          <a:custGeom>
            <a:avLst/>
            <a:gdLst>
              <a:gd name="T0" fmla="*/ 87 w 174"/>
              <a:gd name="T1" fmla="*/ 0 h 169"/>
              <a:gd name="T2" fmla="*/ 0 w 174"/>
              <a:gd name="T3" fmla="*/ 84 h 169"/>
              <a:gd name="T4" fmla="*/ 87 w 174"/>
              <a:gd name="T5" fmla="*/ 169 h 169"/>
              <a:gd name="T6" fmla="*/ 174 w 174"/>
              <a:gd name="T7" fmla="*/ 84 h 169"/>
              <a:gd name="T8" fmla="*/ 87 w 174"/>
              <a:gd name="T9" fmla="*/ 0 h 169"/>
              <a:gd name="T10" fmla="*/ 140 w 174"/>
              <a:gd name="T11" fmla="*/ 143 h 169"/>
              <a:gd name="T12" fmla="*/ 87 w 174"/>
              <a:gd name="T13" fmla="*/ 162 h 169"/>
              <a:gd name="T14" fmla="*/ 35 w 174"/>
              <a:gd name="T15" fmla="*/ 143 h 169"/>
              <a:gd name="T16" fmla="*/ 34 w 174"/>
              <a:gd name="T17" fmla="*/ 143 h 169"/>
              <a:gd name="T18" fmla="*/ 35 w 174"/>
              <a:gd name="T19" fmla="*/ 142 h 169"/>
              <a:gd name="T20" fmla="*/ 63 w 174"/>
              <a:gd name="T21" fmla="*/ 125 h 169"/>
              <a:gd name="T22" fmla="*/ 76 w 174"/>
              <a:gd name="T23" fmla="*/ 113 h 169"/>
              <a:gd name="T24" fmla="*/ 75 w 174"/>
              <a:gd name="T25" fmla="*/ 98 h 169"/>
              <a:gd name="T26" fmla="*/ 72 w 174"/>
              <a:gd name="T27" fmla="*/ 91 h 169"/>
              <a:gd name="T28" fmla="*/ 72 w 174"/>
              <a:gd name="T29" fmla="*/ 91 h 169"/>
              <a:gd name="T30" fmla="*/ 62 w 174"/>
              <a:gd name="T31" fmla="*/ 56 h 169"/>
              <a:gd name="T32" fmla="*/ 83 w 174"/>
              <a:gd name="T33" fmla="*/ 32 h 169"/>
              <a:gd name="T34" fmla="*/ 95 w 174"/>
              <a:gd name="T35" fmla="*/ 30 h 169"/>
              <a:gd name="T36" fmla="*/ 99 w 174"/>
              <a:gd name="T37" fmla="*/ 29 h 169"/>
              <a:gd name="T38" fmla="*/ 116 w 174"/>
              <a:gd name="T39" fmla="*/ 57 h 169"/>
              <a:gd name="T40" fmla="*/ 108 w 174"/>
              <a:gd name="T41" fmla="*/ 90 h 169"/>
              <a:gd name="T42" fmla="*/ 108 w 174"/>
              <a:gd name="T43" fmla="*/ 90 h 169"/>
              <a:gd name="T44" fmla="*/ 104 w 174"/>
              <a:gd name="T45" fmla="*/ 98 h 169"/>
              <a:gd name="T46" fmla="*/ 102 w 174"/>
              <a:gd name="T47" fmla="*/ 112 h 169"/>
              <a:gd name="T48" fmla="*/ 119 w 174"/>
              <a:gd name="T49" fmla="*/ 127 h 169"/>
              <a:gd name="T50" fmla="*/ 140 w 174"/>
              <a:gd name="T51" fmla="*/ 142 h 169"/>
              <a:gd name="T52" fmla="*/ 141 w 174"/>
              <a:gd name="T53" fmla="*/ 142 h 169"/>
              <a:gd name="T54" fmla="*/ 140 w 174"/>
              <a:gd name="T55" fmla="*/ 143 h 169"/>
              <a:gd name="T56" fmla="*/ 146 w 174"/>
              <a:gd name="T57" fmla="*/ 137 h 169"/>
              <a:gd name="T58" fmla="*/ 145 w 174"/>
              <a:gd name="T59" fmla="*/ 138 h 169"/>
              <a:gd name="T60" fmla="*/ 145 w 174"/>
              <a:gd name="T61" fmla="*/ 137 h 169"/>
              <a:gd name="T62" fmla="*/ 122 w 174"/>
              <a:gd name="T63" fmla="*/ 121 h 169"/>
              <a:gd name="T64" fmla="*/ 108 w 174"/>
              <a:gd name="T65" fmla="*/ 110 h 169"/>
              <a:gd name="T66" fmla="*/ 110 w 174"/>
              <a:gd name="T67" fmla="*/ 100 h 169"/>
              <a:gd name="T68" fmla="*/ 114 w 174"/>
              <a:gd name="T69" fmla="*/ 93 h 169"/>
              <a:gd name="T70" fmla="*/ 114 w 174"/>
              <a:gd name="T71" fmla="*/ 93 h 169"/>
              <a:gd name="T72" fmla="*/ 122 w 174"/>
              <a:gd name="T73" fmla="*/ 57 h 169"/>
              <a:gd name="T74" fmla="*/ 99 w 174"/>
              <a:gd name="T75" fmla="*/ 23 h 169"/>
              <a:gd name="T76" fmla="*/ 92 w 174"/>
              <a:gd name="T77" fmla="*/ 24 h 169"/>
              <a:gd name="T78" fmla="*/ 83 w 174"/>
              <a:gd name="T79" fmla="*/ 26 h 169"/>
              <a:gd name="T80" fmla="*/ 56 w 174"/>
              <a:gd name="T81" fmla="*/ 56 h 169"/>
              <a:gd name="T82" fmla="*/ 66 w 174"/>
              <a:gd name="T83" fmla="*/ 94 h 169"/>
              <a:gd name="T84" fmla="*/ 66 w 174"/>
              <a:gd name="T85" fmla="*/ 94 h 169"/>
              <a:gd name="T86" fmla="*/ 69 w 174"/>
              <a:gd name="T87" fmla="*/ 100 h 169"/>
              <a:gd name="T88" fmla="*/ 70 w 174"/>
              <a:gd name="T89" fmla="*/ 111 h 169"/>
              <a:gd name="T90" fmla="*/ 60 w 174"/>
              <a:gd name="T91" fmla="*/ 119 h 169"/>
              <a:gd name="T92" fmla="*/ 30 w 174"/>
              <a:gd name="T93" fmla="*/ 138 h 169"/>
              <a:gd name="T94" fmla="*/ 29 w 174"/>
              <a:gd name="T95" fmla="*/ 138 h 169"/>
              <a:gd name="T96" fmla="*/ 29 w 174"/>
              <a:gd name="T97" fmla="*/ 138 h 169"/>
              <a:gd name="T98" fmla="*/ 6 w 174"/>
              <a:gd name="T99" fmla="*/ 84 h 169"/>
              <a:gd name="T100" fmla="*/ 87 w 174"/>
              <a:gd name="T101" fmla="*/ 6 h 169"/>
              <a:gd name="T102" fmla="*/ 168 w 174"/>
              <a:gd name="T103" fmla="*/ 84 h 169"/>
              <a:gd name="T104" fmla="*/ 146 w 174"/>
              <a:gd name="T105" fmla="*/ 13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4" h="169">
                <a:moveTo>
                  <a:pt x="87" y="0"/>
                </a:moveTo>
                <a:cubicBezTo>
                  <a:pt x="39" y="0"/>
                  <a:pt x="0" y="38"/>
                  <a:pt x="0" y="84"/>
                </a:cubicBezTo>
                <a:cubicBezTo>
                  <a:pt x="0" y="131"/>
                  <a:pt x="39" y="169"/>
                  <a:pt x="87" y="169"/>
                </a:cubicBezTo>
                <a:cubicBezTo>
                  <a:pt x="135" y="169"/>
                  <a:pt x="174" y="131"/>
                  <a:pt x="174" y="84"/>
                </a:cubicBezTo>
                <a:cubicBezTo>
                  <a:pt x="174" y="38"/>
                  <a:pt x="135" y="0"/>
                  <a:pt x="87" y="0"/>
                </a:cubicBezTo>
                <a:close/>
                <a:moveTo>
                  <a:pt x="140" y="143"/>
                </a:moveTo>
                <a:cubicBezTo>
                  <a:pt x="125" y="155"/>
                  <a:pt x="107" y="162"/>
                  <a:pt x="87" y="162"/>
                </a:cubicBezTo>
                <a:cubicBezTo>
                  <a:pt x="68" y="162"/>
                  <a:pt x="49" y="155"/>
                  <a:pt x="35" y="143"/>
                </a:cubicBezTo>
                <a:cubicBezTo>
                  <a:pt x="34" y="143"/>
                  <a:pt x="34" y="143"/>
                  <a:pt x="34" y="143"/>
                </a:cubicBezTo>
                <a:cubicBezTo>
                  <a:pt x="35" y="142"/>
                  <a:pt x="35" y="142"/>
                  <a:pt x="35" y="142"/>
                </a:cubicBezTo>
                <a:cubicBezTo>
                  <a:pt x="45" y="133"/>
                  <a:pt x="50" y="131"/>
                  <a:pt x="63" y="125"/>
                </a:cubicBezTo>
                <a:cubicBezTo>
                  <a:pt x="70" y="122"/>
                  <a:pt x="74" y="118"/>
                  <a:pt x="76" y="113"/>
                </a:cubicBezTo>
                <a:cubicBezTo>
                  <a:pt x="78" y="108"/>
                  <a:pt x="78" y="103"/>
                  <a:pt x="75" y="98"/>
                </a:cubicBezTo>
                <a:cubicBezTo>
                  <a:pt x="74" y="95"/>
                  <a:pt x="73" y="93"/>
                  <a:pt x="72" y="91"/>
                </a:cubicBezTo>
                <a:cubicBezTo>
                  <a:pt x="72" y="91"/>
                  <a:pt x="72" y="91"/>
                  <a:pt x="72" y="91"/>
                </a:cubicBezTo>
                <a:cubicBezTo>
                  <a:pt x="67" y="84"/>
                  <a:pt x="62" y="75"/>
                  <a:pt x="62" y="56"/>
                </a:cubicBezTo>
                <a:cubicBezTo>
                  <a:pt x="62" y="33"/>
                  <a:pt x="74" y="32"/>
                  <a:pt x="83" y="32"/>
                </a:cubicBezTo>
                <a:cubicBezTo>
                  <a:pt x="89" y="32"/>
                  <a:pt x="92" y="31"/>
                  <a:pt x="95" y="30"/>
                </a:cubicBezTo>
                <a:cubicBezTo>
                  <a:pt x="96" y="30"/>
                  <a:pt x="97" y="29"/>
                  <a:pt x="99" y="29"/>
                </a:cubicBezTo>
                <a:cubicBezTo>
                  <a:pt x="107" y="29"/>
                  <a:pt x="116" y="37"/>
                  <a:pt x="116" y="57"/>
                </a:cubicBezTo>
                <a:cubicBezTo>
                  <a:pt x="116" y="77"/>
                  <a:pt x="113" y="82"/>
                  <a:pt x="108" y="90"/>
                </a:cubicBezTo>
                <a:cubicBezTo>
                  <a:pt x="108" y="90"/>
                  <a:pt x="108" y="90"/>
                  <a:pt x="108" y="90"/>
                </a:cubicBezTo>
                <a:cubicBezTo>
                  <a:pt x="107" y="92"/>
                  <a:pt x="105" y="95"/>
                  <a:pt x="104" y="98"/>
                </a:cubicBezTo>
                <a:cubicBezTo>
                  <a:pt x="101" y="103"/>
                  <a:pt x="100" y="108"/>
                  <a:pt x="102" y="112"/>
                </a:cubicBezTo>
                <a:cubicBezTo>
                  <a:pt x="104" y="118"/>
                  <a:pt x="110" y="123"/>
                  <a:pt x="119" y="127"/>
                </a:cubicBezTo>
                <a:cubicBezTo>
                  <a:pt x="127" y="130"/>
                  <a:pt x="135" y="137"/>
                  <a:pt x="140" y="142"/>
                </a:cubicBezTo>
                <a:cubicBezTo>
                  <a:pt x="141" y="142"/>
                  <a:pt x="141" y="142"/>
                  <a:pt x="141" y="142"/>
                </a:cubicBezTo>
                <a:lnTo>
                  <a:pt x="140" y="143"/>
                </a:lnTo>
                <a:close/>
                <a:moveTo>
                  <a:pt x="146" y="137"/>
                </a:moveTo>
                <a:cubicBezTo>
                  <a:pt x="145" y="138"/>
                  <a:pt x="145" y="138"/>
                  <a:pt x="145" y="138"/>
                </a:cubicBezTo>
                <a:cubicBezTo>
                  <a:pt x="145" y="137"/>
                  <a:pt x="145" y="137"/>
                  <a:pt x="145" y="137"/>
                </a:cubicBezTo>
                <a:cubicBezTo>
                  <a:pt x="140" y="133"/>
                  <a:pt x="131" y="125"/>
                  <a:pt x="122" y="121"/>
                </a:cubicBezTo>
                <a:cubicBezTo>
                  <a:pt x="114" y="117"/>
                  <a:pt x="110" y="114"/>
                  <a:pt x="108" y="110"/>
                </a:cubicBezTo>
                <a:cubicBezTo>
                  <a:pt x="107" y="107"/>
                  <a:pt x="108" y="104"/>
                  <a:pt x="110" y="100"/>
                </a:cubicBezTo>
                <a:cubicBezTo>
                  <a:pt x="111" y="98"/>
                  <a:pt x="113" y="95"/>
                  <a:pt x="114" y="93"/>
                </a:cubicBezTo>
                <a:cubicBezTo>
                  <a:pt x="114" y="93"/>
                  <a:pt x="114" y="93"/>
                  <a:pt x="114" y="93"/>
                </a:cubicBezTo>
                <a:cubicBezTo>
                  <a:pt x="119" y="85"/>
                  <a:pt x="122" y="78"/>
                  <a:pt x="122" y="57"/>
                </a:cubicBezTo>
                <a:cubicBezTo>
                  <a:pt x="122" y="25"/>
                  <a:pt x="103" y="23"/>
                  <a:pt x="99" y="23"/>
                </a:cubicBezTo>
                <a:cubicBezTo>
                  <a:pt x="96" y="23"/>
                  <a:pt x="94" y="24"/>
                  <a:pt x="92" y="24"/>
                </a:cubicBezTo>
                <a:cubicBezTo>
                  <a:pt x="90" y="25"/>
                  <a:pt x="88" y="26"/>
                  <a:pt x="83" y="26"/>
                </a:cubicBezTo>
                <a:cubicBezTo>
                  <a:pt x="74" y="26"/>
                  <a:pt x="56" y="26"/>
                  <a:pt x="56" y="56"/>
                </a:cubicBezTo>
                <a:cubicBezTo>
                  <a:pt x="56" y="77"/>
                  <a:pt x="61" y="86"/>
                  <a:pt x="66" y="94"/>
                </a:cubicBezTo>
                <a:cubicBezTo>
                  <a:pt x="66" y="94"/>
                  <a:pt x="66" y="94"/>
                  <a:pt x="66" y="94"/>
                </a:cubicBezTo>
                <a:cubicBezTo>
                  <a:pt x="67" y="96"/>
                  <a:pt x="68" y="98"/>
                  <a:pt x="69" y="100"/>
                </a:cubicBezTo>
                <a:cubicBezTo>
                  <a:pt x="71" y="104"/>
                  <a:pt x="71" y="108"/>
                  <a:pt x="70" y="111"/>
                </a:cubicBezTo>
                <a:cubicBezTo>
                  <a:pt x="69" y="114"/>
                  <a:pt x="65" y="117"/>
                  <a:pt x="60" y="119"/>
                </a:cubicBezTo>
                <a:cubicBezTo>
                  <a:pt x="48" y="125"/>
                  <a:pt x="42" y="127"/>
                  <a:pt x="30" y="138"/>
                </a:cubicBezTo>
                <a:cubicBezTo>
                  <a:pt x="29" y="138"/>
                  <a:pt x="29" y="138"/>
                  <a:pt x="29" y="138"/>
                </a:cubicBezTo>
                <a:cubicBezTo>
                  <a:pt x="29" y="138"/>
                  <a:pt x="29" y="138"/>
                  <a:pt x="29" y="138"/>
                </a:cubicBezTo>
                <a:cubicBezTo>
                  <a:pt x="14" y="123"/>
                  <a:pt x="6" y="104"/>
                  <a:pt x="6" y="84"/>
                </a:cubicBezTo>
                <a:cubicBezTo>
                  <a:pt x="6" y="41"/>
                  <a:pt x="43" y="6"/>
                  <a:pt x="87" y="6"/>
                </a:cubicBezTo>
                <a:cubicBezTo>
                  <a:pt x="132" y="6"/>
                  <a:pt x="168" y="41"/>
                  <a:pt x="168" y="84"/>
                </a:cubicBezTo>
                <a:cubicBezTo>
                  <a:pt x="168" y="104"/>
                  <a:pt x="160" y="123"/>
                  <a:pt x="146" y="137"/>
                </a:cubicBezTo>
                <a:close/>
              </a:path>
            </a:pathLst>
          </a:custGeom>
          <a:solidFill>
            <a:srgbClr val="FFFFFF">
              <a:alpha val="25882"/>
            </a:srgbClr>
          </a:solidFill>
          <a:ln>
            <a:noFill/>
          </a:ln>
        </p:spPr>
        <p:txBody>
          <a:bodyPr vert="horz" wrap="square" lIns="91440" tIns="45720" rIns="91440" bIns="45720" numCol="1" anchor="t" anchorCtr="0" compatLnSpc="1">
            <a:prstTxWarp prst="textNoShape">
              <a:avLst/>
            </a:prstTxWarp>
          </a:bodyPr>
          <a:lstStyle/>
          <a:p>
            <a:endParaRPr lang="en-AU" dirty="0"/>
          </a:p>
        </p:txBody>
      </p:sp>
      <p:grpSp>
        <p:nvGrpSpPr>
          <p:cNvPr id="105" name="Group 104">
            <a:extLst>
              <a:ext uri="{FF2B5EF4-FFF2-40B4-BE49-F238E27FC236}">
                <a16:creationId xmlns:a16="http://schemas.microsoft.com/office/drawing/2014/main" id="{58483CDE-D7C4-4738-A237-7F45EB6A48F6}"/>
              </a:ext>
            </a:extLst>
          </p:cNvPr>
          <p:cNvGrpSpPr>
            <a:grpSpLocks noChangeAspect="1"/>
          </p:cNvGrpSpPr>
          <p:nvPr/>
        </p:nvGrpSpPr>
        <p:grpSpPr>
          <a:xfrm>
            <a:off x="4692535" y="5059909"/>
            <a:ext cx="466725" cy="520701"/>
            <a:chOff x="6142038" y="3257550"/>
            <a:chExt cx="466725" cy="520701"/>
          </a:xfrm>
          <a:solidFill>
            <a:srgbClr val="FFFFFF">
              <a:alpha val="25882"/>
            </a:srgbClr>
          </a:solidFill>
        </p:grpSpPr>
        <p:sp>
          <p:nvSpPr>
            <p:cNvPr id="106" name="Freeform 89">
              <a:extLst>
                <a:ext uri="{FF2B5EF4-FFF2-40B4-BE49-F238E27FC236}">
                  <a16:creationId xmlns:a16="http://schemas.microsoft.com/office/drawing/2014/main" id="{F1C653AD-D396-43B2-98F0-0BD92580B4E3}"/>
                </a:ext>
              </a:extLst>
            </p:cNvPr>
            <p:cNvSpPr>
              <a:spLocks/>
            </p:cNvSpPr>
            <p:nvPr/>
          </p:nvSpPr>
          <p:spPr bwMode="auto">
            <a:xfrm>
              <a:off x="6305550" y="3713163"/>
              <a:ext cx="139700" cy="22225"/>
            </a:xfrm>
            <a:custGeom>
              <a:avLst/>
              <a:gdLst>
                <a:gd name="T0" fmla="*/ 41 w 44"/>
                <a:gd name="T1" fmla="*/ 0 h 7"/>
                <a:gd name="T2" fmla="*/ 4 w 44"/>
                <a:gd name="T3" fmla="*/ 0 h 7"/>
                <a:gd name="T4" fmla="*/ 0 w 44"/>
                <a:gd name="T5" fmla="*/ 3 h 7"/>
                <a:gd name="T6" fmla="*/ 0 w 44"/>
                <a:gd name="T7" fmla="*/ 4 h 7"/>
                <a:gd name="T8" fmla="*/ 4 w 44"/>
                <a:gd name="T9" fmla="*/ 7 h 7"/>
                <a:gd name="T10" fmla="*/ 41 w 44"/>
                <a:gd name="T11" fmla="*/ 7 h 7"/>
                <a:gd name="T12" fmla="*/ 44 w 44"/>
                <a:gd name="T13" fmla="*/ 4 h 7"/>
                <a:gd name="T14" fmla="*/ 44 w 44"/>
                <a:gd name="T15" fmla="*/ 3 h 7"/>
                <a:gd name="T16" fmla="*/ 41 w 4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
                  <a:moveTo>
                    <a:pt x="41" y="0"/>
                  </a:moveTo>
                  <a:cubicBezTo>
                    <a:pt x="4" y="0"/>
                    <a:pt x="4" y="0"/>
                    <a:pt x="4" y="0"/>
                  </a:cubicBezTo>
                  <a:cubicBezTo>
                    <a:pt x="2" y="0"/>
                    <a:pt x="0" y="2"/>
                    <a:pt x="0" y="3"/>
                  </a:cubicBezTo>
                  <a:cubicBezTo>
                    <a:pt x="0" y="4"/>
                    <a:pt x="0" y="4"/>
                    <a:pt x="0" y="4"/>
                  </a:cubicBezTo>
                  <a:cubicBezTo>
                    <a:pt x="0" y="5"/>
                    <a:pt x="2" y="7"/>
                    <a:pt x="4" y="7"/>
                  </a:cubicBezTo>
                  <a:cubicBezTo>
                    <a:pt x="41" y="7"/>
                    <a:pt x="41" y="7"/>
                    <a:pt x="41" y="7"/>
                  </a:cubicBezTo>
                  <a:cubicBezTo>
                    <a:pt x="42" y="7"/>
                    <a:pt x="44" y="5"/>
                    <a:pt x="44" y="4"/>
                  </a:cubicBezTo>
                  <a:cubicBezTo>
                    <a:pt x="44" y="3"/>
                    <a:pt x="44" y="3"/>
                    <a:pt x="44" y="3"/>
                  </a:cubicBezTo>
                  <a:cubicBezTo>
                    <a:pt x="44" y="2"/>
                    <a:pt x="42"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1" name="Freeform 90">
              <a:extLst>
                <a:ext uri="{FF2B5EF4-FFF2-40B4-BE49-F238E27FC236}">
                  <a16:creationId xmlns:a16="http://schemas.microsoft.com/office/drawing/2014/main" id="{FA3BD727-05F9-40C0-89B7-7A2E23B5D0E6}"/>
                </a:ext>
              </a:extLst>
            </p:cNvPr>
            <p:cNvSpPr>
              <a:spLocks/>
            </p:cNvSpPr>
            <p:nvPr/>
          </p:nvSpPr>
          <p:spPr bwMode="auto">
            <a:xfrm>
              <a:off x="6321425" y="3754438"/>
              <a:ext cx="107950" cy="23813"/>
            </a:xfrm>
            <a:custGeom>
              <a:avLst/>
              <a:gdLst>
                <a:gd name="T0" fmla="*/ 31 w 34"/>
                <a:gd name="T1" fmla="*/ 0 h 7"/>
                <a:gd name="T2" fmla="*/ 3 w 34"/>
                <a:gd name="T3" fmla="*/ 0 h 7"/>
                <a:gd name="T4" fmla="*/ 0 w 34"/>
                <a:gd name="T5" fmla="*/ 3 h 7"/>
                <a:gd name="T6" fmla="*/ 0 w 34"/>
                <a:gd name="T7" fmla="*/ 4 h 7"/>
                <a:gd name="T8" fmla="*/ 3 w 34"/>
                <a:gd name="T9" fmla="*/ 7 h 7"/>
                <a:gd name="T10" fmla="*/ 31 w 34"/>
                <a:gd name="T11" fmla="*/ 7 h 7"/>
                <a:gd name="T12" fmla="*/ 34 w 34"/>
                <a:gd name="T13" fmla="*/ 4 h 7"/>
                <a:gd name="T14" fmla="*/ 34 w 34"/>
                <a:gd name="T15" fmla="*/ 3 h 7"/>
                <a:gd name="T16" fmla="*/ 31 w 3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7">
                  <a:moveTo>
                    <a:pt x="31" y="0"/>
                  </a:moveTo>
                  <a:cubicBezTo>
                    <a:pt x="3" y="0"/>
                    <a:pt x="3" y="0"/>
                    <a:pt x="3" y="0"/>
                  </a:cubicBezTo>
                  <a:cubicBezTo>
                    <a:pt x="1" y="0"/>
                    <a:pt x="0" y="1"/>
                    <a:pt x="0" y="3"/>
                  </a:cubicBezTo>
                  <a:cubicBezTo>
                    <a:pt x="0" y="4"/>
                    <a:pt x="0" y="4"/>
                    <a:pt x="0" y="4"/>
                  </a:cubicBezTo>
                  <a:cubicBezTo>
                    <a:pt x="0" y="5"/>
                    <a:pt x="1" y="7"/>
                    <a:pt x="3" y="7"/>
                  </a:cubicBezTo>
                  <a:cubicBezTo>
                    <a:pt x="31" y="7"/>
                    <a:pt x="31" y="7"/>
                    <a:pt x="31" y="7"/>
                  </a:cubicBezTo>
                  <a:cubicBezTo>
                    <a:pt x="33" y="7"/>
                    <a:pt x="34" y="5"/>
                    <a:pt x="34" y="4"/>
                  </a:cubicBezTo>
                  <a:cubicBezTo>
                    <a:pt x="34" y="3"/>
                    <a:pt x="34" y="3"/>
                    <a:pt x="34" y="3"/>
                  </a:cubicBezTo>
                  <a:cubicBezTo>
                    <a:pt x="34" y="1"/>
                    <a:pt x="33"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2" name="Freeform 91">
              <a:extLst>
                <a:ext uri="{FF2B5EF4-FFF2-40B4-BE49-F238E27FC236}">
                  <a16:creationId xmlns:a16="http://schemas.microsoft.com/office/drawing/2014/main" id="{76D6CAFF-1D2F-4E29-A86C-6C14E722A26C}"/>
                </a:ext>
              </a:extLst>
            </p:cNvPr>
            <p:cNvSpPr>
              <a:spLocks noEditPoints="1"/>
            </p:cNvSpPr>
            <p:nvPr/>
          </p:nvSpPr>
          <p:spPr bwMode="auto">
            <a:xfrm>
              <a:off x="6224588" y="3346450"/>
              <a:ext cx="300038" cy="350838"/>
            </a:xfrm>
            <a:custGeom>
              <a:avLst/>
              <a:gdLst>
                <a:gd name="T0" fmla="*/ 47 w 94"/>
                <a:gd name="T1" fmla="*/ 0 h 110"/>
                <a:gd name="T2" fmla="*/ 0 w 94"/>
                <a:gd name="T3" fmla="*/ 47 h 110"/>
                <a:gd name="T4" fmla="*/ 9 w 94"/>
                <a:gd name="T5" fmla="*/ 74 h 110"/>
                <a:gd name="T6" fmla="*/ 24 w 94"/>
                <a:gd name="T7" fmla="*/ 107 h 110"/>
                <a:gd name="T8" fmla="*/ 27 w 94"/>
                <a:gd name="T9" fmla="*/ 110 h 110"/>
                <a:gd name="T10" fmla="*/ 67 w 94"/>
                <a:gd name="T11" fmla="*/ 110 h 110"/>
                <a:gd name="T12" fmla="*/ 70 w 94"/>
                <a:gd name="T13" fmla="*/ 107 h 110"/>
                <a:gd name="T14" fmla="*/ 85 w 94"/>
                <a:gd name="T15" fmla="*/ 75 h 110"/>
                <a:gd name="T16" fmla="*/ 94 w 94"/>
                <a:gd name="T17" fmla="*/ 47 h 110"/>
                <a:gd name="T18" fmla="*/ 47 w 94"/>
                <a:gd name="T19" fmla="*/ 0 h 110"/>
                <a:gd name="T20" fmla="*/ 80 w 94"/>
                <a:gd name="T21" fmla="*/ 71 h 110"/>
                <a:gd name="T22" fmla="*/ 80 w 94"/>
                <a:gd name="T23" fmla="*/ 71 h 110"/>
                <a:gd name="T24" fmla="*/ 65 w 94"/>
                <a:gd name="T25" fmla="*/ 103 h 110"/>
                <a:gd name="T26" fmla="*/ 65 w 94"/>
                <a:gd name="T27" fmla="*/ 103 h 110"/>
                <a:gd name="T28" fmla="*/ 29 w 94"/>
                <a:gd name="T29" fmla="*/ 103 h 110"/>
                <a:gd name="T30" fmla="*/ 29 w 94"/>
                <a:gd name="T31" fmla="*/ 103 h 110"/>
                <a:gd name="T32" fmla="*/ 14 w 94"/>
                <a:gd name="T33" fmla="*/ 71 h 110"/>
                <a:gd name="T34" fmla="*/ 14 w 94"/>
                <a:gd name="T35" fmla="*/ 71 h 110"/>
                <a:gd name="T36" fmla="*/ 6 w 94"/>
                <a:gd name="T37" fmla="*/ 47 h 110"/>
                <a:gd name="T38" fmla="*/ 47 w 94"/>
                <a:gd name="T39" fmla="*/ 6 h 110"/>
                <a:gd name="T40" fmla="*/ 88 w 94"/>
                <a:gd name="T41" fmla="*/ 47 h 110"/>
                <a:gd name="T42" fmla="*/ 80 w 94"/>
                <a:gd name="T4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0">
                  <a:moveTo>
                    <a:pt x="47" y="0"/>
                  </a:moveTo>
                  <a:cubicBezTo>
                    <a:pt x="21" y="0"/>
                    <a:pt x="0" y="21"/>
                    <a:pt x="0" y="47"/>
                  </a:cubicBezTo>
                  <a:cubicBezTo>
                    <a:pt x="0" y="57"/>
                    <a:pt x="3" y="66"/>
                    <a:pt x="9" y="74"/>
                  </a:cubicBezTo>
                  <a:cubicBezTo>
                    <a:pt x="18" y="88"/>
                    <a:pt x="22" y="98"/>
                    <a:pt x="24" y="107"/>
                  </a:cubicBezTo>
                  <a:cubicBezTo>
                    <a:pt x="24" y="108"/>
                    <a:pt x="26" y="110"/>
                    <a:pt x="27" y="110"/>
                  </a:cubicBezTo>
                  <a:cubicBezTo>
                    <a:pt x="67" y="110"/>
                    <a:pt x="67" y="110"/>
                    <a:pt x="67" y="110"/>
                  </a:cubicBezTo>
                  <a:cubicBezTo>
                    <a:pt x="68" y="110"/>
                    <a:pt x="70" y="108"/>
                    <a:pt x="70" y="107"/>
                  </a:cubicBezTo>
                  <a:cubicBezTo>
                    <a:pt x="72" y="98"/>
                    <a:pt x="76" y="88"/>
                    <a:pt x="85" y="75"/>
                  </a:cubicBezTo>
                  <a:cubicBezTo>
                    <a:pt x="91" y="66"/>
                    <a:pt x="94" y="57"/>
                    <a:pt x="94" y="47"/>
                  </a:cubicBezTo>
                  <a:cubicBezTo>
                    <a:pt x="94" y="21"/>
                    <a:pt x="73" y="0"/>
                    <a:pt x="47" y="0"/>
                  </a:cubicBezTo>
                  <a:close/>
                  <a:moveTo>
                    <a:pt x="80" y="71"/>
                  </a:moveTo>
                  <a:cubicBezTo>
                    <a:pt x="80" y="71"/>
                    <a:pt x="80" y="71"/>
                    <a:pt x="80" y="71"/>
                  </a:cubicBezTo>
                  <a:cubicBezTo>
                    <a:pt x="72" y="84"/>
                    <a:pt x="67" y="94"/>
                    <a:pt x="65" y="103"/>
                  </a:cubicBezTo>
                  <a:cubicBezTo>
                    <a:pt x="65" y="103"/>
                    <a:pt x="65" y="103"/>
                    <a:pt x="65" y="103"/>
                  </a:cubicBezTo>
                  <a:cubicBezTo>
                    <a:pt x="29" y="103"/>
                    <a:pt x="29" y="103"/>
                    <a:pt x="29" y="103"/>
                  </a:cubicBezTo>
                  <a:cubicBezTo>
                    <a:pt x="29" y="103"/>
                    <a:pt x="29" y="103"/>
                    <a:pt x="29" y="103"/>
                  </a:cubicBezTo>
                  <a:cubicBezTo>
                    <a:pt x="27" y="94"/>
                    <a:pt x="22" y="84"/>
                    <a:pt x="14" y="71"/>
                  </a:cubicBezTo>
                  <a:cubicBezTo>
                    <a:pt x="14" y="71"/>
                    <a:pt x="14" y="71"/>
                    <a:pt x="14" y="71"/>
                  </a:cubicBezTo>
                  <a:cubicBezTo>
                    <a:pt x="9" y="64"/>
                    <a:pt x="6" y="55"/>
                    <a:pt x="6" y="47"/>
                  </a:cubicBezTo>
                  <a:cubicBezTo>
                    <a:pt x="6" y="24"/>
                    <a:pt x="24" y="6"/>
                    <a:pt x="47" y="6"/>
                  </a:cubicBezTo>
                  <a:cubicBezTo>
                    <a:pt x="70" y="6"/>
                    <a:pt x="88" y="24"/>
                    <a:pt x="88" y="47"/>
                  </a:cubicBezTo>
                  <a:cubicBezTo>
                    <a:pt x="88" y="55"/>
                    <a:pt x="85" y="64"/>
                    <a:pt x="80"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113" name="Freeform 92">
              <a:extLst>
                <a:ext uri="{FF2B5EF4-FFF2-40B4-BE49-F238E27FC236}">
                  <a16:creationId xmlns:a16="http://schemas.microsoft.com/office/drawing/2014/main" id="{E1C20C00-DF40-41BC-8D30-2B9DE63E3F42}"/>
                </a:ext>
              </a:extLst>
            </p:cNvPr>
            <p:cNvSpPr>
              <a:spLocks/>
            </p:cNvSpPr>
            <p:nvPr/>
          </p:nvSpPr>
          <p:spPr bwMode="auto">
            <a:xfrm>
              <a:off x="6365875" y="3257550"/>
              <a:ext cx="19050" cy="50800"/>
            </a:xfrm>
            <a:custGeom>
              <a:avLst/>
              <a:gdLst>
                <a:gd name="T0" fmla="*/ 3 w 6"/>
                <a:gd name="T1" fmla="*/ 16 h 16"/>
                <a:gd name="T2" fmla="*/ 6 w 6"/>
                <a:gd name="T3" fmla="*/ 14 h 16"/>
                <a:gd name="T4" fmla="*/ 6 w 6"/>
                <a:gd name="T5" fmla="*/ 2 h 16"/>
                <a:gd name="T6" fmla="*/ 3 w 6"/>
                <a:gd name="T7" fmla="*/ 0 h 16"/>
                <a:gd name="T8" fmla="*/ 0 w 6"/>
                <a:gd name="T9" fmla="*/ 2 h 16"/>
                <a:gd name="T10" fmla="*/ 0 w 6"/>
                <a:gd name="T11" fmla="*/ 14 h 16"/>
                <a:gd name="T12" fmla="*/ 3 w 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6" h="16">
                  <a:moveTo>
                    <a:pt x="3" y="16"/>
                  </a:moveTo>
                  <a:cubicBezTo>
                    <a:pt x="5" y="16"/>
                    <a:pt x="6" y="15"/>
                    <a:pt x="6" y="14"/>
                  </a:cubicBezTo>
                  <a:cubicBezTo>
                    <a:pt x="6" y="2"/>
                    <a:pt x="6" y="2"/>
                    <a:pt x="6" y="2"/>
                  </a:cubicBezTo>
                  <a:cubicBezTo>
                    <a:pt x="6" y="1"/>
                    <a:pt x="5" y="0"/>
                    <a:pt x="3" y="0"/>
                  </a:cubicBezTo>
                  <a:cubicBezTo>
                    <a:pt x="2" y="0"/>
                    <a:pt x="0" y="1"/>
                    <a:pt x="0" y="2"/>
                  </a:cubicBezTo>
                  <a:cubicBezTo>
                    <a:pt x="0" y="14"/>
                    <a:pt x="0" y="14"/>
                    <a:pt x="0" y="14"/>
                  </a:cubicBezTo>
                  <a:cubicBezTo>
                    <a:pt x="0" y="15"/>
                    <a:pt x="2"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4" name="Freeform 93">
              <a:extLst>
                <a:ext uri="{FF2B5EF4-FFF2-40B4-BE49-F238E27FC236}">
                  <a16:creationId xmlns:a16="http://schemas.microsoft.com/office/drawing/2014/main" id="{4031FD4F-5CCD-4725-8690-9D8F28B24DC6}"/>
                </a:ext>
              </a:extLst>
            </p:cNvPr>
            <p:cNvSpPr>
              <a:spLocks/>
            </p:cNvSpPr>
            <p:nvPr/>
          </p:nvSpPr>
          <p:spPr bwMode="auto">
            <a:xfrm>
              <a:off x="6477000" y="3298825"/>
              <a:ext cx="41275" cy="47625"/>
            </a:xfrm>
            <a:custGeom>
              <a:avLst/>
              <a:gdLst>
                <a:gd name="T0" fmla="*/ 5 w 13"/>
                <a:gd name="T1" fmla="*/ 13 h 15"/>
                <a:gd name="T2" fmla="*/ 12 w 13"/>
                <a:gd name="T3" fmla="*/ 4 h 15"/>
                <a:gd name="T4" fmla="*/ 11 w 13"/>
                <a:gd name="T5" fmla="*/ 0 h 15"/>
                <a:gd name="T6" fmla="*/ 10 w 13"/>
                <a:gd name="T7" fmla="*/ 0 h 15"/>
                <a:gd name="T8" fmla="*/ 8 w 13"/>
                <a:gd name="T9" fmla="*/ 1 h 15"/>
                <a:gd name="T10" fmla="*/ 1 w 13"/>
                <a:gd name="T11" fmla="*/ 10 h 15"/>
                <a:gd name="T12" fmla="*/ 2 w 13"/>
                <a:gd name="T13" fmla="*/ 14 h 15"/>
                <a:gd name="T14" fmla="*/ 5 w 13"/>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5">
                  <a:moveTo>
                    <a:pt x="5" y="13"/>
                  </a:moveTo>
                  <a:cubicBezTo>
                    <a:pt x="12" y="4"/>
                    <a:pt x="12" y="4"/>
                    <a:pt x="12" y="4"/>
                  </a:cubicBezTo>
                  <a:cubicBezTo>
                    <a:pt x="13" y="3"/>
                    <a:pt x="12" y="1"/>
                    <a:pt x="11" y="0"/>
                  </a:cubicBezTo>
                  <a:cubicBezTo>
                    <a:pt x="11" y="0"/>
                    <a:pt x="10" y="0"/>
                    <a:pt x="10" y="0"/>
                  </a:cubicBezTo>
                  <a:cubicBezTo>
                    <a:pt x="9" y="0"/>
                    <a:pt x="8" y="0"/>
                    <a:pt x="8" y="1"/>
                  </a:cubicBezTo>
                  <a:cubicBezTo>
                    <a:pt x="1" y="10"/>
                    <a:pt x="1" y="10"/>
                    <a:pt x="1" y="10"/>
                  </a:cubicBezTo>
                  <a:cubicBezTo>
                    <a:pt x="0" y="11"/>
                    <a:pt x="0" y="13"/>
                    <a:pt x="2" y="14"/>
                  </a:cubicBezTo>
                  <a:cubicBezTo>
                    <a:pt x="3" y="15"/>
                    <a:pt x="5" y="14"/>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5" name="Freeform 94">
              <a:extLst>
                <a:ext uri="{FF2B5EF4-FFF2-40B4-BE49-F238E27FC236}">
                  <a16:creationId xmlns:a16="http://schemas.microsoft.com/office/drawing/2014/main" id="{533A1F0C-73D6-426B-8893-FFB8F3B28D93}"/>
                </a:ext>
              </a:extLst>
            </p:cNvPr>
            <p:cNvSpPr>
              <a:spLocks/>
            </p:cNvSpPr>
            <p:nvPr/>
          </p:nvSpPr>
          <p:spPr bwMode="auto">
            <a:xfrm>
              <a:off x="6550025" y="3409950"/>
              <a:ext cx="50800" cy="28575"/>
            </a:xfrm>
            <a:custGeom>
              <a:avLst/>
              <a:gdLst>
                <a:gd name="T0" fmla="*/ 4 w 16"/>
                <a:gd name="T1" fmla="*/ 9 h 9"/>
                <a:gd name="T2" fmla="*/ 14 w 16"/>
                <a:gd name="T3" fmla="*/ 5 h 9"/>
                <a:gd name="T4" fmla="*/ 16 w 16"/>
                <a:gd name="T5" fmla="*/ 1 h 9"/>
                <a:gd name="T6" fmla="*/ 13 w 16"/>
                <a:gd name="T7" fmla="*/ 0 h 9"/>
                <a:gd name="T8" fmla="*/ 12 w 16"/>
                <a:gd name="T9" fmla="*/ 0 h 9"/>
                <a:gd name="T10" fmla="*/ 2 w 16"/>
                <a:gd name="T11" fmla="*/ 4 h 9"/>
                <a:gd name="T12" fmla="*/ 0 w 16"/>
                <a:gd name="T13" fmla="*/ 5 h 9"/>
                <a:gd name="T14" fmla="*/ 0 w 16"/>
                <a:gd name="T15" fmla="*/ 7 h 9"/>
                <a:gd name="T16" fmla="*/ 4 w 16"/>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4" y="9"/>
                  </a:moveTo>
                  <a:cubicBezTo>
                    <a:pt x="14" y="5"/>
                    <a:pt x="14" y="5"/>
                    <a:pt x="14" y="5"/>
                  </a:cubicBezTo>
                  <a:cubicBezTo>
                    <a:pt x="16" y="4"/>
                    <a:pt x="16" y="3"/>
                    <a:pt x="16" y="1"/>
                  </a:cubicBezTo>
                  <a:cubicBezTo>
                    <a:pt x="15" y="0"/>
                    <a:pt x="14" y="0"/>
                    <a:pt x="13" y="0"/>
                  </a:cubicBezTo>
                  <a:cubicBezTo>
                    <a:pt x="13" y="0"/>
                    <a:pt x="13" y="0"/>
                    <a:pt x="12" y="0"/>
                  </a:cubicBezTo>
                  <a:cubicBezTo>
                    <a:pt x="2" y="4"/>
                    <a:pt x="2" y="4"/>
                    <a:pt x="2" y="4"/>
                  </a:cubicBezTo>
                  <a:cubicBezTo>
                    <a:pt x="1" y="4"/>
                    <a:pt x="0" y="4"/>
                    <a:pt x="0" y="5"/>
                  </a:cubicBezTo>
                  <a:cubicBezTo>
                    <a:pt x="0" y="6"/>
                    <a:pt x="0" y="6"/>
                    <a:pt x="0" y="7"/>
                  </a:cubicBezTo>
                  <a:cubicBezTo>
                    <a:pt x="1" y="8"/>
                    <a:pt x="2"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6" name="Freeform 95">
              <a:extLst>
                <a:ext uri="{FF2B5EF4-FFF2-40B4-BE49-F238E27FC236}">
                  <a16:creationId xmlns:a16="http://schemas.microsoft.com/office/drawing/2014/main" id="{39C7AEC4-66A8-4ECC-8418-A270B114FF47}"/>
                </a:ext>
              </a:extLst>
            </p:cNvPr>
            <p:cNvSpPr>
              <a:spLocks/>
            </p:cNvSpPr>
            <p:nvPr/>
          </p:nvSpPr>
          <p:spPr bwMode="auto">
            <a:xfrm>
              <a:off x="6553200" y="3538538"/>
              <a:ext cx="55563" cy="28575"/>
            </a:xfrm>
            <a:custGeom>
              <a:avLst/>
              <a:gdLst>
                <a:gd name="T0" fmla="*/ 15 w 17"/>
                <a:gd name="T1" fmla="*/ 3 h 9"/>
                <a:gd name="T2" fmla="*/ 4 w 17"/>
                <a:gd name="T3" fmla="*/ 1 h 9"/>
                <a:gd name="T4" fmla="*/ 3 w 17"/>
                <a:gd name="T5" fmla="*/ 0 h 9"/>
                <a:gd name="T6" fmla="*/ 0 w 17"/>
                <a:gd name="T7" fmla="*/ 2 h 9"/>
                <a:gd name="T8" fmla="*/ 1 w 17"/>
                <a:gd name="T9" fmla="*/ 4 h 9"/>
                <a:gd name="T10" fmla="*/ 2 w 17"/>
                <a:gd name="T11" fmla="*/ 6 h 9"/>
                <a:gd name="T12" fmla="*/ 13 w 17"/>
                <a:gd name="T13" fmla="*/ 9 h 9"/>
                <a:gd name="T14" fmla="*/ 17 w 17"/>
                <a:gd name="T15" fmla="*/ 7 h 9"/>
                <a:gd name="T16" fmla="*/ 16 w 17"/>
                <a:gd name="T17" fmla="*/ 5 h 9"/>
                <a:gd name="T18" fmla="*/ 15 w 17"/>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5" y="3"/>
                  </a:moveTo>
                  <a:cubicBezTo>
                    <a:pt x="4" y="1"/>
                    <a:pt x="4" y="1"/>
                    <a:pt x="4" y="1"/>
                  </a:cubicBezTo>
                  <a:cubicBezTo>
                    <a:pt x="4" y="0"/>
                    <a:pt x="3" y="0"/>
                    <a:pt x="3" y="0"/>
                  </a:cubicBezTo>
                  <a:cubicBezTo>
                    <a:pt x="2" y="0"/>
                    <a:pt x="1" y="1"/>
                    <a:pt x="0" y="2"/>
                  </a:cubicBezTo>
                  <a:cubicBezTo>
                    <a:pt x="0" y="3"/>
                    <a:pt x="0" y="4"/>
                    <a:pt x="1" y="4"/>
                  </a:cubicBezTo>
                  <a:cubicBezTo>
                    <a:pt x="1" y="5"/>
                    <a:pt x="2" y="6"/>
                    <a:pt x="2" y="6"/>
                  </a:cubicBezTo>
                  <a:cubicBezTo>
                    <a:pt x="13" y="9"/>
                    <a:pt x="13" y="9"/>
                    <a:pt x="13" y="9"/>
                  </a:cubicBezTo>
                  <a:cubicBezTo>
                    <a:pt x="15" y="9"/>
                    <a:pt x="16" y="8"/>
                    <a:pt x="17" y="7"/>
                  </a:cubicBezTo>
                  <a:cubicBezTo>
                    <a:pt x="17" y="6"/>
                    <a:pt x="17" y="5"/>
                    <a:pt x="16" y="5"/>
                  </a:cubicBezTo>
                  <a:cubicBezTo>
                    <a:pt x="16" y="4"/>
                    <a:pt x="15" y="4"/>
                    <a:pt x="1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8" name="Freeform 96">
              <a:extLst>
                <a:ext uri="{FF2B5EF4-FFF2-40B4-BE49-F238E27FC236}">
                  <a16:creationId xmlns:a16="http://schemas.microsoft.com/office/drawing/2014/main" id="{3D638573-0251-4C69-897B-9EABC8DB87AD}"/>
                </a:ext>
              </a:extLst>
            </p:cNvPr>
            <p:cNvSpPr>
              <a:spLocks/>
            </p:cNvSpPr>
            <p:nvPr/>
          </p:nvSpPr>
          <p:spPr bwMode="auto">
            <a:xfrm>
              <a:off x="6230938" y="3295650"/>
              <a:ext cx="41275" cy="47625"/>
            </a:xfrm>
            <a:custGeom>
              <a:avLst/>
              <a:gdLst>
                <a:gd name="T0" fmla="*/ 8 w 13"/>
                <a:gd name="T1" fmla="*/ 14 h 15"/>
                <a:gd name="T2" fmla="*/ 11 w 13"/>
                <a:gd name="T3" fmla="*/ 15 h 15"/>
                <a:gd name="T4" fmla="*/ 12 w 13"/>
                <a:gd name="T5" fmla="*/ 11 h 15"/>
                <a:gd name="T6" fmla="*/ 5 w 13"/>
                <a:gd name="T7" fmla="*/ 2 h 15"/>
                <a:gd name="T8" fmla="*/ 2 w 13"/>
                <a:gd name="T9" fmla="*/ 1 h 15"/>
                <a:gd name="T10" fmla="*/ 1 w 13"/>
                <a:gd name="T11" fmla="*/ 5 h 15"/>
                <a:gd name="T12" fmla="*/ 8 w 13"/>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8" y="14"/>
                  </a:moveTo>
                  <a:cubicBezTo>
                    <a:pt x="8" y="15"/>
                    <a:pt x="10" y="15"/>
                    <a:pt x="11" y="15"/>
                  </a:cubicBezTo>
                  <a:cubicBezTo>
                    <a:pt x="13" y="14"/>
                    <a:pt x="13" y="12"/>
                    <a:pt x="12" y="11"/>
                  </a:cubicBezTo>
                  <a:cubicBezTo>
                    <a:pt x="5" y="2"/>
                    <a:pt x="5" y="2"/>
                    <a:pt x="5" y="2"/>
                  </a:cubicBezTo>
                  <a:cubicBezTo>
                    <a:pt x="5" y="0"/>
                    <a:pt x="3" y="0"/>
                    <a:pt x="2" y="1"/>
                  </a:cubicBezTo>
                  <a:cubicBezTo>
                    <a:pt x="1" y="2"/>
                    <a:pt x="0" y="3"/>
                    <a:pt x="1" y="5"/>
                  </a:cubicBezTo>
                  <a:lnTo>
                    <a:pt x="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9" name="Freeform 97">
              <a:extLst>
                <a:ext uri="{FF2B5EF4-FFF2-40B4-BE49-F238E27FC236}">
                  <a16:creationId xmlns:a16="http://schemas.microsoft.com/office/drawing/2014/main" id="{C51B21F9-B1DE-4580-B152-A9DE7BD683B6}"/>
                </a:ext>
              </a:extLst>
            </p:cNvPr>
            <p:cNvSpPr>
              <a:spLocks/>
            </p:cNvSpPr>
            <p:nvPr/>
          </p:nvSpPr>
          <p:spPr bwMode="auto">
            <a:xfrm>
              <a:off x="6145213" y="3406775"/>
              <a:ext cx="53975" cy="31750"/>
            </a:xfrm>
            <a:custGeom>
              <a:avLst/>
              <a:gdLst>
                <a:gd name="T0" fmla="*/ 15 w 17"/>
                <a:gd name="T1" fmla="*/ 4 h 10"/>
                <a:gd name="T2" fmla="*/ 4 w 17"/>
                <a:gd name="T3" fmla="*/ 0 h 10"/>
                <a:gd name="T4" fmla="*/ 3 w 17"/>
                <a:gd name="T5" fmla="*/ 0 h 10"/>
                <a:gd name="T6" fmla="*/ 1 w 17"/>
                <a:gd name="T7" fmla="*/ 2 h 10"/>
                <a:gd name="T8" fmla="*/ 3 w 17"/>
                <a:gd name="T9" fmla="*/ 5 h 10"/>
                <a:gd name="T10" fmla="*/ 13 w 17"/>
                <a:gd name="T11" fmla="*/ 9 h 10"/>
                <a:gd name="T12" fmla="*/ 17 w 17"/>
                <a:gd name="T13" fmla="*/ 7 h 10"/>
                <a:gd name="T14" fmla="*/ 15 w 17"/>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0">
                  <a:moveTo>
                    <a:pt x="15" y="4"/>
                  </a:moveTo>
                  <a:cubicBezTo>
                    <a:pt x="4" y="0"/>
                    <a:pt x="4" y="0"/>
                    <a:pt x="4" y="0"/>
                  </a:cubicBezTo>
                  <a:cubicBezTo>
                    <a:pt x="4" y="0"/>
                    <a:pt x="4" y="0"/>
                    <a:pt x="3" y="0"/>
                  </a:cubicBezTo>
                  <a:cubicBezTo>
                    <a:pt x="2" y="0"/>
                    <a:pt x="1" y="1"/>
                    <a:pt x="1" y="2"/>
                  </a:cubicBezTo>
                  <a:cubicBezTo>
                    <a:pt x="0" y="3"/>
                    <a:pt x="1" y="5"/>
                    <a:pt x="3" y="5"/>
                  </a:cubicBezTo>
                  <a:cubicBezTo>
                    <a:pt x="13" y="9"/>
                    <a:pt x="13" y="9"/>
                    <a:pt x="13" y="9"/>
                  </a:cubicBezTo>
                  <a:cubicBezTo>
                    <a:pt x="15" y="10"/>
                    <a:pt x="16" y="9"/>
                    <a:pt x="17" y="7"/>
                  </a:cubicBezTo>
                  <a:cubicBezTo>
                    <a:pt x="17" y="6"/>
                    <a:pt x="16" y="5"/>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1" name="Freeform 98">
              <a:extLst>
                <a:ext uri="{FF2B5EF4-FFF2-40B4-BE49-F238E27FC236}">
                  <a16:creationId xmlns:a16="http://schemas.microsoft.com/office/drawing/2014/main" id="{580620F0-72A8-46FF-9422-6592F9C2EAA4}"/>
                </a:ext>
              </a:extLst>
            </p:cNvPr>
            <p:cNvSpPr>
              <a:spLocks/>
            </p:cNvSpPr>
            <p:nvPr/>
          </p:nvSpPr>
          <p:spPr bwMode="auto">
            <a:xfrm>
              <a:off x="6142038" y="3538538"/>
              <a:ext cx="50800" cy="25400"/>
            </a:xfrm>
            <a:custGeom>
              <a:avLst/>
              <a:gdLst>
                <a:gd name="T0" fmla="*/ 13 w 16"/>
                <a:gd name="T1" fmla="*/ 0 h 8"/>
                <a:gd name="T2" fmla="*/ 13 w 16"/>
                <a:gd name="T3" fmla="*/ 0 h 8"/>
                <a:gd name="T4" fmla="*/ 2 w 16"/>
                <a:gd name="T5" fmla="*/ 3 h 8"/>
                <a:gd name="T6" fmla="*/ 0 w 16"/>
                <a:gd name="T7" fmla="*/ 4 h 8"/>
                <a:gd name="T8" fmla="*/ 0 w 16"/>
                <a:gd name="T9" fmla="*/ 6 h 8"/>
                <a:gd name="T10" fmla="*/ 3 w 16"/>
                <a:gd name="T11" fmla="*/ 8 h 8"/>
                <a:gd name="T12" fmla="*/ 14 w 16"/>
                <a:gd name="T13" fmla="*/ 5 h 8"/>
                <a:gd name="T14" fmla="*/ 16 w 16"/>
                <a:gd name="T15" fmla="*/ 4 h 8"/>
                <a:gd name="T16" fmla="*/ 16 w 16"/>
                <a:gd name="T17" fmla="*/ 2 h 8"/>
                <a:gd name="T18" fmla="*/ 13 w 1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13" y="0"/>
                  </a:moveTo>
                  <a:cubicBezTo>
                    <a:pt x="13" y="0"/>
                    <a:pt x="13" y="0"/>
                    <a:pt x="13" y="0"/>
                  </a:cubicBezTo>
                  <a:cubicBezTo>
                    <a:pt x="2" y="3"/>
                    <a:pt x="2" y="3"/>
                    <a:pt x="2" y="3"/>
                  </a:cubicBezTo>
                  <a:cubicBezTo>
                    <a:pt x="1" y="3"/>
                    <a:pt x="0" y="3"/>
                    <a:pt x="0" y="4"/>
                  </a:cubicBezTo>
                  <a:cubicBezTo>
                    <a:pt x="0" y="5"/>
                    <a:pt x="0" y="5"/>
                    <a:pt x="0" y="6"/>
                  </a:cubicBezTo>
                  <a:cubicBezTo>
                    <a:pt x="0" y="7"/>
                    <a:pt x="2" y="8"/>
                    <a:pt x="3" y="8"/>
                  </a:cubicBezTo>
                  <a:cubicBezTo>
                    <a:pt x="14" y="5"/>
                    <a:pt x="14" y="5"/>
                    <a:pt x="14" y="5"/>
                  </a:cubicBezTo>
                  <a:cubicBezTo>
                    <a:pt x="15" y="5"/>
                    <a:pt x="15" y="4"/>
                    <a:pt x="16" y="4"/>
                  </a:cubicBezTo>
                  <a:cubicBezTo>
                    <a:pt x="16" y="3"/>
                    <a:pt x="16" y="2"/>
                    <a:pt x="16" y="2"/>
                  </a:cubicBezTo>
                  <a:cubicBezTo>
                    <a:pt x="16" y="1"/>
                    <a:pt x="14"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28" name="Rectangle 127">
            <a:extLst>
              <a:ext uri="{FF2B5EF4-FFF2-40B4-BE49-F238E27FC236}">
                <a16:creationId xmlns:a16="http://schemas.microsoft.com/office/drawing/2014/main" id="{63B660F8-38D3-47F5-8250-7DB350176FF4}"/>
              </a:ext>
            </a:extLst>
          </p:cNvPr>
          <p:cNvSpPr/>
          <p:nvPr/>
        </p:nvSpPr>
        <p:spPr>
          <a:xfrm>
            <a:off x="681741" y="2772251"/>
            <a:ext cx="2577553" cy="577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900" dirty="0">
                <a:solidFill>
                  <a:schemeClr val="bg1"/>
                </a:solidFill>
              </a:rPr>
              <a:t>All </a:t>
            </a:r>
            <a:r>
              <a:rPr lang="en-GB" sz="900" dirty="0">
                <a:solidFill>
                  <a:schemeClr val="bg1"/>
                </a:solidFill>
                <a:latin typeface="+mj-lt"/>
              </a:rPr>
              <a:t>food consumed on campus is sustainable</a:t>
            </a:r>
            <a:r>
              <a:rPr lang="en-GB" sz="900" dirty="0">
                <a:solidFill>
                  <a:schemeClr val="bg1"/>
                </a:solidFill>
              </a:rPr>
              <a:t>, mainly plant-based, and locally and ethically sourced</a:t>
            </a:r>
          </a:p>
        </p:txBody>
      </p:sp>
      <p:sp>
        <p:nvSpPr>
          <p:cNvPr id="104" name="Rectangle 103">
            <a:extLst>
              <a:ext uri="{FF2B5EF4-FFF2-40B4-BE49-F238E27FC236}">
                <a16:creationId xmlns:a16="http://schemas.microsoft.com/office/drawing/2014/main" id="{9C1DAD7C-76FB-4BBC-A3B3-47069406FA47}"/>
              </a:ext>
            </a:extLst>
          </p:cNvPr>
          <p:cNvSpPr/>
          <p:nvPr/>
        </p:nvSpPr>
        <p:spPr>
          <a:xfrm>
            <a:off x="668987" y="3492154"/>
            <a:ext cx="2577553" cy="577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900" dirty="0">
                <a:solidFill>
                  <a:schemeClr val="bg1"/>
                </a:solidFill>
              </a:rPr>
              <a:t>The college is </a:t>
            </a:r>
            <a:r>
              <a:rPr lang="en-GB" sz="900" dirty="0">
                <a:solidFill>
                  <a:schemeClr val="bg1"/>
                </a:solidFill>
                <a:latin typeface="+mj-lt"/>
              </a:rPr>
              <a:t>well known for its performance on sustainability </a:t>
            </a:r>
            <a:r>
              <a:rPr lang="en-GB" sz="900" dirty="0">
                <a:solidFill>
                  <a:schemeClr val="bg1"/>
                </a:solidFill>
              </a:rPr>
              <a:t>(through awards like the Green Gown and the </a:t>
            </a:r>
            <a:r>
              <a:rPr lang="en-GB" sz="900" dirty="0" err="1">
                <a:solidFill>
                  <a:schemeClr val="bg1"/>
                </a:solidFill>
              </a:rPr>
              <a:t>AoC</a:t>
            </a:r>
            <a:r>
              <a:rPr lang="en-GB" sz="900" dirty="0">
                <a:solidFill>
                  <a:schemeClr val="bg1"/>
                </a:solidFill>
              </a:rPr>
              <a:t> Beacon Awards) and attracts students for this reason</a:t>
            </a:r>
          </a:p>
        </p:txBody>
      </p:sp>
    </p:spTree>
    <p:extLst>
      <p:ext uri="{BB962C8B-B14F-4D97-AF65-F5344CB8AC3E}">
        <p14:creationId xmlns:p14="http://schemas.microsoft.com/office/powerpoint/2010/main" val="3835950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63134FE-88C0-49E5-AD40-147835BA4589}"/>
              </a:ext>
            </a:extLst>
          </p:cNvPr>
          <p:cNvGraphicFramePr>
            <a:graphicFrameLocks noChangeAspect="1"/>
          </p:cNvGraphicFramePr>
          <p:nvPr>
            <p:custDataLst>
              <p:tags r:id="rId2"/>
            </p:custDataLst>
            <p:extLst>
              <p:ext uri="{D42A27DB-BD31-4B8C-83A1-F6EECF244321}">
                <p14:modId xmlns:p14="http://schemas.microsoft.com/office/powerpoint/2010/main" val="4215963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463134FE-88C0-49E5-AD40-147835BA458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8" name="Rectangle 27">
            <a:extLst>
              <a:ext uri="{FF2B5EF4-FFF2-40B4-BE49-F238E27FC236}">
                <a16:creationId xmlns:a16="http://schemas.microsoft.com/office/drawing/2014/main" id="{029A99AB-CF23-47D6-A75E-9ABC0015174B}"/>
              </a:ext>
            </a:extLst>
          </p:cNvPr>
          <p:cNvSpPr/>
          <p:nvPr/>
        </p:nvSpPr>
        <p:spPr>
          <a:xfrm>
            <a:off x="0" y="106326"/>
            <a:ext cx="12190413" cy="6443550"/>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aphicFrame>
        <p:nvGraphicFramePr>
          <p:cNvPr id="2" name="Table 1">
            <a:extLst>
              <a:ext uri="{FF2B5EF4-FFF2-40B4-BE49-F238E27FC236}">
                <a16:creationId xmlns:a16="http://schemas.microsoft.com/office/drawing/2014/main" id="{525E51DD-7C67-431D-ABE3-963FC8499A88}"/>
              </a:ext>
            </a:extLst>
          </p:cNvPr>
          <p:cNvGraphicFramePr>
            <a:graphicFrameLocks noGrp="1"/>
          </p:cNvGraphicFramePr>
          <p:nvPr>
            <p:extLst>
              <p:ext uri="{D42A27DB-BD31-4B8C-83A1-F6EECF244321}">
                <p14:modId xmlns:p14="http://schemas.microsoft.com/office/powerpoint/2010/main" val="3064718000"/>
              </p:ext>
            </p:extLst>
          </p:nvPr>
        </p:nvGraphicFramePr>
        <p:xfrm>
          <a:off x="674687" y="1125538"/>
          <a:ext cx="10872788" cy="4404360"/>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230538">
                <a:tc gridSpan="4">
                  <a:txBody>
                    <a:bodyPr/>
                    <a:lstStyle/>
                    <a:p>
                      <a:r>
                        <a:rPr lang="en-GB" sz="1100" dirty="0">
                          <a:solidFill>
                            <a:schemeClr val="accent1"/>
                          </a:solidFill>
                          <a:latin typeface="+mj-lt"/>
                        </a:rPr>
                        <a:t>Leadership and Governance</a:t>
                      </a:r>
                      <a:endParaRPr lang="en-AU" sz="1100" dirty="0">
                        <a:solidFill>
                          <a:schemeClr val="accent1"/>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224373">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SHOULD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691614">
                <a:tc>
                  <a:txBody>
                    <a:bodyPr/>
                    <a:lstStyle/>
                    <a:p>
                      <a:pPr marL="0" indent="0">
                        <a:buFont typeface="Arial" panose="020B0604020202020204" pitchFamily="34" charset="0"/>
                        <a:buNone/>
                      </a:pPr>
                      <a:r>
                        <a:rPr lang="en-GB" sz="900" dirty="0">
                          <a:latin typeface="+mj-lt"/>
                        </a:rPr>
                        <a:t>Incorporate sustainability into all governance arrangements</a:t>
                      </a:r>
                    </a:p>
                    <a:p>
                      <a:pPr marL="171450" indent="-171450">
                        <a:buFont typeface="Arial" panose="020B0604020202020204" pitchFamily="34" charset="0"/>
                        <a:buChar char="•"/>
                      </a:pPr>
                      <a:r>
                        <a:rPr lang="en-GB" sz="900" dirty="0"/>
                        <a:t>Make clear leaders’ accountability for delivering on sustainability agenda</a:t>
                      </a:r>
                    </a:p>
                    <a:p>
                      <a:pPr marL="171450" indent="-171450">
                        <a:buFont typeface="Arial" panose="020B0604020202020204" pitchFamily="34" charset="0"/>
                        <a:buChar char="•"/>
                      </a:pPr>
                      <a:r>
                        <a:rPr lang="en-GB" sz="900" dirty="0"/>
                        <a:t>Make the sustainability agenda a part of executive group and governing board arrangements – e.g. a standing agenda item is how the college is delivering on its net zero target/environmental objectives.</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600"/>
                        </a:spcAft>
                      </a:pPr>
                      <a:r>
                        <a:rPr lang="en-GB" sz="900" dirty="0"/>
                        <a:t>Being explicit about leaders’ accountability for sustainability in the college will future-proof the college against a change in leadership or change in priorities. </a:t>
                      </a:r>
                    </a:p>
                    <a:p>
                      <a:pPr>
                        <a:spcAft>
                          <a:spcPts val="600"/>
                        </a:spcAft>
                      </a:pPr>
                      <a:r>
                        <a:rPr lang="en-GB" sz="900" dirty="0"/>
                        <a:t>Incorporating sustainability into key governance meetings will ensure the issue and progress on targets is front of mind for these groups</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Low cost </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N/A - ongoing</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5029457"/>
                  </a:ext>
                </a:extLst>
              </a:tr>
              <a:tr h="813663">
                <a:tc>
                  <a:txBody>
                    <a:bodyPr/>
                    <a:lstStyle/>
                    <a:p>
                      <a:r>
                        <a:rPr lang="en-GB" sz="900" dirty="0">
                          <a:latin typeface="+mj-lt"/>
                        </a:rPr>
                        <a:t>Develop climate change adaptation/risk strategy</a:t>
                      </a:r>
                    </a:p>
                    <a:p>
                      <a:pPr marL="171450" indent="-171450">
                        <a:buFont typeface="Arial" panose="020B0604020202020204" pitchFamily="34" charset="0"/>
                        <a:buChar char="•"/>
                      </a:pPr>
                      <a:r>
                        <a:rPr lang="en-GB" sz="900" dirty="0"/>
                        <a:t>Assess the risks of climate change to the college (e.g. heatwaves, flooding) and incorporate these risk explicitly into the college’s risk management plan</a:t>
                      </a:r>
                    </a:p>
                    <a:p>
                      <a:pPr marL="171450" indent="-171450">
                        <a:buFont typeface="Arial" panose="020B0604020202020204" pitchFamily="34" charset="0"/>
                        <a:buChar char="•"/>
                      </a:pPr>
                      <a:r>
                        <a:rPr lang="en-GB" sz="900" dirty="0"/>
                        <a:t>Draw on </a:t>
                      </a:r>
                      <a:r>
                        <a:rPr lang="en-GB" sz="900" dirty="0">
                          <a:hlinkClick r:id="rId6"/>
                        </a:rPr>
                        <a:t>guidance developed by the EAUC and AECOM</a:t>
                      </a:r>
                      <a:r>
                        <a:rPr lang="en-GB" sz="900" dirty="0"/>
                        <a:t> on how universities and colleges should adapt to a changing climate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GB" sz="900" dirty="0"/>
                        <a:t>The effects of climate change – particularly severe weather events like flooding and heatwaves – pose threats to almost everything colleges do (teaching, recruitment, their supply chains, infrastructure). Colleges should incorporate these risks into their normal risk management approaches.</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900" dirty="0"/>
                    </a:p>
                    <a:p>
                      <a:endParaRPr lang="en-GB" sz="900" dirty="0"/>
                    </a:p>
                    <a:p>
                      <a:r>
                        <a:rPr lang="en-GB" sz="900" dirty="0"/>
                        <a:t>There may be costs involved in additional risk management approaches/mitigations</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900" dirty="0"/>
                    </a:p>
                    <a:p>
                      <a:endParaRPr lang="en-GB" sz="900" dirty="0"/>
                    </a:p>
                    <a:p>
                      <a:endParaRPr lang="en-GB" sz="900" dirty="0"/>
                    </a:p>
                    <a:p>
                      <a:r>
                        <a:rPr lang="en-GB" sz="900" dirty="0"/>
                        <a:t>How long this takes may depend on the complexity of climate-related risk to the college (e.g. susceptibility to floods)</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80747031"/>
                  </a:ext>
                </a:extLst>
              </a:tr>
              <a:tr h="813663">
                <a:tc>
                  <a:txBody>
                    <a:bodyPr/>
                    <a:lstStyle/>
                    <a:p>
                      <a:pPr marL="0" indent="0">
                        <a:buFont typeface="Arial" panose="020B0604020202020204" pitchFamily="34" charset="0"/>
                        <a:buNone/>
                      </a:pPr>
                      <a:r>
                        <a:rPr lang="en-GB" sz="900" dirty="0">
                          <a:latin typeface="+mj-lt"/>
                        </a:rPr>
                        <a:t>Incorporate climate responsibility and sustainability into staff development</a:t>
                      </a:r>
                    </a:p>
                    <a:p>
                      <a:pPr marL="171450" indent="-171450">
                        <a:buFont typeface="Arial" panose="020B0604020202020204" pitchFamily="34" charset="0"/>
                        <a:buChar char="•"/>
                      </a:pPr>
                      <a:r>
                        <a:rPr lang="en-GB" sz="900" dirty="0">
                          <a:latin typeface="+mn-lt"/>
                        </a:rPr>
                        <a:t>Work with college HR team/representative to incorporate climate responsibility and sustainability into staff development practices, including induction, CPD, and possibly promotion and award structures </a:t>
                      </a:r>
                    </a:p>
                    <a:p>
                      <a:pPr marL="171450" indent="-171450">
                        <a:buFont typeface="Arial" panose="020B0604020202020204" pitchFamily="34" charset="0"/>
                        <a:buChar char="•"/>
                      </a:pPr>
                      <a:r>
                        <a:rPr lang="en-GB" sz="900" dirty="0">
                          <a:latin typeface="+mn-lt"/>
                        </a:rPr>
                        <a:t>Consider incorporating sustainability as a standard item on job descriptions – for example, knowledge about and commitment to the SDGs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spcAft>
                          <a:spcPts val="600"/>
                        </a:spcAft>
                      </a:pPr>
                      <a:r>
                        <a:rPr lang="en-GB" sz="900" dirty="0"/>
                        <a:t>Incorporating sustainability into the college’s staff development practices is an opportunity to make it a key part of the workforce. It will also help teaching staff to become better teachers of sustainability and ensure that sustainability initiatives in the college are more likely to ‘stick’</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GB" sz="900" dirty="0"/>
                    </a:p>
                    <a:p>
                      <a:endParaRPr lang="en-GB" sz="900" dirty="0"/>
                    </a:p>
                    <a:p>
                      <a:endParaRPr lang="en-GB" sz="900" dirty="0"/>
                    </a:p>
                    <a:p>
                      <a:r>
                        <a:rPr lang="en-GB" sz="900" dirty="0"/>
                        <a:t>Staff time associated with updating standard induction and other procedures</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GB" sz="900" dirty="0"/>
                    </a:p>
                    <a:p>
                      <a:endParaRPr lang="en-GB" sz="900" dirty="0"/>
                    </a:p>
                    <a:p>
                      <a:endParaRPr lang="en-GB" sz="900" dirty="0"/>
                    </a:p>
                    <a:p>
                      <a:r>
                        <a:rPr lang="en-GB" sz="900" dirty="0"/>
                        <a:t>Changes to staff development practices and the workforce will take some time, as people adapt. Changes to pay and reward structures, for example, require careful change management. </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222064877"/>
                  </a:ext>
                </a:extLst>
              </a:tr>
            </a:tbl>
          </a:graphicData>
        </a:graphic>
      </p:graphicFrame>
      <p:sp>
        <p:nvSpPr>
          <p:cNvPr id="15" name="Oval 14">
            <a:extLst>
              <a:ext uri="{FF2B5EF4-FFF2-40B4-BE49-F238E27FC236}">
                <a16:creationId xmlns:a16="http://schemas.microsoft.com/office/drawing/2014/main" id="{F27D87DB-4AFC-4F22-B9B7-03573511F03B}"/>
              </a:ext>
            </a:extLst>
          </p:cNvPr>
          <p:cNvSpPr/>
          <p:nvPr/>
        </p:nvSpPr>
        <p:spPr>
          <a:xfrm>
            <a:off x="8475191" y="1908663"/>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6" name="Oval 15">
            <a:extLst>
              <a:ext uri="{FF2B5EF4-FFF2-40B4-BE49-F238E27FC236}">
                <a16:creationId xmlns:a16="http://schemas.microsoft.com/office/drawing/2014/main" id="{BDB76005-39EC-4A93-B688-56197C553600}"/>
              </a:ext>
            </a:extLst>
          </p:cNvPr>
          <p:cNvSpPr/>
          <p:nvPr/>
        </p:nvSpPr>
        <p:spPr>
          <a:xfrm>
            <a:off x="8763929" y="190866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7" name="Oval 16">
            <a:extLst>
              <a:ext uri="{FF2B5EF4-FFF2-40B4-BE49-F238E27FC236}">
                <a16:creationId xmlns:a16="http://schemas.microsoft.com/office/drawing/2014/main" id="{A2FA36EB-07EB-408D-BF60-B1DFECF9FA1B}"/>
              </a:ext>
            </a:extLst>
          </p:cNvPr>
          <p:cNvSpPr/>
          <p:nvPr/>
        </p:nvSpPr>
        <p:spPr>
          <a:xfrm>
            <a:off x="9052667" y="190866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18" name="Oval 17">
            <a:extLst>
              <a:ext uri="{FF2B5EF4-FFF2-40B4-BE49-F238E27FC236}">
                <a16:creationId xmlns:a16="http://schemas.microsoft.com/office/drawing/2014/main" id="{ADAA7506-148D-4AC0-8312-4B44A6A111FC}"/>
              </a:ext>
            </a:extLst>
          </p:cNvPr>
          <p:cNvSpPr/>
          <p:nvPr/>
        </p:nvSpPr>
        <p:spPr>
          <a:xfrm>
            <a:off x="8475191" y="2897187"/>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0" name="Oval 19">
            <a:extLst>
              <a:ext uri="{FF2B5EF4-FFF2-40B4-BE49-F238E27FC236}">
                <a16:creationId xmlns:a16="http://schemas.microsoft.com/office/drawing/2014/main" id="{CF3CC18D-B369-4252-A617-6409A2F1C8FA}"/>
              </a:ext>
            </a:extLst>
          </p:cNvPr>
          <p:cNvSpPr/>
          <p:nvPr/>
        </p:nvSpPr>
        <p:spPr>
          <a:xfrm>
            <a:off x="8763929" y="2897187"/>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3" name="Oval 22">
            <a:extLst>
              <a:ext uri="{FF2B5EF4-FFF2-40B4-BE49-F238E27FC236}">
                <a16:creationId xmlns:a16="http://schemas.microsoft.com/office/drawing/2014/main" id="{98E21A48-8DE2-43D1-82C2-BFA673D19BC8}"/>
              </a:ext>
            </a:extLst>
          </p:cNvPr>
          <p:cNvSpPr/>
          <p:nvPr/>
        </p:nvSpPr>
        <p:spPr>
          <a:xfrm>
            <a:off x="9052667" y="2897187"/>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4" name="Oval 23">
            <a:extLst>
              <a:ext uri="{FF2B5EF4-FFF2-40B4-BE49-F238E27FC236}">
                <a16:creationId xmlns:a16="http://schemas.microsoft.com/office/drawing/2014/main" id="{C87E17BC-58BF-46AA-A900-9E0FA548EBA7}"/>
              </a:ext>
            </a:extLst>
          </p:cNvPr>
          <p:cNvSpPr/>
          <p:nvPr/>
        </p:nvSpPr>
        <p:spPr>
          <a:xfrm>
            <a:off x="10022340" y="2897187"/>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5" name="Oval 24">
            <a:extLst>
              <a:ext uri="{FF2B5EF4-FFF2-40B4-BE49-F238E27FC236}">
                <a16:creationId xmlns:a16="http://schemas.microsoft.com/office/drawing/2014/main" id="{E66C97D9-0FCF-4D17-9224-BDBF2CE142D6}"/>
              </a:ext>
            </a:extLst>
          </p:cNvPr>
          <p:cNvSpPr/>
          <p:nvPr/>
        </p:nvSpPr>
        <p:spPr>
          <a:xfrm>
            <a:off x="10311078" y="2897187"/>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6" name="Oval 25">
            <a:extLst>
              <a:ext uri="{FF2B5EF4-FFF2-40B4-BE49-F238E27FC236}">
                <a16:creationId xmlns:a16="http://schemas.microsoft.com/office/drawing/2014/main" id="{B740B26B-F4F6-4F2C-8292-4FE4CAF9A94A}"/>
              </a:ext>
            </a:extLst>
          </p:cNvPr>
          <p:cNvSpPr/>
          <p:nvPr/>
        </p:nvSpPr>
        <p:spPr>
          <a:xfrm>
            <a:off x="10599816" y="2897187"/>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7" name="Text Placeholder 18">
            <a:extLst>
              <a:ext uri="{FF2B5EF4-FFF2-40B4-BE49-F238E27FC236}">
                <a16:creationId xmlns:a16="http://schemas.microsoft.com/office/drawing/2014/main" id="{8855333F-8024-4D58-85D5-67EAF2095D3D}"/>
              </a:ext>
            </a:extLst>
          </p:cNvPr>
          <p:cNvSpPr txBox="1">
            <a:spLocks/>
          </p:cNvSpPr>
          <p:nvPr/>
        </p:nvSpPr>
        <p:spPr>
          <a:xfrm>
            <a:off x="666749" y="430332"/>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400" dirty="0">
                <a:latin typeface="+mj-lt"/>
              </a:rPr>
              <a:t>LEADING COLLEGES INITIATIVES (1)</a:t>
            </a:r>
            <a:endParaRPr lang="en-AU" sz="2400" dirty="0">
              <a:latin typeface="+mj-lt"/>
            </a:endParaRPr>
          </a:p>
        </p:txBody>
      </p:sp>
      <p:sp>
        <p:nvSpPr>
          <p:cNvPr id="21" name="Rectangle 20">
            <a:extLst>
              <a:ext uri="{FF2B5EF4-FFF2-40B4-BE49-F238E27FC236}">
                <a16:creationId xmlns:a16="http://schemas.microsoft.com/office/drawing/2014/main" id="{7053B12A-0504-47FE-A885-BAD3E9D41C2B}"/>
              </a:ext>
            </a:extLst>
          </p:cNvPr>
          <p:cNvSpPr/>
          <p:nvPr/>
        </p:nvSpPr>
        <p:spPr>
          <a:xfrm>
            <a:off x="0" y="6225871"/>
            <a:ext cx="12190413" cy="63371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5" name="Oval 34">
            <a:extLst>
              <a:ext uri="{FF2B5EF4-FFF2-40B4-BE49-F238E27FC236}">
                <a16:creationId xmlns:a16="http://schemas.microsoft.com/office/drawing/2014/main" id="{ECB4B674-C12F-4462-8342-BBAD16008983}"/>
              </a:ext>
            </a:extLst>
          </p:cNvPr>
          <p:cNvSpPr/>
          <p:nvPr/>
        </p:nvSpPr>
        <p:spPr>
          <a:xfrm>
            <a:off x="8475191" y="4079621"/>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6" name="Oval 35">
            <a:extLst>
              <a:ext uri="{FF2B5EF4-FFF2-40B4-BE49-F238E27FC236}">
                <a16:creationId xmlns:a16="http://schemas.microsoft.com/office/drawing/2014/main" id="{09261A4A-1B90-4375-99C1-C56CA43C8389}"/>
              </a:ext>
            </a:extLst>
          </p:cNvPr>
          <p:cNvSpPr/>
          <p:nvPr/>
        </p:nvSpPr>
        <p:spPr>
          <a:xfrm>
            <a:off x="8763929" y="4079621"/>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7" name="Oval 36">
            <a:extLst>
              <a:ext uri="{FF2B5EF4-FFF2-40B4-BE49-F238E27FC236}">
                <a16:creationId xmlns:a16="http://schemas.microsoft.com/office/drawing/2014/main" id="{D3F24913-A87C-4297-8FDD-37A0789625D0}"/>
              </a:ext>
            </a:extLst>
          </p:cNvPr>
          <p:cNvSpPr/>
          <p:nvPr/>
        </p:nvSpPr>
        <p:spPr>
          <a:xfrm>
            <a:off x="9052667" y="4079621"/>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8" name="Oval 37">
            <a:extLst>
              <a:ext uri="{FF2B5EF4-FFF2-40B4-BE49-F238E27FC236}">
                <a16:creationId xmlns:a16="http://schemas.microsoft.com/office/drawing/2014/main" id="{A0DDBA88-4AB9-415C-8856-D466A0605F42}"/>
              </a:ext>
            </a:extLst>
          </p:cNvPr>
          <p:cNvSpPr/>
          <p:nvPr/>
        </p:nvSpPr>
        <p:spPr>
          <a:xfrm>
            <a:off x="10112340" y="4079621"/>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9" name="Oval 38">
            <a:extLst>
              <a:ext uri="{FF2B5EF4-FFF2-40B4-BE49-F238E27FC236}">
                <a16:creationId xmlns:a16="http://schemas.microsoft.com/office/drawing/2014/main" id="{24B6217E-C327-4E07-BE3C-AA51AE941A36}"/>
              </a:ext>
            </a:extLst>
          </p:cNvPr>
          <p:cNvSpPr/>
          <p:nvPr/>
        </p:nvSpPr>
        <p:spPr>
          <a:xfrm>
            <a:off x="10401078" y="4079621"/>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0" name="Oval 39">
            <a:extLst>
              <a:ext uri="{FF2B5EF4-FFF2-40B4-BE49-F238E27FC236}">
                <a16:creationId xmlns:a16="http://schemas.microsoft.com/office/drawing/2014/main" id="{365D1B97-D691-43FC-A853-D73DF2E82866}"/>
              </a:ext>
            </a:extLst>
          </p:cNvPr>
          <p:cNvSpPr/>
          <p:nvPr/>
        </p:nvSpPr>
        <p:spPr>
          <a:xfrm>
            <a:off x="10689816" y="4079621"/>
            <a:ext cx="180000" cy="180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Tree>
    <p:extLst>
      <p:ext uri="{BB962C8B-B14F-4D97-AF65-F5344CB8AC3E}">
        <p14:creationId xmlns:p14="http://schemas.microsoft.com/office/powerpoint/2010/main" val="1454226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63134FE-88C0-49E5-AD40-147835BA4589}"/>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463134FE-88C0-49E5-AD40-147835BA458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8" name="Rectangle 27">
            <a:extLst>
              <a:ext uri="{FF2B5EF4-FFF2-40B4-BE49-F238E27FC236}">
                <a16:creationId xmlns:a16="http://schemas.microsoft.com/office/drawing/2014/main" id="{029A99AB-CF23-47D6-A75E-9ABC0015174B}"/>
              </a:ext>
            </a:extLst>
          </p:cNvPr>
          <p:cNvSpPr/>
          <p:nvPr/>
        </p:nvSpPr>
        <p:spPr>
          <a:xfrm>
            <a:off x="0" y="106326"/>
            <a:ext cx="12190413" cy="6443550"/>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aphicFrame>
        <p:nvGraphicFramePr>
          <p:cNvPr id="22" name="Table 21">
            <a:extLst>
              <a:ext uri="{FF2B5EF4-FFF2-40B4-BE49-F238E27FC236}">
                <a16:creationId xmlns:a16="http://schemas.microsoft.com/office/drawing/2014/main" id="{976ABDD4-0B6D-4056-A353-2BA1B72DF0E0}"/>
              </a:ext>
            </a:extLst>
          </p:cNvPr>
          <p:cNvGraphicFramePr>
            <a:graphicFrameLocks noGrp="1"/>
          </p:cNvGraphicFramePr>
          <p:nvPr>
            <p:extLst>
              <p:ext uri="{D42A27DB-BD31-4B8C-83A1-F6EECF244321}">
                <p14:modId xmlns:p14="http://schemas.microsoft.com/office/powerpoint/2010/main" val="3029801004"/>
              </p:ext>
            </p:extLst>
          </p:nvPr>
        </p:nvGraphicFramePr>
        <p:xfrm>
          <a:off x="666750" y="1125538"/>
          <a:ext cx="10872788" cy="1605034"/>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324874">
                <a:tc gridSpan="4">
                  <a:txBody>
                    <a:bodyPr/>
                    <a:lstStyle/>
                    <a:p>
                      <a:r>
                        <a:rPr lang="en-GB" sz="1100" dirty="0">
                          <a:solidFill>
                            <a:schemeClr val="accent6"/>
                          </a:solidFill>
                          <a:latin typeface="+mj-lt"/>
                        </a:rPr>
                        <a:t>Data collection</a:t>
                      </a:r>
                      <a:endParaRPr lang="en-AU" sz="1100" dirty="0">
                        <a:solidFill>
                          <a:schemeClr val="accent6"/>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286654">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SHOULD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867252">
                <a:tc>
                  <a:txBody>
                    <a:bodyPr/>
                    <a:lstStyle/>
                    <a:p>
                      <a:r>
                        <a:rPr lang="en-GB" sz="900" dirty="0">
                          <a:latin typeface="+mj-lt"/>
                        </a:rPr>
                        <a:t>Share data collection methodology with other colleges</a:t>
                      </a:r>
                    </a:p>
                    <a:p>
                      <a:pPr marL="171450" indent="-171450">
                        <a:buFont typeface="Arial" panose="020B0604020202020204" pitchFamily="34" charset="0"/>
                        <a:buChar char="•"/>
                      </a:pPr>
                      <a:r>
                        <a:rPr lang="en-GB" sz="900" dirty="0"/>
                        <a:t>Share data collection methodology – particularly approach to measuring Scope 3 emissions – with other colleges in the ‘emerging’ or ‘established’ phases. E.g. share spreadsheets/examples of data-collection processes.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Sharing this methodology as a model to other colleges will help them to measure their own carbon footprints more accurately, particularly more complex aspects like Scope 3 emissions</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Very low cost. </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900" dirty="0"/>
                    </a:p>
                    <a:p>
                      <a:endParaRPr lang="en-GB" sz="900" dirty="0"/>
                    </a:p>
                    <a:p>
                      <a:r>
                        <a:rPr lang="en-GB" sz="900" dirty="0"/>
                        <a:t>Some time may be needed in explaining the methodology to other colleges (e.g. a webinar)</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5029457"/>
                  </a:ext>
                </a:extLst>
              </a:tr>
            </a:tbl>
          </a:graphicData>
        </a:graphic>
      </p:graphicFrame>
      <p:sp>
        <p:nvSpPr>
          <p:cNvPr id="29" name="Oval 28">
            <a:extLst>
              <a:ext uri="{FF2B5EF4-FFF2-40B4-BE49-F238E27FC236}">
                <a16:creationId xmlns:a16="http://schemas.microsoft.com/office/drawing/2014/main" id="{972C7CA0-6DF0-4635-8FC3-E966807CE7A5}"/>
              </a:ext>
            </a:extLst>
          </p:cNvPr>
          <p:cNvSpPr/>
          <p:nvPr/>
        </p:nvSpPr>
        <p:spPr>
          <a:xfrm>
            <a:off x="8509782" y="1903764"/>
            <a:ext cx="180000" cy="18000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0" name="Oval 29">
            <a:extLst>
              <a:ext uri="{FF2B5EF4-FFF2-40B4-BE49-F238E27FC236}">
                <a16:creationId xmlns:a16="http://schemas.microsoft.com/office/drawing/2014/main" id="{6220F85A-C454-4C0F-B16E-47288A6AA1F4}"/>
              </a:ext>
            </a:extLst>
          </p:cNvPr>
          <p:cNvSpPr/>
          <p:nvPr/>
        </p:nvSpPr>
        <p:spPr>
          <a:xfrm>
            <a:off x="8798520" y="1903764"/>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1" name="Oval 30">
            <a:extLst>
              <a:ext uri="{FF2B5EF4-FFF2-40B4-BE49-F238E27FC236}">
                <a16:creationId xmlns:a16="http://schemas.microsoft.com/office/drawing/2014/main" id="{66349A55-C39F-4FD9-B769-76C263ADA127}"/>
              </a:ext>
            </a:extLst>
          </p:cNvPr>
          <p:cNvSpPr/>
          <p:nvPr/>
        </p:nvSpPr>
        <p:spPr>
          <a:xfrm>
            <a:off x="9087258" y="1903764"/>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2" name="Oval 31">
            <a:extLst>
              <a:ext uri="{FF2B5EF4-FFF2-40B4-BE49-F238E27FC236}">
                <a16:creationId xmlns:a16="http://schemas.microsoft.com/office/drawing/2014/main" id="{6FB8C738-0A14-4876-9851-A233BBA8D840}"/>
              </a:ext>
            </a:extLst>
          </p:cNvPr>
          <p:cNvSpPr/>
          <p:nvPr/>
        </p:nvSpPr>
        <p:spPr>
          <a:xfrm>
            <a:off x="10056931" y="1903764"/>
            <a:ext cx="180000" cy="18000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3" name="Oval 32">
            <a:extLst>
              <a:ext uri="{FF2B5EF4-FFF2-40B4-BE49-F238E27FC236}">
                <a16:creationId xmlns:a16="http://schemas.microsoft.com/office/drawing/2014/main" id="{9036BF42-227A-47D0-A149-31F9FF5FA77E}"/>
              </a:ext>
            </a:extLst>
          </p:cNvPr>
          <p:cNvSpPr/>
          <p:nvPr/>
        </p:nvSpPr>
        <p:spPr>
          <a:xfrm>
            <a:off x="10345669" y="1903764"/>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4" name="Oval 33">
            <a:extLst>
              <a:ext uri="{FF2B5EF4-FFF2-40B4-BE49-F238E27FC236}">
                <a16:creationId xmlns:a16="http://schemas.microsoft.com/office/drawing/2014/main" id="{F4C0CFEB-6E90-4C54-AC78-2C6F1093A7C9}"/>
              </a:ext>
            </a:extLst>
          </p:cNvPr>
          <p:cNvSpPr/>
          <p:nvPr/>
        </p:nvSpPr>
        <p:spPr>
          <a:xfrm>
            <a:off x="10634407" y="1903764"/>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7" name="Text Placeholder 18">
            <a:extLst>
              <a:ext uri="{FF2B5EF4-FFF2-40B4-BE49-F238E27FC236}">
                <a16:creationId xmlns:a16="http://schemas.microsoft.com/office/drawing/2014/main" id="{8855333F-8024-4D58-85D5-67EAF2095D3D}"/>
              </a:ext>
            </a:extLst>
          </p:cNvPr>
          <p:cNvSpPr txBox="1">
            <a:spLocks/>
          </p:cNvSpPr>
          <p:nvPr/>
        </p:nvSpPr>
        <p:spPr>
          <a:xfrm>
            <a:off x="666749" y="430332"/>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400" dirty="0">
                <a:latin typeface="+mj-lt"/>
              </a:rPr>
              <a:t>LEADING COLLEGES INITIATIVES (2)</a:t>
            </a:r>
            <a:endParaRPr lang="en-AU" sz="2400" dirty="0">
              <a:latin typeface="+mj-lt"/>
            </a:endParaRPr>
          </a:p>
        </p:txBody>
      </p:sp>
      <p:sp>
        <p:nvSpPr>
          <p:cNvPr id="21" name="Rectangle 20">
            <a:extLst>
              <a:ext uri="{FF2B5EF4-FFF2-40B4-BE49-F238E27FC236}">
                <a16:creationId xmlns:a16="http://schemas.microsoft.com/office/drawing/2014/main" id="{7053B12A-0504-47FE-A885-BAD3E9D41C2B}"/>
              </a:ext>
            </a:extLst>
          </p:cNvPr>
          <p:cNvSpPr/>
          <p:nvPr/>
        </p:nvSpPr>
        <p:spPr>
          <a:xfrm>
            <a:off x="0" y="6225871"/>
            <a:ext cx="12190413" cy="63371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aphicFrame>
        <p:nvGraphicFramePr>
          <p:cNvPr id="35" name="Table 34">
            <a:extLst>
              <a:ext uri="{FF2B5EF4-FFF2-40B4-BE49-F238E27FC236}">
                <a16:creationId xmlns:a16="http://schemas.microsoft.com/office/drawing/2014/main" id="{A3776D86-F619-4C9E-8044-62B512680AA2}"/>
              </a:ext>
            </a:extLst>
          </p:cNvPr>
          <p:cNvGraphicFramePr>
            <a:graphicFrameLocks noGrp="1"/>
          </p:cNvGraphicFramePr>
          <p:nvPr>
            <p:extLst>
              <p:ext uri="{D42A27DB-BD31-4B8C-83A1-F6EECF244321}">
                <p14:modId xmlns:p14="http://schemas.microsoft.com/office/powerpoint/2010/main" val="2941316353"/>
              </p:ext>
            </p:extLst>
          </p:nvPr>
        </p:nvGraphicFramePr>
        <p:xfrm>
          <a:off x="658812" y="2740305"/>
          <a:ext cx="10872788" cy="2362200"/>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230538">
                <a:tc gridSpan="4">
                  <a:txBody>
                    <a:bodyPr/>
                    <a:lstStyle/>
                    <a:p>
                      <a:r>
                        <a:rPr lang="en-GB" sz="1100" dirty="0">
                          <a:solidFill>
                            <a:schemeClr val="accent2"/>
                          </a:solidFill>
                          <a:latin typeface="+mj-lt"/>
                        </a:rPr>
                        <a:t>Teaching, Learning, and Research</a:t>
                      </a:r>
                      <a:endParaRPr lang="en-AU" sz="1100" dirty="0">
                        <a:solidFill>
                          <a:schemeClr val="accent2"/>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224373">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SHOULD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691614">
                <a:tc>
                  <a:txBody>
                    <a:bodyPr/>
                    <a:lstStyle/>
                    <a:p>
                      <a:pPr marL="0" indent="0">
                        <a:buFont typeface="Arial" panose="020B0604020202020204" pitchFamily="34" charset="0"/>
                        <a:buNone/>
                      </a:pPr>
                      <a:r>
                        <a:rPr lang="en-GB" sz="900" b="0" dirty="0">
                          <a:latin typeface="+mj-lt"/>
                        </a:rPr>
                        <a:t>Audit college curriculum against the SDGs using Responsible Futures Framework and accreditation</a:t>
                      </a:r>
                    </a:p>
                    <a:p>
                      <a:pPr marL="171450" indent="-171450">
                        <a:buFont typeface="Arial" panose="020B0604020202020204" pitchFamily="34" charset="0"/>
                        <a:buChar char="•"/>
                      </a:pPr>
                      <a:r>
                        <a:rPr lang="en-GB" sz="900" b="0" dirty="0">
                          <a:latin typeface="+mn-lt"/>
                        </a:rPr>
                        <a:t>Assemble a team of teaching staff and students from across the college to audit the college’s curriculum against the Sustainable Development goals</a:t>
                      </a:r>
                    </a:p>
                    <a:p>
                      <a:pPr marL="171450" indent="-171450">
                        <a:buFont typeface="Arial" panose="020B0604020202020204" pitchFamily="34" charset="0"/>
                        <a:buChar char="•"/>
                      </a:pPr>
                      <a:r>
                        <a:rPr lang="en-GB" sz="900" b="0" dirty="0">
                          <a:latin typeface="+mn-lt"/>
                        </a:rPr>
                        <a:t>Engage with </a:t>
                      </a:r>
                      <a:r>
                        <a:rPr lang="en-GB" sz="900" b="0" dirty="0">
                          <a:latin typeface="+mn-lt"/>
                          <a:hlinkClick r:id="rId6"/>
                        </a:rPr>
                        <a:t>Responsible Futures</a:t>
                      </a:r>
                      <a:r>
                        <a:rPr lang="en-GB" sz="900" b="0" dirty="0">
                          <a:latin typeface="+mn-lt"/>
                        </a:rPr>
                        <a:t>, run by Students Organising for Sustainability, to conduct the curriculum audit, drawing on the Responsible Futures Criteria (although note that these expand beyond just teaching and learning)</a:t>
                      </a:r>
                    </a:p>
                    <a:p>
                      <a:pPr marL="171450" indent="-171450">
                        <a:buFont typeface="Arial" panose="020B0604020202020204" pitchFamily="34" charset="0"/>
                        <a:buChar char="•"/>
                      </a:pPr>
                      <a:r>
                        <a:rPr lang="en-GB" sz="900" b="0" dirty="0">
                          <a:latin typeface="+mn-lt"/>
                        </a:rPr>
                        <a:t>Gain accreditation with Responsible Futures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Understanding where the sustainability goals are already reflected in the curriculum – and what the gaps and opportunities are – is the first step towards offering students an educational offer informed by the SDGs</a:t>
                      </a:r>
                    </a:p>
                    <a:p>
                      <a:endParaRPr lang="en-GB" sz="900" dirty="0"/>
                    </a:p>
                    <a:p>
                      <a:r>
                        <a:rPr lang="en-GB" sz="900" dirty="0"/>
                        <a:t>Responsible Futures offers a comprehensive approach to reviewing the college’s teaching and operations against the SDGs, and can give the college accreditation. This signals to the college’s community and external stakeholders how seriously it takes sustainable development. Also, it gives students an opportunity to be closely involved in sustainability at the college. </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r>
                        <a:rPr lang="en-GB" sz="900" dirty="0"/>
                        <a:t>More substantial staff time commitment</a:t>
                      </a:r>
                    </a:p>
                    <a:p>
                      <a:pPr marL="0" marR="0" lvl="0" indent="0" algn="l" defTabSz="1039033" rtl="0" eaLnBrk="1" fontAlgn="auto" latinLnBrk="0" hangingPunct="1">
                        <a:lnSpc>
                          <a:spcPct val="100000"/>
                        </a:lnSpc>
                        <a:spcBef>
                          <a:spcPts val="0"/>
                        </a:spcBef>
                        <a:spcAft>
                          <a:spcPts val="0"/>
                        </a:spcAft>
                        <a:buClrTx/>
                        <a:buSzTx/>
                        <a:buFontTx/>
                        <a:buNone/>
                        <a:tabLst/>
                        <a:defRPr/>
                      </a:pPr>
                      <a:r>
                        <a:rPr lang="en-GB" sz="900" dirty="0"/>
                        <a:t>Cost of first-year accreditation with Responsible futures is £1,600.</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r>
                        <a:rPr lang="en-GB" sz="900" dirty="0"/>
                        <a:t>Audit is likely to be time-consuming, depending on college’s size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5029457"/>
                  </a:ext>
                </a:extLst>
              </a:tr>
            </a:tbl>
          </a:graphicData>
        </a:graphic>
      </p:graphicFrame>
      <p:sp>
        <p:nvSpPr>
          <p:cNvPr id="42" name="Oval 41">
            <a:extLst>
              <a:ext uri="{FF2B5EF4-FFF2-40B4-BE49-F238E27FC236}">
                <a16:creationId xmlns:a16="http://schemas.microsoft.com/office/drawing/2014/main" id="{308567F2-8BCE-4549-A76E-32E5154D66FB}"/>
              </a:ext>
            </a:extLst>
          </p:cNvPr>
          <p:cNvSpPr/>
          <p:nvPr/>
        </p:nvSpPr>
        <p:spPr>
          <a:xfrm>
            <a:off x="8509782" y="3587692"/>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3" name="Oval 42">
            <a:extLst>
              <a:ext uri="{FF2B5EF4-FFF2-40B4-BE49-F238E27FC236}">
                <a16:creationId xmlns:a16="http://schemas.microsoft.com/office/drawing/2014/main" id="{70CBED5A-53DC-49C7-834B-96497CCD318B}"/>
              </a:ext>
            </a:extLst>
          </p:cNvPr>
          <p:cNvSpPr/>
          <p:nvPr/>
        </p:nvSpPr>
        <p:spPr>
          <a:xfrm>
            <a:off x="8798520" y="3587692"/>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4" name="Oval 43">
            <a:extLst>
              <a:ext uri="{FF2B5EF4-FFF2-40B4-BE49-F238E27FC236}">
                <a16:creationId xmlns:a16="http://schemas.microsoft.com/office/drawing/2014/main" id="{31883667-425A-4D1F-94A8-442BC67A822A}"/>
              </a:ext>
            </a:extLst>
          </p:cNvPr>
          <p:cNvSpPr/>
          <p:nvPr/>
        </p:nvSpPr>
        <p:spPr>
          <a:xfrm>
            <a:off x="9087258" y="3587692"/>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5" name="Oval 44">
            <a:extLst>
              <a:ext uri="{FF2B5EF4-FFF2-40B4-BE49-F238E27FC236}">
                <a16:creationId xmlns:a16="http://schemas.microsoft.com/office/drawing/2014/main" id="{0E12AA37-6234-4B86-889A-754DFFEA8F23}"/>
              </a:ext>
            </a:extLst>
          </p:cNvPr>
          <p:cNvSpPr/>
          <p:nvPr/>
        </p:nvSpPr>
        <p:spPr>
          <a:xfrm>
            <a:off x="10048993" y="3587692"/>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6" name="Oval 45">
            <a:extLst>
              <a:ext uri="{FF2B5EF4-FFF2-40B4-BE49-F238E27FC236}">
                <a16:creationId xmlns:a16="http://schemas.microsoft.com/office/drawing/2014/main" id="{337B9950-8ECB-4591-B995-CB2C118607D2}"/>
              </a:ext>
            </a:extLst>
          </p:cNvPr>
          <p:cNvSpPr/>
          <p:nvPr/>
        </p:nvSpPr>
        <p:spPr>
          <a:xfrm>
            <a:off x="10337731" y="3587692"/>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7" name="Oval 46">
            <a:extLst>
              <a:ext uri="{FF2B5EF4-FFF2-40B4-BE49-F238E27FC236}">
                <a16:creationId xmlns:a16="http://schemas.microsoft.com/office/drawing/2014/main" id="{91BD852C-2AEB-4CAA-A113-7A4D9DFEAED8}"/>
              </a:ext>
            </a:extLst>
          </p:cNvPr>
          <p:cNvSpPr/>
          <p:nvPr/>
        </p:nvSpPr>
        <p:spPr>
          <a:xfrm>
            <a:off x="10626469" y="3587692"/>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Tree>
    <p:extLst>
      <p:ext uri="{BB962C8B-B14F-4D97-AF65-F5344CB8AC3E}">
        <p14:creationId xmlns:p14="http://schemas.microsoft.com/office/powerpoint/2010/main" val="3995048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63134FE-88C0-49E5-AD40-147835BA4589}"/>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463134FE-88C0-49E5-AD40-147835BA458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8" name="Rectangle 27">
            <a:extLst>
              <a:ext uri="{FF2B5EF4-FFF2-40B4-BE49-F238E27FC236}">
                <a16:creationId xmlns:a16="http://schemas.microsoft.com/office/drawing/2014/main" id="{029A99AB-CF23-47D6-A75E-9ABC0015174B}"/>
              </a:ext>
            </a:extLst>
          </p:cNvPr>
          <p:cNvSpPr/>
          <p:nvPr/>
        </p:nvSpPr>
        <p:spPr>
          <a:xfrm>
            <a:off x="0" y="106326"/>
            <a:ext cx="12190413" cy="6443550"/>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7" name="Text Placeholder 18">
            <a:extLst>
              <a:ext uri="{FF2B5EF4-FFF2-40B4-BE49-F238E27FC236}">
                <a16:creationId xmlns:a16="http://schemas.microsoft.com/office/drawing/2014/main" id="{8855333F-8024-4D58-85D5-67EAF2095D3D}"/>
              </a:ext>
            </a:extLst>
          </p:cNvPr>
          <p:cNvSpPr txBox="1">
            <a:spLocks/>
          </p:cNvSpPr>
          <p:nvPr/>
        </p:nvSpPr>
        <p:spPr>
          <a:xfrm>
            <a:off x="666749" y="430332"/>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400" dirty="0">
                <a:latin typeface="+mj-lt"/>
              </a:rPr>
              <a:t>LEADING COLLEGES INITIATIVES (3)</a:t>
            </a:r>
            <a:endParaRPr lang="en-AU" sz="2400" dirty="0">
              <a:latin typeface="+mj-lt"/>
            </a:endParaRPr>
          </a:p>
        </p:txBody>
      </p:sp>
      <p:sp>
        <p:nvSpPr>
          <p:cNvPr id="21" name="Rectangle 20">
            <a:extLst>
              <a:ext uri="{FF2B5EF4-FFF2-40B4-BE49-F238E27FC236}">
                <a16:creationId xmlns:a16="http://schemas.microsoft.com/office/drawing/2014/main" id="{7053B12A-0504-47FE-A885-BAD3E9D41C2B}"/>
              </a:ext>
            </a:extLst>
          </p:cNvPr>
          <p:cNvSpPr/>
          <p:nvPr/>
        </p:nvSpPr>
        <p:spPr>
          <a:xfrm>
            <a:off x="0" y="6225871"/>
            <a:ext cx="12190413" cy="63371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aphicFrame>
        <p:nvGraphicFramePr>
          <p:cNvPr id="35" name="Table 34">
            <a:extLst>
              <a:ext uri="{FF2B5EF4-FFF2-40B4-BE49-F238E27FC236}">
                <a16:creationId xmlns:a16="http://schemas.microsoft.com/office/drawing/2014/main" id="{A3776D86-F619-4C9E-8044-62B512680AA2}"/>
              </a:ext>
            </a:extLst>
          </p:cNvPr>
          <p:cNvGraphicFramePr>
            <a:graphicFrameLocks noGrp="1"/>
          </p:cNvGraphicFramePr>
          <p:nvPr>
            <p:extLst>
              <p:ext uri="{D42A27DB-BD31-4B8C-83A1-F6EECF244321}">
                <p14:modId xmlns:p14="http://schemas.microsoft.com/office/powerpoint/2010/main" val="4281373671"/>
              </p:ext>
            </p:extLst>
          </p:nvPr>
        </p:nvGraphicFramePr>
        <p:xfrm>
          <a:off x="666750" y="1125538"/>
          <a:ext cx="10872788" cy="2499360"/>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230538">
                <a:tc gridSpan="4">
                  <a:txBody>
                    <a:bodyPr/>
                    <a:lstStyle/>
                    <a:p>
                      <a:r>
                        <a:rPr lang="en-GB" sz="1100" dirty="0">
                          <a:solidFill>
                            <a:schemeClr val="accent2"/>
                          </a:solidFill>
                          <a:latin typeface="+mj-lt"/>
                        </a:rPr>
                        <a:t>Teaching, Learning, and Research</a:t>
                      </a:r>
                      <a:endParaRPr lang="en-AU" sz="1100" dirty="0">
                        <a:solidFill>
                          <a:schemeClr val="accent2"/>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224373">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SHOULD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691614">
                <a:tc>
                  <a:txBody>
                    <a:bodyPr/>
                    <a:lstStyle/>
                    <a:p>
                      <a:pPr>
                        <a:spcAft>
                          <a:spcPts val="0"/>
                        </a:spcAft>
                      </a:pPr>
                      <a:r>
                        <a:rPr lang="en-GB" sz="900" b="0" dirty="0">
                          <a:latin typeface="+mj-lt"/>
                        </a:rPr>
                        <a:t>Train all teaching staff in climate change/environmental issues and support them to incorporate the SDGs into the curriculum</a:t>
                      </a:r>
                    </a:p>
                    <a:p>
                      <a:pPr marL="171450" indent="-171450">
                        <a:spcAft>
                          <a:spcPts val="0"/>
                        </a:spcAft>
                        <a:buFont typeface="Arial" panose="020B0604020202020204" pitchFamily="34" charset="0"/>
                        <a:buChar char="•"/>
                      </a:pPr>
                      <a:r>
                        <a:rPr lang="en-GB" sz="900" b="0" dirty="0">
                          <a:latin typeface="+mn-lt"/>
                        </a:rPr>
                        <a:t>Train teaching staff in climate change and the SDGs and run a short programme supporting them to incorporate sustainability into their curricula</a:t>
                      </a:r>
                    </a:p>
                    <a:p>
                      <a:pPr marL="171450" indent="-171450">
                        <a:spcAft>
                          <a:spcPts val="0"/>
                        </a:spcAft>
                        <a:buFont typeface="Arial" panose="020B0604020202020204" pitchFamily="34" charset="0"/>
                        <a:buChar char="•"/>
                      </a:pPr>
                      <a:r>
                        <a:rPr lang="en-GB" sz="900" b="0" dirty="0">
                          <a:latin typeface="+mn-lt"/>
                        </a:rPr>
                        <a:t>Draw on data collected in the audit of the curriculum against the SDGs </a:t>
                      </a:r>
                    </a:p>
                    <a:p>
                      <a:pPr marL="171450" indent="-171450">
                        <a:spcAft>
                          <a:spcPts val="0"/>
                        </a:spcAft>
                        <a:buFont typeface="Arial" panose="020B0604020202020204" pitchFamily="34" charset="0"/>
                        <a:buChar char="•"/>
                      </a:pPr>
                      <a:r>
                        <a:rPr lang="en-GB" sz="900" b="0" dirty="0">
                          <a:latin typeface="+mn-lt"/>
                        </a:rPr>
                        <a:t>Draw on resources such as </a:t>
                      </a:r>
                      <a:r>
                        <a:rPr lang="en-GB" sz="900" b="0" dirty="0">
                          <a:latin typeface="+mn-lt"/>
                          <a:hlinkClick r:id="rId6"/>
                        </a:rPr>
                        <a:t>Learning for Sustainability Scotland’s College Learning for Sustainability Champions programme</a:t>
                      </a:r>
                      <a:r>
                        <a:rPr lang="en-GB" sz="900" b="0" dirty="0">
                          <a:latin typeface="+mn-lt"/>
                        </a:rPr>
                        <a:t>, a free 10-week programme in which a ‘champion’ from each department learns how to embed sustainability in their curriculum, and shares the lessons with other staff and students. </a:t>
                      </a:r>
                    </a:p>
                    <a:p>
                      <a:pPr marL="171450" indent="-171450">
                        <a:spcAft>
                          <a:spcPts val="0"/>
                        </a:spcAft>
                        <a:buFont typeface="Arial" panose="020B0604020202020204" pitchFamily="34" charset="0"/>
                        <a:buChar char="•"/>
                      </a:pPr>
                      <a:r>
                        <a:rPr lang="en-GB" sz="900" b="0" dirty="0">
                          <a:latin typeface="+mn-lt"/>
                        </a:rPr>
                        <a:t>Draw on resources such as </a:t>
                      </a:r>
                      <a:r>
                        <a:rPr lang="en-GB" sz="900" b="0" dirty="0">
                          <a:latin typeface="+mn-lt"/>
                          <a:hlinkClick r:id="rId7"/>
                        </a:rPr>
                        <a:t>College Education for Sustainable Development Workbooks</a:t>
                      </a:r>
                      <a:r>
                        <a:rPr lang="en-GB" sz="900" b="0" dirty="0">
                          <a:latin typeface="+mn-lt"/>
                        </a:rPr>
                        <a:t>, which provide guidance on how to incorporate sustainability into specific subjects, like hairdressing, or construction</a:t>
                      </a:r>
                      <a:endParaRPr lang="en-AU" sz="9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GB" sz="900" dirty="0"/>
                        <a:t>Incorporating sustainability </a:t>
                      </a:r>
                      <a:r>
                        <a:rPr lang="en-GB" sz="900" i="1" dirty="0"/>
                        <a:t>into</a:t>
                      </a:r>
                      <a:r>
                        <a:rPr lang="en-GB" sz="900" i="0" dirty="0"/>
                        <a:t> students’ core curriculums will help them to understand its importance and how sustainability is connected to almost everything we do. </a:t>
                      </a:r>
                      <a:r>
                        <a:rPr lang="en-AU" sz="900" i="0" dirty="0"/>
                        <a:t>This is likely to be more meaningful and enduring than one-off modules on issues like climate change.</a:t>
                      </a:r>
                    </a:p>
                    <a:p>
                      <a:pPr>
                        <a:spcAft>
                          <a:spcPts val="600"/>
                        </a:spcAft>
                      </a:pPr>
                      <a:r>
                        <a:rPr lang="en-GB" sz="900" i="0" dirty="0"/>
                        <a:t>T</a:t>
                      </a:r>
                      <a:r>
                        <a:rPr lang="en-AU" sz="900" i="0" dirty="0" err="1"/>
                        <a:t>eaching</a:t>
                      </a:r>
                      <a:r>
                        <a:rPr lang="en-AU" sz="900" i="0" dirty="0"/>
                        <a:t> staff are best placed to incorporate sustainability into their curriculum – for example, in methods of sustainable construction, or sustainable materials – and should be given the license to think creatively about how to educate students in these issues. </a:t>
                      </a:r>
                      <a:endParaRPr lang="en-GB" sz="9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900" dirty="0"/>
                    </a:p>
                    <a:p>
                      <a:endParaRPr lang="en-GB" sz="900" dirty="0"/>
                    </a:p>
                    <a:p>
                      <a:endParaRPr lang="en-GB" sz="900" dirty="0"/>
                    </a:p>
                    <a:p>
                      <a:endParaRPr lang="en-GB" sz="900" dirty="0"/>
                    </a:p>
                    <a:p>
                      <a:r>
                        <a:rPr lang="en-GB" sz="900" dirty="0"/>
                        <a:t>Some cost associated with training all teaching staff and time taken for those staff to modify curriculums</a:t>
                      </a:r>
                      <a:endParaRPr lang="en-AU" sz="9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900" dirty="0"/>
                        <a:t>Time taken to modify curriculum – it may take 18 months or more to incorporate sustainability into every course’s curriculum</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57858158"/>
                  </a:ext>
                </a:extLst>
              </a:tr>
            </a:tbl>
          </a:graphicData>
        </a:graphic>
      </p:graphicFrame>
      <p:sp>
        <p:nvSpPr>
          <p:cNvPr id="48" name="Oval 47">
            <a:extLst>
              <a:ext uri="{FF2B5EF4-FFF2-40B4-BE49-F238E27FC236}">
                <a16:creationId xmlns:a16="http://schemas.microsoft.com/office/drawing/2014/main" id="{75018A20-8B02-4E7B-A9E3-461B7422AB1F}"/>
              </a:ext>
            </a:extLst>
          </p:cNvPr>
          <p:cNvSpPr/>
          <p:nvPr/>
        </p:nvSpPr>
        <p:spPr>
          <a:xfrm>
            <a:off x="8509331" y="1973543"/>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9" name="Oval 48">
            <a:extLst>
              <a:ext uri="{FF2B5EF4-FFF2-40B4-BE49-F238E27FC236}">
                <a16:creationId xmlns:a16="http://schemas.microsoft.com/office/drawing/2014/main" id="{EEDA4748-69D0-4B1D-94F8-458F0807818B}"/>
              </a:ext>
            </a:extLst>
          </p:cNvPr>
          <p:cNvSpPr/>
          <p:nvPr/>
        </p:nvSpPr>
        <p:spPr>
          <a:xfrm>
            <a:off x="8798069" y="1973543"/>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0" name="Oval 49">
            <a:extLst>
              <a:ext uri="{FF2B5EF4-FFF2-40B4-BE49-F238E27FC236}">
                <a16:creationId xmlns:a16="http://schemas.microsoft.com/office/drawing/2014/main" id="{A5D5D81A-70C3-4CE7-BFE8-17F315E4A70F}"/>
              </a:ext>
            </a:extLst>
          </p:cNvPr>
          <p:cNvSpPr/>
          <p:nvPr/>
        </p:nvSpPr>
        <p:spPr>
          <a:xfrm>
            <a:off x="9086807" y="197354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1" name="Oval 50">
            <a:extLst>
              <a:ext uri="{FF2B5EF4-FFF2-40B4-BE49-F238E27FC236}">
                <a16:creationId xmlns:a16="http://schemas.microsoft.com/office/drawing/2014/main" id="{1FB159F1-AD59-4F00-97DE-ABE9FA064A12}"/>
              </a:ext>
            </a:extLst>
          </p:cNvPr>
          <p:cNvSpPr/>
          <p:nvPr/>
        </p:nvSpPr>
        <p:spPr>
          <a:xfrm>
            <a:off x="10081228" y="1973543"/>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2" name="Oval 51">
            <a:extLst>
              <a:ext uri="{FF2B5EF4-FFF2-40B4-BE49-F238E27FC236}">
                <a16:creationId xmlns:a16="http://schemas.microsoft.com/office/drawing/2014/main" id="{F47DD102-0CB4-47D3-BB2E-1708F90C46E1}"/>
              </a:ext>
            </a:extLst>
          </p:cNvPr>
          <p:cNvSpPr/>
          <p:nvPr/>
        </p:nvSpPr>
        <p:spPr>
          <a:xfrm>
            <a:off x="10369966" y="1973543"/>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3" name="Oval 52">
            <a:extLst>
              <a:ext uri="{FF2B5EF4-FFF2-40B4-BE49-F238E27FC236}">
                <a16:creationId xmlns:a16="http://schemas.microsoft.com/office/drawing/2014/main" id="{5E8AEE75-7ACC-4A6E-8785-B648C8961EC0}"/>
              </a:ext>
            </a:extLst>
          </p:cNvPr>
          <p:cNvSpPr/>
          <p:nvPr/>
        </p:nvSpPr>
        <p:spPr>
          <a:xfrm>
            <a:off x="10658704" y="1973543"/>
            <a:ext cx="180000" cy="180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aphicFrame>
        <p:nvGraphicFramePr>
          <p:cNvPr id="26" name="Table 25">
            <a:extLst>
              <a:ext uri="{FF2B5EF4-FFF2-40B4-BE49-F238E27FC236}">
                <a16:creationId xmlns:a16="http://schemas.microsoft.com/office/drawing/2014/main" id="{759AA876-0055-4506-B961-AF905234799F}"/>
              </a:ext>
            </a:extLst>
          </p:cNvPr>
          <p:cNvGraphicFramePr>
            <a:graphicFrameLocks noGrp="1"/>
          </p:cNvGraphicFramePr>
          <p:nvPr>
            <p:extLst>
              <p:ext uri="{D42A27DB-BD31-4B8C-83A1-F6EECF244321}">
                <p14:modId xmlns:p14="http://schemas.microsoft.com/office/powerpoint/2010/main" val="1477038818"/>
              </p:ext>
            </p:extLst>
          </p:nvPr>
        </p:nvGraphicFramePr>
        <p:xfrm>
          <a:off x="666750" y="3601144"/>
          <a:ext cx="10872788" cy="2087880"/>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244622">
                <a:tc gridSpan="4">
                  <a:txBody>
                    <a:bodyPr/>
                    <a:lstStyle/>
                    <a:p>
                      <a:r>
                        <a:rPr lang="en-GB" sz="1100" dirty="0">
                          <a:solidFill>
                            <a:schemeClr val="accent3"/>
                          </a:solidFill>
                          <a:latin typeface="+mj-lt"/>
                        </a:rPr>
                        <a:t>Estates and operations</a:t>
                      </a:r>
                      <a:endParaRPr lang="en-AU" sz="1100" dirty="0">
                        <a:solidFill>
                          <a:schemeClr val="accent3"/>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215843">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SHOULD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653019">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r>
                        <a:rPr lang="en-GB" sz="900" i="0" dirty="0">
                          <a:latin typeface="+mj-lt"/>
                        </a:rPr>
                        <a:t>Implement renewable energy on a part of/all of the Estate</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i="0" dirty="0"/>
                        <a:t>Switch to green electricity tariff – check they are a REGO certified providers</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i="0" dirty="0"/>
                        <a:t>Consider project to implement on-site renewable generation (</a:t>
                      </a:r>
                      <a:r>
                        <a:rPr lang="en-GB" sz="900" i="0" dirty="0">
                          <a:hlinkClick r:id="rId8"/>
                        </a:rPr>
                        <a:t>e.g. University of Lancaster’s wind turbine generates 15% of campus electricity</a:t>
                      </a:r>
                      <a:r>
                        <a:rPr lang="en-GB" sz="900" i="0" dirty="0"/>
                        <a:t>)</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i="0" dirty="0"/>
                        <a:t>Consider direct power purchase agreement of renewable energy, potentially in partnership with other colleges (e</a:t>
                      </a:r>
                      <a:r>
                        <a:rPr lang="en-GB" sz="900" i="0" dirty="0">
                          <a:hlinkClick r:id="rId9"/>
                        </a:rPr>
                        <a:t>.g. 20 universities, including Newcastle, Exeter, and Aberystwyth cut £50m deal in 2019 for 10 years of direct wind energy</a:t>
                      </a:r>
                      <a:r>
                        <a:rPr lang="en-GB" sz="900" i="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Renewable energy (such as solar, wind, hydro, and biomass energy) produce no green house gas emissions and in some cases can reduce air pollution. Renewable electricity is also often cheaper than electricity from fossil fuels, particularly on-site renewable generation, which will eventually cover the initial costs of installation. Installing renewable energy will help the college to further reduce its carbon footprint, once it has explored opportunities to reduce its energy use and become more energy efficient.</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900" dirty="0"/>
                    </a:p>
                    <a:p>
                      <a:endParaRPr lang="en-GB" sz="900" dirty="0"/>
                    </a:p>
                    <a:p>
                      <a:r>
                        <a:rPr lang="en-GB" sz="900" dirty="0"/>
                        <a:t>There are costs associated with installation; although renewable energy may offer cost savings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900" dirty="0"/>
                    </a:p>
                    <a:p>
                      <a:endParaRPr lang="en-GB" sz="900" dirty="0"/>
                    </a:p>
                    <a:p>
                      <a:endParaRPr lang="en-GB" sz="900" dirty="0"/>
                    </a:p>
                    <a:p>
                      <a:endParaRPr lang="en-GB" sz="900" dirty="0"/>
                    </a:p>
                    <a:p>
                      <a:r>
                        <a:rPr lang="en-GB" sz="900" dirty="0"/>
                        <a:t>Switching the whole college to renewable energy may take more than 1.5 years, depending on its size and the complexity of installation</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5029457"/>
                  </a:ext>
                </a:extLst>
              </a:tr>
            </a:tbl>
          </a:graphicData>
        </a:graphic>
      </p:graphicFrame>
      <p:sp>
        <p:nvSpPr>
          <p:cNvPr id="36" name="Oval 35">
            <a:extLst>
              <a:ext uri="{FF2B5EF4-FFF2-40B4-BE49-F238E27FC236}">
                <a16:creationId xmlns:a16="http://schemas.microsoft.com/office/drawing/2014/main" id="{9FC7AAB1-5D16-49D9-82AE-C447E13122F8}"/>
              </a:ext>
            </a:extLst>
          </p:cNvPr>
          <p:cNvSpPr/>
          <p:nvPr/>
        </p:nvSpPr>
        <p:spPr>
          <a:xfrm>
            <a:off x="8509036" y="4442112"/>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7" name="Oval 36">
            <a:extLst>
              <a:ext uri="{FF2B5EF4-FFF2-40B4-BE49-F238E27FC236}">
                <a16:creationId xmlns:a16="http://schemas.microsoft.com/office/drawing/2014/main" id="{E1C564C5-3211-4397-AA1B-2E6F648BEFEC}"/>
              </a:ext>
            </a:extLst>
          </p:cNvPr>
          <p:cNvSpPr/>
          <p:nvPr/>
        </p:nvSpPr>
        <p:spPr>
          <a:xfrm>
            <a:off x="8797774" y="4442112"/>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8" name="Oval 37">
            <a:extLst>
              <a:ext uri="{FF2B5EF4-FFF2-40B4-BE49-F238E27FC236}">
                <a16:creationId xmlns:a16="http://schemas.microsoft.com/office/drawing/2014/main" id="{77A39A4D-0A2F-407F-9A6A-91D85D6E2977}"/>
              </a:ext>
            </a:extLst>
          </p:cNvPr>
          <p:cNvSpPr/>
          <p:nvPr/>
        </p:nvSpPr>
        <p:spPr>
          <a:xfrm>
            <a:off x="9086512" y="4442112"/>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9" name="Oval 38">
            <a:extLst>
              <a:ext uri="{FF2B5EF4-FFF2-40B4-BE49-F238E27FC236}">
                <a16:creationId xmlns:a16="http://schemas.microsoft.com/office/drawing/2014/main" id="{0485E84B-DF1F-4B01-8638-7CE1C0CDA03A}"/>
              </a:ext>
            </a:extLst>
          </p:cNvPr>
          <p:cNvSpPr/>
          <p:nvPr/>
        </p:nvSpPr>
        <p:spPr>
          <a:xfrm>
            <a:off x="10080933" y="4442112"/>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0" name="Oval 39">
            <a:extLst>
              <a:ext uri="{FF2B5EF4-FFF2-40B4-BE49-F238E27FC236}">
                <a16:creationId xmlns:a16="http://schemas.microsoft.com/office/drawing/2014/main" id="{FCEDD558-7ABB-429F-9CE9-B3A6FB4EDD60}"/>
              </a:ext>
            </a:extLst>
          </p:cNvPr>
          <p:cNvSpPr/>
          <p:nvPr/>
        </p:nvSpPr>
        <p:spPr>
          <a:xfrm>
            <a:off x="10369671" y="4442112"/>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1" name="Oval 40">
            <a:extLst>
              <a:ext uri="{FF2B5EF4-FFF2-40B4-BE49-F238E27FC236}">
                <a16:creationId xmlns:a16="http://schemas.microsoft.com/office/drawing/2014/main" id="{DCB3EDEA-28D1-47AF-B387-008591FBECFF}"/>
              </a:ext>
            </a:extLst>
          </p:cNvPr>
          <p:cNvSpPr/>
          <p:nvPr/>
        </p:nvSpPr>
        <p:spPr>
          <a:xfrm>
            <a:off x="10658409" y="4442112"/>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Tree>
    <p:extLst>
      <p:ext uri="{BB962C8B-B14F-4D97-AF65-F5344CB8AC3E}">
        <p14:creationId xmlns:p14="http://schemas.microsoft.com/office/powerpoint/2010/main" val="4253823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8FEF9D-A684-4625-BC1A-2000B5601980}"/>
              </a:ext>
            </a:extLst>
          </p:cNvPr>
          <p:cNvGraphicFramePr>
            <a:graphicFrameLocks noChangeAspect="1"/>
          </p:cNvGraphicFramePr>
          <p:nvPr>
            <p:custDataLst>
              <p:tags r:id="rId2"/>
            </p:custDataLst>
            <p:extLst>
              <p:ext uri="{D42A27DB-BD31-4B8C-83A1-F6EECF244321}">
                <p14:modId xmlns:p14="http://schemas.microsoft.com/office/powerpoint/2010/main" val="9060022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2"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3E8FEF9D-A684-4625-BC1A-2000B56019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FE607A29-430C-41AB-8B99-3D557E16388A}"/>
              </a:ext>
            </a:extLst>
          </p:cNvPr>
          <p:cNvSpPr/>
          <p:nvPr/>
        </p:nvSpPr>
        <p:spPr>
          <a:xfrm>
            <a:off x="0" y="106326"/>
            <a:ext cx="12190413" cy="6443550"/>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aphicFrame>
        <p:nvGraphicFramePr>
          <p:cNvPr id="23" name="Table 22">
            <a:extLst>
              <a:ext uri="{FF2B5EF4-FFF2-40B4-BE49-F238E27FC236}">
                <a16:creationId xmlns:a16="http://schemas.microsoft.com/office/drawing/2014/main" id="{742D9AB1-EA62-4F24-854F-D5022A6741E7}"/>
              </a:ext>
            </a:extLst>
          </p:cNvPr>
          <p:cNvGraphicFramePr>
            <a:graphicFrameLocks noGrp="1"/>
          </p:cNvGraphicFramePr>
          <p:nvPr>
            <p:extLst>
              <p:ext uri="{D42A27DB-BD31-4B8C-83A1-F6EECF244321}">
                <p14:modId xmlns:p14="http://schemas.microsoft.com/office/powerpoint/2010/main" val="561600647"/>
              </p:ext>
            </p:extLst>
          </p:nvPr>
        </p:nvGraphicFramePr>
        <p:xfrm>
          <a:off x="658812" y="1125538"/>
          <a:ext cx="10872788" cy="1813560"/>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244622">
                <a:tc gridSpan="4">
                  <a:txBody>
                    <a:bodyPr/>
                    <a:lstStyle/>
                    <a:p>
                      <a:r>
                        <a:rPr lang="en-GB" sz="1100" dirty="0">
                          <a:solidFill>
                            <a:schemeClr val="accent3"/>
                          </a:solidFill>
                          <a:latin typeface="+mj-lt"/>
                        </a:rPr>
                        <a:t>Estates and operations</a:t>
                      </a:r>
                      <a:endParaRPr lang="en-AU" sz="1100" dirty="0">
                        <a:solidFill>
                          <a:schemeClr val="accent3"/>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215843">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SHOULD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653019">
                <a:tc>
                  <a:txBody>
                    <a:bodyPr/>
                    <a:lstStyle/>
                    <a:p>
                      <a:pPr marL="0" marR="0" lvl="0" indent="0" algn="l" defTabSz="1039033" rtl="0" eaLnBrk="1" fontAlgn="auto" latinLnBrk="0" hangingPunct="1">
                        <a:lnSpc>
                          <a:spcPct val="100000"/>
                        </a:lnSpc>
                        <a:spcBef>
                          <a:spcPts val="0"/>
                        </a:spcBef>
                        <a:spcAft>
                          <a:spcPts val="0"/>
                        </a:spcAft>
                        <a:buClrTx/>
                        <a:buSzTx/>
                        <a:buFontTx/>
                        <a:buNone/>
                        <a:tabLst/>
                        <a:defRPr/>
                      </a:pPr>
                      <a:r>
                        <a:rPr lang="en-GB" sz="900" i="0" dirty="0">
                          <a:latin typeface="+mj-lt"/>
                        </a:rPr>
                        <a:t>Expand travel policy to reduce emissions from commuting</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dirty="0"/>
                        <a:t>Set a target to reduce carbon footprint of staff and student travel to and from the college (e.g. 75% reduction)</a:t>
                      </a:r>
                    </a:p>
                    <a:p>
                      <a:pPr marL="171450" marR="0" lvl="0" indent="-171450" algn="l" defTabSz="10390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dirty="0"/>
                        <a:t>Implement a range of initiatives to support low-carbon travel (e.g.: shuttle bus from town centre, bike storage, car sharing scheme, bike hire and repair scheme, walk-a-thon, etc)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GB" sz="900" dirty="0"/>
                        <a:t>Colleges can reduce their Scope 3 emissions and work towards their net zero target by reducing emissions from people commuting to and from college.</a:t>
                      </a:r>
                    </a:p>
                    <a:p>
                      <a:pPr>
                        <a:spcAft>
                          <a:spcPts val="600"/>
                        </a:spcAft>
                      </a:pPr>
                      <a:r>
                        <a:rPr lang="en-GB" sz="900" dirty="0"/>
                        <a:t>Initiatives like cycling and walking schemes can also help to improve mental health and wellbeing.</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900" dirty="0"/>
                    </a:p>
                    <a:p>
                      <a:endParaRPr lang="en-GB" sz="900" dirty="0"/>
                    </a:p>
                    <a:p>
                      <a:endParaRPr lang="en-GB" sz="900" dirty="0"/>
                    </a:p>
                    <a:p>
                      <a:r>
                        <a:rPr lang="en-GB" sz="900" dirty="0"/>
                        <a:t>Potential cost associated with subsidising bikes or building additional bike lanes/bike storage in college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900" dirty="0"/>
                        <a:t>Travel policy will not take long to amend but behaviour change will take time</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5428235"/>
                  </a:ext>
                </a:extLst>
              </a:tr>
            </a:tbl>
          </a:graphicData>
        </a:graphic>
      </p:graphicFrame>
      <p:sp>
        <p:nvSpPr>
          <p:cNvPr id="17" name="Text Placeholder 18">
            <a:extLst>
              <a:ext uri="{FF2B5EF4-FFF2-40B4-BE49-F238E27FC236}">
                <a16:creationId xmlns:a16="http://schemas.microsoft.com/office/drawing/2014/main" id="{4DA6F9A0-8DD0-4139-8C8B-422E0C190C83}"/>
              </a:ext>
            </a:extLst>
          </p:cNvPr>
          <p:cNvSpPr txBox="1">
            <a:spLocks/>
          </p:cNvSpPr>
          <p:nvPr/>
        </p:nvSpPr>
        <p:spPr>
          <a:xfrm>
            <a:off x="666749" y="430332"/>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2400" dirty="0">
                <a:latin typeface="+mj-lt"/>
              </a:rPr>
              <a:t>LEADING COLLEGES INITIATIVES (4)</a:t>
            </a:r>
            <a:endParaRPr lang="en-AU" sz="2400" dirty="0">
              <a:latin typeface="+mj-lt"/>
            </a:endParaRPr>
          </a:p>
        </p:txBody>
      </p:sp>
      <p:sp>
        <p:nvSpPr>
          <p:cNvPr id="18" name="Rectangle 17">
            <a:extLst>
              <a:ext uri="{FF2B5EF4-FFF2-40B4-BE49-F238E27FC236}">
                <a16:creationId xmlns:a16="http://schemas.microsoft.com/office/drawing/2014/main" id="{81EE8D80-F198-449F-B888-603D56E97E2C}"/>
              </a:ext>
            </a:extLst>
          </p:cNvPr>
          <p:cNvSpPr/>
          <p:nvPr/>
        </p:nvSpPr>
        <p:spPr>
          <a:xfrm>
            <a:off x="0" y="6225871"/>
            <a:ext cx="12190413" cy="63371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1" name="Oval 20">
            <a:extLst>
              <a:ext uri="{FF2B5EF4-FFF2-40B4-BE49-F238E27FC236}">
                <a16:creationId xmlns:a16="http://schemas.microsoft.com/office/drawing/2014/main" id="{933883F1-C109-4A19-B3E4-B25F619E1FAF}"/>
              </a:ext>
            </a:extLst>
          </p:cNvPr>
          <p:cNvSpPr/>
          <p:nvPr/>
        </p:nvSpPr>
        <p:spPr>
          <a:xfrm>
            <a:off x="8474100" y="1883543"/>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2" name="Oval 21">
            <a:extLst>
              <a:ext uri="{FF2B5EF4-FFF2-40B4-BE49-F238E27FC236}">
                <a16:creationId xmlns:a16="http://schemas.microsoft.com/office/drawing/2014/main" id="{8F59B246-80FE-40C5-942D-41BEFE3C4051}"/>
              </a:ext>
            </a:extLst>
          </p:cNvPr>
          <p:cNvSpPr/>
          <p:nvPr/>
        </p:nvSpPr>
        <p:spPr>
          <a:xfrm>
            <a:off x="8762838" y="1883543"/>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4" name="Oval 23">
            <a:extLst>
              <a:ext uri="{FF2B5EF4-FFF2-40B4-BE49-F238E27FC236}">
                <a16:creationId xmlns:a16="http://schemas.microsoft.com/office/drawing/2014/main" id="{076E0501-DF2D-46BF-B763-EA472E8D082E}"/>
              </a:ext>
            </a:extLst>
          </p:cNvPr>
          <p:cNvSpPr/>
          <p:nvPr/>
        </p:nvSpPr>
        <p:spPr>
          <a:xfrm>
            <a:off x="9051576" y="188354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5" name="Oval 24">
            <a:extLst>
              <a:ext uri="{FF2B5EF4-FFF2-40B4-BE49-F238E27FC236}">
                <a16:creationId xmlns:a16="http://schemas.microsoft.com/office/drawing/2014/main" id="{80A8AE85-BFE0-4B11-8C8D-D4B07ED33FD7}"/>
              </a:ext>
            </a:extLst>
          </p:cNvPr>
          <p:cNvSpPr/>
          <p:nvPr/>
        </p:nvSpPr>
        <p:spPr>
          <a:xfrm>
            <a:off x="10037289" y="1883543"/>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6" name="Oval 25">
            <a:extLst>
              <a:ext uri="{FF2B5EF4-FFF2-40B4-BE49-F238E27FC236}">
                <a16:creationId xmlns:a16="http://schemas.microsoft.com/office/drawing/2014/main" id="{EE7B6804-AC9E-4B55-A0C7-6C12B723FEC6}"/>
              </a:ext>
            </a:extLst>
          </p:cNvPr>
          <p:cNvSpPr/>
          <p:nvPr/>
        </p:nvSpPr>
        <p:spPr>
          <a:xfrm>
            <a:off x="10326027" y="1883543"/>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7" name="Oval 26">
            <a:extLst>
              <a:ext uri="{FF2B5EF4-FFF2-40B4-BE49-F238E27FC236}">
                <a16:creationId xmlns:a16="http://schemas.microsoft.com/office/drawing/2014/main" id="{639DC32F-43C5-410E-9AF9-BEBEC2496F48}"/>
              </a:ext>
            </a:extLst>
          </p:cNvPr>
          <p:cNvSpPr/>
          <p:nvPr/>
        </p:nvSpPr>
        <p:spPr>
          <a:xfrm>
            <a:off x="10614765" y="1883543"/>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aphicFrame>
        <p:nvGraphicFramePr>
          <p:cNvPr id="20" name="Table 19">
            <a:extLst>
              <a:ext uri="{FF2B5EF4-FFF2-40B4-BE49-F238E27FC236}">
                <a16:creationId xmlns:a16="http://schemas.microsoft.com/office/drawing/2014/main" id="{D88C789F-2B96-4CF0-AA82-B58BC7631E5F}"/>
              </a:ext>
            </a:extLst>
          </p:cNvPr>
          <p:cNvGraphicFramePr>
            <a:graphicFrameLocks noGrp="1"/>
          </p:cNvGraphicFramePr>
          <p:nvPr>
            <p:extLst>
              <p:ext uri="{D42A27DB-BD31-4B8C-83A1-F6EECF244321}">
                <p14:modId xmlns:p14="http://schemas.microsoft.com/office/powerpoint/2010/main" val="870886394"/>
              </p:ext>
            </p:extLst>
          </p:nvPr>
        </p:nvGraphicFramePr>
        <p:xfrm>
          <a:off x="666750" y="2947670"/>
          <a:ext cx="10872788" cy="3002280"/>
        </p:xfrm>
        <a:graphic>
          <a:graphicData uri="http://schemas.openxmlformats.org/drawingml/2006/table">
            <a:tbl>
              <a:tblPr firstRow="1" bandRow="1">
                <a:tableStyleId>{2D5ABB26-0587-4C30-8999-92F81FD0307C}</a:tableStyleId>
              </a:tblPr>
              <a:tblGrid>
                <a:gridCol w="4299985">
                  <a:extLst>
                    <a:ext uri="{9D8B030D-6E8A-4147-A177-3AD203B41FA5}">
                      <a16:colId xmlns:a16="http://schemas.microsoft.com/office/drawing/2014/main" val="3244967803"/>
                    </a:ext>
                  </a:extLst>
                </a:gridCol>
                <a:gridCol w="3413867">
                  <a:extLst>
                    <a:ext uri="{9D8B030D-6E8A-4147-A177-3AD203B41FA5}">
                      <a16:colId xmlns:a16="http://schemas.microsoft.com/office/drawing/2014/main" val="3952186974"/>
                    </a:ext>
                  </a:extLst>
                </a:gridCol>
                <a:gridCol w="1579468">
                  <a:extLst>
                    <a:ext uri="{9D8B030D-6E8A-4147-A177-3AD203B41FA5}">
                      <a16:colId xmlns:a16="http://schemas.microsoft.com/office/drawing/2014/main" val="518953195"/>
                    </a:ext>
                  </a:extLst>
                </a:gridCol>
                <a:gridCol w="1579468">
                  <a:extLst>
                    <a:ext uri="{9D8B030D-6E8A-4147-A177-3AD203B41FA5}">
                      <a16:colId xmlns:a16="http://schemas.microsoft.com/office/drawing/2014/main" val="1001774840"/>
                    </a:ext>
                  </a:extLst>
                </a:gridCol>
              </a:tblGrid>
              <a:tr h="230538">
                <a:tc gridSpan="4">
                  <a:txBody>
                    <a:bodyPr/>
                    <a:lstStyle/>
                    <a:p>
                      <a:r>
                        <a:rPr lang="en-GB" sz="1100" dirty="0">
                          <a:solidFill>
                            <a:schemeClr val="accent4"/>
                          </a:solidFill>
                          <a:latin typeface="+mj-lt"/>
                        </a:rPr>
                        <a:t>Partnerships and Engagement</a:t>
                      </a:r>
                      <a:endParaRPr lang="en-AU" sz="1100" dirty="0">
                        <a:solidFill>
                          <a:schemeClr val="accent4"/>
                        </a:solidFill>
                        <a:latin typeface="+mj-lt"/>
                      </a:endParaRPr>
                    </a:p>
                  </a:txBody>
                  <a:tcPr>
                    <a:solidFill>
                      <a:schemeClr val="bg2"/>
                    </a:solidFill>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68923537"/>
                  </a:ext>
                </a:extLst>
              </a:tr>
              <a:tr h="224373">
                <a:tc>
                  <a:txBody>
                    <a:bodyPr/>
                    <a:lstStyle/>
                    <a:p>
                      <a:r>
                        <a:rPr lang="en-GB" sz="900" dirty="0">
                          <a:solidFill>
                            <a:schemeClr val="bg1"/>
                          </a:solidFill>
                          <a:latin typeface="+mj-lt"/>
                        </a:rPr>
                        <a:t>INITIATIVE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WHY DO IT?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MUCH WILL IT COST?</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tc>
                  <a:txBody>
                    <a:bodyPr/>
                    <a:lstStyle/>
                    <a:p>
                      <a:r>
                        <a:rPr lang="en-GB" sz="900" dirty="0">
                          <a:solidFill>
                            <a:schemeClr val="bg1"/>
                          </a:solidFill>
                          <a:latin typeface="+mj-lt"/>
                        </a:rPr>
                        <a:t>HOW LONG SHOULD IT TAKE?</a:t>
                      </a:r>
                      <a:endParaRPr lang="en-AU" sz="900" dirty="0">
                        <a:solidFill>
                          <a:schemeClr val="bg1"/>
                        </a:solidFill>
                        <a:latin typeface="+mj-lt"/>
                      </a:endParaRPr>
                    </a:p>
                  </a:txBody>
                  <a:tcPr>
                    <a:lnB w="12700" cap="flat" cmpd="sng" algn="ctr">
                      <a:noFill/>
                      <a:prstDash val="solid"/>
                      <a:round/>
                      <a:headEnd type="none" w="med" len="med"/>
                      <a:tailEnd type="none" w="med" len="med"/>
                    </a:lnB>
                    <a:solidFill>
                      <a:srgbClr val="00264D">
                        <a:alpha val="80000"/>
                      </a:srgbClr>
                    </a:solidFill>
                  </a:tcPr>
                </a:tc>
                <a:extLst>
                  <a:ext uri="{0D108BD9-81ED-4DB2-BD59-A6C34878D82A}">
                    <a16:rowId xmlns:a16="http://schemas.microsoft.com/office/drawing/2014/main" val="3809235674"/>
                  </a:ext>
                </a:extLst>
              </a:tr>
              <a:tr h="691614">
                <a:tc>
                  <a:txBody>
                    <a:bodyPr/>
                    <a:lstStyle/>
                    <a:p>
                      <a:r>
                        <a:rPr lang="en-GB" sz="900" dirty="0">
                          <a:latin typeface="+mj-lt"/>
                        </a:rPr>
                        <a:t>Partner with local community/council/businesses to improve local biodiversity</a:t>
                      </a:r>
                    </a:p>
                    <a:p>
                      <a:pPr marL="171450" indent="-171450">
                        <a:buFont typeface="Arial" panose="020B0604020202020204" pitchFamily="34" charset="0"/>
                        <a:buChar char="•"/>
                      </a:pPr>
                      <a:r>
                        <a:rPr lang="en-GB" sz="900" dirty="0"/>
                        <a:t>Partner with local businesses and draw on local climate action network to implement local biodiversity strategy (e.g. bee highways, re-wilding areas around campus/owned by local communities). </a:t>
                      </a:r>
                    </a:p>
                    <a:p>
                      <a:pPr marL="171450" indent="-171450">
                        <a:buFont typeface="Arial" panose="020B0604020202020204" pitchFamily="34" charset="0"/>
                        <a:buChar char="•"/>
                      </a:pPr>
                      <a:r>
                        <a:rPr lang="en-GB" sz="900" dirty="0"/>
                        <a:t>If appropriate, draw on students to implement biodiversity initiatives as learning activities</a:t>
                      </a:r>
                    </a:p>
                    <a:p>
                      <a:pPr marL="171450" indent="-171450">
                        <a:buFont typeface="Arial" panose="020B0604020202020204" pitchFamily="34" charset="0"/>
                        <a:buChar char="•"/>
                      </a:pPr>
                      <a:r>
                        <a:rPr lang="en-GB" sz="900" dirty="0"/>
                        <a:t>Draw on guidance produced by </a:t>
                      </a:r>
                      <a:r>
                        <a:rPr lang="en-GB" sz="900" dirty="0">
                          <a:hlinkClick r:id="rId6"/>
                        </a:rPr>
                        <a:t>EAUC to Biodiversity on Campus</a:t>
                      </a:r>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The loss of biodiversity – the variety of natural species on earth – threatens natural ecosystems we depend on for food, water, and protection against climate change. Colleges have a responsibility to protect and foster these natural ecosystems in their natural environments; by partnering with their local community, they can do so over a greater area. Strategies to enhance biodiversity also offer teaching opportunities (e.g. through planting new green spaces).</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Likely to be cost involved in implementing biodiversity initiatives (e.g. planting new wild flower meadow)</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Time taken will vary based on size of the college/level of ambition of biodiversity initiatives</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5029457"/>
                  </a:ext>
                </a:extLst>
              </a:tr>
              <a:tr h="691614">
                <a:tc>
                  <a:txBody>
                    <a:bodyPr/>
                    <a:lstStyle/>
                    <a:p>
                      <a:pPr marL="0" indent="0">
                        <a:buFont typeface="Arial" panose="020B0604020202020204" pitchFamily="34" charset="0"/>
                        <a:buNone/>
                      </a:pPr>
                      <a:r>
                        <a:rPr lang="en-GB" sz="900" dirty="0">
                          <a:latin typeface="+mj-lt"/>
                        </a:rPr>
                        <a:t>Apply for a Green Gown or </a:t>
                      </a:r>
                      <a:r>
                        <a:rPr lang="en-GB" sz="900" dirty="0" err="1">
                          <a:latin typeface="+mj-lt"/>
                        </a:rPr>
                        <a:t>AoC</a:t>
                      </a:r>
                      <a:r>
                        <a:rPr lang="en-GB" sz="900" dirty="0">
                          <a:latin typeface="+mj-lt"/>
                        </a:rPr>
                        <a:t> Beacon Award</a:t>
                      </a:r>
                    </a:p>
                    <a:p>
                      <a:pPr marL="171450" indent="-171450">
                        <a:buFont typeface="Arial" panose="020B0604020202020204" pitchFamily="34" charset="0"/>
                        <a:buChar char="•"/>
                      </a:pPr>
                      <a:r>
                        <a:rPr lang="en-GB" sz="900" dirty="0"/>
                        <a:t>Apply for a Green Gown Award, which recognise exceptional sustainability initiatives in colleges and universities. </a:t>
                      </a:r>
                    </a:p>
                    <a:p>
                      <a:pPr marL="171450" indent="-171450">
                        <a:buFont typeface="Arial" panose="020B0604020202020204" pitchFamily="34" charset="0"/>
                        <a:buChar char="•"/>
                      </a:pPr>
                      <a:r>
                        <a:rPr lang="en-GB" sz="900" dirty="0"/>
                        <a:t>AND/OR apply for an </a:t>
                      </a:r>
                      <a:r>
                        <a:rPr lang="en-GB" sz="900" dirty="0" err="1"/>
                        <a:t>AoC</a:t>
                      </a:r>
                      <a:r>
                        <a:rPr lang="en-GB" sz="900" dirty="0"/>
                        <a:t> Beacon Award, such as the ‘Education for Sustainable Development’ award, which recognises excellence in embedding the SDGs in all aspects of college teaching, learning, and operations. </a:t>
                      </a:r>
                    </a:p>
                    <a:p>
                      <a:pPr marL="171450" indent="-171450">
                        <a:buFont typeface="Arial" panose="020B0604020202020204" pitchFamily="34" charset="0"/>
                        <a:buChar char="•"/>
                      </a:pPr>
                      <a:r>
                        <a:rPr lang="en-GB" sz="900" dirty="0"/>
                        <a:t>Either Sustainability Committee or people involved in specific college sustainability project apply for the award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900" dirty="0"/>
                        <a:t>Applying for a Green Gown Award or an </a:t>
                      </a:r>
                      <a:r>
                        <a:rPr lang="en-GB" sz="900" dirty="0" err="1"/>
                        <a:t>AoC</a:t>
                      </a:r>
                      <a:r>
                        <a:rPr lang="en-GB" sz="900" dirty="0"/>
                        <a:t> Beacon Award is an opportunity for a leading college to showcase its performance on sustainability – the awards are well known in the UK and increasingly internationally. The award could increase the college’s profile and encourage more students to attend, and it also provides an opportunity to learn from other colleges’ sustainability projects and performance.</a:t>
                      </a:r>
                      <a:endParaRPr lang="en-AU"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900" dirty="0"/>
                        <a:t>Staff time involved in applying for the award</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900" dirty="0"/>
                        <a:t>Less than 1 month</a:t>
                      </a:r>
                      <a:endParaRPr lang="en-AU" sz="9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47730697"/>
                  </a:ext>
                </a:extLst>
              </a:tr>
            </a:tbl>
          </a:graphicData>
        </a:graphic>
      </p:graphicFrame>
      <p:sp>
        <p:nvSpPr>
          <p:cNvPr id="28" name="Oval 27">
            <a:extLst>
              <a:ext uri="{FF2B5EF4-FFF2-40B4-BE49-F238E27FC236}">
                <a16:creationId xmlns:a16="http://schemas.microsoft.com/office/drawing/2014/main" id="{18704BCA-2F97-49CB-AF12-69A3A9CC0497}"/>
              </a:ext>
            </a:extLst>
          </p:cNvPr>
          <p:cNvSpPr/>
          <p:nvPr/>
        </p:nvSpPr>
        <p:spPr>
          <a:xfrm>
            <a:off x="8523983" y="3802342"/>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9" name="Oval 28">
            <a:extLst>
              <a:ext uri="{FF2B5EF4-FFF2-40B4-BE49-F238E27FC236}">
                <a16:creationId xmlns:a16="http://schemas.microsoft.com/office/drawing/2014/main" id="{B417FB5A-3A06-47CA-8A6D-9F09927841BC}"/>
              </a:ext>
            </a:extLst>
          </p:cNvPr>
          <p:cNvSpPr/>
          <p:nvPr/>
        </p:nvSpPr>
        <p:spPr>
          <a:xfrm>
            <a:off x="8812721" y="3802342"/>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0" name="Oval 29">
            <a:extLst>
              <a:ext uri="{FF2B5EF4-FFF2-40B4-BE49-F238E27FC236}">
                <a16:creationId xmlns:a16="http://schemas.microsoft.com/office/drawing/2014/main" id="{36852B91-5F60-45C0-9E30-5C8FFA3A77B2}"/>
              </a:ext>
            </a:extLst>
          </p:cNvPr>
          <p:cNvSpPr/>
          <p:nvPr/>
        </p:nvSpPr>
        <p:spPr>
          <a:xfrm>
            <a:off x="9101459" y="3802342"/>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1" name="Oval 30">
            <a:extLst>
              <a:ext uri="{FF2B5EF4-FFF2-40B4-BE49-F238E27FC236}">
                <a16:creationId xmlns:a16="http://schemas.microsoft.com/office/drawing/2014/main" id="{1F1B2198-0D70-4BCA-9370-9DE84FA6C52F}"/>
              </a:ext>
            </a:extLst>
          </p:cNvPr>
          <p:cNvSpPr/>
          <p:nvPr/>
        </p:nvSpPr>
        <p:spPr>
          <a:xfrm>
            <a:off x="10129784" y="3802342"/>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2" name="Oval 31">
            <a:extLst>
              <a:ext uri="{FF2B5EF4-FFF2-40B4-BE49-F238E27FC236}">
                <a16:creationId xmlns:a16="http://schemas.microsoft.com/office/drawing/2014/main" id="{36B73B79-2292-489C-A280-F00CAE3E8BBD}"/>
              </a:ext>
            </a:extLst>
          </p:cNvPr>
          <p:cNvSpPr/>
          <p:nvPr/>
        </p:nvSpPr>
        <p:spPr>
          <a:xfrm>
            <a:off x="10418522" y="3802342"/>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3" name="Oval 32">
            <a:extLst>
              <a:ext uri="{FF2B5EF4-FFF2-40B4-BE49-F238E27FC236}">
                <a16:creationId xmlns:a16="http://schemas.microsoft.com/office/drawing/2014/main" id="{784BA474-38F6-45EC-B271-7A7F78F6DB25}"/>
              </a:ext>
            </a:extLst>
          </p:cNvPr>
          <p:cNvSpPr/>
          <p:nvPr/>
        </p:nvSpPr>
        <p:spPr>
          <a:xfrm>
            <a:off x="10707260" y="3802342"/>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4" name="Oval 33">
            <a:extLst>
              <a:ext uri="{FF2B5EF4-FFF2-40B4-BE49-F238E27FC236}">
                <a16:creationId xmlns:a16="http://schemas.microsoft.com/office/drawing/2014/main" id="{CA434ACE-9880-467E-AEAE-2E2324E53D2B}"/>
              </a:ext>
            </a:extLst>
          </p:cNvPr>
          <p:cNvSpPr/>
          <p:nvPr/>
        </p:nvSpPr>
        <p:spPr>
          <a:xfrm>
            <a:off x="8523983" y="5001554"/>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5" name="Oval 34">
            <a:extLst>
              <a:ext uri="{FF2B5EF4-FFF2-40B4-BE49-F238E27FC236}">
                <a16:creationId xmlns:a16="http://schemas.microsoft.com/office/drawing/2014/main" id="{241DFAA9-46EB-454C-844A-F97765FE254A}"/>
              </a:ext>
            </a:extLst>
          </p:cNvPr>
          <p:cNvSpPr/>
          <p:nvPr/>
        </p:nvSpPr>
        <p:spPr>
          <a:xfrm>
            <a:off x="8812721" y="5001554"/>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6" name="Oval 35">
            <a:extLst>
              <a:ext uri="{FF2B5EF4-FFF2-40B4-BE49-F238E27FC236}">
                <a16:creationId xmlns:a16="http://schemas.microsoft.com/office/drawing/2014/main" id="{E906C33C-10C3-484C-A781-5DDB6829D632}"/>
              </a:ext>
            </a:extLst>
          </p:cNvPr>
          <p:cNvSpPr/>
          <p:nvPr/>
        </p:nvSpPr>
        <p:spPr>
          <a:xfrm>
            <a:off x="9101459" y="5001554"/>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7" name="Oval 36">
            <a:extLst>
              <a:ext uri="{FF2B5EF4-FFF2-40B4-BE49-F238E27FC236}">
                <a16:creationId xmlns:a16="http://schemas.microsoft.com/office/drawing/2014/main" id="{AE0981FC-9A9D-4168-91DD-19A4F06B222C}"/>
              </a:ext>
            </a:extLst>
          </p:cNvPr>
          <p:cNvSpPr/>
          <p:nvPr/>
        </p:nvSpPr>
        <p:spPr>
          <a:xfrm>
            <a:off x="10116647" y="5007168"/>
            <a:ext cx="180000" cy="1800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8" name="Oval 37">
            <a:extLst>
              <a:ext uri="{FF2B5EF4-FFF2-40B4-BE49-F238E27FC236}">
                <a16:creationId xmlns:a16="http://schemas.microsoft.com/office/drawing/2014/main" id="{5550A50A-BE41-4DA1-B39E-72A9690DBF18}"/>
              </a:ext>
            </a:extLst>
          </p:cNvPr>
          <p:cNvSpPr/>
          <p:nvPr/>
        </p:nvSpPr>
        <p:spPr>
          <a:xfrm>
            <a:off x="10405385" y="5007168"/>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9" name="Oval 38">
            <a:extLst>
              <a:ext uri="{FF2B5EF4-FFF2-40B4-BE49-F238E27FC236}">
                <a16:creationId xmlns:a16="http://schemas.microsoft.com/office/drawing/2014/main" id="{D49C22DC-FEAC-41AB-810D-E6373C248BFA}"/>
              </a:ext>
            </a:extLst>
          </p:cNvPr>
          <p:cNvSpPr/>
          <p:nvPr/>
        </p:nvSpPr>
        <p:spPr>
          <a:xfrm>
            <a:off x="10694123" y="5007168"/>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Tree>
    <p:extLst>
      <p:ext uri="{BB962C8B-B14F-4D97-AF65-F5344CB8AC3E}">
        <p14:creationId xmlns:p14="http://schemas.microsoft.com/office/powerpoint/2010/main" val="3436909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limate Commission for UK Higher and Further Education Students &amp; Leaders">
            <a:extLst>
              <a:ext uri="{FF2B5EF4-FFF2-40B4-BE49-F238E27FC236}">
                <a16:creationId xmlns:a16="http://schemas.microsoft.com/office/drawing/2014/main" id="{D49ED814-D99A-4C7A-B198-C7DD670961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88" r="12856"/>
          <a:stretch/>
        </p:blipFill>
        <p:spPr bwMode="auto">
          <a:xfrm>
            <a:off x="306673" y="2796830"/>
            <a:ext cx="1817696" cy="1121465"/>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limate Commission for UK Higher and Further Education Students &amp; Leaders">
            <a:extLst>
              <a:ext uri="{FF2B5EF4-FFF2-40B4-BE49-F238E27FC236}">
                <a16:creationId xmlns:a16="http://schemas.microsoft.com/office/drawing/2014/main" id="{FE614185-C308-4B5C-A8FA-F921CF5FEAAA}"/>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312684" y="2923183"/>
            <a:ext cx="2206371" cy="868759"/>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Climate Commission for UK Higher and Further Education Students &amp; Leaders">
            <a:extLst>
              <a:ext uri="{FF2B5EF4-FFF2-40B4-BE49-F238E27FC236}">
                <a16:creationId xmlns:a16="http://schemas.microsoft.com/office/drawing/2014/main" id="{E8D6B05D-498F-4E7A-ADFE-F8230876FA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3958" y="2570357"/>
            <a:ext cx="2050385" cy="1347938"/>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Climate Commission for UK Higher and Further Education Students &amp; Leaders">
            <a:extLst>
              <a:ext uri="{FF2B5EF4-FFF2-40B4-BE49-F238E27FC236}">
                <a16:creationId xmlns:a16="http://schemas.microsoft.com/office/drawing/2014/main" id="{08720EDD-A101-4817-A529-F513596D16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30978" y="2625232"/>
            <a:ext cx="1509481" cy="1509481"/>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Climate Commission for UK Higher and Further Education Students &amp; Leaders">
            <a:extLst>
              <a:ext uri="{FF2B5EF4-FFF2-40B4-BE49-F238E27FC236}">
                <a16:creationId xmlns:a16="http://schemas.microsoft.com/office/drawing/2014/main" id="{2A07E231-AC25-44D3-978E-3A5F6810CA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964" r="12065"/>
          <a:stretch/>
        </p:blipFill>
        <p:spPr bwMode="auto">
          <a:xfrm>
            <a:off x="4896956" y="2580413"/>
            <a:ext cx="2398088" cy="1554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F8532A9-61D8-4BB3-ADE7-05498E0ED758}"/>
              </a:ext>
            </a:extLst>
          </p:cNvPr>
          <p:cNvSpPr/>
          <p:nvPr/>
        </p:nvSpPr>
        <p:spPr>
          <a:xfrm>
            <a:off x="0" y="0"/>
            <a:ext cx="12190413" cy="2124075"/>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8" name="Rectangle 7">
            <a:extLst>
              <a:ext uri="{FF2B5EF4-FFF2-40B4-BE49-F238E27FC236}">
                <a16:creationId xmlns:a16="http://schemas.microsoft.com/office/drawing/2014/main" id="{EB08ECDE-991A-4627-9858-D2D1171C3221}"/>
              </a:ext>
            </a:extLst>
          </p:cNvPr>
          <p:cNvSpPr/>
          <p:nvPr/>
        </p:nvSpPr>
        <p:spPr>
          <a:xfrm>
            <a:off x="793" y="4740978"/>
            <a:ext cx="12190413" cy="2124075"/>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Tree>
    <p:extLst>
      <p:ext uri="{BB962C8B-B14F-4D97-AF65-F5344CB8AC3E}">
        <p14:creationId xmlns:p14="http://schemas.microsoft.com/office/powerpoint/2010/main" val="935137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DD993D0-28DA-4D5E-9037-D5F865F7262D}"/>
              </a:ext>
            </a:extLst>
          </p:cNvPr>
          <p:cNvGraphicFramePr>
            <a:graphicFrameLocks noChangeAspect="1"/>
          </p:cNvGraphicFramePr>
          <p:nvPr>
            <p:custDataLst>
              <p:tags r:id="rId2"/>
            </p:custDataLst>
            <p:extLst>
              <p:ext uri="{D42A27DB-BD31-4B8C-83A1-F6EECF244321}">
                <p14:modId xmlns:p14="http://schemas.microsoft.com/office/powerpoint/2010/main" val="32354169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4" imgW="425" imgH="426" progId="TCLayout.ActiveDocument.1">
                  <p:embed/>
                </p:oleObj>
              </mc:Choice>
              <mc:Fallback>
                <p:oleObj name="think-cell Slide" r:id="rId4" imgW="425" imgH="426" progId="TCLayout.ActiveDocument.1">
                  <p:embed/>
                  <p:pic>
                    <p:nvPicPr>
                      <p:cNvPr id="5" name="Object 4" hidden="1">
                        <a:extLst>
                          <a:ext uri="{FF2B5EF4-FFF2-40B4-BE49-F238E27FC236}">
                            <a16:creationId xmlns:a16="http://schemas.microsoft.com/office/drawing/2014/main" id="{8DD993D0-28DA-4D5E-9037-D5F865F7262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842B69A4-1705-4C30-BB05-AF1378C98513}"/>
              </a:ext>
            </a:extLst>
          </p:cNvPr>
          <p:cNvSpPr/>
          <p:nvPr/>
        </p:nvSpPr>
        <p:spPr>
          <a:xfrm>
            <a:off x="0" y="106325"/>
            <a:ext cx="12190413" cy="1668499"/>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 name="Text Placeholder 1">
            <a:extLst>
              <a:ext uri="{FF2B5EF4-FFF2-40B4-BE49-F238E27FC236}">
                <a16:creationId xmlns:a16="http://schemas.microsoft.com/office/drawing/2014/main" id="{D88634FA-DAE5-48E4-ACA6-1C3336E68228}"/>
              </a:ext>
            </a:extLst>
          </p:cNvPr>
          <p:cNvSpPr>
            <a:spLocks noGrp="1"/>
          </p:cNvSpPr>
          <p:nvPr>
            <p:ph type="body" sz="quarter" idx="18"/>
          </p:nvPr>
        </p:nvSpPr>
        <p:spPr/>
        <p:txBody>
          <a:bodyPr/>
          <a:lstStyle/>
          <a:p>
            <a:r>
              <a:rPr lang="en-GB" sz="2800" dirty="0">
                <a:solidFill>
                  <a:schemeClr val="bg1"/>
                </a:solidFill>
              </a:rPr>
              <a:t>INTRODUCTION</a:t>
            </a:r>
            <a:endParaRPr lang="en-AU" sz="2800" dirty="0">
              <a:solidFill>
                <a:schemeClr val="bg1"/>
              </a:solidFill>
            </a:endParaRPr>
          </a:p>
        </p:txBody>
      </p:sp>
      <p:sp>
        <p:nvSpPr>
          <p:cNvPr id="6" name="Content Placeholder 5">
            <a:extLst>
              <a:ext uri="{FF2B5EF4-FFF2-40B4-BE49-F238E27FC236}">
                <a16:creationId xmlns:a16="http://schemas.microsoft.com/office/drawing/2014/main" id="{15D23F4F-6E60-4AD6-9B5F-1A9DCEA8DF4F}"/>
              </a:ext>
            </a:extLst>
          </p:cNvPr>
          <p:cNvSpPr>
            <a:spLocks noGrp="1"/>
          </p:cNvSpPr>
          <p:nvPr>
            <p:ph sz="quarter" idx="23"/>
          </p:nvPr>
        </p:nvSpPr>
        <p:spPr>
          <a:xfrm>
            <a:off x="666750" y="1774825"/>
            <a:ext cx="10817225" cy="311615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numCol="2" spcCol="360000" rtlCol="0" anchor="t"/>
          <a:lstStyle/>
          <a:p>
            <a:pPr>
              <a:spcAft>
                <a:spcPts val="600"/>
              </a:spcAft>
            </a:pPr>
            <a:r>
              <a:rPr lang="en-GB" sz="1400" dirty="0">
                <a:solidFill>
                  <a:schemeClr val="bg1"/>
                </a:solidFill>
                <a:latin typeface="Segoe UI Light" panose="020B0502040204020203" pitchFamily="34" charset="0"/>
                <a:cs typeface="Segoe UI Light" panose="020B0502040204020203" pitchFamily="34" charset="0"/>
              </a:rPr>
              <a:t>Climate change and ecological destruction are some of the biggest challenges of our time. Colleges, like all institutions, have a responsibility to address them; and to meet the UK government’s target to reach net-zero emissions by 2050. </a:t>
            </a:r>
          </a:p>
          <a:p>
            <a:pPr>
              <a:spcAft>
                <a:spcPts val="600"/>
              </a:spcAft>
            </a:pPr>
            <a:r>
              <a:rPr lang="en-GB" sz="1400" dirty="0">
                <a:solidFill>
                  <a:schemeClr val="bg1"/>
                </a:solidFill>
                <a:latin typeface="Segoe UI Light" panose="020B0502040204020203" pitchFamily="34" charset="0"/>
                <a:cs typeface="Segoe UI Light" panose="020B0502040204020203" pitchFamily="34" charset="0"/>
              </a:rPr>
              <a:t>There is currently a great deal of variation in how colleges are responding to the climate crisis. Some are leaders in this area, with clear sustainability strategies. </a:t>
            </a:r>
            <a:r>
              <a:rPr lang="en-GB" sz="1400" dirty="0">
                <a:latin typeface="Segoe UI Light" panose="020B0502040204020203" pitchFamily="34" charset="0"/>
                <a:cs typeface="Segoe UI Light" panose="020B0502040204020203" pitchFamily="34" charset="0"/>
              </a:rPr>
              <a:t>O</a:t>
            </a:r>
            <a:r>
              <a:rPr lang="en-GB" sz="1400" dirty="0">
                <a:solidFill>
                  <a:schemeClr val="bg1"/>
                </a:solidFill>
                <a:latin typeface="Segoe UI Light" panose="020B0502040204020203" pitchFamily="34" charset="0"/>
                <a:cs typeface="Segoe UI Light" panose="020B0502040204020203" pitchFamily="34" charset="0"/>
              </a:rPr>
              <a:t>thers are approaching the issue for the first time. All have a significant opportunity</a:t>
            </a:r>
            <a:r>
              <a:rPr lang="en-GB" sz="1400" dirty="0">
                <a:latin typeface="Segoe UI Light" panose="020B0502040204020203" pitchFamily="34" charset="0"/>
                <a:cs typeface="Segoe UI Light" panose="020B0502040204020203" pitchFamily="34" charset="0"/>
              </a:rPr>
              <a:t>, </a:t>
            </a:r>
            <a:r>
              <a:rPr lang="en-GB" sz="1400" dirty="0">
                <a:solidFill>
                  <a:schemeClr val="bg1"/>
                </a:solidFill>
                <a:latin typeface="Segoe UI Light" panose="020B0502040204020203" pitchFamily="34" charset="0"/>
                <a:cs typeface="Segoe UI Light" panose="020B0502040204020203" pitchFamily="34" charset="0"/>
              </a:rPr>
              <a:t>to build upon the energy of their students and their close ties to their local communities to reduce their environmental impact in innovative ways. </a:t>
            </a:r>
          </a:p>
          <a:p>
            <a:pPr>
              <a:spcAft>
                <a:spcPts val="600"/>
              </a:spcAft>
            </a:pPr>
            <a:endParaRPr lang="en-GB" sz="1400" dirty="0">
              <a:latin typeface="Segoe UI Light" panose="020B0502040204020203" pitchFamily="34" charset="0"/>
              <a:cs typeface="Segoe UI Light" panose="020B0502040204020203" pitchFamily="34" charset="0"/>
            </a:endParaRPr>
          </a:p>
          <a:p>
            <a:pPr>
              <a:spcAft>
                <a:spcPts val="600"/>
              </a:spcAft>
            </a:pPr>
            <a:endParaRPr lang="en-GB" sz="1400" dirty="0">
              <a:latin typeface="Segoe UI Light" panose="020B0502040204020203" pitchFamily="34" charset="0"/>
              <a:cs typeface="Segoe UI Light" panose="020B0502040204020203" pitchFamily="34" charset="0"/>
            </a:endParaRPr>
          </a:p>
          <a:p>
            <a:pPr>
              <a:spcAft>
                <a:spcPts val="600"/>
              </a:spcAft>
            </a:pPr>
            <a:r>
              <a:rPr lang="en-GB" sz="1400" dirty="0">
                <a:latin typeface="Segoe UI Light" panose="020B0502040204020203" pitchFamily="34" charset="0"/>
                <a:cs typeface="Segoe UI Light" panose="020B0502040204020203" pitchFamily="34" charset="0"/>
              </a:rPr>
              <a:t>The Climate Commission for UK Higher and Further Education was established in November 2019. Its goal is to develop a strategic, sector-wide approach to tackle the climate emergency. The Commission engaged Nous Group (a management consulting firm specialising in education) to support them to develop a ‘road map’ for further education colleges to reach the net zero target. </a:t>
            </a:r>
          </a:p>
          <a:p>
            <a:pPr>
              <a:spcAft>
                <a:spcPts val="600"/>
              </a:spcAft>
            </a:pPr>
            <a:r>
              <a:rPr lang="en-GB" sz="1400" dirty="0">
                <a:latin typeface="Segoe UI Light" panose="020B0502040204020203" pitchFamily="34" charset="0"/>
                <a:cs typeface="Segoe UI Light" panose="020B0502040204020203" pitchFamily="34" charset="0"/>
              </a:rPr>
              <a:t>This roadmap is based on a range of existing materials, including the EAUC’s ‘SORTED: Guide to Sustainability in Further Education’, the Sustainability Leadership Scorecard, the Climate Emergency Framework, and past winners of the Green Gown and </a:t>
            </a:r>
            <a:r>
              <a:rPr lang="en-GB" sz="1400" dirty="0" err="1">
                <a:latin typeface="Segoe UI Light" panose="020B0502040204020203" pitchFamily="34" charset="0"/>
                <a:cs typeface="Segoe UI Light" panose="020B0502040204020203" pitchFamily="34" charset="0"/>
              </a:rPr>
              <a:t>AoC</a:t>
            </a:r>
            <a:r>
              <a:rPr lang="en-GB" sz="1400" dirty="0">
                <a:latin typeface="Segoe UI Light" panose="020B0502040204020203" pitchFamily="34" charset="0"/>
                <a:cs typeface="Segoe UI Light" panose="020B0502040204020203" pitchFamily="34" charset="0"/>
              </a:rPr>
              <a:t> Beacon Awards, among others. It is also based on a workshop with FE college leaders and students, held in June 2020. </a:t>
            </a:r>
          </a:p>
          <a:p>
            <a:pPr>
              <a:spcAft>
                <a:spcPts val="600"/>
              </a:spcAft>
            </a:pPr>
            <a:endParaRPr lang="en-AU" sz="1400" dirty="0" err="1">
              <a:solidFill>
                <a:schemeClr val="bg1"/>
              </a:solidFill>
              <a:latin typeface="Segoe UI Light" panose="020B0502040204020203" pitchFamily="34" charset="0"/>
              <a:cs typeface="Segoe UI Light" panose="020B0502040204020203" pitchFamily="34" charset="0"/>
            </a:endParaRPr>
          </a:p>
        </p:txBody>
      </p:sp>
      <p:sp>
        <p:nvSpPr>
          <p:cNvPr id="4" name="Rectangle 3">
            <a:extLst>
              <a:ext uri="{FF2B5EF4-FFF2-40B4-BE49-F238E27FC236}">
                <a16:creationId xmlns:a16="http://schemas.microsoft.com/office/drawing/2014/main" id="{84E85F14-2F3D-405D-900E-1B0C1D971543}"/>
              </a:ext>
            </a:extLst>
          </p:cNvPr>
          <p:cNvSpPr/>
          <p:nvPr/>
        </p:nvSpPr>
        <p:spPr>
          <a:xfrm>
            <a:off x="0" y="6225871"/>
            <a:ext cx="12190413" cy="63371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cxnSp>
        <p:nvCxnSpPr>
          <p:cNvPr id="8" name="Straight Connector 7">
            <a:extLst>
              <a:ext uri="{FF2B5EF4-FFF2-40B4-BE49-F238E27FC236}">
                <a16:creationId xmlns:a16="http://schemas.microsoft.com/office/drawing/2014/main" id="{B44DDE87-C09F-4362-BB65-380CA3547DBA}"/>
              </a:ext>
            </a:extLst>
          </p:cNvPr>
          <p:cNvCxnSpPr/>
          <p:nvPr/>
        </p:nvCxnSpPr>
        <p:spPr>
          <a:xfrm>
            <a:off x="666750" y="1325525"/>
            <a:ext cx="95648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reeform 5">
            <a:extLst>
              <a:ext uri="{FF2B5EF4-FFF2-40B4-BE49-F238E27FC236}">
                <a16:creationId xmlns:a16="http://schemas.microsoft.com/office/drawing/2014/main" id="{08CE5297-EF9F-422E-A2C1-23D72F120705}"/>
              </a:ext>
            </a:extLst>
          </p:cNvPr>
          <p:cNvSpPr>
            <a:spLocks/>
          </p:cNvSpPr>
          <p:nvPr/>
        </p:nvSpPr>
        <p:spPr bwMode="auto">
          <a:xfrm>
            <a:off x="1231900" y="5589768"/>
            <a:ext cx="0"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0" y="0"/>
                  <a:pt x="1" y="0"/>
                  <a:pt x="1" y="0"/>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AU"/>
          </a:p>
        </p:txBody>
      </p:sp>
      <p:sp>
        <p:nvSpPr>
          <p:cNvPr id="13" name="Freeform 6">
            <a:extLst>
              <a:ext uri="{FF2B5EF4-FFF2-40B4-BE49-F238E27FC236}">
                <a16:creationId xmlns:a16="http://schemas.microsoft.com/office/drawing/2014/main" id="{80ACAD3B-34B6-4DAC-8A84-AE33F2BA3D2D}"/>
              </a:ext>
            </a:extLst>
          </p:cNvPr>
          <p:cNvSpPr>
            <a:spLocks/>
          </p:cNvSpPr>
          <p:nvPr/>
        </p:nvSpPr>
        <p:spPr bwMode="auto">
          <a:xfrm>
            <a:off x="1476375" y="5224643"/>
            <a:ext cx="201612" cy="174625"/>
          </a:xfrm>
          <a:custGeom>
            <a:avLst/>
            <a:gdLst>
              <a:gd name="T0" fmla="*/ 114 w 188"/>
              <a:gd name="T1" fmla="*/ 162 h 162"/>
              <a:gd name="T2" fmla="*/ 103 w 188"/>
              <a:gd name="T3" fmla="*/ 158 h 162"/>
              <a:gd name="T4" fmla="*/ 100 w 188"/>
              <a:gd name="T5" fmla="*/ 133 h 162"/>
              <a:gd name="T6" fmla="*/ 147 w 188"/>
              <a:gd name="T7" fmla="*/ 60 h 162"/>
              <a:gd name="T8" fmla="*/ 144 w 188"/>
              <a:gd name="T9" fmla="*/ 44 h 162"/>
              <a:gd name="T10" fmla="*/ 128 w 188"/>
              <a:gd name="T11" fmla="*/ 40 h 162"/>
              <a:gd name="T12" fmla="*/ 31 w 188"/>
              <a:gd name="T13" fmla="*/ 98 h 162"/>
              <a:gd name="T14" fmla="*/ 6 w 188"/>
              <a:gd name="T15" fmla="*/ 95 h 162"/>
              <a:gd name="T16" fmla="*/ 9 w 188"/>
              <a:gd name="T17" fmla="*/ 69 h 162"/>
              <a:gd name="T18" fmla="*/ 119 w 188"/>
              <a:gd name="T19" fmla="*/ 5 h 162"/>
              <a:gd name="T20" fmla="*/ 171 w 188"/>
              <a:gd name="T21" fmla="*/ 20 h 162"/>
              <a:gd name="T22" fmla="*/ 180 w 188"/>
              <a:gd name="T23" fmla="*/ 74 h 162"/>
              <a:gd name="T24" fmla="*/ 128 w 188"/>
              <a:gd name="T25" fmla="*/ 155 h 162"/>
              <a:gd name="T26" fmla="*/ 114 w 188"/>
              <a:gd name="T2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8" h="162">
                <a:moveTo>
                  <a:pt x="114" y="162"/>
                </a:moveTo>
                <a:cubicBezTo>
                  <a:pt x="110" y="162"/>
                  <a:pt x="106" y="161"/>
                  <a:pt x="103" y="158"/>
                </a:cubicBezTo>
                <a:cubicBezTo>
                  <a:pt x="95" y="152"/>
                  <a:pt x="94" y="141"/>
                  <a:pt x="100" y="133"/>
                </a:cubicBezTo>
                <a:cubicBezTo>
                  <a:pt x="129" y="96"/>
                  <a:pt x="142" y="73"/>
                  <a:pt x="147" y="60"/>
                </a:cubicBezTo>
                <a:cubicBezTo>
                  <a:pt x="150" y="52"/>
                  <a:pt x="146" y="46"/>
                  <a:pt x="144" y="44"/>
                </a:cubicBezTo>
                <a:cubicBezTo>
                  <a:pt x="143" y="43"/>
                  <a:pt x="137" y="37"/>
                  <a:pt x="128" y="40"/>
                </a:cubicBezTo>
                <a:cubicBezTo>
                  <a:pt x="103" y="47"/>
                  <a:pt x="70" y="67"/>
                  <a:pt x="31" y="98"/>
                </a:cubicBezTo>
                <a:cubicBezTo>
                  <a:pt x="23" y="104"/>
                  <a:pt x="12" y="102"/>
                  <a:pt x="6" y="95"/>
                </a:cubicBezTo>
                <a:cubicBezTo>
                  <a:pt x="0" y="87"/>
                  <a:pt x="1" y="75"/>
                  <a:pt x="9" y="69"/>
                </a:cubicBezTo>
                <a:cubicBezTo>
                  <a:pt x="52" y="35"/>
                  <a:pt x="88" y="14"/>
                  <a:pt x="119" y="5"/>
                </a:cubicBezTo>
                <a:cubicBezTo>
                  <a:pt x="138" y="0"/>
                  <a:pt x="158" y="6"/>
                  <a:pt x="171" y="20"/>
                </a:cubicBezTo>
                <a:cubicBezTo>
                  <a:pt x="184" y="35"/>
                  <a:pt x="188" y="55"/>
                  <a:pt x="180" y="74"/>
                </a:cubicBezTo>
                <a:cubicBezTo>
                  <a:pt x="171" y="96"/>
                  <a:pt x="154" y="123"/>
                  <a:pt x="128" y="155"/>
                </a:cubicBezTo>
                <a:cubicBezTo>
                  <a:pt x="125" y="160"/>
                  <a:pt x="120" y="162"/>
                  <a:pt x="114" y="162"/>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AU"/>
          </a:p>
        </p:txBody>
      </p:sp>
      <p:sp>
        <p:nvSpPr>
          <p:cNvPr id="14" name="Freeform 7">
            <a:extLst>
              <a:ext uri="{FF2B5EF4-FFF2-40B4-BE49-F238E27FC236}">
                <a16:creationId xmlns:a16="http://schemas.microsoft.com/office/drawing/2014/main" id="{45F6172D-5E28-45E3-82C6-FF054207099F}"/>
              </a:ext>
            </a:extLst>
          </p:cNvPr>
          <p:cNvSpPr>
            <a:spLocks/>
          </p:cNvSpPr>
          <p:nvPr/>
        </p:nvSpPr>
        <p:spPr bwMode="auto">
          <a:xfrm>
            <a:off x="481012" y="4457880"/>
            <a:ext cx="1123950" cy="1065212"/>
          </a:xfrm>
          <a:custGeom>
            <a:avLst/>
            <a:gdLst>
              <a:gd name="T0" fmla="*/ 744 w 1043"/>
              <a:gd name="T1" fmla="*/ 991 h 991"/>
              <a:gd name="T2" fmla="*/ 728 w 1043"/>
              <a:gd name="T3" fmla="*/ 981 h 991"/>
              <a:gd name="T4" fmla="*/ 736 w 1043"/>
              <a:gd name="T5" fmla="*/ 957 h 991"/>
              <a:gd name="T6" fmla="*/ 754 w 1043"/>
              <a:gd name="T7" fmla="*/ 948 h 991"/>
              <a:gd name="T8" fmla="*/ 755 w 1043"/>
              <a:gd name="T9" fmla="*/ 948 h 991"/>
              <a:gd name="T10" fmla="*/ 928 w 1043"/>
              <a:gd name="T11" fmla="*/ 788 h 991"/>
              <a:gd name="T12" fmla="*/ 1007 w 1043"/>
              <a:gd name="T13" fmla="*/ 522 h 991"/>
              <a:gd name="T14" fmla="*/ 1005 w 1043"/>
              <a:gd name="T15" fmla="*/ 473 h 991"/>
              <a:gd name="T16" fmla="*/ 803 w 1043"/>
              <a:gd name="T17" fmla="*/ 126 h 991"/>
              <a:gd name="T18" fmla="*/ 521 w 1043"/>
              <a:gd name="T19" fmla="*/ 36 h 991"/>
              <a:gd name="T20" fmla="*/ 207 w 1043"/>
              <a:gd name="T21" fmla="*/ 152 h 991"/>
              <a:gd name="T22" fmla="*/ 36 w 1043"/>
              <a:gd name="T23" fmla="*/ 522 h 991"/>
              <a:gd name="T24" fmla="*/ 72 w 1043"/>
              <a:gd name="T25" fmla="*/ 705 h 991"/>
              <a:gd name="T26" fmla="*/ 149 w 1043"/>
              <a:gd name="T27" fmla="*/ 834 h 991"/>
              <a:gd name="T28" fmla="*/ 147 w 1043"/>
              <a:gd name="T29" fmla="*/ 859 h 991"/>
              <a:gd name="T30" fmla="*/ 122 w 1043"/>
              <a:gd name="T31" fmla="*/ 857 h 991"/>
              <a:gd name="T32" fmla="*/ 38 w 1043"/>
              <a:gd name="T33" fmla="*/ 719 h 991"/>
              <a:gd name="T34" fmla="*/ 0 w 1043"/>
              <a:gd name="T35" fmla="*/ 522 h 991"/>
              <a:gd name="T36" fmla="*/ 183 w 1043"/>
              <a:gd name="T37" fmla="*/ 124 h 991"/>
              <a:gd name="T38" fmla="*/ 521 w 1043"/>
              <a:gd name="T39" fmla="*/ 0 h 991"/>
              <a:gd name="T40" fmla="*/ 824 w 1043"/>
              <a:gd name="T41" fmla="*/ 97 h 991"/>
              <a:gd name="T42" fmla="*/ 1040 w 1043"/>
              <a:gd name="T43" fmla="*/ 470 h 991"/>
              <a:gd name="T44" fmla="*/ 1043 w 1043"/>
              <a:gd name="T45" fmla="*/ 522 h 991"/>
              <a:gd name="T46" fmla="*/ 958 w 1043"/>
              <a:gd name="T47" fmla="*/ 807 h 991"/>
              <a:gd name="T48" fmla="*/ 773 w 1043"/>
              <a:gd name="T49" fmla="*/ 979 h 991"/>
              <a:gd name="T50" fmla="*/ 772 w 1043"/>
              <a:gd name="T51" fmla="*/ 979 h 991"/>
              <a:gd name="T52" fmla="*/ 752 w 1043"/>
              <a:gd name="T53" fmla="*/ 990 h 991"/>
              <a:gd name="T54" fmla="*/ 744 w 1043"/>
              <a:gd name="T55" fmla="*/ 99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3" h="991">
                <a:moveTo>
                  <a:pt x="744" y="991"/>
                </a:moveTo>
                <a:cubicBezTo>
                  <a:pt x="738" y="991"/>
                  <a:pt x="731" y="988"/>
                  <a:pt x="728" y="981"/>
                </a:cubicBezTo>
                <a:cubicBezTo>
                  <a:pt x="724" y="972"/>
                  <a:pt x="727" y="962"/>
                  <a:pt x="736" y="957"/>
                </a:cubicBezTo>
                <a:cubicBezTo>
                  <a:pt x="742" y="954"/>
                  <a:pt x="748" y="951"/>
                  <a:pt x="754" y="948"/>
                </a:cubicBezTo>
                <a:cubicBezTo>
                  <a:pt x="754" y="948"/>
                  <a:pt x="755" y="948"/>
                  <a:pt x="755" y="948"/>
                </a:cubicBezTo>
                <a:cubicBezTo>
                  <a:pt x="824" y="909"/>
                  <a:pt x="884" y="854"/>
                  <a:pt x="928" y="788"/>
                </a:cubicBezTo>
                <a:cubicBezTo>
                  <a:pt x="980" y="709"/>
                  <a:pt x="1007" y="617"/>
                  <a:pt x="1007" y="522"/>
                </a:cubicBezTo>
                <a:cubicBezTo>
                  <a:pt x="1007" y="506"/>
                  <a:pt x="1006" y="489"/>
                  <a:pt x="1005" y="473"/>
                </a:cubicBezTo>
                <a:cubicBezTo>
                  <a:pt x="991" y="334"/>
                  <a:pt x="917" y="208"/>
                  <a:pt x="803" y="126"/>
                </a:cubicBezTo>
                <a:cubicBezTo>
                  <a:pt x="720" y="67"/>
                  <a:pt x="623" y="36"/>
                  <a:pt x="521" y="36"/>
                </a:cubicBezTo>
                <a:cubicBezTo>
                  <a:pt x="406" y="36"/>
                  <a:pt x="294" y="77"/>
                  <a:pt x="207" y="152"/>
                </a:cubicBezTo>
                <a:cubicBezTo>
                  <a:pt x="98" y="244"/>
                  <a:pt x="36" y="379"/>
                  <a:pt x="36" y="522"/>
                </a:cubicBezTo>
                <a:cubicBezTo>
                  <a:pt x="36" y="585"/>
                  <a:pt x="48" y="647"/>
                  <a:pt x="72" y="705"/>
                </a:cubicBezTo>
                <a:cubicBezTo>
                  <a:pt x="91" y="752"/>
                  <a:pt x="117" y="795"/>
                  <a:pt x="149" y="834"/>
                </a:cubicBezTo>
                <a:cubicBezTo>
                  <a:pt x="156" y="841"/>
                  <a:pt x="155" y="853"/>
                  <a:pt x="147" y="859"/>
                </a:cubicBezTo>
                <a:cubicBezTo>
                  <a:pt x="139" y="866"/>
                  <a:pt x="128" y="865"/>
                  <a:pt x="122" y="857"/>
                </a:cubicBezTo>
                <a:cubicBezTo>
                  <a:pt x="87" y="815"/>
                  <a:pt x="59" y="769"/>
                  <a:pt x="38" y="719"/>
                </a:cubicBezTo>
                <a:cubicBezTo>
                  <a:pt x="13" y="656"/>
                  <a:pt x="0" y="590"/>
                  <a:pt x="0" y="522"/>
                </a:cubicBezTo>
                <a:cubicBezTo>
                  <a:pt x="0" y="369"/>
                  <a:pt x="67" y="224"/>
                  <a:pt x="183" y="124"/>
                </a:cubicBezTo>
                <a:cubicBezTo>
                  <a:pt x="278" y="44"/>
                  <a:pt x="398" y="0"/>
                  <a:pt x="521" y="0"/>
                </a:cubicBezTo>
                <a:cubicBezTo>
                  <a:pt x="630" y="0"/>
                  <a:pt x="735" y="33"/>
                  <a:pt x="824" y="97"/>
                </a:cubicBezTo>
                <a:cubicBezTo>
                  <a:pt x="947" y="184"/>
                  <a:pt x="1026" y="320"/>
                  <a:pt x="1040" y="470"/>
                </a:cubicBezTo>
                <a:cubicBezTo>
                  <a:pt x="1042" y="487"/>
                  <a:pt x="1043" y="504"/>
                  <a:pt x="1043" y="522"/>
                </a:cubicBezTo>
                <a:cubicBezTo>
                  <a:pt x="1043" y="624"/>
                  <a:pt x="1013" y="722"/>
                  <a:pt x="958" y="807"/>
                </a:cubicBezTo>
                <a:cubicBezTo>
                  <a:pt x="911" y="878"/>
                  <a:pt x="847" y="938"/>
                  <a:pt x="773" y="979"/>
                </a:cubicBezTo>
                <a:cubicBezTo>
                  <a:pt x="773" y="979"/>
                  <a:pt x="772" y="979"/>
                  <a:pt x="772" y="979"/>
                </a:cubicBezTo>
                <a:cubicBezTo>
                  <a:pt x="765" y="983"/>
                  <a:pt x="759" y="986"/>
                  <a:pt x="752" y="990"/>
                </a:cubicBezTo>
                <a:cubicBezTo>
                  <a:pt x="750" y="991"/>
                  <a:pt x="747" y="991"/>
                  <a:pt x="744" y="991"/>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AU"/>
          </a:p>
        </p:txBody>
      </p:sp>
      <p:sp>
        <p:nvSpPr>
          <p:cNvPr id="15" name="Freeform 8">
            <a:extLst>
              <a:ext uri="{FF2B5EF4-FFF2-40B4-BE49-F238E27FC236}">
                <a16:creationId xmlns:a16="http://schemas.microsoft.com/office/drawing/2014/main" id="{B269BABD-05F5-467C-965E-01CE9B65265E}"/>
              </a:ext>
            </a:extLst>
          </p:cNvPr>
          <p:cNvSpPr>
            <a:spLocks noEditPoints="1"/>
          </p:cNvSpPr>
          <p:nvPr/>
        </p:nvSpPr>
        <p:spPr bwMode="auto">
          <a:xfrm>
            <a:off x="527050" y="4600755"/>
            <a:ext cx="222250" cy="755650"/>
          </a:xfrm>
          <a:custGeom>
            <a:avLst/>
            <a:gdLst>
              <a:gd name="T0" fmla="*/ 205 w 206"/>
              <a:gd name="T1" fmla="*/ 704 h 704"/>
              <a:gd name="T2" fmla="*/ 0 w 206"/>
              <a:gd name="T3" fmla="*/ 584 h 704"/>
              <a:gd name="T4" fmla="*/ 18 w 206"/>
              <a:gd name="T5" fmla="*/ 553 h 704"/>
              <a:gd name="T6" fmla="*/ 169 w 206"/>
              <a:gd name="T7" fmla="*/ 641 h 704"/>
              <a:gd name="T8" fmla="*/ 169 w 206"/>
              <a:gd name="T9" fmla="*/ 537 h 704"/>
              <a:gd name="T10" fmla="*/ 147 w 206"/>
              <a:gd name="T11" fmla="*/ 441 h 704"/>
              <a:gd name="T12" fmla="*/ 50 w 206"/>
              <a:gd name="T13" fmla="*/ 406 h 704"/>
              <a:gd name="T14" fmla="*/ 49 w 206"/>
              <a:gd name="T15" fmla="*/ 394 h 704"/>
              <a:gd name="T16" fmla="*/ 46 w 206"/>
              <a:gd name="T17" fmla="*/ 346 h 704"/>
              <a:gd name="T18" fmla="*/ 61 w 206"/>
              <a:gd name="T19" fmla="*/ 278 h 704"/>
              <a:gd name="T20" fmla="*/ 138 w 206"/>
              <a:gd name="T21" fmla="*/ 219 h 704"/>
              <a:gd name="T22" fmla="*/ 168 w 206"/>
              <a:gd name="T23" fmla="*/ 98 h 704"/>
              <a:gd name="T24" fmla="*/ 137 w 206"/>
              <a:gd name="T25" fmla="*/ 12 h 704"/>
              <a:gd name="T26" fmla="*/ 171 w 206"/>
              <a:gd name="T27" fmla="*/ 0 h 704"/>
              <a:gd name="T28" fmla="*/ 206 w 206"/>
              <a:gd name="T29" fmla="*/ 95 h 704"/>
              <a:gd name="T30" fmla="*/ 205 w 206"/>
              <a:gd name="T31" fmla="*/ 100 h 704"/>
              <a:gd name="T32" fmla="*/ 170 w 206"/>
              <a:gd name="T33" fmla="*/ 236 h 704"/>
              <a:gd name="T34" fmla="*/ 81 w 206"/>
              <a:gd name="T35" fmla="*/ 307 h 704"/>
              <a:gd name="T36" fmla="*/ 84 w 206"/>
              <a:gd name="T37" fmla="*/ 380 h 704"/>
              <a:gd name="T38" fmla="*/ 178 w 206"/>
              <a:gd name="T39" fmla="*/ 414 h 704"/>
              <a:gd name="T40" fmla="*/ 205 w 206"/>
              <a:gd name="T41" fmla="*/ 533 h 704"/>
              <a:gd name="T42" fmla="*/ 205 w 206"/>
              <a:gd name="T43" fmla="*/ 704 h 704"/>
              <a:gd name="T44" fmla="*/ 74 w 206"/>
              <a:gd name="T45" fmla="*/ 311 h 704"/>
              <a:gd name="T46" fmla="*/ 73 w 206"/>
              <a:gd name="T47" fmla="*/ 312 h 704"/>
              <a:gd name="T48" fmla="*/ 74 w 206"/>
              <a:gd name="T49" fmla="*/ 311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704">
                <a:moveTo>
                  <a:pt x="205" y="704"/>
                </a:moveTo>
                <a:cubicBezTo>
                  <a:pt x="0" y="584"/>
                  <a:pt x="0" y="584"/>
                  <a:pt x="0" y="584"/>
                </a:cubicBezTo>
                <a:cubicBezTo>
                  <a:pt x="18" y="553"/>
                  <a:pt x="18" y="553"/>
                  <a:pt x="18" y="553"/>
                </a:cubicBezTo>
                <a:cubicBezTo>
                  <a:pt x="169" y="641"/>
                  <a:pt x="169" y="641"/>
                  <a:pt x="169" y="641"/>
                </a:cubicBezTo>
                <a:cubicBezTo>
                  <a:pt x="169" y="537"/>
                  <a:pt x="169" y="537"/>
                  <a:pt x="169" y="537"/>
                </a:cubicBezTo>
                <a:cubicBezTo>
                  <a:pt x="147" y="441"/>
                  <a:pt x="147" y="441"/>
                  <a:pt x="147" y="441"/>
                </a:cubicBezTo>
                <a:cubicBezTo>
                  <a:pt x="50" y="406"/>
                  <a:pt x="50" y="406"/>
                  <a:pt x="50" y="406"/>
                </a:cubicBezTo>
                <a:cubicBezTo>
                  <a:pt x="49" y="394"/>
                  <a:pt x="49" y="394"/>
                  <a:pt x="49" y="394"/>
                </a:cubicBezTo>
                <a:cubicBezTo>
                  <a:pt x="49" y="393"/>
                  <a:pt x="47" y="370"/>
                  <a:pt x="46" y="346"/>
                </a:cubicBezTo>
                <a:cubicBezTo>
                  <a:pt x="43" y="300"/>
                  <a:pt x="45" y="283"/>
                  <a:pt x="61" y="278"/>
                </a:cubicBezTo>
                <a:cubicBezTo>
                  <a:pt x="74" y="272"/>
                  <a:pt x="132" y="231"/>
                  <a:pt x="138" y="219"/>
                </a:cubicBezTo>
                <a:cubicBezTo>
                  <a:pt x="144" y="208"/>
                  <a:pt x="159" y="143"/>
                  <a:pt x="168" y="98"/>
                </a:cubicBezTo>
                <a:cubicBezTo>
                  <a:pt x="137" y="12"/>
                  <a:pt x="137" y="12"/>
                  <a:pt x="137" y="12"/>
                </a:cubicBezTo>
                <a:cubicBezTo>
                  <a:pt x="171" y="0"/>
                  <a:pt x="171" y="0"/>
                  <a:pt x="171" y="0"/>
                </a:cubicBezTo>
                <a:cubicBezTo>
                  <a:pt x="206" y="95"/>
                  <a:pt x="206" y="95"/>
                  <a:pt x="206" y="95"/>
                </a:cubicBezTo>
                <a:cubicBezTo>
                  <a:pt x="205" y="100"/>
                  <a:pt x="205" y="100"/>
                  <a:pt x="205" y="100"/>
                </a:cubicBezTo>
                <a:cubicBezTo>
                  <a:pt x="201" y="119"/>
                  <a:pt x="180" y="215"/>
                  <a:pt x="170" y="236"/>
                </a:cubicBezTo>
                <a:cubicBezTo>
                  <a:pt x="159" y="258"/>
                  <a:pt x="104" y="295"/>
                  <a:pt x="81" y="307"/>
                </a:cubicBezTo>
                <a:cubicBezTo>
                  <a:pt x="80" y="320"/>
                  <a:pt x="81" y="351"/>
                  <a:pt x="84" y="380"/>
                </a:cubicBezTo>
                <a:cubicBezTo>
                  <a:pt x="178" y="414"/>
                  <a:pt x="178" y="414"/>
                  <a:pt x="178" y="414"/>
                </a:cubicBezTo>
                <a:cubicBezTo>
                  <a:pt x="205" y="533"/>
                  <a:pt x="205" y="533"/>
                  <a:pt x="205" y="533"/>
                </a:cubicBezTo>
                <a:lnTo>
                  <a:pt x="205" y="704"/>
                </a:lnTo>
                <a:close/>
                <a:moveTo>
                  <a:pt x="74" y="311"/>
                </a:moveTo>
                <a:cubicBezTo>
                  <a:pt x="74" y="311"/>
                  <a:pt x="73" y="312"/>
                  <a:pt x="73" y="312"/>
                </a:cubicBezTo>
                <a:cubicBezTo>
                  <a:pt x="73" y="311"/>
                  <a:pt x="74" y="311"/>
                  <a:pt x="74" y="311"/>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AU"/>
          </a:p>
        </p:txBody>
      </p:sp>
      <p:sp>
        <p:nvSpPr>
          <p:cNvPr id="16" name="Freeform 9">
            <a:extLst>
              <a:ext uri="{FF2B5EF4-FFF2-40B4-BE49-F238E27FC236}">
                <a16:creationId xmlns:a16="http://schemas.microsoft.com/office/drawing/2014/main" id="{A16ED01B-82CB-4FA3-8210-2B078EB2CFAF}"/>
              </a:ext>
            </a:extLst>
          </p:cNvPr>
          <p:cNvSpPr>
            <a:spLocks/>
          </p:cNvSpPr>
          <p:nvPr/>
        </p:nvSpPr>
        <p:spPr bwMode="auto">
          <a:xfrm>
            <a:off x="954087" y="4564243"/>
            <a:ext cx="633412" cy="898525"/>
          </a:xfrm>
          <a:custGeom>
            <a:avLst/>
            <a:gdLst>
              <a:gd name="T0" fmla="*/ 180 w 589"/>
              <a:gd name="T1" fmla="*/ 835 h 835"/>
              <a:gd name="T2" fmla="*/ 180 w 589"/>
              <a:gd name="T3" fmla="*/ 717 h 835"/>
              <a:gd name="T4" fmla="*/ 49 w 589"/>
              <a:gd name="T5" fmla="*/ 648 h 835"/>
              <a:gd name="T6" fmla="*/ 0 w 589"/>
              <a:gd name="T7" fmla="*/ 556 h 835"/>
              <a:gd name="T8" fmla="*/ 17 w 589"/>
              <a:gd name="T9" fmla="*/ 440 h 835"/>
              <a:gd name="T10" fmla="*/ 198 w 589"/>
              <a:gd name="T11" fmla="*/ 440 h 835"/>
              <a:gd name="T12" fmla="*/ 238 w 589"/>
              <a:gd name="T13" fmla="*/ 403 h 835"/>
              <a:gd name="T14" fmla="*/ 231 w 589"/>
              <a:gd name="T15" fmla="*/ 378 h 835"/>
              <a:gd name="T16" fmla="*/ 148 w 589"/>
              <a:gd name="T17" fmla="*/ 364 h 835"/>
              <a:gd name="T18" fmla="*/ 52 w 589"/>
              <a:gd name="T19" fmla="*/ 396 h 835"/>
              <a:gd name="T20" fmla="*/ 19 w 589"/>
              <a:gd name="T21" fmla="*/ 241 h 835"/>
              <a:gd name="T22" fmla="*/ 94 w 589"/>
              <a:gd name="T23" fmla="*/ 228 h 835"/>
              <a:gd name="T24" fmla="*/ 150 w 589"/>
              <a:gd name="T25" fmla="*/ 220 h 835"/>
              <a:gd name="T26" fmla="*/ 150 w 589"/>
              <a:gd name="T27" fmla="*/ 168 h 835"/>
              <a:gd name="T28" fmla="*/ 227 w 589"/>
              <a:gd name="T29" fmla="*/ 56 h 835"/>
              <a:gd name="T30" fmla="*/ 241 w 589"/>
              <a:gd name="T31" fmla="*/ 62 h 835"/>
              <a:gd name="T32" fmla="*/ 330 w 589"/>
              <a:gd name="T33" fmla="*/ 93 h 835"/>
              <a:gd name="T34" fmla="*/ 358 w 589"/>
              <a:gd name="T35" fmla="*/ 7 h 835"/>
              <a:gd name="T36" fmla="*/ 360 w 589"/>
              <a:gd name="T37" fmla="*/ 0 h 835"/>
              <a:gd name="T38" fmla="*/ 395 w 589"/>
              <a:gd name="T39" fmla="*/ 9 h 835"/>
              <a:gd name="T40" fmla="*/ 393 w 589"/>
              <a:gd name="T41" fmla="*/ 16 h 835"/>
              <a:gd name="T42" fmla="*/ 346 w 589"/>
              <a:gd name="T43" fmla="*/ 127 h 835"/>
              <a:gd name="T44" fmla="*/ 240 w 589"/>
              <a:gd name="T45" fmla="*/ 101 h 835"/>
              <a:gd name="T46" fmla="*/ 186 w 589"/>
              <a:gd name="T47" fmla="*/ 179 h 835"/>
              <a:gd name="T48" fmla="*/ 186 w 589"/>
              <a:gd name="T49" fmla="*/ 251 h 835"/>
              <a:gd name="T50" fmla="*/ 99 w 589"/>
              <a:gd name="T51" fmla="*/ 263 h 835"/>
              <a:gd name="T52" fmla="*/ 62 w 589"/>
              <a:gd name="T53" fmla="*/ 270 h 835"/>
              <a:gd name="T54" fmla="*/ 79 w 589"/>
              <a:gd name="T55" fmla="*/ 349 h 835"/>
              <a:gd name="T56" fmla="*/ 145 w 589"/>
              <a:gd name="T57" fmla="*/ 327 h 835"/>
              <a:gd name="T58" fmla="*/ 259 w 589"/>
              <a:gd name="T59" fmla="*/ 347 h 835"/>
              <a:gd name="T60" fmla="*/ 279 w 589"/>
              <a:gd name="T61" fmla="*/ 414 h 835"/>
              <a:gd name="T62" fmla="*/ 212 w 589"/>
              <a:gd name="T63" fmla="*/ 476 h 835"/>
              <a:gd name="T64" fmla="*/ 48 w 589"/>
              <a:gd name="T65" fmla="*/ 476 h 835"/>
              <a:gd name="T66" fmla="*/ 38 w 589"/>
              <a:gd name="T67" fmla="*/ 550 h 835"/>
              <a:gd name="T68" fmla="*/ 76 w 589"/>
              <a:gd name="T69" fmla="*/ 621 h 835"/>
              <a:gd name="T70" fmla="*/ 216 w 589"/>
              <a:gd name="T71" fmla="*/ 695 h 835"/>
              <a:gd name="T72" fmla="*/ 216 w 589"/>
              <a:gd name="T73" fmla="*/ 789 h 835"/>
              <a:gd name="T74" fmla="*/ 284 w 589"/>
              <a:gd name="T75" fmla="*/ 771 h 835"/>
              <a:gd name="T76" fmla="*/ 339 w 589"/>
              <a:gd name="T77" fmla="*/ 642 h 835"/>
              <a:gd name="T78" fmla="*/ 291 w 589"/>
              <a:gd name="T79" fmla="*/ 500 h 835"/>
              <a:gd name="T80" fmla="*/ 368 w 589"/>
              <a:gd name="T81" fmla="*/ 390 h 835"/>
              <a:gd name="T82" fmla="*/ 517 w 589"/>
              <a:gd name="T83" fmla="*/ 397 h 835"/>
              <a:gd name="T84" fmla="*/ 566 w 589"/>
              <a:gd name="T85" fmla="*/ 358 h 835"/>
              <a:gd name="T86" fmla="*/ 589 w 589"/>
              <a:gd name="T87" fmla="*/ 386 h 835"/>
              <a:gd name="T88" fmla="*/ 529 w 589"/>
              <a:gd name="T89" fmla="*/ 433 h 835"/>
              <a:gd name="T90" fmla="*/ 386 w 589"/>
              <a:gd name="T91" fmla="*/ 427 h 835"/>
              <a:gd name="T92" fmla="*/ 331 w 589"/>
              <a:gd name="T93" fmla="*/ 506 h 835"/>
              <a:gd name="T94" fmla="*/ 378 w 589"/>
              <a:gd name="T95" fmla="*/ 643 h 835"/>
              <a:gd name="T96" fmla="*/ 310 w 589"/>
              <a:gd name="T97" fmla="*/ 802 h 835"/>
              <a:gd name="T98" fmla="*/ 180 w 589"/>
              <a:gd name="T99" fmla="*/ 83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89" h="835">
                <a:moveTo>
                  <a:pt x="180" y="835"/>
                </a:moveTo>
                <a:cubicBezTo>
                  <a:pt x="180" y="717"/>
                  <a:pt x="180" y="717"/>
                  <a:pt x="180" y="717"/>
                </a:cubicBezTo>
                <a:cubicBezTo>
                  <a:pt x="49" y="648"/>
                  <a:pt x="49" y="648"/>
                  <a:pt x="49" y="648"/>
                </a:cubicBezTo>
                <a:cubicBezTo>
                  <a:pt x="0" y="556"/>
                  <a:pt x="0" y="556"/>
                  <a:pt x="0" y="556"/>
                </a:cubicBezTo>
                <a:cubicBezTo>
                  <a:pt x="17" y="440"/>
                  <a:pt x="17" y="440"/>
                  <a:pt x="17" y="440"/>
                </a:cubicBezTo>
                <a:cubicBezTo>
                  <a:pt x="198" y="440"/>
                  <a:pt x="198" y="440"/>
                  <a:pt x="198" y="440"/>
                </a:cubicBezTo>
                <a:cubicBezTo>
                  <a:pt x="238" y="403"/>
                  <a:pt x="238" y="403"/>
                  <a:pt x="238" y="403"/>
                </a:cubicBezTo>
                <a:cubicBezTo>
                  <a:pt x="231" y="378"/>
                  <a:pt x="231" y="378"/>
                  <a:pt x="231" y="378"/>
                </a:cubicBezTo>
                <a:cubicBezTo>
                  <a:pt x="148" y="364"/>
                  <a:pt x="148" y="364"/>
                  <a:pt x="148" y="364"/>
                </a:cubicBezTo>
                <a:cubicBezTo>
                  <a:pt x="52" y="396"/>
                  <a:pt x="52" y="396"/>
                  <a:pt x="52" y="396"/>
                </a:cubicBezTo>
                <a:cubicBezTo>
                  <a:pt x="19" y="241"/>
                  <a:pt x="19" y="241"/>
                  <a:pt x="19" y="241"/>
                </a:cubicBezTo>
                <a:cubicBezTo>
                  <a:pt x="94" y="228"/>
                  <a:pt x="94" y="228"/>
                  <a:pt x="94" y="228"/>
                </a:cubicBezTo>
                <a:cubicBezTo>
                  <a:pt x="150" y="220"/>
                  <a:pt x="150" y="220"/>
                  <a:pt x="150" y="220"/>
                </a:cubicBezTo>
                <a:cubicBezTo>
                  <a:pt x="150" y="168"/>
                  <a:pt x="150" y="168"/>
                  <a:pt x="150" y="168"/>
                </a:cubicBezTo>
                <a:cubicBezTo>
                  <a:pt x="227" y="56"/>
                  <a:pt x="227" y="56"/>
                  <a:pt x="227" y="56"/>
                </a:cubicBezTo>
                <a:cubicBezTo>
                  <a:pt x="241" y="62"/>
                  <a:pt x="241" y="62"/>
                  <a:pt x="241" y="62"/>
                </a:cubicBezTo>
                <a:cubicBezTo>
                  <a:pt x="274" y="76"/>
                  <a:pt x="315" y="90"/>
                  <a:pt x="330" y="93"/>
                </a:cubicBezTo>
                <a:cubicBezTo>
                  <a:pt x="336" y="82"/>
                  <a:pt x="346" y="51"/>
                  <a:pt x="358" y="7"/>
                </a:cubicBezTo>
                <a:cubicBezTo>
                  <a:pt x="359" y="3"/>
                  <a:pt x="360" y="0"/>
                  <a:pt x="360" y="0"/>
                </a:cubicBezTo>
                <a:cubicBezTo>
                  <a:pt x="395" y="9"/>
                  <a:pt x="395" y="9"/>
                  <a:pt x="395" y="9"/>
                </a:cubicBezTo>
                <a:cubicBezTo>
                  <a:pt x="395" y="9"/>
                  <a:pt x="394" y="11"/>
                  <a:pt x="393" y="16"/>
                </a:cubicBezTo>
                <a:cubicBezTo>
                  <a:pt x="367" y="117"/>
                  <a:pt x="354" y="123"/>
                  <a:pt x="346" y="127"/>
                </a:cubicBezTo>
                <a:cubicBezTo>
                  <a:pt x="340" y="130"/>
                  <a:pt x="327" y="136"/>
                  <a:pt x="240" y="101"/>
                </a:cubicBezTo>
                <a:cubicBezTo>
                  <a:pt x="186" y="179"/>
                  <a:pt x="186" y="179"/>
                  <a:pt x="186" y="179"/>
                </a:cubicBezTo>
                <a:cubicBezTo>
                  <a:pt x="186" y="251"/>
                  <a:pt x="186" y="251"/>
                  <a:pt x="186" y="251"/>
                </a:cubicBezTo>
                <a:cubicBezTo>
                  <a:pt x="99" y="263"/>
                  <a:pt x="99" y="263"/>
                  <a:pt x="99" y="263"/>
                </a:cubicBezTo>
                <a:cubicBezTo>
                  <a:pt x="62" y="270"/>
                  <a:pt x="62" y="270"/>
                  <a:pt x="62" y="270"/>
                </a:cubicBezTo>
                <a:cubicBezTo>
                  <a:pt x="79" y="349"/>
                  <a:pt x="79" y="349"/>
                  <a:pt x="79" y="349"/>
                </a:cubicBezTo>
                <a:cubicBezTo>
                  <a:pt x="145" y="327"/>
                  <a:pt x="145" y="327"/>
                  <a:pt x="145" y="327"/>
                </a:cubicBezTo>
                <a:cubicBezTo>
                  <a:pt x="259" y="347"/>
                  <a:pt x="259" y="347"/>
                  <a:pt x="259" y="347"/>
                </a:cubicBezTo>
                <a:cubicBezTo>
                  <a:pt x="279" y="414"/>
                  <a:pt x="279" y="414"/>
                  <a:pt x="279" y="414"/>
                </a:cubicBezTo>
                <a:cubicBezTo>
                  <a:pt x="212" y="476"/>
                  <a:pt x="212" y="476"/>
                  <a:pt x="212" y="476"/>
                </a:cubicBezTo>
                <a:cubicBezTo>
                  <a:pt x="48" y="476"/>
                  <a:pt x="48" y="476"/>
                  <a:pt x="48" y="476"/>
                </a:cubicBezTo>
                <a:cubicBezTo>
                  <a:pt x="38" y="550"/>
                  <a:pt x="38" y="550"/>
                  <a:pt x="38" y="550"/>
                </a:cubicBezTo>
                <a:cubicBezTo>
                  <a:pt x="76" y="621"/>
                  <a:pt x="76" y="621"/>
                  <a:pt x="76" y="621"/>
                </a:cubicBezTo>
                <a:cubicBezTo>
                  <a:pt x="216" y="695"/>
                  <a:pt x="216" y="695"/>
                  <a:pt x="216" y="695"/>
                </a:cubicBezTo>
                <a:cubicBezTo>
                  <a:pt x="216" y="789"/>
                  <a:pt x="216" y="789"/>
                  <a:pt x="216" y="789"/>
                </a:cubicBezTo>
                <a:cubicBezTo>
                  <a:pt x="284" y="771"/>
                  <a:pt x="284" y="771"/>
                  <a:pt x="284" y="771"/>
                </a:cubicBezTo>
                <a:cubicBezTo>
                  <a:pt x="339" y="642"/>
                  <a:pt x="339" y="642"/>
                  <a:pt x="339" y="642"/>
                </a:cubicBezTo>
                <a:cubicBezTo>
                  <a:pt x="291" y="500"/>
                  <a:pt x="291" y="500"/>
                  <a:pt x="291" y="500"/>
                </a:cubicBezTo>
                <a:cubicBezTo>
                  <a:pt x="368" y="390"/>
                  <a:pt x="368" y="390"/>
                  <a:pt x="368" y="390"/>
                </a:cubicBezTo>
                <a:cubicBezTo>
                  <a:pt x="517" y="397"/>
                  <a:pt x="517" y="397"/>
                  <a:pt x="517" y="397"/>
                </a:cubicBezTo>
                <a:cubicBezTo>
                  <a:pt x="566" y="358"/>
                  <a:pt x="566" y="358"/>
                  <a:pt x="566" y="358"/>
                </a:cubicBezTo>
                <a:cubicBezTo>
                  <a:pt x="589" y="386"/>
                  <a:pt x="589" y="386"/>
                  <a:pt x="589" y="386"/>
                </a:cubicBezTo>
                <a:cubicBezTo>
                  <a:pt x="529" y="433"/>
                  <a:pt x="529" y="433"/>
                  <a:pt x="529" y="433"/>
                </a:cubicBezTo>
                <a:cubicBezTo>
                  <a:pt x="386" y="427"/>
                  <a:pt x="386" y="427"/>
                  <a:pt x="386" y="427"/>
                </a:cubicBezTo>
                <a:cubicBezTo>
                  <a:pt x="331" y="506"/>
                  <a:pt x="331" y="506"/>
                  <a:pt x="331" y="506"/>
                </a:cubicBezTo>
                <a:cubicBezTo>
                  <a:pt x="378" y="643"/>
                  <a:pt x="378" y="643"/>
                  <a:pt x="378" y="643"/>
                </a:cubicBezTo>
                <a:cubicBezTo>
                  <a:pt x="310" y="802"/>
                  <a:pt x="310" y="802"/>
                  <a:pt x="310" y="802"/>
                </a:cubicBezTo>
                <a:lnTo>
                  <a:pt x="180" y="835"/>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AU"/>
          </a:p>
        </p:txBody>
      </p:sp>
      <p:sp>
        <p:nvSpPr>
          <p:cNvPr id="17" name="Freeform 10">
            <a:extLst>
              <a:ext uri="{FF2B5EF4-FFF2-40B4-BE49-F238E27FC236}">
                <a16:creationId xmlns:a16="http://schemas.microsoft.com/office/drawing/2014/main" id="{FD8B7A51-8B8B-4A87-A5F1-5BD58E03945A}"/>
              </a:ext>
            </a:extLst>
          </p:cNvPr>
          <p:cNvSpPr>
            <a:spLocks/>
          </p:cNvSpPr>
          <p:nvPr/>
        </p:nvSpPr>
        <p:spPr bwMode="auto">
          <a:xfrm>
            <a:off x="1214437" y="5572305"/>
            <a:ext cx="34925" cy="49212"/>
          </a:xfrm>
          <a:custGeom>
            <a:avLst/>
            <a:gdLst>
              <a:gd name="T0" fmla="*/ 11 w 33"/>
              <a:gd name="T1" fmla="*/ 46 h 46"/>
              <a:gd name="T2" fmla="*/ 0 w 33"/>
              <a:gd name="T3" fmla="*/ 24 h 46"/>
              <a:gd name="T4" fmla="*/ 16 w 33"/>
              <a:gd name="T5" fmla="*/ 16 h 46"/>
              <a:gd name="T6" fmla="*/ 4 w 33"/>
              <a:gd name="T7" fmla="*/ 3 h 46"/>
              <a:gd name="T8" fmla="*/ 9 w 33"/>
              <a:gd name="T9" fmla="*/ 0 h 46"/>
              <a:gd name="T10" fmla="*/ 17 w 33"/>
              <a:gd name="T11" fmla="*/ 16 h 46"/>
              <a:gd name="T12" fmla="*/ 29 w 33"/>
              <a:gd name="T13" fmla="*/ 3 h 46"/>
              <a:gd name="T14" fmla="*/ 32 w 33"/>
              <a:gd name="T15" fmla="*/ 8 h 46"/>
              <a:gd name="T16" fmla="*/ 33 w 33"/>
              <a:gd name="T17" fmla="*/ 8 h 46"/>
              <a:gd name="T18" fmla="*/ 17 w 33"/>
              <a:gd name="T19" fmla="*/ 16 h 46"/>
              <a:gd name="T20" fmla="*/ 25 w 33"/>
              <a:gd name="T21" fmla="*/ 32 h 46"/>
              <a:gd name="T22" fmla="*/ 29 w 33"/>
              <a:gd name="T23" fmla="*/ 29 h 46"/>
              <a:gd name="T24" fmla="*/ 11 w 33"/>
              <a:gd name="T2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6">
                <a:moveTo>
                  <a:pt x="11" y="46"/>
                </a:moveTo>
                <a:cubicBezTo>
                  <a:pt x="0" y="24"/>
                  <a:pt x="0" y="24"/>
                  <a:pt x="0" y="24"/>
                </a:cubicBezTo>
                <a:cubicBezTo>
                  <a:pt x="16" y="16"/>
                  <a:pt x="16" y="16"/>
                  <a:pt x="16" y="16"/>
                </a:cubicBezTo>
                <a:cubicBezTo>
                  <a:pt x="4" y="3"/>
                  <a:pt x="4" y="3"/>
                  <a:pt x="4" y="3"/>
                </a:cubicBezTo>
                <a:cubicBezTo>
                  <a:pt x="4" y="3"/>
                  <a:pt x="6" y="1"/>
                  <a:pt x="9" y="0"/>
                </a:cubicBezTo>
                <a:cubicBezTo>
                  <a:pt x="17" y="16"/>
                  <a:pt x="17" y="16"/>
                  <a:pt x="17" y="16"/>
                </a:cubicBezTo>
                <a:cubicBezTo>
                  <a:pt x="29" y="3"/>
                  <a:pt x="29" y="3"/>
                  <a:pt x="29" y="3"/>
                </a:cubicBezTo>
                <a:cubicBezTo>
                  <a:pt x="32" y="8"/>
                  <a:pt x="32" y="8"/>
                  <a:pt x="32" y="8"/>
                </a:cubicBezTo>
                <a:cubicBezTo>
                  <a:pt x="33" y="8"/>
                  <a:pt x="33" y="8"/>
                  <a:pt x="33" y="8"/>
                </a:cubicBezTo>
                <a:cubicBezTo>
                  <a:pt x="17" y="16"/>
                  <a:pt x="17" y="16"/>
                  <a:pt x="17" y="16"/>
                </a:cubicBezTo>
                <a:cubicBezTo>
                  <a:pt x="25" y="32"/>
                  <a:pt x="25" y="32"/>
                  <a:pt x="25" y="32"/>
                </a:cubicBezTo>
                <a:cubicBezTo>
                  <a:pt x="27" y="31"/>
                  <a:pt x="28" y="30"/>
                  <a:pt x="29" y="29"/>
                </a:cubicBezTo>
                <a:lnTo>
                  <a:pt x="11" y="46"/>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AU"/>
          </a:p>
        </p:txBody>
      </p:sp>
      <p:sp>
        <p:nvSpPr>
          <p:cNvPr id="18" name="Freeform 11">
            <a:extLst>
              <a:ext uri="{FF2B5EF4-FFF2-40B4-BE49-F238E27FC236}">
                <a16:creationId xmlns:a16="http://schemas.microsoft.com/office/drawing/2014/main" id="{F9726C2C-262B-4AF8-BA66-9A1F6A519836}"/>
              </a:ext>
            </a:extLst>
          </p:cNvPr>
          <p:cNvSpPr>
            <a:spLocks/>
          </p:cNvSpPr>
          <p:nvPr/>
        </p:nvSpPr>
        <p:spPr bwMode="auto">
          <a:xfrm>
            <a:off x="1277937" y="5259568"/>
            <a:ext cx="585787" cy="280987"/>
          </a:xfrm>
          <a:custGeom>
            <a:avLst/>
            <a:gdLst>
              <a:gd name="T0" fmla="*/ 19 w 544"/>
              <a:gd name="T1" fmla="*/ 260 h 260"/>
              <a:gd name="T2" fmla="*/ 1 w 544"/>
              <a:gd name="T3" fmla="*/ 243 h 260"/>
              <a:gd name="T4" fmla="*/ 17 w 544"/>
              <a:gd name="T5" fmla="*/ 224 h 260"/>
              <a:gd name="T6" fmla="*/ 140 w 544"/>
              <a:gd name="T7" fmla="*/ 197 h 260"/>
              <a:gd name="T8" fmla="*/ 218 w 544"/>
              <a:gd name="T9" fmla="*/ 145 h 260"/>
              <a:gd name="T10" fmla="*/ 288 w 544"/>
              <a:gd name="T11" fmla="*/ 96 h 260"/>
              <a:gd name="T12" fmla="*/ 483 w 544"/>
              <a:gd name="T13" fmla="*/ 3 h 260"/>
              <a:gd name="T14" fmla="*/ 532 w 544"/>
              <a:gd name="T15" fmla="*/ 26 h 260"/>
              <a:gd name="T16" fmla="*/ 534 w 544"/>
              <a:gd name="T17" fmla="*/ 80 h 260"/>
              <a:gd name="T18" fmla="*/ 343 w 544"/>
              <a:gd name="T19" fmla="*/ 251 h 260"/>
              <a:gd name="T20" fmla="*/ 318 w 544"/>
              <a:gd name="T21" fmla="*/ 246 h 260"/>
              <a:gd name="T22" fmla="*/ 322 w 544"/>
              <a:gd name="T23" fmla="*/ 221 h 260"/>
              <a:gd name="T24" fmla="*/ 503 w 544"/>
              <a:gd name="T25" fmla="*/ 62 h 260"/>
              <a:gd name="T26" fmla="*/ 502 w 544"/>
              <a:gd name="T27" fmla="*/ 45 h 260"/>
              <a:gd name="T28" fmla="*/ 488 w 544"/>
              <a:gd name="T29" fmla="*/ 39 h 260"/>
              <a:gd name="T30" fmla="*/ 308 w 544"/>
              <a:gd name="T31" fmla="*/ 126 h 260"/>
              <a:gd name="T32" fmla="*/ 239 w 544"/>
              <a:gd name="T33" fmla="*/ 175 h 260"/>
              <a:gd name="T34" fmla="*/ 157 w 544"/>
              <a:gd name="T35" fmla="*/ 229 h 260"/>
              <a:gd name="T36" fmla="*/ 20 w 544"/>
              <a:gd name="T37" fmla="*/ 260 h 260"/>
              <a:gd name="T38" fmla="*/ 19 w 544"/>
              <a:gd name="T39"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4" h="260">
                <a:moveTo>
                  <a:pt x="19" y="260"/>
                </a:moveTo>
                <a:cubicBezTo>
                  <a:pt x="9" y="260"/>
                  <a:pt x="1" y="252"/>
                  <a:pt x="1" y="243"/>
                </a:cubicBezTo>
                <a:cubicBezTo>
                  <a:pt x="0" y="233"/>
                  <a:pt x="7" y="224"/>
                  <a:pt x="17" y="224"/>
                </a:cubicBezTo>
                <a:cubicBezTo>
                  <a:pt x="73" y="220"/>
                  <a:pt x="115" y="211"/>
                  <a:pt x="140" y="197"/>
                </a:cubicBezTo>
                <a:cubicBezTo>
                  <a:pt x="158" y="188"/>
                  <a:pt x="186" y="168"/>
                  <a:pt x="218" y="145"/>
                </a:cubicBezTo>
                <a:cubicBezTo>
                  <a:pt x="239" y="130"/>
                  <a:pt x="264" y="113"/>
                  <a:pt x="288" y="96"/>
                </a:cubicBezTo>
                <a:cubicBezTo>
                  <a:pt x="376" y="37"/>
                  <a:pt x="436" y="9"/>
                  <a:pt x="483" y="3"/>
                </a:cubicBezTo>
                <a:cubicBezTo>
                  <a:pt x="503" y="0"/>
                  <a:pt x="522" y="9"/>
                  <a:pt x="532" y="26"/>
                </a:cubicBezTo>
                <a:cubicBezTo>
                  <a:pt x="543" y="42"/>
                  <a:pt x="544" y="63"/>
                  <a:pt x="534" y="80"/>
                </a:cubicBezTo>
                <a:cubicBezTo>
                  <a:pt x="508" y="124"/>
                  <a:pt x="436" y="188"/>
                  <a:pt x="343" y="251"/>
                </a:cubicBezTo>
                <a:cubicBezTo>
                  <a:pt x="334" y="257"/>
                  <a:pt x="323" y="255"/>
                  <a:pt x="318" y="246"/>
                </a:cubicBezTo>
                <a:cubicBezTo>
                  <a:pt x="312" y="238"/>
                  <a:pt x="314" y="227"/>
                  <a:pt x="322" y="221"/>
                </a:cubicBezTo>
                <a:cubicBezTo>
                  <a:pt x="428" y="150"/>
                  <a:pt x="485" y="92"/>
                  <a:pt x="503" y="62"/>
                </a:cubicBezTo>
                <a:cubicBezTo>
                  <a:pt x="507" y="54"/>
                  <a:pt x="504" y="48"/>
                  <a:pt x="502" y="45"/>
                </a:cubicBezTo>
                <a:cubicBezTo>
                  <a:pt x="501" y="44"/>
                  <a:pt x="496" y="38"/>
                  <a:pt x="488" y="39"/>
                </a:cubicBezTo>
                <a:cubicBezTo>
                  <a:pt x="434" y="45"/>
                  <a:pt x="360" y="92"/>
                  <a:pt x="308" y="126"/>
                </a:cubicBezTo>
                <a:cubicBezTo>
                  <a:pt x="284" y="143"/>
                  <a:pt x="260" y="160"/>
                  <a:pt x="239" y="175"/>
                </a:cubicBezTo>
                <a:cubicBezTo>
                  <a:pt x="205" y="198"/>
                  <a:pt x="177" y="219"/>
                  <a:pt x="157" y="229"/>
                </a:cubicBezTo>
                <a:cubicBezTo>
                  <a:pt x="127" y="245"/>
                  <a:pt x="81" y="255"/>
                  <a:pt x="20" y="260"/>
                </a:cubicBezTo>
                <a:cubicBezTo>
                  <a:pt x="19" y="260"/>
                  <a:pt x="19" y="260"/>
                  <a:pt x="19" y="260"/>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AU"/>
          </a:p>
        </p:txBody>
      </p:sp>
      <p:sp>
        <p:nvSpPr>
          <p:cNvPr id="19" name="Freeform 12">
            <a:extLst>
              <a:ext uri="{FF2B5EF4-FFF2-40B4-BE49-F238E27FC236}">
                <a16:creationId xmlns:a16="http://schemas.microsoft.com/office/drawing/2014/main" id="{9BBD0DD6-ED1C-4344-AA69-E6DC5899D162}"/>
              </a:ext>
            </a:extLst>
          </p:cNvPr>
          <p:cNvSpPr>
            <a:spLocks noEditPoints="1"/>
          </p:cNvSpPr>
          <p:nvPr/>
        </p:nvSpPr>
        <p:spPr bwMode="auto">
          <a:xfrm>
            <a:off x="-1587" y="5334180"/>
            <a:ext cx="1901824" cy="874712"/>
          </a:xfrm>
          <a:custGeom>
            <a:avLst/>
            <a:gdLst>
              <a:gd name="T0" fmla="*/ 299 w 1766"/>
              <a:gd name="T1" fmla="*/ 809 h 813"/>
              <a:gd name="T2" fmla="*/ 630 w 1766"/>
              <a:gd name="T3" fmla="*/ 495 h 813"/>
              <a:gd name="T4" fmla="*/ 1200 w 1766"/>
              <a:gd name="T5" fmla="*/ 463 h 813"/>
              <a:gd name="T6" fmla="*/ 1729 w 1766"/>
              <a:gd name="T7" fmla="*/ 162 h 813"/>
              <a:gd name="T8" fmla="*/ 1602 w 1766"/>
              <a:gd name="T9" fmla="*/ 153 h 813"/>
              <a:gd name="T10" fmla="*/ 1528 w 1766"/>
              <a:gd name="T11" fmla="*/ 184 h 813"/>
              <a:gd name="T12" fmla="*/ 1168 w 1766"/>
              <a:gd name="T13" fmla="*/ 280 h 813"/>
              <a:gd name="T14" fmla="*/ 998 w 1766"/>
              <a:gd name="T15" fmla="*/ 281 h 813"/>
              <a:gd name="T16" fmla="*/ 892 w 1766"/>
              <a:gd name="T17" fmla="*/ 256 h 813"/>
              <a:gd name="T18" fmla="*/ 990 w 1766"/>
              <a:gd name="T19" fmla="*/ 235 h 813"/>
              <a:gd name="T20" fmla="*/ 1142 w 1766"/>
              <a:gd name="T21" fmla="*/ 219 h 813"/>
              <a:gd name="T22" fmla="*/ 1191 w 1766"/>
              <a:gd name="T23" fmla="*/ 186 h 813"/>
              <a:gd name="T24" fmla="*/ 1190 w 1766"/>
              <a:gd name="T25" fmla="*/ 181 h 813"/>
              <a:gd name="T26" fmla="*/ 1185 w 1766"/>
              <a:gd name="T27" fmla="*/ 174 h 813"/>
              <a:gd name="T28" fmla="*/ 1096 w 1766"/>
              <a:gd name="T29" fmla="*/ 135 h 813"/>
              <a:gd name="T30" fmla="*/ 833 w 1766"/>
              <a:gd name="T31" fmla="*/ 71 h 813"/>
              <a:gd name="T32" fmla="*/ 512 w 1766"/>
              <a:gd name="T33" fmla="*/ 70 h 813"/>
              <a:gd name="T34" fmla="*/ 29 w 1766"/>
              <a:gd name="T35" fmla="*/ 473 h 813"/>
              <a:gd name="T36" fmla="*/ 12 w 1766"/>
              <a:gd name="T37" fmla="*/ 441 h 813"/>
              <a:gd name="T38" fmla="*/ 497 w 1766"/>
              <a:gd name="T39" fmla="*/ 37 h 813"/>
              <a:gd name="T40" fmla="*/ 842 w 1766"/>
              <a:gd name="T41" fmla="*/ 36 h 813"/>
              <a:gd name="T42" fmla="*/ 1107 w 1766"/>
              <a:gd name="T43" fmla="*/ 100 h 813"/>
              <a:gd name="T44" fmla="*/ 1209 w 1766"/>
              <a:gd name="T45" fmla="*/ 147 h 813"/>
              <a:gd name="T46" fmla="*/ 1223 w 1766"/>
              <a:gd name="T47" fmla="*/ 165 h 813"/>
              <a:gd name="T48" fmla="*/ 1187 w 1766"/>
              <a:gd name="T49" fmla="*/ 242 h 813"/>
              <a:gd name="T50" fmla="*/ 1513 w 1766"/>
              <a:gd name="T51" fmla="*/ 151 h 813"/>
              <a:gd name="T52" fmla="*/ 1590 w 1766"/>
              <a:gd name="T53" fmla="*/ 119 h 813"/>
              <a:gd name="T54" fmla="*/ 1765 w 1766"/>
              <a:gd name="T55" fmla="*/ 159 h 813"/>
              <a:gd name="T56" fmla="*/ 1209 w 1766"/>
              <a:gd name="T57" fmla="*/ 498 h 813"/>
              <a:gd name="T58" fmla="*/ 639 w 1766"/>
              <a:gd name="T59" fmla="*/ 530 h 813"/>
              <a:gd name="T60" fmla="*/ 310 w 1766"/>
              <a:gd name="T61" fmla="*/ 813 h 813"/>
              <a:gd name="T62" fmla="*/ 912 w 1766"/>
              <a:gd name="T63" fmla="*/ 238 h 813"/>
              <a:gd name="T64" fmla="*/ 912 w 1766"/>
              <a:gd name="T65" fmla="*/ 238 h 813"/>
              <a:gd name="T66" fmla="*/ 912 w 1766"/>
              <a:gd name="T67" fmla="*/ 238 h 813"/>
              <a:gd name="T68" fmla="*/ 912 w 1766"/>
              <a:gd name="T69" fmla="*/ 238 h 813"/>
              <a:gd name="T70" fmla="*/ 911 w 1766"/>
              <a:gd name="T71" fmla="*/ 238 h 813"/>
              <a:gd name="T72" fmla="*/ 911 w 1766"/>
              <a:gd name="T73" fmla="*/ 238 h 813"/>
              <a:gd name="T74" fmla="*/ 911 w 1766"/>
              <a:gd name="T75" fmla="*/ 238 h 813"/>
              <a:gd name="T76" fmla="*/ 911 w 1766"/>
              <a:gd name="T77" fmla="*/ 238 h 813"/>
              <a:gd name="T78" fmla="*/ 911 w 1766"/>
              <a:gd name="T79" fmla="*/ 238 h 813"/>
              <a:gd name="T80" fmla="*/ 910 w 1766"/>
              <a:gd name="T81" fmla="*/ 238 h 813"/>
              <a:gd name="T82" fmla="*/ 910 w 1766"/>
              <a:gd name="T83" fmla="*/ 238 h 813"/>
              <a:gd name="T84" fmla="*/ 910 w 1766"/>
              <a:gd name="T85" fmla="*/ 238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6" h="813">
                <a:moveTo>
                  <a:pt x="310" y="813"/>
                </a:moveTo>
                <a:cubicBezTo>
                  <a:pt x="306" y="813"/>
                  <a:pt x="302" y="812"/>
                  <a:pt x="299" y="809"/>
                </a:cubicBezTo>
                <a:cubicBezTo>
                  <a:pt x="291" y="803"/>
                  <a:pt x="290" y="792"/>
                  <a:pt x="296" y="784"/>
                </a:cubicBezTo>
                <a:cubicBezTo>
                  <a:pt x="305" y="773"/>
                  <a:pt x="510" y="524"/>
                  <a:pt x="630" y="495"/>
                </a:cubicBezTo>
                <a:cubicBezTo>
                  <a:pt x="688" y="481"/>
                  <a:pt x="792" y="481"/>
                  <a:pt x="903" y="480"/>
                </a:cubicBezTo>
                <a:cubicBezTo>
                  <a:pt x="1018" y="480"/>
                  <a:pt x="1137" y="479"/>
                  <a:pt x="1200" y="463"/>
                </a:cubicBezTo>
                <a:cubicBezTo>
                  <a:pt x="1297" y="438"/>
                  <a:pt x="1614" y="245"/>
                  <a:pt x="1723" y="173"/>
                </a:cubicBezTo>
                <a:cubicBezTo>
                  <a:pt x="1729" y="169"/>
                  <a:pt x="1729" y="163"/>
                  <a:pt x="1729" y="162"/>
                </a:cubicBezTo>
                <a:cubicBezTo>
                  <a:pt x="1729" y="159"/>
                  <a:pt x="1728" y="154"/>
                  <a:pt x="1722" y="152"/>
                </a:cubicBezTo>
                <a:cubicBezTo>
                  <a:pt x="1701" y="143"/>
                  <a:pt x="1650" y="137"/>
                  <a:pt x="1602" y="153"/>
                </a:cubicBezTo>
                <a:cubicBezTo>
                  <a:pt x="1582" y="160"/>
                  <a:pt x="1560" y="170"/>
                  <a:pt x="1534" y="181"/>
                </a:cubicBezTo>
                <a:cubicBezTo>
                  <a:pt x="1528" y="184"/>
                  <a:pt x="1528" y="184"/>
                  <a:pt x="1528" y="184"/>
                </a:cubicBezTo>
                <a:cubicBezTo>
                  <a:pt x="1475" y="207"/>
                  <a:pt x="1396" y="242"/>
                  <a:pt x="1289" y="263"/>
                </a:cubicBezTo>
                <a:cubicBezTo>
                  <a:pt x="1250" y="271"/>
                  <a:pt x="1209" y="277"/>
                  <a:pt x="1168" y="280"/>
                </a:cubicBezTo>
                <a:cubicBezTo>
                  <a:pt x="1150" y="281"/>
                  <a:pt x="1132" y="282"/>
                  <a:pt x="1114" y="283"/>
                </a:cubicBezTo>
                <a:cubicBezTo>
                  <a:pt x="1077" y="284"/>
                  <a:pt x="1038" y="283"/>
                  <a:pt x="998" y="281"/>
                </a:cubicBezTo>
                <a:cubicBezTo>
                  <a:pt x="969" y="280"/>
                  <a:pt x="939" y="277"/>
                  <a:pt x="908" y="274"/>
                </a:cubicBezTo>
                <a:cubicBezTo>
                  <a:pt x="899" y="273"/>
                  <a:pt x="892" y="265"/>
                  <a:pt x="892" y="256"/>
                </a:cubicBezTo>
                <a:cubicBezTo>
                  <a:pt x="892" y="246"/>
                  <a:pt x="900" y="237"/>
                  <a:pt x="910" y="237"/>
                </a:cubicBezTo>
                <a:cubicBezTo>
                  <a:pt x="941" y="236"/>
                  <a:pt x="967" y="236"/>
                  <a:pt x="990" y="235"/>
                </a:cubicBezTo>
                <a:cubicBezTo>
                  <a:pt x="1065" y="231"/>
                  <a:pt x="1110" y="227"/>
                  <a:pt x="1141" y="219"/>
                </a:cubicBezTo>
                <a:cubicBezTo>
                  <a:pt x="1141" y="219"/>
                  <a:pt x="1142" y="219"/>
                  <a:pt x="1142" y="219"/>
                </a:cubicBezTo>
                <a:cubicBezTo>
                  <a:pt x="1142" y="219"/>
                  <a:pt x="1142" y="219"/>
                  <a:pt x="1142" y="219"/>
                </a:cubicBezTo>
                <a:cubicBezTo>
                  <a:pt x="1189" y="210"/>
                  <a:pt x="1191" y="188"/>
                  <a:pt x="1191" y="186"/>
                </a:cubicBezTo>
                <a:cubicBezTo>
                  <a:pt x="1191" y="185"/>
                  <a:pt x="1191" y="184"/>
                  <a:pt x="1191" y="184"/>
                </a:cubicBezTo>
                <a:cubicBezTo>
                  <a:pt x="1191" y="184"/>
                  <a:pt x="1191" y="182"/>
                  <a:pt x="1190" y="181"/>
                </a:cubicBezTo>
                <a:cubicBezTo>
                  <a:pt x="1190" y="181"/>
                  <a:pt x="1190" y="180"/>
                  <a:pt x="1190" y="180"/>
                </a:cubicBezTo>
                <a:cubicBezTo>
                  <a:pt x="1189" y="178"/>
                  <a:pt x="1187" y="176"/>
                  <a:pt x="1185" y="174"/>
                </a:cubicBezTo>
                <a:cubicBezTo>
                  <a:pt x="1184" y="173"/>
                  <a:pt x="1183" y="172"/>
                  <a:pt x="1182" y="171"/>
                </a:cubicBezTo>
                <a:cubicBezTo>
                  <a:pt x="1167" y="160"/>
                  <a:pt x="1139" y="147"/>
                  <a:pt x="1096" y="135"/>
                </a:cubicBezTo>
                <a:cubicBezTo>
                  <a:pt x="1051" y="121"/>
                  <a:pt x="995" y="109"/>
                  <a:pt x="941" y="97"/>
                </a:cubicBezTo>
                <a:cubicBezTo>
                  <a:pt x="902" y="88"/>
                  <a:pt x="866" y="80"/>
                  <a:pt x="833" y="71"/>
                </a:cubicBezTo>
                <a:cubicBezTo>
                  <a:pt x="725" y="43"/>
                  <a:pt x="651" y="36"/>
                  <a:pt x="588" y="47"/>
                </a:cubicBezTo>
                <a:cubicBezTo>
                  <a:pt x="562" y="52"/>
                  <a:pt x="537" y="59"/>
                  <a:pt x="512" y="70"/>
                </a:cubicBezTo>
                <a:cubicBezTo>
                  <a:pt x="468" y="90"/>
                  <a:pt x="357" y="191"/>
                  <a:pt x="259" y="280"/>
                </a:cubicBezTo>
                <a:cubicBezTo>
                  <a:pt x="165" y="366"/>
                  <a:pt x="75" y="447"/>
                  <a:pt x="29" y="473"/>
                </a:cubicBezTo>
                <a:cubicBezTo>
                  <a:pt x="21" y="478"/>
                  <a:pt x="10" y="475"/>
                  <a:pt x="5" y="466"/>
                </a:cubicBezTo>
                <a:cubicBezTo>
                  <a:pt x="0" y="457"/>
                  <a:pt x="3" y="446"/>
                  <a:pt x="12" y="441"/>
                </a:cubicBezTo>
                <a:cubicBezTo>
                  <a:pt x="54" y="417"/>
                  <a:pt x="146" y="334"/>
                  <a:pt x="235" y="253"/>
                </a:cubicBezTo>
                <a:cubicBezTo>
                  <a:pt x="345" y="153"/>
                  <a:pt x="448" y="60"/>
                  <a:pt x="497" y="37"/>
                </a:cubicBezTo>
                <a:cubicBezTo>
                  <a:pt x="525" y="25"/>
                  <a:pt x="553" y="17"/>
                  <a:pt x="581" y="12"/>
                </a:cubicBezTo>
                <a:cubicBezTo>
                  <a:pt x="650" y="0"/>
                  <a:pt x="728" y="7"/>
                  <a:pt x="842" y="36"/>
                </a:cubicBezTo>
                <a:cubicBezTo>
                  <a:pt x="875" y="45"/>
                  <a:pt x="911" y="53"/>
                  <a:pt x="949" y="61"/>
                </a:cubicBezTo>
                <a:cubicBezTo>
                  <a:pt x="1003" y="74"/>
                  <a:pt x="1060" y="86"/>
                  <a:pt x="1107" y="100"/>
                </a:cubicBezTo>
                <a:cubicBezTo>
                  <a:pt x="1155" y="115"/>
                  <a:pt x="1186" y="128"/>
                  <a:pt x="1204" y="143"/>
                </a:cubicBezTo>
                <a:cubicBezTo>
                  <a:pt x="1206" y="145"/>
                  <a:pt x="1208" y="146"/>
                  <a:pt x="1209" y="147"/>
                </a:cubicBezTo>
                <a:cubicBezTo>
                  <a:pt x="1214" y="152"/>
                  <a:pt x="1219" y="157"/>
                  <a:pt x="1222" y="163"/>
                </a:cubicBezTo>
                <a:cubicBezTo>
                  <a:pt x="1222" y="163"/>
                  <a:pt x="1222" y="164"/>
                  <a:pt x="1223" y="165"/>
                </a:cubicBezTo>
                <a:cubicBezTo>
                  <a:pt x="1226" y="172"/>
                  <a:pt x="1228" y="180"/>
                  <a:pt x="1227" y="187"/>
                </a:cubicBezTo>
                <a:cubicBezTo>
                  <a:pt x="1227" y="197"/>
                  <a:pt x="1222" y="224"/>
                  <a:pt x="1187" y="242"/>
                </a:cubicBezTo>
                <a:cubicBezTo>
                  <a:pt x="1219" y="239"/>
                  <a:pt x="1251" y="234"/>
                  <a:pt x="1282" y="228"/>
                </a:cubicBezTo>
                <a:cubicBezTo>
                  <a:pt x="1385" y="207"/>
                  <a:pt x="1459" y="175"/>
                  <a:pt x="1513" y="151"/>
                </a:cubicBezTo>
                <a:cubicBezTo>
                  <a:pt x="1520" y="148"/>
                  <a:pt x="1520" y="148"/>
                  <a:pt x="1520" y="148"/>
                </a:cubicBezTo>
                <a:cubicBezTo>
                  <a:pt x="1546" y="136"/>
                  <a:pt x="1569" y="126"/>
                  <a:pt x="1590" y="119"/>
                </a:cubicBezTo>
                <a:cubicBezTo>
                  <a:pt x="1645" y="101"/>
                  <a:pt x="1705" y="105"/>
                  <a:pt x="1736" y="119"/>
                </a:cubicBezTo>
                <a:cubicBezTo>
                  <a:pt x="1753" y="126"/>
                  <a:pt x="1763" y="141"/>
                  <a:pt x="1765" y="159"/>
                </a:cubicBezTo>
                <a:cubicBezTo>
                  <a:pt x="1766" y="176"/>
                  <a:pt x="1758" y="193"/>
                  <a:pt x="1743" y="203"/>
                </a:cubicBezTo>
                <a:cubicBezTo>
                  <a:pt x="1657" y="260"/>
                  <a:pt x="1319" y="469"/>
                  <a:pt x="1209" y="498"/>
                </a:cubicBezTo>
                <a:cubicBezTo>
                  <a:pt x="1142" y="515"/>
                  <a:pt x="1020" y="516"/>
                  <a:pt x="903" y="516"/>
                </a:cubicBezTo>
                <a:cubicBezTo>
                  <a:pt x="799" y="517"/>
                  <a:pt x="692" y="517"/>
                  <a:pt x="639" y="530"/>
                </a:cubicBezTo>
                <a:cubicBezTo>
                  <a:pt x="549" y="552"/>
                  <a:pt x="381" y="737"/>
                  <a:pt x="324" y="807"/>
                </a:cubicBezTo>
                <a:cubicBezTo>
                  <a:pt x="321" y="811"/>
                  <a:pt x="315" y="813"/>
                  <a:pt x="310" y="813"/>
                </a:cubicBezTo>
                <a:close/>
                <a:moveTo>
                  <a:pt x="912" y="238"/>
                </a:moveTo>
                <a:cubicBezTo>
                  <a:pt x="912" y="238"/>
                  <a:pt x="912" y="238"/>
                  <a:pt x="912" y="238"/>
                </a:cubicBezTo>
                <a:cubicBezTo>
                  <a:pt x="912" y="238"/>
                  <a:pt x="912" y="238"/>
                  <a:pt x="912" y="238"/>
                </a:cubicBezTo>
                <a:close/>
                <a:moveTo>
                  <a:pt x="912" y="238"/>
                </a:moveTo>
                <a:cubicBezTo>
                  <a:pt x="912" y="238"/>
                  <a:pt x="912" y="238"/>
                  <a:pt x="912" y="238"/>
                </a:cubicBezTo>
                <a:cubicBezTo>
                  <a:pt x="912" y="238"/>
                  <a:pt x="912" y="238"/>
                  <a:pt x="912" y="238"/>
                </a:cubicBezTo>
                <a:close/>
                <a:moveTo>
                  <a:pt x="911" y="238"/>
                </a:moveTo>
                <a:cubicBezTo>
                  <a:pt x="911" y="238"/>
                  <a:pt x="911" y="238"/>
                  <a:pt x="912" y="238"/>
                </a:cubicBezTo>
                <a:cubicBezTo>
                  <a:pt x="911" y="238"/>
                  <a:pt x="911" y="238"/>
                  <a:pt x="911" y="238"/>
                </a:cubicBezTo>
                <a:close/>
                <a:moveTo>
                  <a:pt x="911" y="238"/>
                </a:moveTo>
                <a:cubicBezTo>
                  <a:pt x="911" y="238"/>
                  <a:pt x="911" y="238"/>
                  <a:pt x="911" y="238"/>
                </a:cubicBezTo>
                <a:cubicBezTo>
                  <a:pt x="911" y="238"/>
                  <a:pt x="911" y="238"/>
                  <a:pt x="911" y="238"/>
                </a:cubicBezTo>
                <a:close/>
                <a:moveTo>
                  <a:pt x="911" y="238"/>
                </a:moveTo>
                <a:cubicBezTo>
                  <a:pt x="911" y="238"/>
                  <a:pt x="911" y="238"/>
                  <a:pt x="911" y="238"/>
                </a:cubicBezTo>
                <a:cubicBezTo>
                  <a:pt x="911" y="238"/>
                  <a:pt x="911" y="238"/>
                  <a:pt x="911" y="238"/>
                </a:cubicBezTo>
                <a:close/>
                <a:moveTo>
                  <a:pt x="911" y="238"/>
                </a:moveTo>
                <a:cubicBezTo>
                  <a:pt x="911" y="238"/>
                  <a:pt x="911" y="238"/>
                  <a:pt x="911" y="238"/>
                </a:cubicBezTo>
                <a:cubicBezTo>
                  <a:pt x="911" y="238"/>
                  <a:pt x="911" y="238"/>
                  <a:pt x="911" y="238"/>
                </a:cubicBezTo>
                <a:close/>
                <a:moveTo>
                  <a:pt x="910" y="238"/>
                </a:moveTo>
                <a:cubicBezTo>
                  <a:pt x="910" y="238"/>
                  <a:pt x="910" y="238"/>
                  <a:pt x="910" y="238"/>
                </a:cubicBezTo>
                <a:cubicBezTo>
                  <a:pt x="910" y="238"/>
                  <a:pt x="910" y="238"/>
                  <a:pt x="910" y="238"/>
                </a:cubicBezTo>
                <a:close/>
                <a:moveTo>
                  <a:pt x="910" y="238"/>
                </a:moveTo>
                <a:cubicBezTo>
                  <a:pt x="910" y="238"/>
                  <a:pt x="910" y="238"/>
                  <a:pt x="910" y="238"/>
                </a:cubicBezTo>
                <a:cubicBezTo>
                  <a:pt x="910" y="238"/>
                  <a:pt x="910" y="238"/>
                  <a:pt x="910" y="238"/>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48036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C9249A0-5343-46FF-B25A-6DC379CD8613}"/>
              </a:ext>
            </a:extLst>
          </p:cNvPr>
          <p:cNvGraphicFramePr>
            <a:graphicFrameLocks noChangeAspect="1"/>
          </p:cNvGraphicFramePr>
          <p:nvPr>
            <p:custDataLst>
              <p:tags r:id="rId2"/>
            </p:custDataLst>
            <p:extLst>
              <p:ext uri="{D42A27DB-BD31-4B8C-83A1-F6EECF244321}">
                <p14:modId xmlns:p14="http://schemas.microsoft.com/office/powerpoint/2010/main" val="4170276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4" imgW="425" imgH="426" progId="TCLayout.ActiveDocument.1">
                  <p:embed/>
                </p:oleObj>
              </mc:Choice>
              <mc:Fallback>
                <p:oleObj name="think-cell Slide" r:id="rId4" imgW="425" imgH="426" progId="TCLayout.ActiveDocument.1">
                  <p:embed/>
                  <p:pic>
                    <p:nvPicPr>
                      <p:cNvPr id="8" name="Object 7" hidden="1">
                        <a:extLst>
                          <a:ext uri="{FF2B5EF4-FFF2-40B4-BE49-F238E27FC236}">
                            <a16:creationId xmlns:a16="http://schemas.microsoft.com/office/drawing/2014/main" id="{9C9249A0-5343-46FF-B25A-6DC379CD86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EC51BCB8-E877-44FE-89F5-124DFD9A4C37}"/>
              </a:ext>
            </a:extLst>
          </p:cNvPr>
          <p:cNvSpPr/>
          <p:nvPr/>
        </p:nvSpPr>
        <p:spPr>
          <a:xfrm>
            <a:off x="0" y="106326"/>
            <a:ext cx="12190413" cy="6119544"/>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 name="Text Placeholder 1">
            <a:extLst>
              <a:ext uri="{FF2B5EF4-FFF2-40B4-BE49-F238E27FC236}">
                <a16:creationId xmlns:a16="http://schemas.microsoft.com/office/drawing/2014/main" id="{A95FA5A8-F3EB-49E0-B84F-2B7244BA6F38}"/>
              </a:ext>
            </a:extLst>
          </p:cNvPr>
          <p:cNvSpPr>
            <a:spLocks noGrp="1"/>
          </p:cNvSpPr>
          <p:nvPr>
            <p:ph type="body" sz="quarter" idx="18"/>
          </p:nvPr>
        </p:nvSpPr>
        <p:spPr>
          <a:xfrm>
            <a:off x="666750" y="279772"/>
            <a:ext cx="10856913" cy="523999"/>
          </a:xfrm>
        </p:spPr>
        <p:txBody>
          <a:bodyPr/>
          <a:lstStyle/>
          <a:p>
            <a:r>
              <a:rPr lang="en-GB" sz="2400" dirty="0">
                <a:solidFill>
                  <a:schemeClr val="bg1"/>
                </a:solidFill>
              </a:rPr>
              <a:t>HOW TO USE THIS ROADMAP</a:t>
            </a:r>
            <a:endParaRPr lang="en-AU" sz="2400" dirty="0">
              <a:solidFill>
                <a:schemeClr val="bg1"/>
              </a:solidFill>
            </a:endParaRPr>
          </a:p>
        </p:txBody>
      </p:sp>
      <p:sp>
        <p:nvSpPr>
          <p:cNvPr id="10" name="Rectangle 9">
            <a:extLst>
              <a:ext uri="{FF2B5EF4-FFF2-40B4-BE49-F238E27FC236}">
                <a16:creationId xmlns:a16="http://schemas.microsoft.com/office/drawing/2014/main" id="{6C804822-88E9-4EE3-9481-DF512805FDC3}"/>
              </a:ext>
            </a:extLst>
          </p:cNvPr>
          <p:cNvSpPr/>
          <p:nvPr/>
        </p:nvSpPr>
        <p:spPr>
          <a:xfrm>
            <a:off x="1027957" y="1236344"/>
            <a:ext cx="4909434" cy="141643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00" dirty="0">
                <a:solidFill>
                  <a:schemeClr val="bg1"/>
                </a:solidFill>
                <a:latin typeface="+mj-lt"/>
              </a:rPr>
              <a:t>The roadmap includes three ‘levels’</a:t>
            </a:r>
            <a:r>
              <a:rPr lang="en-GB" sz="1000" dirty="0">
                <a:solidFill>
                  <a:schemeClr val="bg1"/>
                </a:solidFill>
              </a:rPr>
              <a:t> of colleges’ approaches to sustainability, organised by different levels of maturity: </a:t>
            </a:r>
          </a:p>
          <a:p>
            <a:pPr marL="171450" indent="-171450">
              <a:spcAft>
                <a:spcPts val="600"/>
              </a:spcAft>
              <a:buFont typeface="Arial" panose="020B0604020202020204" pitchFamily="34" charset="0"/>
              <a:buChar char="•"/>
            </a:pPr>
            <a:r>
              <a:rPr lang="en-GB" sz="1000" dirty="0">
                <a:solidFill>
                  <a:schemeClr val="bg1"/>
                </a:solidFill>
                <a:latin typeface="+mj-lt"/>
              </a:rPr>
              <a:t>Emerging</a:t>
            </a:r>
            <a:r>
              <a:rPr lang="en-GB" sz="1000" dirty="0">
                <a:solidFill>
                  <a:schemeClr val="bg1"/>
                </a:solidFill>
              </a:rPr>
              <a:t>: colleges just beginning to address sustainability</a:t>
            </a:r>
          </a:p>
          <a:p>
            <a:pPr marL="171450" indent="-171450">
              <a:spcAft>
                <a:spcPts val="600"/>
              </a:spcAft>
              <a:buFont typeface="Arial" panose="020B0604020202020204" pitchFamily="34" charset="0"/>
              <a:buChar char="•"/>
            </a:pPr>
            <a:r>
              <a:rPr lang="en-GB" sz="1000" dirty="0">
                <a:solidFill>
                  <a:schemeClr val="bg1"/>
                </a:solidFill>
                <a:latin typeface="+mj-lt"/>
              </a:rPr>
              <a:t>Established: </a:t>
            </a:r>
            <a:r>
              <a:rPr lang="en-GB" sz="1000" dirty="0">
                <a:solidFill>
                  <a:schemeClr val="bg1"/>
                </a:solidFill>
              </a:rPr>
              <a:t>colleges with an established approach to sustainability and structures in place to support it</a:t>
            </a:r>
          </a:p>
          <a:p>
            <a:pPr marL="171450" indent="-171450">
              <a:spcAft>
                <a:spcPts val="600"/>
              </a:spcAft>
              <a:buFont typeface="Arial" panose="020B0604020202020204" pitchFamily="34" charset="0"/>
              <a:buChar char="•"/>
            </a:pPr>
            <a:r>
              <a:rPr lang="en-GB" sz="1000" dirty="0">
                <a:solidFill>
                  <a:schemeClr val="bg1"/>
                </a:solidFill>
                <a:latin typeface="+mj-lt"/>
              </a:rPr>
              <a:t>Leading: </a:t>
            </a:r>
            <a:r>
              <a:rPr lang="en-GB" sz="1000" dirty="0">
                <a:solidFill>
                  <a:schemeClr val="bg1"/>
                </a:solidFill>
              </a:rPr>
              <a:t>colleges which are models to others on sustainability</a:t>
            </a:r>
            <a:endParaRPr lang="en-AU" sz="1000" dirty="0" err="1">
              <a:solidFill>
                <a:schemeClr val="bg1"/>
              </a:solidFill>
            </a:endParaRPr>
          </a:p>
        </p:txBody>
      </p:sp>
      <p:graphicFrame>
        <p:nvGraphicFramePr>
          <p:cNvPr id="14" name="Table 13">
            <a:extLst>
              <a:ext uri="{FF2B5EF4-FFF2-40B4-BE49-F238E27FC236}">
                <a16:creationId xmlns:a16="http://schemas.microsoft.com/office/drawing/2014/main" id="{E0700AD0-D0CE-4A04-AFE4-E29197DE1A33}"/>
              </a:ext>
            </a:extLst>
          </p:cNvPr>
          <p:cNvGraphicFramePr>
            <a:graphicFrameLocks noGrp="1"/>
          </p:cNvGraphicFramePr>
          <p:nvPr>
            <p:extLst>
              <p:ext uri="{D42A27DB-BD31-4B8C-83A1-F6EECF244321}">
                <p14:modId xmlns:p14="http://schemas.microsoft.com/office/powerpoint/2010/main" val="3141821186"/>
              </p:ext>
            </p:extLst>
          </p:nvPr>
        </p:nvGraphicFramePr>
        <p:xfrm>
          <a:off x="6645568" y="3066393"/>
          <a:ext cx="4909432" cy="1866065"/>
        </p:xfrm>
        <a:graphic>
          <a:graphicData uri="http://schemas.openxmlformats.org/drawingml/2006/table">
            <a:tbl>
              <a:tblPr firstRow="1" bandRow="1">
                <a:tableStyleId>{2D5ABB26-0587-4C30-8999-92F81FD0307C}</a:tableStyleId>
              </a:tblPr>
              <a:tblGrid>
                <a:gridCol w="928310">
                  <a:extLst>
                    <a:ext uri="{9D8B030D-6E8A-4147-A177-3AD203B41FA5}">
                      <a16:colId xmlns:a16="http://schemas.microsoft.com/office/drawing/2014/main" val="2778720241"/>
                    </a:ext>
                  </a:extLst>
                </a:gridCol>
                <a:gridCol w="1526406">
                  <a:extLst>
                    <a:ext uri="{9D8B030D-6E8A-4147-A177-3AD203B41FA5}">
                      <a16:colId xmlns:a16="http://schemas.microsoft.com/office/drawing/2014/main" val="3520485863"/>
                    </a:ext>
                  </a:extLst>
                </a:gridCol>
                <a:gridCol w="1227358">
                  <a:extLst>
                    <a:ext uri="{9D8B030D-6E8A-4147-A177-3AD203B41FA5}">
                      <a16:colId xmlns:a16="http://schemas.microsoft.com/office/drawing/2014/main" val="2974984952"/>
                    </a:ext>
                  </a:extLst>
                </a:gridCol>
                <a:gridCol w="1227358">
                  <a:extLst>
                    <a:ext uri="{9D8B030D-6E8A-4147-A177-3AD203B41FA5}">
                      <a16:colId xmlns:a16="http://schemas.microsoft.com/office/drawing/2014/main" val="1912327132"/>
                    </a:ext>
                  </a:extLst>
                </a:gridCol>
              </a:tblGrid>
              <a:tr h="298327">
                <a:tc>
                  <a:txBody>
                    <a:bodyPr/>
                    <a:lstStyle/>
                    <a:p>
                      <a:r>
                        <a:rPr lang="en-GB" sz="1000" dirty="0">
                          <a:solidFill>
                            <a:schemeClr val="bg1"/>
                          </a:solidFill>
                          <a:latin typeface="+mj-lt"/>
                        </a:rPr>
                        <a:t>COST</a:t>
                      </a:r>
                      <a:endParaRPr lang="en-AU" sz="1000" dirty="0">
                        <a:solidFill>
                          <a:schemeClr val="bg1"/>
                        </a:solidFill>
                        <a:latin typeface="+mj-lt"/>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10196"/>
                      </a:srgbClr>
                    </a:solidFill>
                  </a:tcPr>
                </a:tc>
                <a:tc>
                  <a:txBody>
                    <a:bodyPr/>
                    <a:lstStyle/>
                    <a:p>
                      <a:r>
                        <a:rPr lang="en-GB" sz="1000" dirty="0">
                          <a:solidFill>
                            <a:schemeClr val="bg1"/>
                          </a:solidFill>
                        </a:rPr>
                        <a:t>EXPLANATION</a:t>
                      </a:r>
                      <a:endParaRPr lang="en-AU"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10196"/>
                      </a:srgbClr>
                    </a:solidFill>
                  </a:tcPr>
                </a:tc>
                <a:tc>
                  <a:txBody>
                    <a:bodyPr/>
                    <a:lstStyle/>
                    <a:p>
                      <a:r>
                        <a:rPr lang="en-GB" sz="1000" dirty="0">
                          <a:solidFill>
                            <a:schemeClr val="bg1"/>
                          </a:solidFill>
                          <a:latin typeface="+mj-lt"/>
                        </a:rPr>
                        <a:t>TIME</a:t>
                      </a:r>
                      <a:endParaRPr lang="en-AU" sz="1000" dirty="0">
                        <a:solidFill>
                          <a:schemeClr val="bg1"/>
                        </a:solidFill>
                        <a:latin typeface="+mj-lt"/>
                      </a:endParaRP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10196"/>
                      </a:srgbClr>
                    </a:solidFill>
                  </a:tcPr>
                </a:tc>
                <a:tc>
                  <a:txBody>
                    <a:bodyPr/>
                    <a:lstStyle/>
                    <a:p>
                      <a:r>
                        <a:rPr lang="en-GB" sz="1000" dirty="0">
                          <a:solidFill>
                            <a:schemeClr val="bg1"/>
                          </a:solidFill>
                        </a:rPr>
                        <a:t>EXPLANATION</a:t>
                      </a:r>
                      <a:endParaRPr lang="en-AU" sz="1000" dirty="0">
                        <a:solidFill>
                          <a:schemeClr val="bg1"/>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10196"/>
                      </a:srgbClr>
                    </a:solidFill>
                  </a:tcPr>
                </a:tc>
                <a:extLst>
                  <a:ext uri="{0D108BD9-81ED-4DB2-BD59-A6C34878D82A}">
                    <a16:rowId xmlns:a16="http://schemas.microsoft.com/office/drawing/2014/main" val="2478904481"/>
                  </a:ext>
                </a:extLst>
              </a:tr>
              <a:tr h="470458">
                <a:tc>
                  <a:txBody>
                    <a:bodyPr/>
                    <a:lstStyle/>
                    <a:p>
                      <a:endParaRPr lang="en-AU"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a:solidFill>
                            <a:schemeClr val="bg1"/>
                          </a:solidFill>
                        </a:rPr>
                        <a:t>Main cost is staff time</a:t>
                      </a:r>
                      <a:endParaRPr lang="en-AU"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a:solidFill>
                            <a:schemeClr val="bg1"/>
                          </a:solidFill>
                        </a:rPr>
                        <a:t>&lt;6 months</a:t>
                      </a:r>
                      <a:endParaRPr lang="en-AU"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2546498"/>
                  </a:ext>
                </a:extLst>
              </a:tr>
              <a:tr h="470458">
                <a:tc>
                  <a:txBody>
                    <a:bodyPr/>
                    <a:lstStyle/>
                    <a:p>
                      <a:endParaRPr lang="en-AU"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10196"/>
                      </a:srgbClr>
                    </a:solidFill>
                  </a:tcPr>
                </a:tc>
                <a:tc>
                  <a:txBody>
                    <a:bodyPr/>
                    <a:lstStyle/>
                    <a:p>
                      <a:r>
                        <a:rPr lang="en-GB" sz="1000" dirty="0">
                          <a:solidFill>
                            <a:schemeClr val="bg1"/>
                          </a:solidFill>
                        </a:rPr>
                        <a:t>Additional costs (e.g. £10-50k) and/or substantial staff time</a:t>
                      </a:r>
                      <a:endParaRPr lang="en-AU"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10196"/>
                      </a:srgbClr>
                    </a:solidFill>
                  </a:tcPr>
                </a:tc>
                <a:tc>
                  <a:txBody>
                    <a:bodyPr/>
                    <a:lstStyle/>
                    <a:p>
                      <a:endParaRPr lang="en-AU"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10196"/>
                      </a:srgbClr>
                    </a:solidFill>
                  </a:tcPr>
                </a:tc>
                <a:tc>
                  <a:txBody>
                    <a:bodyPr/>
                    <a:lstStyle/>
                    <a:p>
                      <a:r>
                        <a:rPr lang="en-GB" sz="1000" dirty="0">
                          <a:solidFill>
                            <a:schemeClr val="bg1"/>
                          </a:solidFill>
                        </a:rPr>
                        <a:t>6 months – 1.5 years</a:t>
                      </a:r>
                      <a:endParaRPr lang="en-AU"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10196"/>
                      </a:srgbClr>
                    </a:solidFill>
                  </a:tcPr>
                </a:tc>
                <a:extLst>
                  <a:ext uri="{0D108BD9-81ED-4DB2-BD59-A6C34878D82A}">
                    <a16:rowId xmlns:a16="http://schemas.microsoft.com/office/drawing/2014/main" val="1844089629"/>
                  </a:ext>
                </a:extLst>
              </a:tr>
              <a:tr h="470458">
                <a:tc>
                  <a:txBody>
                    <a:bodyPr/>
                    <a:lstStyle/>
                    <a:p>
                      <a:endParaRPr lang="en-AU"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a:solidFill>
                            <a:schemeClr val="bg1"/>
                          </a:solidFill>
                        </a:rPr>
                        <a:t>Additional costs (e.g. &gt;£1m) and/or very substantial staff time</a:t>
                      </a:r>
                      <a:endParaRPr lang="en-AU"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a:solidFill>
                            <a:schemeClr val="bg1"/>
                          </a:solidFill>
                        </a:rPr>
                        <a:t>+1.5 years</a:t>
                      </a:r>
                      <a:endParaRPr lang="en-AU"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8295141"/>
                  </a:ext>
                </a:extLst>
              </a:tr>
            </a:tbl>
          </a:graphicData>
        </a:graphic>
      </p:graphicFrame>
      <p:sp>
        <p:nvSpPr>
          <p:cNvPr id="11" name="Rectangle 10">
            <a:extLst>
              <a:ext uri="{FF2B5EF4-FFF2-40B4-BE49-F238E27FC236}">
                <a16:creationId xmlns:a16="http://schemas.microsoft.com/office/drawing/2014/main" id="{DD9EEB5A-2513-4752-95A1-045D32191E8C}"/>
              </a:ext>
            </a:extLst>
          </p:cNvPr>
          <p:cNvSpPr/>
          <p:nvPr/>
        </p:nvSpPr>
        <p:spPr>
          <a:xfrm>
            <a:off x="1027957" y="2647545"/>
            <a:ext cx="4885160" cy="197900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00" dirty="0">
                <a:solidFill>
                  <a:schemeClr val="bg1"/>
                </a:solidFill>
                <a:latin typeface="+mj-lt"/>
              </a:rPr>
              <a:t>Each ‘level’ contains a series of initiatives</a:t>
            </a:r>
            <a:r>
              <a:rPr lang="en-GB" sz="1000" dirty="0">
                <a:solidFill>
                  <a:schemeClr val="bg1"/>
                </a:solidFill>
              </a:rPr>
              <a:t> colleges can implement to reach net zero emissions and improve their environmental impact. </a:t>
            </a:r>
          </a:p>
          <a:p>
            <a:pPr>
              <a:spcAft>
                <a:spcPts val="600"/>
              </a:spcAft>
            </a:pPr>
            <a:r>
              <a:rPr lang="en-GB" sz="1000" dirty="0">
                <a:solidFill>
                  <a:schemeClr val="bg1"/>
                </a:solidFill>
              </a:rPr>
              <a:t>These </a:t>
            </a:r>
            <a:r>
              <a:rPr lang="en-GB" sz="1000" dirty="0">
                <a:solidFill>
                  <a:schemeClr val="bg1"/>
                </a:solidFill>
                <a:latin typeface="+mj-lt"/>
              </a:rPr>
              <a:t>initiatives are categorised into the same categories as the EAUC’s ‘Sustainability Leadership Scorecard</a:t>
            </a:r>
            <a:r>
              <a:rPr lang="en-GB" sz="1000" dirty="0">
                <a:solidFill>
                  <a:schemeClr val="bg1"/>
                </a:solidFill>
              </a:rPr>
              <a:t>’: </a:t>
            </a:r>
          </a:p>
          <a:p>
            <a:pPr marL="171450" indent="-171450">
              <a:spcAft>
                <a:spcPts val="600"/>
              </a:spcAft>
              <a:buFont typeface="Arial" panose="020B0604020202020204" pitchFamily="34" charset="0"/>
              <a:buChar char="•"/>
            </a:pPr>
            <a:r>
              <a:rPr lang="en-GB" sz="1000" dirty="0">
                <a:solidFill>
                  <a:schemeClr val="bg1"/>
                </a:solidFill>
              </a:rPr>
              <a:t>Leadership and Governance; </a:t>
            </a:r>
          </a:p>
          <a:p>
            <a:pPr marL="171450" indent="-171450">
              <a:spcAft>
                <a:spcPts val="600"/>
              </a:spcAft>
              <a:buFont typeface="Arial" panose="020B0604020202020204" pitchFamily="34" charset="0"/>
              <a:buChar char="•"/>
            </a:pPr>
            <a:r>
              <a:rPr lang="en-GB" sz="1000" dirty="0">
                <a:solidFill>
                  <a:schemeClr val="bg1"/>
                </a:solidFill>
              </a:rPr>
              <a:t>Learning, Teaching, and Research; </a:t>
            </a:r>
          </a:p>
          <a:p>
            <a:pPr marL="171450" indent="-171450">
              <a:spcAft>
                <a:spcPts val="600"/>
              </a:spcAft>
              <a:buFont typeface="Arial" panose="020B0604020202020204" pitchFamily="34" charset="0"/>
              <a:buChar char="•"/>
            </a:pPr>
            <a:r>
              <a:rPr lang="en-GB" sz="1000" dirty="0">
                <a:solidFill>
                  <a:schemeClr val="bg1"/>
                </a:solidFill>
              </a:rPr>
              <a:t>Estates and Operations; and </a:t>
            </a:r>
          </a:p>
          <a:p>
            <a:pPr marL="171450" indent="-171450">
              <a:spcAft>
                <a:spcPts val="600"/>
              </a:spcAft>
              <a:buFont typeface="Arial" panose="020B0604020202020204" pitchFamily="34" charset="0"/>
              <a:buChar char="•"/>
            </a:pPr>
            <a:r>
              <a:rPr lang="en-GB" sz="1000" dirty="0">
                <a:solidFill>
                  <a:schemeClr val="bg1"/>
                </a:solidFill>
              </a:rPr>
              <a:t>Partnerships and Engagement. </a:t>
            </a:r>
          </a:p>
          <a:p>
            <a:pPr>
              <a:spcAft>
                <a:spcPts val="600"/>
              </a:spcAft>
            </a:pPr>
            <a:r>
              <a:rPr lang="en-GB" sz="1000" dirty="0">
                <a:solidFill>
                  <a:schemeClr val="bg1"/>
                </a:solidFill>
              </a:rPr>
              <a:t>We have also added another category, data collection. </a:t>
            </a:r>
            <a:endParaRPr lang="en-AU" sz="1000" dirty="0" err="1">
              <a:solidFill>
                <a:schemeClr val="bg1"/>
              </a:solidFill>
            </a:endParaRPr>
          </a:p>
        </p:txBody>
      </p:sp>
      <p:sp>
        <p:nvSpPr>
          <p:cNvPr id="12" name="Rectangle 11">
            <a:extLst>
              <a:ext uri="{FF2B5EF4-FFF2-40B4-BE49-F238E27FC236}">
                <a16:creationId xmlns:a16="http://schemas.microsoft.com/office/drawing/2014/main" id="{AD33C618-B64D-44DC-BB1D-D1C3A771750E}"/>
              </a:ext>
            </a:extLst>
          </p:cNvPr>
          <p:cNvSpPr/>
          <p:nvPr/>
        </p:nvSpPr>
        <p:spPr>
          <a:xfrm>
            <a:off x="6560743" y="1236344"/>
            <a:ext cx="4962920" cy="114807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00" dirty="0">
                <a:solidFill>
                  <a:schemeClr val="bg1"/>
                </a:solidFill>
                <a:latin typeface="+mj-lt"/>
              </a:rPr>
              <a:t>This roadmap shows just ONE possible path to reach net zero emissions</a:t>
            </a:r>
            <a:r>
              <a:rPr lang="en-GB" sz="1000" dirty="0">
                <a:solidFill>
                  <a:schemeClr val="bg1"/>
                </a:solidFill>
              </a:rPr>
              <a:t>. Because it is intended for the whole sector, it does not take into account the range of contexts colleges operate in and different opportunities. Every college’s journey will look different. We encourage you to use this roadmap as a ‘starter for ten’ as you begin to develop your own roadmap to net zero. </a:t>
            </a:r>
            <a:endParaRPr lang="en-AU" sz="1000" dirty="0" err="1">
              <a:solidFill>
                <a:schemeClr val="bg1"/>
              </a:solidFill>
            </a:endParaRPr>
          </a:p>
        </p:txBody>
      </p:sp>
      <p:sp>
        <p:nvSpPr>
          <p:cNvPr id="13" name="Rectangle 12">
            <a:extLst>
              <a:ext uri="{FF2B5EF4-FFF2-40B4-BE49-F238E27FC236}">
                <a16:creationId xmlns:a16="http://schemas.microsoft.com/office/drawing/2014/main" id="{1250CEE5-934C-4E45-84BB-E88B7927E295}"/>
              </a:ext>
            </a:extLst>
          </p:cNvPr>
          <p:cNvSpPr/>
          <p:nvPr/>
        </p:nvSpPr>
        <p:spPr>
          <a:xfrm>
            <a:off x="6560743" y="2186264"/>
            <a:ext cx="4993593" cy="86324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00" dirty="0">
                <a:solidFill>
                  <a:schemeClr val="bg1"/>
                </a:solidFill>
              </a:rPr>
              <a:t>Each </a:t>
            </a:r>
            <a:r>
              <a:rPr lang="en-GB" sz="1000" dirty="0">
                <a:solidFill>
                  <a:schemeClr val="bg1"/>
                </a:solidFill>
                <a:latin typeface="+mj-lt"/>
              </a:rPr>
              <a:t>initiative has both a ‘cost’ and ‘time’ rating</a:t>
            </a:r>
            <a:r>
              <a:rPr lang="en-GB" sz="1000" dirty="0">
                <a:solidFill>
                  <a:schemeClr val="bg1"/>
                </a:solidFill>
              </a:rPr>
              <a:t>. Because every college is different, it is not possible to estimate this precisely. Instead, the ratings should give a sense of whether the cost and time is high/medium/low. </a:t>
            </a:r>
          </a:p>
          <a:p>
            <a:pPr>
              <a:spcAft>
                <a:spcPts val="600"/>
              </a:spcAft>
            </a:pPr>
            <a:r>
              <a:rPr lang="en-GB" sz="1000" dirty="0">
                <a:solidFill>
                  <a:schemeClr val="bg1"/>
                </a:solidFill>
              </a:rPr>
              <a:t>As a general guide, we would estimate the following:</a:t>
            </a:r>
            <a:endParaRPr lang="en-AU" sz="1000" dirty="0" err="1">
              <a:solidFill>
                <a:schemeClr val="bg1"/>
              </a:solidFill>
            </a:endParaRPr>
          </a:p>
        </p:txBody>
      </p:sp>
      <p:sp>
        <p:nvSpPr>
          <p:cNvPr id="34" name="Oval 33">
            <a:extLst>
              <a:ext uri="{FF2B5EF4-FFF2-40B4-BE49-F238E27FC236}">
                <a16:creationId xmlns:a16="http://schemas.microsoft.com/office/drawing/2014/main" id="{3DECA224-4CE9-4B12-B76B-1F330340E5CD}"/>
              </a:ext>
            </a:extLst>
          </p:cNvPr>
          <p:cNvSpPr/>
          <p:nvPr/>
        </p:nvSpPr>
        <p:spPr>
          <a:xfrm>
            <a:off x="6757763" y="3453659"/>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5" name="Oval 34">
            <a:extLst>
              <a:ext uri="{FF2B5EF4-FFF2-40B4-BE49-F238E27FC236}">
                <a16:creationId xmlns:a16="http://schemas.microsoft.com/office/drawing/2014/main" id="{981EFF13-9824-4DDF-A08C-302C5B64D84B}"/>
              </a:ext>
            </a:extLst>
          </p:cNvPr>
          <p:cNvSpPr/>
          <p:nvPr/>
        </p:nvSpPr>
        <p:spPr>
          <a:xfrm>
            <a:off x="7046501" y="3453659"/>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6" name="Oval 35">
            <a:extLst>
              <a:ext uri="{FF2B5EF4-FFF2-40B4-BE49-F238E27FC236}">
                <a16:creationId xmlns:a16="http://schemas.microsoft.com/office/drawing/2014/main" id="{350FD663-F7D9-48DD-8D19-9D9619470C79}"/>
              </a:ext>
            </a:extLst>
          </p:cNvPr>
          <p:cNvSpPr/>
          <p:nvPr/>
        </p:nvSpPr>
        <p:spPr>
          <a:xfrm>
            <a:off x="7335239" y="3453659"/>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7" name="Oval 36">
            <a:extLst>
              <a:ext uri="{FF2B5EF4-FFF2-40B4-BE49-F238E27FC236}">
                <a16:creationId xmlns:a16="http://schemas.microsoft.com/office/drawing/2014/main" id="{E44FDA75-0718-4F7A-AD0A-BD4606C1111A}"/>
              </a:ext>
            </a:extLst>
          </p:cNvPr>
          <p:cNvSpPr/>
          <p:nvPr/>
        </p:nvSpPr>
        <p:spPr>
          <a:xfrm>
            <a:off x="6757763" y="3971819"/>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8" name="Oval 37">
            <a:extLst>
              <a:ext uri="{FF2B5EF4-FFF2-40B4-BE49-F238E27FC236}">
                <a16:creationId xmlns:a16="http://schemas.microsoft.com/office/drawing/2014/main" id="{9A2A2F51-E97F-40DC-A316-3AE8ADB96F7D}"/>
              </a:ext>
            </a:extLst>
          </p:cNvPr>
          <p:cNvSpPr/>
          <p:nvPr/>
        </p:nvSpPr>
        <p:spPr>
          <a:xfrm>
            <a:off x="7046501" y="3971819"/>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9" name="Oval 38">
            <a:extLst>
              <a:ext uri="{FF2B5EF4-FFF2-40B4-BE49-F238E27FC236}">
                <a16:creationId xmlns:a16="http://schemas.microsoft.com/office/drawing/2014/main" id="{08733F6E-0439-42CF-B4B5-69D5C6F7223B}"/>
              </a:ext>
            </a:extLst>
          </p:cNvPr>
          <p:cNvSpPr/>
          <p:nvPr/>
        </p:nvSpPr>
        <p:spPr>
          <a:xfrm>
            <a:off x="7335239" y="3971819"/>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0" name="Oval 39">
            <a:extLst>
              <a:ext uri="{FF2B5EF4-FFF2-40B4-BE49-F238E27FC236}">
                <a16:creationId xmlns:a16="http://schemas.microsoft.com/office/drawing/2014/main" id="{54301479-BC52-4935-BC59-45A6B134D163}"/>
              </a:ext>
            </a:extLst>
          </p:cNvPr>
          <p:cNvSpPr/>
          <p:nvPr/>
        </p:nvSpPr>
        <p:spPr>
          <a:xfrm>
            <a:off x="6757763" y="4590128"/>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1" name="Oval 40">
            <a:extLst>
              <a:ext uri="{FF2B5EF4-FFF2-40B4-BE49-F238E27FC236}">
                <a16:creationId xmlns:a16="http://schemas.microsoft.com/office/drawing/2014/main" id="{FBF689B1-51D3-479F-8D33-B924433384A2}"/>
              </a:ext>
            </a:extLst>
          </p:cNvPr>
          <p:cNvSpPr/>
          <p:nvPr/>
        </p:nvSpPr>
        <p:spPr>
          <a:xfrm>
            <a:off x="7046501" y="4590128"/>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2" name="Oval 41">
            <a:extLst>
              <a:ext uri="{FF2B5EF4-FFF2-40B4-BE49-F238E27FC236}">
                <a16:creationId xmlns:a16="http://schemas.microsoft.com/office/drawing/2014/main" id="{EAD5D216-1E12-46F5-82C0-CF50D33FF251}"/>
              </a:ext>
            </a:extLst>
          </p:cNvPr>
          <p:cNvSpPr/>
          <p:nvPr/>
        </p:nvSpPr>
        <p:spPr>
          <a:xfrm>
            <a:off x="7335239" y="4590128"/>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3" name="Oval 42">
            <a:extLst>
              <a:ext uri="{FF2B5EF4-FFF2-40B4-BE49-F238E27FC236}">
                <a16:creationId xmlns:a16="http://schemas.microsoft.com/office/drawing/2014/main" id="{2D8C1C17-FE2E-404F-BD72-B2F526B6F5DA}"/>
              </a:ext>
            </a:extLst>
          </p:cNvPr>
          <p:cNvSpPr/>
          <p:nvPr/>
        </p:nvSpPr>
        <p:spPr>
          <a:xfrm>
            <a:off x="9333578" y="3449802"/>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4" name="Oval 43">
            <a:extLst>
              <a:ext uri="{FF2B5EF4-FFF2-40B4-BE49-F238E27FC236}">
                <a16:creationId xmlns:a16="http://schemas.microsoft.com/office/drawing/2014/main" id="{1B5C8A30-A6C0-40EB-8D6E-603CF6D1A5CA}"/>
              </a:ext>
            </a:extLst>
          </p:cNvPr>
          <p:cNvSpPr/>
          <p:nvPr/>
        </p:nvSpPr>
        <p:spPr>
          <a:xfrm>
            <a:off x="9622316" y="3449802"/>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5" name="Oval 44">
            <a:extLst>
              <a:ext uri="{FF2B5EF4-FFF2-40B4-BE49-F238E27FC236}">
                <a16:creationId xmlns:a16="http://schemas.microsoft.com/office/drawing/2014/main" id="{FD21BD75-AEE6-46DC-9DB0-F6D5C4416F80}"/>
              </a:ext>
            </a:extLst>
          </p:cNvPr>
          <p:cNvSpPr/>
          <p:nvPr/>
        </p:nvSpPr>
        <p:spPr>
          <a:xfrm>
            <a:off x="9911054" y="3449802"/>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6" name="Oval 45">
            <a:extLst>
              <a:ext uri="{FF2B5EF4-FFF2-40B4-BE49-F238E27FC236}">
                <a16:creationId xmlns:a16="http://schemas.microsoft.com/office/drawing/2014/main" id="{5131878A-D742-485A-8BEE-27CBD8B48185}"/>
              </a:ext>
            </a:extLst>
          </p:cNvPr>
          <p:cNvSpPr/>
          <p:nvPr/>
        </p:nvSpPr>
        <p:spPr>
          <a:xfrm>
            <a:off x="9333578" y="3995471"/>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7" name="Oval 46">
            <a:extLst>
              <a:ext uri="{FF2B5EF4-FFF2-40B4-BE49-F238E27FC236}">
                <a16:creationId xmlns:a16="http://schemas.microsoft.com/office/drawing/2014/main" id="{21F0B199-B230-4057-81A0-E342B01E842D}"/>
              </a:ext>
            </a:extLst>
          </p:cNvPr>
          <p:cNvSpPr/>
          <p:nvPr/>
        </p:nvSpPr>
        <p:spPr>
          <a:xfrm>
            <a:off x="9622316" y="3995471"/>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8" name="Oval 47">
            <a:extLst>
              <a:ext uri="{FF2B5EF4-FFF2-40B4-BE49-F238E27FC236}">
                <a16:creationId xmlns:a16="http://schemas.microsoft.com/office/drawing/2014/main" id="{EEAE3433-D34B-4ED0-A66E-622F7EF15161}"/>
              </a:ext>
            </a:extLst>
          </p:cNvPr>
          <p:cNvSpPr/>
          <p:nvPr/>
        </p:nvSpPr>
        <p:spPr>
          <a:xfrm>
            <a:off x="9911054" y="3995471"/>
            <a:ext cx="180000" cy="180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49" name="Oval 48">
            <a:extLst>
              <a:ext uri="{FF2B5EF4-FFF2-40B4-BE49-F238E27FC236}">
                <a16:creationId xmlns:a16="http://schemas.microsoft.com/office/drawing/2014/main" id="{EA441578-03EE-4E49-AB22-8C37BDD91B37}"/>
              </a:ext>
            </a:extLst>
          </p:cNvPr>
          <p:cNvSpPr/>
          <p:nvPr/>
        </p:nvSpPr>
        <p:spPr>
          <a:xfrm>
            <a:off x="9333578" y="4613780"/>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0" name="Oval 49">
            <a:extLst>
              <a:ext uri="{FF2B5EF4-FFF2-40B4-BE49-F238E27FC236}">
                <a16:creationId xmlns:a16="http://schemas.microsoft.com/office/drawing/2014/main" id="{576A745F-7422-40FF-ADB4-19BC102F0E64}"/>
              </a:ext>
            </a:extLst>
          </p:cNvPr>
          <p:cNvSpPr/>
          <p:nvPr/>
        </p:nvSpPr>
        <p:spPr>
          <a:xfrm>
            <a:off x="9622316" y="4613780"/>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1" name="Oval 50">
            <a:extLst>
              <a:ext uri="{FF2B5EF4-FFF2-40B4-BE49-F238E27FC236}">
                <a16:creationId xmlns:a16="http://schemas.microsoft.com/office/drawing/2014/main" id="{442D155E-971B-486C-8AD1-C037AC5DADE6}"/>
              </a:ext>
            </a:extLst>
          </p:cNvPr>
          <p:cNvSpPr/>
          <p:nvPr/>
        </p:nvSpPr>
        <p:spPr>
          <a:xfrm>
            <a:off x="9911054" y="4613780"/>
            <a:ext cx="180000" cy="180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0" name="Rectangle 29">
            <a:extLst>
              <a:ext uri="{FF2B5EF4-FFF2-40B4-BE49-F238E27FC236}">
                <a16:creationId xmlns:a16="http://schemas.microsoft.com/office/drawing/2014/main" id="{CBA5B612-8589-428E-AFDF-8176B32401D5}"/>
              </a:ext>
            </a:extLst>
          </p:cNvPr>
          <p:cNvSpPr/>
          <p:nvPr/>
        </p:nvSpPr>
        <p:spPr>
          <a:xfrm>
            <a:off x="1027957" y="4703402"/>
            <a:ext cx="4909432" cy="117511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00" dirty="0">
                <a:solidFill>
                  <a:schemeClr val="bg1"/>
                </a:solidFill>
              </a:rPr>
              <a:t>The roadmap is intended </a:t>
            </a:r>
            <a:r>
              <a:rPr lang="en-GB" sz="1000" dirty="0">
                <a:solidFill>
                  <a:schemeClr val="bg1"/>
                </a:solidFill>
                <a:latin typeface="+mj-lt"/>
              </a:rPr>
              <a:t>to be used by college Principals and their leadership teams, students, and other members of the college community</a:t>
            </a:r>
            <a:r>
              <a:rPr lang="en-GB" sz="1000" dirty="0">
                <a:solidFill>
                  <a:schemeClr val="bg1"/>
                </a:solidFill>
              </a:rPr>
              <a:t>. Although many of the initiatives require executive action or investment, </a:t>
            </a:r>
            <a:r>
              <a:rPr lang="en-GB" sz="1000" dirty="0">
                <a:solidFill>
                  <a:schemeClr val="bg1"/>
                </a:solidFill>
                <a:latin typeface="+mj-lt"/>
              </a:rPr>
              <a:t>students should be seen as partners in developing and implementing the college’s approach to sustainability</a:t>
            </a:r>
            <a:r>
              <a:rPr lang="en-GB" sz="1000" dirty="0">
                <a:solidFill>
                  <a:schemeClr val="bg1"/>
                </a:solidFill>
              </a:rPr>
              <a:t>. The roadmap can also be shared by the college with other stakeholders – such as local authorities, or businesses – to explain their approach to reach net zero emissions. </a:t>
            </a:r>
          </a:p>
        </p:txBody>
      </p:sp>
      <p:sp>
        <p:nvSpPr>
          <p:cNvPr id="52" name="Rectangle 51">
            <a:extLst>
              <a:ext uri="{FF2B5EF4-FFF2-40B4-BE49-F238E27FC236}">
                <a16:creationId xmlns:a16="http://schemas.microsoft.com/office/drawing/2014/main" id="{872EADC6-E5F4-4E58-A2A5-5F16948ED5CA}"/>
              </a:ext>
            </a:extLst>
          </p:cNvPr>
          <p:cNvSpPr/>
          <p:nvPr/>
        </p:nvSpPr>
        <p:spPr>
          <a:xfrm>
            <a:off x="0" y="6225871"/>
            <a:ext cx="12190413" cy="63371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9" name="Isosceles Triangle 8">
            <a:extLst>
              <a:ext uri="{FF2B5EF4-FFF2-40B4-BE49-F238E27FC236}">
                <a16:creationId xmlns:a16="http://schemas.microsoft.com/office/drawing/2014/main" id="{BECE0450-5CEA-4FDD-B5F0-3E1FD06B0061}"/>
              </a:ext>
            </a:extLst>
          </p:cNvPr>
          <p:cNvSpPr/>
          <p:nvPr/>
        </p:nvSpPr>
        <p:spPr>
          <a:xfrm rot="5400000">
            <a:off x="650304" y="1292764"/>
            <a:ext cx="238453" cy="205563"/>
          </a:xfrm>
          <a:prstGeom prst="triangle">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3" name="Isosceles Triangle 52">
            <a:extLst>
              <a:ext uri="{FF2B5EF4-FFF2-40B4-BE49-F238E27FC236}">
                <a16:creationId xmlns:a16="http://schemas.microsoft.com/office/drawing/2014/main" id="{A284E293-0C73-4C61-BCB3-54DE16D90F1F}"/>
              </a:ext>
            </a:extLst>
          </p:cNvPr>
          <p:cNvSpPr/>
          <p:nvPr/>
        </p:nvSpPr>
        <p:spPr>
          <a:xfrm rot="5400000">
            <a:off x="648522" y="2717717"/>
            <a:ext cx="238453" cy="205563"/>
          </a:xfrm>
          <a:prstGeom prst="triangle">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4" name="Isosceles Triangle 53">
            <a:extLst>
              <a:ext uri="{FF2B5EF4-FFF2-40B4-BE49-F238E27FC236}">
                <a16:creationId xmlns:a16="http://schemas.microsoft.com/office/drawing/2014/main" id="{2F8ED267-A565-4BCE-9D87-7C116774CF4E}"/>
              </a:ext>
            </a:extLst>
          </p:cNvPr>
          <p:cNvSpPr/>
          <p:nvPr/>
        </p:nvSpPr>
        <p:spPr>
          <a:xfrm rot="5400000">
            <a:off x="647663" y="4788375"/>
            <a:ext cx="238453" cy="205563"/>
          </a:xfrm>
          <a:prstGeom prst="triangle">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5" name="Isosceles Triangle 54">
            <a:extLst>
              <a:ext uri="{FF2B5EF4-FFF2-40B4-BE49-F238E27FC236}">
                <a16:creationId xmlns:a16="http://schemas.microsoft.com/office/drawing/2014/main" id="{4AEB8926-5FCD-4E1B-B4A3-25DF33E631B0}"/>
              </a:ext>
            </a:extLst>
          </p:cNvPr>
          <p:cNvSpPr/>
          <p:nvPr/>
        </p:nvSpPr>
        <p:spPr>
          <a:xfrm rot="5400000">
            <a:off x="6234796" y="1292763"/>
            <a:ext cx="238453" cy="205563"/>
          </a:xfrm>
          <a:prstGeom prst="triangle">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56" name="Isosceles Triangle 55">
            <a:extLst>
              <a:ext uri="{FF2B5EF4-FFF2-40B4-BE49-F238E27FC236}">
                <a16:creationId xmlns:a16="http://schemas.microsoft.com/office/drawing/2014/main" id="{C55AAC7C-FE2F-4361-A100-54BB55D41D91}"/>
              </a:ext>
            </a:extLst>
          </p:cNvPr>
          <p:cNvSpPr/>
          <p:nvPr/>
        </p:nvSpPr>
        <p:spPr>
          <a:xfrm rot="5400000">
            <a:off x="6234796" y="2202708"/>
            <a:ext cx="238453" cy="205563"/>
          </a:xfrm>
          <a:prstGeom prst="triangle">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cxnSp>
        <p:nvCxnSpPr>
          <p:cNvPr id="57" name="Straight Connector 56">
            <a:extLst>
              <a:ext uri="{FF2B5EF4-FFF2-40B4-BE49-F238E27FC236}">
                <a16:creationId xmlns:a16="http://schemas.microsoft.com/office/drawing/2014/main" id="{ACDD5AF7-D6FC-46F8-9FD8-62EC64E8D254}"/>
              </a:ext>
            </a:extLst>
          </p:cNvPr>
          <p:cNvCxnSpPr/>
          <p:nvPr/>
        </p:nvCxnSpPr>
        <p:spPr>
          <a:xfrm>
            <a:off x="666750" y="832123"/>
            <a:ext cx="95648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FD3D017D-B06B-4630-ACD6-0DCA6C4C35C0}"/>
              </a:ext>
            </a:extLst>
          </p:cNvPr>
          <p:cNvSpPr/>
          <p:nvPr/>
        </p:nvSpPr>
        <p:spPr>
          <a:xfrm>
            <a:off x="6560743" y="5129443"/>
            <a:ext cx="4962920" cy="86324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00" dirty="0">
                <a:solidFill>
                  <a:schemeClr val="bg1"/>
                </a:solidFill>
              </a:rPr>
              <a:t>There are </a:t>
            </a:r>
            <a:r>
              <a:rPr lang="en-GB" sz="1000" dirty="0">
                <a:solidFill>
                  <a:schemeClr val="bg1"/>
                </a:solidFill>
                <a:latin typeface="+mj-lt"/>
              </a:rPr>
              <a:t>many more resources</a:t>
            </a:r>
            <a:r>
              <a:rPr lang="en-GB" sz="1000" dirty="0">
                <a:solidFill>
                  <a:schemeClr val="bg1"/>
                </a:solidFill>
              </a:rPr>
              <a:t> available to assist colleges in sustainability. Some of these are linked throughout this document, while others are available with the EAUC, Students Organising for Sustainability, and others. Colleges looking for inspiration should look to awards like the Green Gown and </a:t>
            </a:r>
            <a:r>
              <a:rPr lang="en-GB" sz="1000" dirty="0" err="1">
                <a:solidFill>
                  <a:schemeClr val="bg1"/>
                </a:solidFill>
              </a:rPr>
              <a:t>AoC</a:t>
            </a:r>
            <a:r>
              <a:rPr lang="en-GB" sz="1000" dirty="0">
                <a:solidFill>
                  <a:schemeClr val="bg1"/>
                </a:solidFill>
              </a:rPr>
              <a:t> Beacon, to learn from and share good practice across the sector. </a:t>
            </a:r>
            <a:endParaRPr lang="en-AU" sz="1000" dirty="0" err="1">
              <a:solidFill>
                <a:schemeClr val="bg1"/>
              </a:solidFill>
            </a:endParaRPr>
          </a:p>
        </p:txBody>
      </p:sp>
      <p:sp>
        <p:nvSpPr>
          <p:cNvPr id="61" name="Isosceles Triangle 60">
            <a:extLst>
              <a:ext uri="{FF2B5EF4-FFF2-40B4-BE49-F238E27FC236}">
                <a16:creationId xmlns:a16="http://schemas.microsoft.com/office/drawing/2014/main" id="{B2426621-B1BD-4CD8-A5EA-44A9A3B49E03}"/>
              </a:ext>
            </a:extLst>
          </p:cNvPr>
          <p:cNvSpPr/>
          <p:nvPr/>
        </p:nvSpPr>
        <p:spPr>
          <a:xfrm rot="5400000">
            <a:off x="6234796" y="5196700"/>
            <a:ext cx="238453" cy="205563"/>
          </a:xfrm>
          <a:prstGeom prst="triangle">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Tree>
    <p:extLst>
      <p:ext uri="{BB962C8B-B14F-4D97-AF65-F5344CB8AC3E}">
        <p14:creationId xmlns:p14="http://schemas.microsoft.com/office/powerpoint/2010/main" val="255417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C9249A0-5343-46FF-B25A-6DC379CD8613}"/>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4" imgW="425" imgH="426" progId="TCLayout.ActiveDocument.1">
                  <p:embed/>
                </p:oleObj>
              </mc:Choice>
              <mc:Fallback>
                <p:oleObj name="think-cell Slide" r:id="rId4" imgW="425" imgH="426" progId="TCLayout.ActiveDocument.1">
                  <p:embed/>
                  <p:pic>
                    <p:nvPicPr>
                      <p:cNvPr id="8" name="Object 7" hidden="1">
                        <a:extLst>
                          <a:ext uri="{FF2B5EF4-FFF2-40B4-BE49-F238E27FC236}">
                            <a16:creationId xmlns:a16="http://schemas.microsoft.com/office/drawing/2014/main" id="{9C9249A0-5343-46FF-B25A-6DC379CD86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EC51BCB8-E877-44FE-89F5-124DFD9A4C37}"/>
              </a:ext>
            </a:extLst>
          </p:cNvPr>
          <p:cNvSpPr/>
          <p:nvPr/>
        </p:nvSpPr>
        <p:spPr>
          <a:xfrm>
            <a:off x="0" y="106326"/>
            <a:ext cx="12190413" cy="6119544"/>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 name="Text Placeholder 1">
            <a:extLst>
              <a:ext uri="{FF2B5EF4-FFF2-40B4-BE49-F238E27FC236}">
                <a16:creationId xmlns:a16="http://schemas.microsoft.com/office/drawing/2014/main" id="{A95FA5A8-F3EB-49E0-B84F-2B7244BA6F38}"/>
              </a:ext>
            </a:extLst>
          </p:cNvPr>
          <p:cNvSpPr>
            <a:spLocks noGrp="1"/>
          </p:cNvSpPr>
          <p:nvPr>
            <p:ph type="body" sz="quarter" idx="18"/>
          </p:nvPr>
        </p:nvSpPr>
        <p:spPr>
          <a:xfrm>
            <a:off x="666750" y="279772"/>
            <a:ext cx="10856913" cy="523999"/>
          </a:xfrm>
        </p:spPr>
        <p:txBody>
          <a:bodyPr/>
          <a:lstStyle/>
          <a:p>
            <a:r>
              <a:rPr lang="en-GB" sz="2400" dirty="0">
                <a:solidFill>
                  <a:schemeClr val="bg1"/>
                </a:solidFill>
              </a:rPr>
              <a:t>KEY WORDS AND DEFINITIONS</a:t>
            </a:r>
            <a:endParaRPr lang="en-AU" sz="2400" dirty="0">
              <a:solidFill>
                <a:schemeClr val="bg1"/>
              </a:solidFill>
            </a:endParaRPr>
          </a:p>
        </p:txBody>
      </p:sp>
      <p:sp>
        <p:nvSpPr>
          <p:cNvPr id="52" name="Rectangle 51">
            <a:extLst>
              <a:ext uri="{FF2B5EF4-FFF2-40B4-BE49-F238E27FC236}">
                <a16:creationId xmlns:a16="http://schemas.microsoft.com/office/drawing/2014/main" id="{872EADC6-E5F4-4E58-A2A5-5F16948ED5CA}"/>
              </a:ext>
            </a:extLst>
          </p:cNvPr>
          <p:cNvSpPr/>
          <p:nvPr/>
        </p:nvSpPr>
        <p:spPr>
          <a:xfrm>
            <a:off x="0" y="6225871"/>
            <a:ext cx="12190413" cy="63371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cxnSp>
        <p:nvCxnSpPr>
          <p:cNvPr id="57" name="Straight Connector 56">
            <a:extLst>
              <a:ext uri="{FF2B5EF4-FFF2-40B4-BE49-F238E27FC236}">
                <a16:creationId xmlns:a16="http://schemas.microsoft.com/office/drawing/2014/main" id="{ACDD5AF7-D6FC-46F8-9FD8-62EC64E8D254}"/>
              </a:ext>
            </a:extLst>
          </p:cNvPr>
          <p:cNvCxnSpPr/>
          <p:nvPr/>
        </p:nvCxnSpPr>
        <p:spPr>
          <a:xfrm>
            <a:off x="666750" y="832123"/>
            <a:ext cx="95648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3CC87F11-6F2C-40C1-B325-F4D80534B2F3}"/>
              </a:ext>
            </a:extLst>
          </p:cNvPr>
          <p:cNvGraphicFramePr>
            <a:graphicFrameLocks noGrp="1"/>
          </p:cNvGraphicFramePr>
          <p:nvPr>
            <p:extLst>
              <p:ext uri="{D42A27DB-BD31-4B8C-83A1-F6EECF244321}">
                <p14:modId xmlns:p14="http://schemas.microsoft.com/office/powerpoint/2010/main" val="1840786945"/>
              </p:ext>
            </p:extLst>
          </p:nvPr>
        </p:nvGraphicFramePr>
        <p:xfrm>
          <a:off x="682626" y="1674797"/>
          <a:ext cx="10856912" cy="3398520"/>
        </p:xfrm>
        <a:graphic>
          <a:graphicData uri="http://schemas.openxmlformats.org/drawingml/2006/table">
            <a:tbl>
              <a:tblPr firstRow="1" bandRow="1">
                <a:tableStyleId>{2D5ABB26-0587-4C30-8999-92F81FD0307C}</a:tableStyleId>
              </a:tblPr>
              <a:tblGrid>
                <a:gridCol w="2555524">
                  <a:extLst>
                    <a:ext uri="{9D8B030D-6E8A-4147-A177-3AD203B41FA5}">
                      <a16:colId xmlns:a16="http://schemas.microsoft.com/office/drawing/2014/main" val="3469304107"/>
                    </a:ext>
                  </a:extLst>
                </a:gridCol>
                <a:gridCol w="8301388">
                  <a:extLst>
                    <a:ext uri="{9D8B030D-6E8A-4147-A177-3AD203B41FA5}">
                      <a16:colId xmlns:a16="http://schemas.microsoft.com/office/drawing/2014/main" val="1780865111"/>
                    </a:ext>
                  </a:extLst>
                </a:gridCol>
              </a:tblGrid>
              <a:tr h="370840">
                <a:tc>
                  <a:txBody>
                    <a:bodyPr/>
                    <a:lstStyle/>
                    <a:p>
                      <a:r>
                        <a:rPr lang="en-GB" sz="1100" dirty="0">
                          <a:solidFill>
                            <a:schemeClr val="bg1"/>
                          </a:solidFill>
                          <a:latin typeface="+mj-lt"/>
                        </a:rPr>
                        <a:t>KEY WORD</a:t>
                      </a:r>
                      <a:endParaRPr lang="en-AU" sz="1100" dirty="0">
                        <a:solidFill>
                          <a:schemeClr val="bg1"/>
                        </a:solidFill>
                        <a:latin typeface="+mj-lt"/>
                      </a:endParaRPr>
                    </a:p>
                  </a:txBody>
                  <a:tcPr>
                    <a:lnB w="12700" cap="flat" cmpd="sng" algn="ctr">
                      <a:solidFill>
                        <a:srgbClr val="FFFFFF">
                          <a:alpha val="56078"/>
                        </a:srgbClr>
                      </a:solidFill>
                      <a:prstDash val="solid"/>
                      <a:round/>
                      <a:headEnd type="none" w="med" len="med"/>
                      <a:tailEnd type="none" w="med" len="med"/>
                    </a:lnB>
                    <a:solidFill>
                      <a:srgbClr val="FFFFFF">
                        <a:alpha val="29804"/>
                      </a:srgbClr>
                    </a:solidFill>
                  </a:tcPr>
                </a:tc>
                <a:tc>
                  <a:txBody>
                    <a:bodyPr/>
                    <a:lstStyle/>
                    <a:p>
                      <a:r>
                        <a:rPr lang="en-GB" sz="1100" dirty="0">
                          <a:solidFill>
                            <a:schemeClr val="bg1"/>
                          </a:solidFill>
                          <a:latin typeface="+mj-lt"/>
                        </a:rPr>
                        <a:t>DEFINITION</a:t>
                      </a:r>
                      <a:endParaRPr lang="en-AU" sz="1100" dirty="0">
                        <a:solidFill>
                          <a:schemeClr val="bg1"/>
                        </a:solidFill>
                        <a:latin typeface="+mj-lt"/>
                      </a:endParaRPr>
                    </a:p>
                  </a:txBody>
                  <a:tcPr>
                    <a:lnB w="12700" cap="flat" cmpd="sng" algn="ctr">
                      <a:solidFill>
                        <a:srgbClr val="FFFFFF">
                          <a:alpha val="56078"/>
                        </a:srgbClr>
                      </a:solidFill>
                      <a:prstDash val="solid"/>
                      <a:round/>
                      <a:headEnd type="none" w="med" len="med"/>
                      <a:tailEnd type="none" w="med" len="med"/>
                    </a:lnB>
                    <a:solidFill>
                      <a:srgbClr val="FFFFFF">
                        <a:alpha val="29804"/>
                      </a:srgbClr>
                    </a:solidFill>
                  </a:tcPr>
                </a:tc>
                <a:extLst>
                  <a:ext uri="{0D108BD9-81ED-4DB2-BD59-A6C34878D82A}">
                    <a16:rowId xmlns:a16="http://schemas.microsoft.com/office/drawing/2014/main" val="3559534321"/>
                  </a:ext>
                </a:extLst>
              </a:tr>
              <a:tr h="370840">
                <a:tc>
                  <a:txBody>
                    <a:bodyPr/>
                    <a:lstStyle/>
                    <a:p>
                      <a:r>
                        <a:rPr lang="en-GB" sz="1000" dirty="0">
                          <a:solidFill>
                            <a:schemeClr val="bg1"/>
                          </a:solidFill>
                        </a:rPr>
                        <a:t>Climate change</a:t>
                      </a:r>
                      <a:endParaRPr lang="en-AU" sz="1000" dirty="0">
                        <a:solidFill>
                          <a:schemeClr val="bg1"/>
                        </a:solidFill>
                      </a:endParaRPr>
                    </a:p>
                  </a:txBody>
                  <a:tcPr>
                    <a:lnL w="12700" cap="flat" cmpd="sng" algn="ctr">
                      <a:solidFill>
                        <a:srgbClr val="FFFFFF">
                          <a:alpha val="56078"/>
                        </a:srgbClr>
                      </a:solidFill>
                      <a:prstDash val="solid"/>
                      <a:round/>
                      <a:headEnd type="none" w="med" len="med"/>
                      <a:tailEnd type="none" w="med" len="med"/>
                    </a:lnL>
                    <a:lnR w="12700" cap="flat" cmpd="sng" algn="ctr">
                      <a:solidFill>
                        <a:srgbClr val="FFFFFF">
                          <a:alpha val="56078"/>
                        </a:srgbClr>
                      </a:solidFill>
                      <a:prstDash val="solid"/>
                      <a:round/>
                      <a:headEnd type="none" w="med" len="med"/>
                      <a:tailEnd type="none" w="med" len="med"/>
                    </a:lnR>
                    <a:lnT w="12700" cap="flat" cmpd="sng" algn="ctr">
                      <a:solidFill>
                        <a:srgbClr val="FFFFFF">
                          <a:alpha val="56078"/>
                        </a:srgbClr>
                      </a:solidFill>
                      <a:prstDash val="solid"/>
                      <a:round/>
                      <a:headEnd type="none" w="med" len="med"/>
                      <a:tailEnd type="none" w="med" len="med"/>
                    </a:lnT>
                    <a:lnB w="12700" cap="flat" cmpd="sng" algn="ctr">
                      <a:solidFill>
                        <a:srgbClr val="FFFFFF">
                          <a:alpha val="56078"/>
                        </a:srgbClr>
                      </a:solidFill>
                      <a:prstDash val="solid"/>
                      <a:round/>
                      <a:headEnd type="none" w="med" len="med"/>
                      <a:tailEnd type="none" w="med" len="med"/>
                    </a:lnB>
                  </a:tcPr>
                </a:tc>
                <a:tc>
                  <a:txBody>
                    <a:bodyPr/>
                    <a:lstStyle/>
                    <a:p>
                      <a:r>
                        <a:rPr lang="en-GB" sz="1000" dirty="0">
                          <a:solidFill>
                            <a:schemeClr val="bg1"/>
                          </a:solidFill>
                        </a:rPr>
                        <a:t>Changes in the large-scale, long-term shift in the planet’s weather patterns and average temperatures. For more information on climate change and what causes it, visit the </a:t>
                      </a:r>
                      <a:r>
                        <a:rPr lang="en-GB" sz="1000" dirty="0">
                          <a:solidFill>
                            <a:schemeClr val="bg1"/>
                          </a:solidFill>
                          <a:hlinkClick r:id="rId6">
                            <a:extLst>
                              <a:ext uri="{A12FA001-AC4F-418D-AE19-62706E023703}">
                                <ahyp:hlinkClr xmlns:ahyp="http://schemas.microsoft.com/office/drawing/2018/hyperlinkcolor" val="tx"/>
                              </a:ext>
                            </a:extLst>
                          </a:hlinkClick>
                        </a:rPr>
                        <a:t>Met Office web page</a:t>
                      </a:r>
                      <a:r>
                        <a:rPr lang="en-GB" sz="1000" dirty="0">
                          <a:solidFill>
                            <a:schemeClr val="bg1"/>
                          </a:solidFill>
                        </a:rPr>
                        <a:t>. </a:t>
                      </a:r>
                      <a:endParaRPr lang="en-AU" sz="1000" dirty="0">
                        <a:solidFill>
                          <a:schemeClr val="bg1"/>
                        </a:solidFill>
                      </a:endParaRPr>
                    </a:p>
                  </a:txBody>
                  <a:tcPr>
                    <a:lnL w="12700" cap="flat" cmpd="sng" algn="ctr">
                      <a:solidFill>
                        <a:srgbClr val="FFFFFF">
                          <a:alpha val="56078"/>
                        </a:srgbClr>
                      </a:solidFill>
                      <a:prstDash val="solid"/>
                      <a:round/>
                      <a:headEnd type="none" w="med" len="med"/>
                      <a:tailEnd type="none" w="med" len="med"/>
                    </a:lnL>
                    <a:lnR w="12700" cap="flat" cmpd="sng" algn="ctr">
                      <a:solidFill>
                        <a:srgbClr val="FFFFFF">
                          <a:alpha val="56078"/>
                        </a:srgbClr>
                      </a:solidFill>
                      <a:prstDash val="solid"/>
                      <a:round/>
                      <a:headEnd type="none" w="med" len="med"/>
                      <a:tailEnd type="none" w="med" len="med"/>
                    </a:lnR>
                    <a:lnT w="12700" cap="flat" cmpd="sng" algn="ctr">
                      <a:solidFill>
                        <a:srgbClr val="FFFFFF">
                          <a:alpha val="56078"/>
                        </a:srgbClr>
                      </a:solidFill>
                      <a:prstDash val="solid"/>
                      <a:round/>
                      <a:headEnd type="none" w="med" len="med"/>
                      <a:tailEnd type="none" w="med" len="med"/>
                    </a:lnT>
                    <a:lnB w="12700" cap="flat" cmpd="sng" algn="ctr">
                      <a:solidFill>
                        <a:srgbClr val="FFFFFF">
                          <a:alpha val="56078"/>
                        </a:srgbClr>
                      </a:solidFill>
                      <a:prstDash val="solid"/>
                      <a:round/>
                      <a:headEnd type="none" w="med" len="med"/>
                      <a:tailEnd type="none" w="med" len="med"/>
                    </a:lnB>
                  </a:tcPr>
                </a:tc>
                <a:extLst>
                  <a:ext uri="{0D108BD9-81ED-4DB2-BD59-A6C34878D82A}">
                    <a16:rowId xmlns:a16="http://schemas.microsoft.com/office/drawing/2014/main" val="2899550793"/>
                  </a:ext>
                </a:extLst>
              </a:tr>
              <a:tr h="370840">
                <a:tc>
                  <a:txBody>
                    <a:bodyPr/>
                    <a:lstStyle/>
                    <a:p>
                      <a:r>
                        <a:rPr lang="en-GB" sz="1000" dirty="0">
                          <a:solidFill>
                            <a:schemeClr val="bg1"/>
                          </a:solidFill>
                        </a:rPr>
                        <a:t>Climate emergency</a:t>
                      </a:r>
                      <a:endParaRPr lang="en-AU" sz="1000" dirty="0">
                        <a:solidFill>
                          <a:schemeClr val="bg1"/>
                        </a:solidFill>
                      </a:endParaRPr>
                    </a:p>
                  </a:txBody>
                  <a:tcPr>
                    <a:lnL w="12700" cap="flat" cmpd="sng" algn="ctr">
                      <a:solidFill>
                        <a:srgbClr val="FFFFFF">
                          <a:alpha val="56078"/>
                        </a:srgbClr>
                      </a:solidFill>
                      <a:prstDash val="solid"/>
                      <a:round/>
                      <a:headEnd type="none" w="med" len="med"/>
                      <a:tailEnd type="none" w="med" len="med"/>
                    </a:lnL>
                    <a:lnR w="12700" cap="flat" cmpd="sng" algn="ctr">
                      <a:solidFill>
                        <a:srgbClr val="FFFFFF">
                          <a:alpha val="56078"/>
                        </a:srgbClr>
                      </a:solidFill>
                      <a:prstDash val="solid"/>
                      <a:round/>
                      <a:headEnd type="none" w="med" len="med"/>
                      <a:tailEnd type="none" w="med" len="med"/>
                    </a:lnR>
                    <a:lnT w="12700" cap="flat" cmpd="sng" algn="ctr">
                      <a:solidFill>
                        <a:srgbClr val="FFFFFF">
                          <a:alpha val="56078"/>
                        </a:srgbClr>
                      </a:solidFill>
                      <a:prstDash val="solid"/>
                      <a:round/>
                      <a:headEnd type="none" w="med" len="med"/>
                      <a:tailEnd type="none" w="med" len="med"/>
                    </a:lnT>
                    <a:lnB w="12700" cap="flat" cmpd="sng" algn="ctr">
                      <a:solidFill>
                        <a:srgbClr val="FFFFFF">
                          <a:alpha val="56078"/>
                        </a:srgbClr>
                      </a:solidFill>
                      <a:prstDash val="solid"/>
                      <a:round/>
                      <a:headEnd type="none" w="med" len="med"/>
                      <a:tailEnd type="none" w="med" len="med"/>
                    </a:lnB>
                  </a:tcPr>
                </a:tc>
                <a:tc>
                  <a:txBody>
                    <a:bodyPr/>
                    <a:lstStyle/>
                    <a:p>
                      <a:r>
                        <a:rPr lang="en-GB" sz="1000" dirty="0">
                          <a:solidFill>
                            <a:schemeClr val="bg1"/>
                          </a:solidFill>
                        </a:rPr>
                        <a:t>The situation in which urgent action is needed to reduce or halt climate change to avoid catastrophic environmental damage, and its effects on people and communities.</a:t>
                      </a:r>
                      <a:endParaRPr lang="en-AU" sz="1000" dirty="0">
                        <a:solidFill>
                          <a:schemeClr val="bg1"/>
                        </a:solidFill>
                      </a:endParaRPr>
                    </a:p>
                  </a:txBody>
                  <a:tcPr>
                    <a:lnL w="12700" cap="flat" cmpd="sng" algn="ctr">
                      <a:solidFill>
                        <a:srgbClr val="FFFFFF">
                          <a:alpha val="56078"/>
                        </a:srgbClr>
                      </a:solidFill>
                      <a:prstDash val="solid"/>
                      <a:round/>
                      <a:headEnd type="none" w="med" len="med"/>
                      <a:tailEnd type="none" w="med" len="med"/>
                    </a:lnL>
                    <a:lnR w="12700" cap="flat" cmpd="sng" algn="ctr">
                      <a:solidFill>
                        <a:srgbClr val="FFFFFF">
                          <a:alpha val="56078"/>
                        </a:srgbClr>
                      </a:solidFill>
                      <a:prstDash val="solid"/>
                      <a:round/>
                      <a:headEnd type="none" w="med" len="med"/>
                      <a:tailEnd type="none" w="med" len="med"/>
                    </a:lnR>
                    <a:lnT w="12700" cap="flat" cmpd="sng" algn="ctr">
                      <a:solidFill>
                        <a:srgbClr val="FFFFFF">
                          <a:alpha val="56078"/>
                        </a:srgbClr>
                      </a:solidFill>
                      <a:prstDash val="solid"/>
                      <a:round/>
                      <a:headEnd type="none" w="med" len="med"/>
                      <a:tailEnd type="none" w="med" len="med"/>
                    </a:lnT>
                    <a:lnB w="12700" cap="flat" cmpd="sng" algn="ctr">
                      <a:solidFill>
                        <a:srgbClr val="FFFFFF">
                          <a:alpha val="56078"/>
                        </a:srgbClr>
                      </a:solidFill>
                      <a:prstDash val="solid"/>
                      <a:round/>
                      <a:headEnd type="none" w="med" len="med"/>
                      <a:tailEnd type="none" w="med" len="med"/>
                    </a:lnB>
                  </a:tcPr>
                </a:tc>
                <a:extLst>
                  <a:ext uri="{0D108BD9-81ED-4DB2-BD59-A6C34878D82A}">
                    <a16:rowId xmlns:a16="http://schemas.microsoft.com/office/drawing/2014/main" val="1950323440"/>
                  </a:ext>
                </a:extLst>
              </a:tr>
              <a:tr h="370840">
                <a:tc>
                  <a:txBody>
                    <a:bodyPr/>
                    <a:lstStyle/>
                    <a:p>
                      <a:r>
                        <a:rPr lang="en-GB" sz="1000" dirty="0">
                          <a:solidFill>
                            <a:schemeClr val="bg1"/>
                          </a:solidFill>
                        </a:rPr>
                        <a:t>Carbon footprint</a:t>
                      </a:r>
                      <a:endParaRPr lang="en-AU" sz="1000" dirty="0">
                        <a:solidFill>
                          <a:schemeClr val="bg1"/>
                        </a:solidFill>
                      </a:endParaRPr>
                    </a:p>
                  </a:txBody>
                  <a:tcPr>
                    <a:lnL w="12700" cap="flat" cmpd="sng" algn="ctr">
                      <a:solidFill>
                        <a:srgbClr val="FFFFFF">
                          <a:alpha val="56078"/>
                        </a:srgbClr>
                      </a:solidFill>
                      <a:prstDash val="solid"/>
                      <a:round/>
                      <a:headEnd type="none" w="med" len="med"/>
                      <a:tailEnd type="none" w="med" len="med"/>
                    </a:lnL>
                    <a:lnR w="12700" cap="flat" cmpd="sng" algn="ctr">
                      <a:solidFill>
                        <a:srgbClr val="FFFFFF">
                          <a:alpha val="56078"/>
                        </a:srgbClr>
                      </a:solidFill>
                      <a:prstDash val="solid"/>
                      <a:round/>
                      <a:headEnd type="none" w="med" len="med"/>
                      <a:tailEnd type="none" w="med" len="med"/>
                    </a:lnR>
                    <a:lnT w="12700" cap="flat" cmpd="sng" algn="ctr">
                      <a:solidFill>
                        <a:srgbClr val="FFFFFF">
                          <a:alpha val="56078"/>
                        </a:srgbClr>
                      </a:solidFill>
                      <a:prstDash val="solid"/>
                      <a:round/>
                      <a:headEnd type="none" w="med" len="med"/>
                      <a:tailEnd type="none" w="med" len="med"/>
                    </a:lnT>
                    <a:lnB w="12700" cap="flat" cmpd="sng" algn="ctr">
                      <a:solidFill>
                        <a:srgbClr val="FFFFFF">
                          <a:alpha val="56078"/>
                        </a:srgbClr>
                      </a:solidFill>
                      <a:prstDash val="solid"/>
                      <a:round/>
                      <a:headEnd type="none" w="med" len="med"/>
                      <a:tailEnd type="none" w="med" len="med"/>
                    </a:lnB>
                  </a:tcPr>
                </a:tc>
                <a:tc>
                  <a:txBody>
                    <a:bodyPr/>
                    <a:lstStyle/>
                    <a:p>
                      <a:r>
                        <a:rPr lang="en-GB" sz="1000" dirty="0">
                          <a:solidFill>
                            <a:schemeClr val="bg1"/>
                          </a:solidFill>
                        </a:rPr>
                        <a:t>The amount of carbon dioxide released into the atmosphere as a result of the activities of an individual, organisation, or community. ‘Carbon’ is used as a shorthand to also include other green house gases (e.g. methane and nitrous oxide) which cause climate change. </a:t>
                      </a:r>
                      <a:endParaRPr lang="en-AU" sz="1000" dirty="0">
                        <a:solidFill>
                          <a:schemeClr val="bg1"/>
                        </a:solidFill>
                      </a:endParaRPr>
                    </a:p>
                  </a:txBody>
                  <a:tcPr>
                    <a:lnL w="12700" cap="flat" cmpd="sng" algn="ctr">
                      <a:solidFill>
                        <a:srgbClr val="FFFFFF">
                          <a:alpha val="56078"/>
                        </a:srgbClr>
                      </a:solidFill>
                      <a:prstDash val="solid"/>
                      <a:round/>
                      <a:headEnd type="none" w="med" len="med"/>
                      <a:tailEnd type="none" w="med" len="med"/>
                    </a:lnL>
                    <a:lnR w="12700" cap="flat" cmpd="sng" algn="ctr">
                      <a:solidFill>
                        <a:srgbClr val="FFFFFF">
                          <a:alpha val="56078"/>
                        </a:srgbClr>
                      </a:solidFill>
                      <a:prstDash val="solid"/>
                      <a:round/>
                      <a:headEnd type="none" w="med" len="med"/>
                      <a:tailEnd type="none" w="med" len="med"/>
                    </a:lnR>
                    <a:lnT w="12700" cap="flat" cmpd="sng" algn="ctr">
                      <a:solidFill>
                        <a:srgbClr val="FFFFFF">
                          <a:alpha val="56078"/>
                        </a:srgbClr>
                      </a:solidFill>
                      <a:prstDash val="solid"/>
                      <a:round/>
                      <a:headEnd type="none" w="med" len="med"/>
                      <a:tailEnd type="none" w="med" len="med"/>
                    </a:lnT>
                    <a:lnB w="12700" cap="flat" cmpd="sng" algn="ctr">
                      <a:solidFill>
                        <a:srgbClr val="FFFFFF">
                          <a:alpha val="56078"/>
                        </a:srgbClr>
                      </a:solidFill>
                      <a:prstDash val="solid"/>
                      <a:round/>
                      <a:headEnd type="none" w="med" len="med"/>
                      <a:tailEnd type="none" w="med" len="med"/>
                    </a:lnB>
                  </a:tcPr>
                </a:tc>
                <a:extLst>
                  <a:ext uri="{0D108BD9-81ED-4DB2-BD59-A6C34878D82A}">
                    <a16:rowId xmlns:a16="http://schemas.microsoft.com/office/drawing/2014/main" val="672463527"/>
                  </a:ext>
                </a:extLst>
              </a:tr>
              <a:tr h="370840">
                <a:tc>
                  <a:txBody>
                    <a:bodyPr/>
                    <a:lstStyle/>
                    <a:p>
                      <a:r>
                        <a:rPr lang="en-GB" sz="1000" dirty="0">
                          <a:solidFill>
                            <a:schemeClr val="bg1"/>
                          </a:solidFill>
                        </a:rPr>
                        <a:t>Net zero</a:t>
                      </a:r>
                      <a:endParaRPr lang="en-AU" sz="1000" dirty="0">
                        <a:solidFill>
                          <a:schemeClr val="bg1"/>
                        </a:solidFill>
                      </a:endParaRPr>
                    </a:p>
                  </a:txBody>
                  <a:tcPr>
                    <a:lnL w="12700" cap="flat" cmpd="sng" algn="ctr">
                      <a:solidFill>
                        <a:srgbClr val="FFFFFF">
                          <a:alpha val="56078"/>
                        </a:srgbClr>
                      </a:solidFill>
                      <a:prstDash val="solid"/>
                      <a:round/>
                      <a:headEnd type="none" w="med" len="med"/>
                      <a:tailEnd type="none" w="med" len="med"/>
                    </a:lnL>
                    <a:lnR w="12700" cap="flat" cmpd="sng" algn="ctr">
                      <a:solidFill>
                        <a:srgbClr val="FFFFFF">
                          <a:alpha val="56078"/>
                        </a:srgbClr>
                      </a:solidFill>
                      <a:prstDash val="solid"/>
                      <a:round/>
                      <a:headEnd type="none" w="med" len="med"/>
                      <a:tailEnd type="none" w="med" len="med"/>
                    </a:lnR>
                    <a:lnT w="12700" cap="flat" cmpd="sng" algn="ctr">
                      <a:solidFill>
                        <a:srgbClr val="FFFFFF">
                          <a:alpha val="56078"/>
                        </a:srgbClr>
                      </a:solidFill>
                      <a:prstDash val="solid"/>
                      <a:round/>
                      <a:headEnd type="none" w="med" len="med"/>
                      <a:tailEnd type="none" w="med" len="med"/>
                    </a:lnT>
                    <a:lnB w="12700" cap="flat" cmpd="sng" algn="ctr">
                      <a:solidFill>
                        <a:srgbClr val="FFFFFF">
                          <a:alpha val="56078"/>
                        </a:srgbClr>
                      </a:solidFill>
                      <a:prstDash val="solid"/>
                      <a:round/>
                      <a:headEnd type="none" w="med" len="med"/>
                      <a:tailEnd type="none" w="med" len="med"/>
                    </a:lnB>
                  </a:tcPr>
                </a:tc>
                <a:tc>
                  <a:txBody>
                    <a:bodyPr/>
                    <a:lstStyle/>
                    <a:p>
                      <a:r>
                        <a:rPr lang="en-GB" sz="1000" dirty="0">
                          <a:solidFill>
                            <a:schemeClr val="bg1"/>
                          </a:solidFill>
                        </a:rPr>
                        <a:t>Achieving an overall balance between emissions produced and taken out of the atmosphere.</a:t>
                      </a:r>
                      <a:endParaRPr lang="en-AU" sz="1000" dirty="0">
                        <a:solidFill>
                          <a:schemeClr val="bg1"/>
                        </a:solidFill>
                      </a:endParaRPr>
                    </a:p>
                  </a:txBody>
                  <a:tcPr>
                    <a:lnL w="12700" cap="flat" cmpd="sng" algn="ctr">
                      <a:solidFill>
                        <a:srgbClr val="FFFFFF">
                          <a:alpha val="56078"/>
                        </a:srgbClr>
                      </a:solidFill>
                      <a:prstDash val="solid"/>
                      <a:round/>
                      <a:headEnd type="none" w="med" len="med"/>
                      <a:tailEnd type="none" w="med" len="med"/>
                    </a:lnL>
                    <a:lnR w="12700" cap="flat" cmpd="sng" algn="ctr">
                      <a:solidFill>
                        <a:srgbClr val="FFFFFF">
                          <a:alpha val="56078"/>
                        </a:srgbClr>
                      </a:solidFill>
                      <a:prstDash val="solid"/>
                      <a:round/>
                      <a:headEnd type="none" w="med" len="med"/>
                      <a:tailEnd type="none" w="med" len="med"/>
                    </a:lnR>
                    <a:lnT w="12700" cap="flat" cmpd="sng" algn="ctr">
                      <a:solidFill>
                        <a:srgbClr val="FFFFFF">
                          <a:alpha val="56078"/>
                        </a:srgbClr>
                      </a:solidFill>
                      <a:prstDash val="solid"/>
                      <a:round/>
                      <a:headEnd type="none" w="med" len="med"/>
                      <a:tailEnd type="none" w="med" len="med"/>
                    </a:lnT>
                    <a:lnB w="12700" cap="flat" cmpd="sng" algn="ctr">
                      <a:solidFill>
                        <a:srgbClr val="FFFFFF">
                          <a:alpha val="56078"/>
                        </a:srgbClr>
                      </a:solidFill>
                      <a:prstDash val="solid"/>
                      <a:round/>
                      <a:headEnd type="none" w="med" len="med"/>
                      <a:tailEnd type="none" w="med" len="med"/>
                    </a:lnB>
                  </a:tcPr>
                </a:tc>
                <a:extLst>
                  <a:ext uri="{0D108BD9-81ED-4DB2-BD59-A6C34878D82A}">
                    <a16:rowId xmlns:a16="http://schemas.microsoft.com/office/drawing/2014/main" val="1124124650"/>
                  </a:ext>
                </a:extLst>
              </a:tr>
              <a:tr h="370840">
                <a:tc>
                  <a:txBody>
                    <a:bodyPr/>
                    <a:lstStyle/>
                    <a:p>
                      <a:r>
                        <a:rPr lang="en-GB" sz="1000" dirty="0">
                          <a:solidFill>
                            <a:schemeClr val="bg1"/>
                          </a:solidFill>
                        </a:rPr>
                        <a:t>Biodiversity</a:t>
                      </a:r>
                      <a:endParaRPr lang="en-AU" sz="1000" dirty="0">
                        <a:solidFill>
                          <a:schemeClr val="bg1"/>
                        </a:solidFill>
                      </a:endParaRPr>
                    </a:p>
                  </a:txBody>
                  <a:tcPr>
                    <a:lnL w="12700" cap="flat" cmpd="sng" algn="ctr">
                      <a:solidFill>
                        <a:srgbClr val="FFFFFF">
                          <a:alpha val="56078"/>
                        </a:srgbClr>
                      </a:solidFill>
                      <a:prstDash val="solid"/>
                      <a:round/>
                      <a:headEnd type="none" w="med" len="med"/>
                      <a:tailEnd type="none" w="med" len="med"/>
                    </a:lnL>
                    <a:lnR w="12700" cap="flat" cmpd="sng" algn="ctr">
                      <a:solidFill>
                        <a:srgbClr val="FFFFFF">
                          <a:alpha val="56078"/>
                        </a:srgbClr>
                      </a:solidFill>
                      <a:prstDash val="solid"/>
                      <a:round/>
                      <a:headEnd type="none" w="med" len="med"/>
                      <a:tailEnd type="none" w="med" len="med"/>
                    </a:lnR>
                    <a:lnT w="12700" cap="flat" cmpd="sng" algn="ctr">
                      <a:solidFill>
                        <a:srgbClr val="FFFFFF">
                          <a:alpha val="56078"/>
                        </a:srgbClr>
                      </a:solidFill>
                      <a:prstDash val="solid"/>
                      <a:round/>
                      <a:headEnd type="none" w="med" len="med"/>
                      <a:tailEnd type="none" w="med" len="med"/>
                    </a:lnT>
                    <a:lnB w="12700" cap="flat" cmpd="sng" algn="ctr">
                      <a:solidFill>
                        <a:srgbClr val="FFFFFF">
                          <a:alpha val="56078"/>
                        </a:srgbClr>
                      </a:solidFill>
                      <a:prstDash val="solid"/>
                      <a:round/>
                      <a:headEnd type="none" w="med" len="med"/>
                      <a:tailEnd type="none" w="med" len="med"/>
                    </a:lnB>
                  </a:tcPr>
                </a:tc>
                <a:tc>
                  <a:txBody>
                    <a:bodyPr/>
                    <a:lstStyle/>
                    <a:p>
                      <a:r>
                        <a:rPr lang="en-GB" sz="1000" dirty="0">
                          <a:solidFill>
                            <a:schemeClr val="bg1"/>
                          </a:solidFill>
                        </a:rPr>
                        <a:t>The variety of life on Earth in all its forms and interactions. Biodiversity on earth is being lost at an alarming rate. This loss of species and natural systems threatens the food we eat, the water we drink, and the air we breathe. </a:t>
                      </a:r>
                      <a:endParaRPr lang="en-AU" sz="1000" dirty="0">
                        <a:solidFill>
                          <a:schemeClr val="bg1"/>
                        </a:solidFill>
                      </a:endParaRPr>
                    </a:p>
                  </a:txBody>
                  <a:tcPr>
                    <a:lnL w="12700" cap="flat" cmpd="sng" algn="ctr">
                      <a:solidFill>
                        <a:srgbClr val="FFFFFF">
                          <a:alpha val="56078"/>
                        </a:srgbClr>
                      </a:solidFill>
                      <a:prstDash val="solid"/>
                      <a:round/>
                      <a:headEnd type="none" w="med" len="med"/>
                      <a:tailEnd type="none" w="med" len="med"/>
                    </a:lnL>
                    <a:lnR w="12700" cap="flat" cmpd="sng" algn="ctr">
                      <a:solidFill>
                        <a:srgbClr val="FFFFFF">
                          <a:alpha val="56078"/>
                        </a:srgbClr>
                      </a:solidFill>
                      <a:prstDash val="solid"/>
                      <a:round/>
                      <a:headEnd type="none" w="med" len="med"/>
                      <a:tailEnd type="none" w="med" len="med"/>
                    </a:lnR>
                    <a:lnT w="12700" cap="flat" cmpd="sng" algn="ctr">
                      <a:solidFill>
                        <a:srgbClr val="FFFFFF">
                          <a:alpha val="56078"/>
                        </a:srgbClr>
                      </a:solidFill>
                      <a:prstDash val="solid"/>
                      <a:round/>
                      <a:headEnd type="none" w="med" len="med"/>
                      <a:tailEnd type="none" w="med" len="med"/>
                    </a:lnT>
                    <a:lnB w="12700" cap="flat" cmpd="sng" algn="ctr">
                      <a:solidFill>
                        <a:srgbClr val="FFFFFF">
                          <a:alpha val="56078"/>
                        </a:srgbClr>
                      </a:solidFill>
                      <a:prstDash val="solid"/>
                      <a:round/>
                      <a:headEnd type="none" w="med" len="med"/>
                      <a:tailEnd type="none" w="med" len="med"/>
                    </a:lnB>
                  </a:tcPr>
                </a:tc>
                <a:extLst>
                  <a:ext uri="{0D108BD9-81ED-4DB2-BD59-A6C34878D82A}">
                    <a16:rowId xmlns:a16="http://schemas.microsoft.com/office/drawing/2014/main" val="474368049"/>
                  </a:ext>
                </a:extLst>
              </a:tr>
              <a:tr h="370840">
                <a:tc>
                  <a:txBody>
                    <a:bodyPr/>
                    <a:lstStyle/>
                    <a:p>
                      <a:r>
                        <a:rPr lang="en-GB" sz="1000" dirty="0">
                          <a:solidFill>
                            <a:schemeClr val="bg1"/>
                          </a:solidFill>
                        </a:rPr>
                        <a:t>Environmental sustainability</a:t>
                      </a:r>
                      <a:endParaRPr lang="en-AU" sz="1000" dirty="0">
                        <a:solidFill>
                          <a:schemeClr val="bg1"/>
                        </a:solidFill>
                      </a:endParaRPr>
                    </a:p>
                  </a:txBody>
                  <a:tcPr>
                    <a:lnL w="12700" cap="flat" cmpd="sng" algn="ctr">
                      <a:solidFill>
                        <a:srgbClr val="FFFFFF">
                          <a:alpha val="56078"/>
                        </a:srgbClr>
                      </a:solidFill>
                      <a:prstDash val="solid"/>
                      <a:round/>
                      <a:headEnd type="none" w="med" len="med"/>
                      <a:tailEnd type="none" w="med" len="med"/>
                    </a:lnL>
                    <a:lnR w="12700" cap="flat" cmpd="sng" algn="ctr">
                      <a:solidFill>
                        <a:srgbClr val="FFFFFF">
                          <a:alpha val="56078"/>
                        </a:srgbClr>
                      </a:solidFill>
                      <a:prstDash val="solid"/>
                      <a:round/>
                      <a:headEnd type="none" w="med" len="med"/>
                      <a:tailEnd type="none" w="med" len="med"/>
                    </a:lnR>
                    <a:lnT w="12700" cap="flat" cmpd="sng" algn="ctr">
                      <a:solidFill>
                        <a:srgbClr val="FFFFFF">
                          <a:alpha val="56078"/>
                        </a:srgbClr>
                      </a:solidFill>
                      <a:prstDash val="solid"/>
                      <a:round/>
                      <a:headEnd type="none" w="med" len="med"/>
                      <a:tailEnd type="none" w="med" len="med"/>
                    </a:lnT>
                    <a:lnB w="12700" cap="flat" cmpd="sng" algn="ctr">
                      <a:solidFill>
                        <a:srgbClr val="FFFFFF">
                          <a:alpha val="56078"/>
                        </a:srgbClr>
                      </a:solidFill>
                      <a:prstDash val="solid"/>
                      <a:round/>
                      <a:headEnd type="none" w="med" len="med"/>
                      <a:tailEnd type="none" w="med" len="med"/>
                    </a:lnB>
                  </a:tcPr>
                </a:tc>
                <a:tc>
                  <a:txBody>
                    <a:bodyPr/>
                    <a:lstStyle/>
                    <a:p>
                      <a:r>
                        <a:rPr lang="en-GB" sz="1000" dirty="0">
                          <a:solidFill>
                            <a:schemeClr val="bg1"/>
                          </a:solidFill>
                        </a:rPr>
                        <a:t>Maintaining or ‘sustaining’ the environment by protecting natural resources and preventing damage through climate change. </a:t>
                      </a:r>
                      <a:endParaRPr lang="en-AU" sz="1000" dirty="0">
                        <a:solidFill>
                          <a:schemeClr val="bg1"/>
                        </a:solidFill>
                      </a:endParaRPr>
                    </a:p>
                  </a:txBody>
                  <a:tcPr>
                    <a:lnL w="12700" cap="flat" cmpd="sng" algn="ctr">
                      <a:solidFill>
                        <a:srgbClr val="FFFFFF">
                          <a:alpha val="56078"/>
                        </a:srgbClr>
                      </a:solidFill>
                      <a:prstDash val="solid"/>
                      <a:round/>
                      <a:headEnd type="none" w="med" len="med"/>
                      <a:tailEnd type="none" w="med" len="med"/>
                    </a:lnL>
                    <a:lnR w="12700" cap="flat" cmpd="sng" algn="ctr">
                      <a:solidFill>
                        <a:srgbClr val="FFFFFF">
                          <a:alpha val="56078"/>
                        </a:srgbClr>
                      </a:solidFill>
                      <a:prstDash val="solid"/>
                      <a:round/>
                      <a:headEnd type="none" w="med" len="med"/>
                      <a:tailEnd type="none" w="med" len="med"/>
                    </a:lnR>
                    <a:lnT w="12700" cap="flat" cmpd="sng" algn="ctr">
                      <a:solidFill>
                        <a:srgbClr val="FFFFFF">
                          <a:alpha val="56078"/>
                        </a:srgbClr>
                      </a:solidFill>
                      <a:prstDash val="solid"/>
                      <a:round/>
                      <a:headEnd type="none" w="med" len="med"/>
                      <a:tailEnd type="none" w="med" len="med"/>
                    </a:lnT>
                    <a:lnB w="12700" cap="flat" cmpd="sng" algn="ctr">
                      <a:solidFill>
                        <a:srgbClr val="FFFFFF">
                          <a:alpha val="56078"/>
                        </a:srgbClr>
                      </a:solidFill>
                      <a:prstDash val="solid"/>
                      <a:round/>
                      <a:headEnd type="none" w="med" len="med"/>
                      <a:tailEnd type="none" w="med" len="med"/>
                    </a:lnB>
                  </a:tcPr>
                </a:tc>
                <a:extLst>
                  <a:ext uri="{0D108BD9-81ED-4DB2-BD59-A6C34878D82A}">
                    <a16:rowId xmlns:a16="http://schemas.microsoft.com/office/drawing/2014/main" val="3147453358"/>
                  </a:ext>
                </a:extLst>
              </a:tr>
              <a:tr h="370840">
                <a:tc>
                  <a:txBody>
                    <a:bodyPr/>
                    <a:lstStyle/>
                    <a:p>
                      <a:r>
                        <a:rPr lang="en-GB" sz="1000" dirty="0">
                          <a:solidFill>
                            <a:schemeClr val="bg1"/>
                          </a:solidFill>
                        </a:rPr>
                        <a:t>Scope 1, 2, and 3</a:t>
                      </a:r>
                      <a:endParaRPr lang="en-AU" sz="1000" dirty="0">
                        <a:solidFill>
                          <a:schemeClr val="bg1"/>
                        </a:solidFill>
                      </a:endParaRPr>
                    </a:p>
                  </a:txBody>
                  <a:tcPr>
                    <a:lnL w="12700" cap="flat" cmpd="sng" algn="ctr">
                      <a:solidFill>
                        <a:srgbClr val="FFFFFF">
                          <a:alpha val="56078"/>
                        </a:srgbClr>
                      </a:solidFill>
                      <a:prstDash val="solid"/>
                      <a:round/>
                      <a:headEnd type="none" w="med" len="med"/>
                      <a:tailEnd type="none" w="med" len="med"/>
                    </a:lnL>
                    <a:lnR w="12700" cap="flat" cmpd="sng" algn="ctr">
                      <a:solidFill>
                        <a:srgbClr val="FFFFFF">
                          <a:alpha val="56078"/>
                        </a:srgbClr>
                      </a:solidFill>
                      <a:prstDash val="solid"/>
                      <a:round/>
                      <a:headEnd type="none" w="med" len="med"/>
                      <a:tailEnd type="none" w="med" len="med"/>
                    </a:lnR>
                    <a:lnT w="12700" cap="flat" cmpd="sng" algn="ctr">
                      <a:solidFill>
                        <a:srgbClr val="FFFFFF">
                          <a:alpha val="56078"/>
                        </a:srgbClr>
                      </a:solidFill>
                      <a:prstDash val="solid"/>
                      <a:round/>
                      <a:headEnd type="none" w="med" len="med"/>
                      <a:tailEnd type="none" w="med" len="med"/>
                    </a:lnT>
                    <a:lnB w="12700" cap="flat" cmpd="sng" algn="ctr">
                      <a:solidFill>
                        <a:srgbClr val="FFFFFF">
                          <a:alpha val="56078"/>
                        </a:srgbClr>
                      </a:solidFill>
                      <a:prstDash val="solid"/>
                      <a:round/>
                      <a:headEnd type="none" w="med" len="med"/>
                      <a:tailEnd type="none" w="med" len="med"/>
                    </a:lnB>
                  </a:tcPr>
                </a:tc>
                <a:tc>
                  <a:txBody>
                    <a:bodyPr/>
                    <a:lstStyle/>
                    <a:p>
                      <a:r>
                        <a:rPr lang="en-GB" sz="1000" dirty="0">
                          <a:solidFill>
                            <a:schemeClr val="bg1"/>
                          </a:solidFill>
                        </a:rPr>
                        <a:t>Scope 1, 2, and 3 are different categories of emissions. Scope 1 emissions are those directly under a college’s control (e.g. from cars owned by the college). Scope 2 are indirect emissions (meaning the college does not directly control them) from electricity purchased by the college. Scope  3 emissions are all other indirect emissions from activities of the college, including travel to and from college, emissions from waste and water, and emissions from investments. Scope 3 is usually the largest category of emissions. </a:t>
                      </a:r>
                      <a:endParaRPr lang="en-AU" sz="1000" dirty="0">
                        <a:solidFill>
                          <a:schemeClr val="bg1"/>
                        </a:solidFill>
                      </a:endParaRPr>
                    </a:p>
                  </a:txBody>
                  <a:tcPr>
                    <a:lnL w="12700" cap="flat" cmpd="sng" algn="ctr">
                      <a:solidFill>
                        <a:srgbClr val="FFFFFF">
                          <a:alpha val="56078"/>
                        </a:srgbClr>
                      </a:solidFill>
                      <a:prstDash val="solid"/>
                      <a:round/>
                      <a:headEnd type="none" w="med" len="med"/>
                      <a:tailEnd type="none" w="med" len="med"/>
                    </a:lnL>
                    <a:lnR w="12700" cap="flat" cmpd="sng" algn="ctr">
                      <a:solidFill>
                        <a:srgbClr val="FFFFFF">
                          <a:alpha val="56078"/>
                        </a:srgbClr>
                      </a:solidFill>
                      <a:prstDash val="solid"/>
                      <a:round/>
                      <a:headEnd type="none" w="med" len="med"/>
                      <a:tailEnd type="none" w="med" len="med"/>
                    </a:lnR>
                    <a:lnT w="12700" cap="flat" cmpd="sng" algn="ctr">
                      <a:solidFill>
                        <a:srgbClr val="FFFFFF">
                          <a:alpha val="56078"/>
                        </a:srgbClr>
                      </a:solidFill>
                      <a:prstDash val="solid"/>
                      <a:round/>
                      <a:headEnd type="none" w="med" len="med"/>
                      <a:tailEnd type="none" w="med" len="med"/>
                    </a:lnT>
                    <a:lnB w="12700" cap="flat" cmpd="sng" algn="ctr">
                      <a:solidFill>
                        <a:srgbClr val="FFFFFF">
                          <a:alpha val="56078"/>
                        </a:srgbClr>
                      </a:solidFill>
                      <a:prstDash val="solid"/>
                      <a:round/>
                      <a:headEnd type="none" w="med" len="med"/>
                      <a:tailEnd type="none" w="med" len="med"/>
                    </a:lnB>
                  </a:tcPr>
                </a:tc>
                <a:extLst>
                  <a:ext uri="{0D108BD9-81ED-4DB2-BD59-A6C34878D82A}">
                    <a16:rowId xmlns:a16="http://schemas.microsoft.com/office/drawing/2014/main" val="3952117853"/>
                  </a:ext>
                </a:extLst>
              </a:tr>
            </a:tbl>
          </a:graphicData>
        </a:graphic>
      </p:graphicFrame>
      <p:sp>
        <p:nvSpPr>
          <p:cNvPr id="5" name="Rectangle 4">
            <a:extLst>
              <a:ext uri="{FF2B5EF4-FFF2-40B4-BE49-F238E27FC236}">
                <a16:creationId xmlns:a16="http://schemas.microsoft.com/office/drawing/2014/main" id="{F688501F-6913-4AE4-987E-80E825913010}"/>
              </a:ext>
            </a:extLst>
          </p:cNvPr>
          <p:cNvSpPr/>
          <p:nvPr/>
        </p:nvSpPr>
        <p:spPr>
          <a:xfrm>
            <a:off x="666750" y="1161203"/>
            <a:ext cx="10872788" cy="34239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bg1"/>
                </a:solidFill>
              </a:rPr>
              <a:t>The following table contains definitions for some of the key words used in this document</a:t>
            </a:r>
            <a:endParaRPr lang="en-AU" sz="1000" dirty="0" err="1">
              <a:solidFill>
                <a:schemeClr val="bg1"/>
              </a:solidFill>
            </a:endParaRPr>
          </a:p>
        </p:txBody>
      </p:sp>
    </p:spTree>
    <p:extLst>
      <p:ext uri="{BB962C8B-B14F-4D97-AF65-F5344CB8AC3E}">
        <p14:creationId xmlns:p14="http://schemas.microsoft.com/office/powerpoint/2010/main" val="320855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B16127-E04A-459B-8544-C1EC9505E0C3}"/>
              </a:ext>
            </a:extLst>
          </p:cNvPr>
          <p:cNvSpPr>
            <a:spLocks noGrp="1"/>
          </p:cNvSpPr>
          <p:nvPr>
            <p:ph type="body" sz="quarter" idx="12"/>
          </p:nvPr>
        </p:nvSpPr>
        <p:spPr/>
        <p:txBody>
          <a:bodyPr/>
          <a:lstStyle/>
          <a:p>
            <a:r>
              <a:rPr lang="en-GB" dirty="0"/>
              <a:t>A Climate Action Roadmap for FE Colleges</a:t>
            </a:r>
            <a:endParaRPr lang="en-AU" dirty="0"/>
          </a:p>
        </p:txBody>
      </p:sp>
      <p:sp>
        <p:nvSpPr>
          <p:cNvPr id="4" name="Rectangle 3">
            <a:extLst>
              <a:ext uri="{FF2B5EF4-FFF2-40B4-BE49-F238E27FC236}">
                <a16:creationId xmlns:a16="http://schemas.microsoft.com/office/drawing/2014/main" id="{5C03284F-19FF-40C4-8225-5912C8729D5F}"/>
              </a:ext>
            </a:extLst>
          </p:cNvPr>
          <p:cNvSpPr/>
          <p:nvPr/>
        </p:nvSpPr>
        <p:spPr>
          <a:xfrm>
            <a:off x="0" y="6225871"/>
            <a:ext cx="12190413" cy="63371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pic>
        <p:nvPicPr>
          <p:cNvPr id="5" name="Picture 10" descr="Climate Commission for UK Higher and Further Education Students &amp; Leaders">
            <a:extLst>
              <a:ext uri="{FF2B5EF4-FFF2-40B4-BE49-F238E27FC236}">
                <a16:creationId xmlns:a16="http://schemas.microsoft.com/office/drawing/2014/main" id="{D2CBDFF7-0E16-4CFA-A01D-AEFA4607F0E9}"/>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l="10964" t="4276" r="12065" b="10472"/>
          <a:stretch/>
        </p:blipFill>
        <p:spPr bwMode="auto">
          <a:xfrm>
            <a:off x="10680671" y="6075799"/>
            <a:ext cx="1199747" cy="66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297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 name="Object 112" hidden="1">
            <a:extLst>
              <a:ext uri="{FF2B5EF4-FFF2-40B4-BE49-F238E27FC236}">
                <a16:creationId xmlns:a16="http://schemas.microsoft.com/office/drawing/2014/main" id="{B75B848E-4606-48ED-8A38-9C6982C85FC7}"/>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4" imgW="425" imgH="426" progId="TCLayout.ActiveDocument.1">
                  <p:embed/>
                </p:oleObj>
              </mc:Choice>
              <mc:Fallback>
                <p:oleObj name="think-cell Slide" r:id="rId4" imgW="425" imgH="426" progId="TCLayout.ActiveDocument.1">
                  <p:embed/>
                  <p:pic>
                    <p:nvPicPr>
                      <p:cNvPr id="113" name="Object 112" hidden="1">
                        <a:extLst>
                          <a:ext uri="{FF2B5EF4-FFF2-40B4-BE49-F238E27FC236}">
                            <a16:creationId xmlns:a16="http://schemas.microsoft.com/office/drawing/2014/main" id="{B75B848E-4606-48ED-8A38-9C6982C85F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A6B40CC7-2B77-4DA8-8A78-192AC2DE8041}"/>
              </a:ext>
            </a:extLst>
          </p:cNvPr>
          <p:cNvSpPr/>
          <p:nvPr/>
        </p:nvSpPr>
        <p:spPr>
          <a:xfrm>
            <a:off x="0" y="111642"/>
            <a:ext cx="12190413" cy="610712"/>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 name="Text Placeholder 1">
            <a:extLst>
              <a:ext uri="{FF2B5EF4-FFF2-40B4-BE49-F238E27FC236}">
                <a16:creationId xmlns:a16="http://schemas.microsoft.com/office/drawing/2014/main" id="{EEC26D48-9BE8-42FA-8B54-800EF87186E6}"/>
              </a:ext>
            </a:extLst>
          </p:cNvPr>
          <p:cNvSpPr>
            <a:spLocks noGrp="1"/>
          </p:cNvSpPr>
          <p:nvPr>
            <p:ph type="body" sz="quarter" idx="18"/>
          </p:nvPr>
        </p:nvSpPr>
        <p:spPr>
          <a:xfrm>
            <a:off x="666750" y="173760"/>
            <a:ext cx="10856913" cy="523999"/>
          </a:xfrm>
        </p:spPr>
        <p:txBody>
          <a:bodyPr/>
          <a:lstStyle/>
          <a:p>
            <a:r>
              <a:rPr lang="en-GB" sz="1800" dirty="0">
                <a:solidFill>
                  <a:schemeClr val="bg1"/>
                </a:solidFill>
              </a:rPr>
              <a:t>FE CLIMATE ACTION ROADMAP</a:t>
            </a:r>
            <a:endParaRPr lang="en-AU" sz="1800" dirty="0">
              <a:solidFill>
                <a:schemeClr val="bg1"/>
              </a:solidFill>
            </a:endParaRPr>
          </a:p>
        </p:txBody>
      </p:sp>
      <p:sp>
        <p:nvSpPr>
          <p:cNvPr id="4" name="Rectangle 3">
            <a:extLst>
              <a:ext uri="{FF2B5EF4-FFF2-40B4-BE49-F238E27FC236}">
                <a16:creationId xmlns:a16="http://schemas.microsoft.com/office/drawing/2014/main" id="{BB8AA8ED-BA23-41E4-8A95-7F4E2081CD6C}"/>
              </a:ext>
            </a:extLst>
          </p:cNvPr>
          <p:cNvSpPr/>
          <p:nvPr/>
        </p:nvSpPr>
        <p:spPr>
          <a:xfrm>
            <a:off x="0" y="727670"/>
            <a:ext cx="12190413" cy="6131918"/>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aphicFrame>
        <p:nvGraphicFramePr>
          <p:cNvPr id="76" name="Table 75">
            <a:extLst>
              <a:ext uri="{FF2B5EF4-FFF2-40B4-BE49-F238E27FC236}">
                <a16:creationId xmlns:a16="http://schemas.microsoft.com/office/drawing/2014/main" id="{A5FE957E-87A5-49A6-9AB3-A0DC92592E46}"/>
              </a:ext>
            </a:extLst>
          </p:cNvPr>
          <p:cNvGraphicFramePr>
            <a:graphicFrameLocks noGrp="1"/>
          </p:cNvGraphicFramePr>
          <p:nvPr>
            <p:extLst>
              <p:ext uri="{D42A27DB-BD31-4B8C-83A1-F6EECF244321}">
                <p14:modId xmlns:p14="http://schemas.microsoft.com/office/powerpoint/2010/main" val="702081329"/>
              </p:ext>
            </p:extLst>
          </p:nvPr>
        </p:nvGraphicFramePr>
        <p:xfrm>
          <a:off x="433354" y="6104040"/>
          <a:ext cx="6341900" cy="335280"/>
        </p:xfrm>
        <a:graphic>
          <a:graphicData uri="http://schemas.openxmlformats.org/drawingml/2006/table">
            <a:tbl>
              <a:tblPr firstRow="1" bandRow="1">
                <a:tableStyleId>{2D5ABB26-0587-4C30-8999-92F81FD0307C}</a:tableStyleId>
              </a:tblPr>
              <a:tblGrid>
                <a:gridCol w="208280">
                  <a:extLst>
                    <a:ext uri="{9D8B030D-6E8A-4147-A177-3AD203B41FA5}">
                      <a16:colId xmlns:a16="http://schemas.microsoft.com/office/drawing/2014/main" val="2261076911"/>
                    </a:ext>
                  </a:extLst>
                </a:gridCol>
                <a:gridCol w="1060100">
                  <a:extLst>
                    <a:ext uri="{9D8B030D-6E8A-4147-A177-3AD203B41FA5}">
                      <a16:colId xmlns:a16="http://schemas.microsoft.com/office/drawing/2014/main" val="1044872270"/>
                    </a:ext>
                  </a:extLst>
                </a:gridCol>
                <a:gridCol w="208280">
                  <a:extLst>
                    <a:ext uri="{9D8B030D-6E8A-4147-A177-3AD203B41FA5}">
                      <a16:colId xmlns:a16="http://schemas.microsoft.com/office/drawing/2014/main" val="3238185864"/>
                    </a:ext>
                  </a:extLst>
                </a:gridCol>
                <a:gridCol w="1060100">
                  <a:extLst>
                    <a:ext uri="{9D8B030D-6E8A-4147-A177-3AD203B41FA5}">
                      <a16:colId xmlns:a16="http://schemas.microsoft.com/office/drawing/2014/main" val="3519475131"/>
                    </a:ext>
                  </a:extLst>
                </a:gridCol>
                <a:gridCol w="208280">
                  <a:extLst>
                    <a:ext uri="{9D8B030D-6E8A-4147-A177-3AD203B41FA5}">
                      <a16:colId xmlns:a16="http://schemas.microsoft.com/office/drawing/2014/main" val="1347091056"/>
                    </a:ext>
                  </a:extLst>
                </a:gridCol>
                <a:gridCol w="1060100">
                  <a:extLst>
                    <a:ext uri="{9D8B030D-6E8A-4147-A177-3AD203B41FA5}">
                      <a16:colId xmlns:a16="http://schemas.microsoft.com/office/drawing/2014/main" val="995066896"/>
                    </a:ext>
                  </a:extLst>
                </a:gridCol>
                <a:gridCol w="208280">
                  <a:extLst>
                    <a:ext uri="{9D8B030D-6E8A-4147-A177-3AD203B41FA5}">
                      <a16:colId xmlns:a16="http://schemas.microsoft.com/office/drawing/2014/main" val="281405682"/>
                    </a:ext>
                  </a:extLst>
                </a:gridCol>
                <a:gridCol w="1060100">
                  <a:extLst>
                    <a:ext uri="{9D8B030D-6E8A-4147-A177-3AD203B41FA5}">
                      <a16:colId xmlns:a16="http://schemas.microsoft.com/office/drawing/2014/main" val="2340004460"/>
                    </a:ext>
                  </a:extLst>
                </a:gridCol>
                <a:gridCol w="208280">
                  <a:extLst>
                    <a:ext uri="{9D8B030D-6E8A-4147-A177-3AD203B41FA5}">
                      <a16:colId xmlns:a16="http://schemas.microsoft.com/office/drawing/2014/main" val="3236279295"/>
                    </a:ext>
                  </a:extLst>
                </a:gridCol>
                <a:gridCol w="1060100">
                  <a:extLst>
                    <a:ext uri="{9D8B030D-6E8A-4147-A177-3AD203B41FA5}">
                      <a16:colId xmlns:a16="http://schemas.microsoft.com/office/drawing/2014/main" val="2511586866"/>
                    </a:ext>
                  </a:extLst>
                </a:gridCol>
              </a:tblGrid>
              <a:tr h="187972">
                <a:tc>
                  <a:txBody>
                    <a:bodyPr/>
                    <a:lstStyle/>
                    <a:p>
                      <a:endParaRPr lang="en-AU" sz="800" dirty="0">
                        <a:latin typeface="+mn-lt"/>
                      </a:endParaRPr>
                    </a:p>
                  </a:txBody>
                  <a:tcPr>
                    <a:solidFill>
                      <a:schemeClr val="accent1"/>
                    </a:solidFill>
                  </a:tcPr>
                </a:tc>
                <a:tc>
                  <a:txBody>
                    <a:bodyPr/>
                    <a:lstStyle/>
                    <a:p>
                      <a:r>
                        <a:rPr lang="en-GB" sz="800" dirty="0">
                          <a:solidFill>
                            <a:schemeClr val="bg2"/>
                          </a:solidFill>
                          <a:latin typeface="+mn-lt"/>
                        </a:rPr>
                        <a:t>Leadership and Governance</a:t>
                      </a:r>
                      <a:endParaRPr lang="en-AU" sz="800" dirty="0">
                        <a:solidFill>
                          <a:schemeClr val="bg2"/>
                        </a:solidFill>
                        <a:latin typeface="+mn-lt"/>
                      </a:endParaRPr>
                    </a:p>
                  </a:txBody>
                  <a:tcPr/>
                </a:tc>
                <a:tc>
                  <a:txBody>
                    <a:bodyPr/>
                    <a:lstStyle/>
                    <a:p>
                      <a:endParaRPr lang="en-AU" sz="800" dirty="0">
                        <a:latin typeface="+mn-lt"/>
                      </a:endParaRPr>
                    </a:p>
                  </a:txBody>
                  <a:tcPr>
                    <a:solidFill>
                      <a:schemeClr val="accent2"/>
                    </a:solidFill>
                  </a:tcPr>
                </a:tc>
                <a:tc>
                  <a:txBody>
                    <a:bodyPr/>
                    <a:lstStyle/>
                    <a:p>
                      <a:r>
                        <a:rPr lang="en-GB" sz="800" dirty="0">
                          <a:solidFill>
                            <a:schemeClr val="bg2"/>
                          </a:solidFill>
                          <a:latin typeface="+mn-lt"/>
                        </a:rPr>
                        <a:t>Teaching, Learning, and research</a:t>
                      </a:r>
                      <a:endParaRPr lang="en-AU" sz="800" dirty="0">
                        <a:solidFill>
                          <a:schemeClr val="bg2"/>
                        </a:solidFill>
                        <a:latin typeface="+mn-lt"/>
                      </a:endParaRPr>
                    </a:p>
                  </a:txBody>
                  <a:tcPr/>
                </a:tc>
                <a:tc>
                  <a:txBody>
                    <a:bodyPr/>
                    <a:lstStyle/>
                    <a:p>
                      <a:endParaRPr lang="en-AU" sz="800" dirty="0">
                        <a:solidFill>
                          <a:schemeClr val="bg2"/>
                        </a:solidFill>
                        <a:latin typeface="+mn-lt"/>
                      </a:endParaRPr>
                    </a:p>
                  </a:txBody>
                  <a:tcPr>
                    <a:solidFill>
                      <a:schemeClr val="accent3"/>
                    </a:solidFill>
                  </a:tcPr>
                </a:tc>
                <a:tc>
                  <a:txBody>
                    <a:bodyPr/>
                    <a:lstStyle/>
                    <a:p>
                      <a:r>
                        <a:rPr lang="en-GB" sz="800" dirty="0">
                          <a:solidFill>
                            <a:schemeClr val="bg2"/>
                          </a:solidFill>
                          <a:latin typeface="+mn-lt"/>
                        </a:rPr>
                        <a:t>Estates and Operations</a:t>
                      </a:r>
                      <a:endParaRPr lang="en-AU" sz="800" dirty="0">
                        <a:solidFill>
                          <a:schemeClr val="bg2"/>
                        </a:solidFill>
                        <a:latin typeface="+mn-lt"/>
                      </a:endParaRPr>
                    </a:p>
                  </a:txBody>
                  <a:tcPr/>
                </a:tc>
                <a:tc>
                  <a:txBody>
                    <a:bodyPr/>
                    <a:lstStyle/>
                    <a:p>
                      <a:endParaRPr lang="en-AU" sz="800" dirty="0">
                        <a:solidFill>
                          <a:schemeClr val="bg2"/>
                        </a:solidFill>
                        <a:latin typeface="+mn-lt"/>
                      </a:endParaRPr>
                    </a:p>
                  </a:txBody>
                  <a:tcPr>
                    <a:solidFill>
                      <a:schemeClr val="accent4"/>
                    </a:solidFill>
                  </a:tcPr>
                </a:tc>
                <a:tc>
                  <a:txBody>
                    <a:bodyPr/>
                    <a:lstStyle/>
                    <a:p>
                      <a:r>
                        <a:rPr lang="en-GB" sz="800" dirty="0">
                          <a:solidFill>
                            <a:schemeClr val="bg2"/>
                          </a:solidFill>
                          <a:latin typeface="+mn-lt"/>
                        </a:rPr>
                        <a:t>Partnerships and engagement</a:t>
                      </a:r>
                      <a:endParaRPr lang="en-AU" sz="800" dirty="0">
                        <a:solidFill>
                          <a:schemeClr val="bg2"/>
                        </a:solidFill>
                        <a:latin typeface="+mn-lt"/>
                      </a:endParaRPr>
                    </a:p>
                  </a:txBody>
                  <a:tcPr/>
                </a:tc>
                <a:tc>
                  <a:txBody>
                    <a:bodyPr/>
                    <a:lstStyle/>
                    <a:p>
                      <a:endParaRPr lang="en-AU" sz="800" dirty="0">
                        <a:solidFill>
                          <a:schemeClr val="bg2"/>
                        </a:solidFill>
                        <a:latin typeface="+mn-lt"/>
                      </a:endParaRPr>
                    </a:p>
                  </a:txBody>
                  <a:tcPr>
                    <a:solidFill>
                      <a:schemeClr val="accent6"/>
                    </a:solidFill>
                  </a:tcPr>
                </a:tc>
                <a:tc>
                  <a:txBody>
                    <a:bodyPr/>
                    <a:lstStyle/>
                    <a:p>
                      <a:r>
                        <a:rPr lang="en-GB" sz="800" dirty="0">
                          <a:solidFill>
                            <a:schemeClr val="bg2"/>
                          </a:solidFill>
                          <a:latin typeface="+mn-lt"/>
                        </a:rPr>
                        <a:t>Data collection</a:t>
                      </a:r>
                      <a:endParaRPr lang="en-AU" sz="800" dirty="0">
                        <a:solidFill>
                          <a:schemeClr val="bg2"/>
                        </a:solidFill>
                        <a:latin typeface="+mn-lt"/>
                      </a:endParaRPr>
                    </a:p>
                  </a:txBody>
                  <a:tcPr>
                    <a:noFill/>
                  </a:tcPr>
                </a:tc>
                <a:extLst>
                  <a:ext uri="{0D108BD9-81ED-4DB2-BD59-A6C34878D82A}">
                    <a16:rowId xmlns:a16="http://schemas.microsoft.com/office/drawing/2014/main" val="2326488613"/>
                  </a:ext>
                </a:extLst>
              </a:tr>
            </a:tbl>
          </a:graphicData>
        </a:graphic>
      </p:graphicFrame>
      <p:sp>
        <p:nvSpPr>
          <p:cNvPr id="112" name="Freeform: Shape 111">
            <a:extLst>
              <a:ext uri="{FF2B5EF4-FFF2-40B4-BE49-F238E27FC236}">
                <a16:creationId xmlns:a16="http://schemas.microsoft.com/office/drawing/2014/main" id="{48A9DDDA-3972-4E29-BB39-C9A67523643D}"/>
              </a:ext>
            </a:extLst>
          </p:cNvPr>
          <p:cNvSpPr/>
          <p:nvPr/>
        </p:nvSpPr>
        <p:spPr>
          <a:xfrm>
            <a:off x="19650" y="2141750"/>
            <a:ext cx="12171687" cy="3375268"/>
          </a:xfrm>
          <a:custGeom>
            <a:avLst/>
            <a:gdLst>
              <a:gd name="connsiteX0" fmla="*/ 14670 w 11236851"/>
              <a:gd name="connsiteY0" fmla="*/ 0 h 3359320"/>
              <a:gd name="connsiteX1" fmla="*/ 11222182 w 11236851"/>
              <a:gd name="connsiteY1" fmla="*/ 0 h 3359320"/>
              <a:gd name="connsiteX2" fmla="*/ 11222182 w 11236851"/>
              <a:gd name="connsiteY2" fmla="*/ 1735893 h 3359320"/>
              <a:gd name="connsiteX3" fmla="*/ 0 w 11236851"/>
              <a:gd name="connsiteY3" fmla="*/ 1735893 h 3359320"/>
              <a:gd name="connsiteX4" fmla="*/ 0 w 11236851"/>
              <a:gd name="connsiteY4" fmla="*/ 3359320 h 3359320"/>
              <a:gd name="connsiteX5" fmla="*/ 11236851 w 11236851"/>
              <a:gd name="connsiteY5" fmla="*/ 3359320 h 3359320"/>
              <a:gd name="connsiteX0" fmla="*/ 0 w 11679684"/>
              <a:gd name="connsiteY0" fmla="*/ 0 h 3359320"/>
              <a:gd name="connsiteX1" fmla="*/ 11665015 w 11679684"/>
              <a:gd name="connsiteY1" fmla="*/ 0 h 3359320"/>
              <a:gd name="connsiteX2" fmla="*/ 11665015 w 11679684"/>
              <a:gd name="connsiteY2" fmla="*/ 1735893 h 3359320"/>
              <a:gd name="connsiteX3" fmla="*/ 442833 w 11679684"/>
              <a:gd name="connsiteY3" fmla="*/ 1735893 h 3359320"/>
              <a:gd name="connsiteX4" fmla="*/ 442833 w 11679684"/>
              <a:gd name="connsiteY4" fmla="*/ 3359320 h 3359320"/>
              <a:gd name="connsiteX5" fmla="*/ 11679684 w 11679684"/>
              <a:gd name="connsiteY5" fmla="*/ 3359320 h 3359320"/>
              <a:gd name="connsiteX0" fmla="*/ 0 w 12179746"/>
              <a:gd name="connsiteY0" fmla="*/ 0 h 3375268"/>
              <a:gd name="connsiteX1" fmla="*/ 11665015 w 12179746"/>
              <a:gd name="connsiteY1" fmla="*/ 0 h 3375268"/>
              <a:gd name="connsiteX2" fmla="*/ 11665015 w 12179746"/>
              <a:gd name="connsiteY2" fmla="*/ 1735893 h 3375268"/>
              <a:gd name="connsiteX3" fmla="*/ 442833 w 12179746"/>
              <a:gd name="connsiteY3" fmla="*/ 1735893 h 3375268"/>
              <a:gd name="connsiteX4" fmla="*/ 442833 w 12179746"/>
              <a:gd name="connsiteY4" fmla="*/ 3359320 h 3375268"/>
              <a:gd name="connsiteX5" fmla="*/ 12179746 w 12179746"/>
              <a:gd name="connsiteY5" fmla="*/ 3375268 h 337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79746" h="3375268">
                <a:moveTo>
                  <a:pt x="0" y="0"/>
                </a:moveTo>
                <a:lnTo>
                  <a:pt x="11665015" y="0"/>
                </a:lnTo>
                <a:lnTo>
                  <a:pt x="11665015" y="1735893"/>
                </a:lnTo>
                <a:lnTo>
                  <a:pt x="442833" y="1735893"/>
                </a:lnTo>
                <a:lnTo>
                  <a:pt x="442833" y="3359320"/>
                </a:lnTo>
                <a:lnTo>
                  <a:pt x="12179746" y="3375268"/>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163" name="Oval 162">
            <a:extLst>
              <a:ext uri="{FF2B5EF4-FFF2-40B4-BE49-F238E27FC236}">
                <a16:creationId xmlns:a16="http://schemas.microsoft.com/office/drawing/2014/main" id="{CB2056CB-ED4C-4D35-A657-F882C0CBFA18}"/>
              </a:ext>
            </a:extLst>
          </p:cNvPr>
          <p:cNvSpPr/>
          <p:nvPr/>
        </p:nvSpPr>
        <p:spPr>
          <a:xfrm>
            <a:off x="11514851" y="5255816"/>
            <a:ext cx="490505" cy="490505"/>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pic>
        <p:nvPicPr>
          <p:cNvPr id="64" name="Picture 63">
            <a:extLst>
              <a:ext uri="{FF2B5EF4-FFF2-40B4-BE49-F238E27FC236}">
                <a16:creationId xmlns:a16="http://schemas.microsoft.com/office/drawing/2014/main" id="{8A5CB4F2-1F77-48D9-8CE0-4CA12719B0FA}"/>
              </a:ext>
            </a:extLst>
          </p:cNvPr>
          <p:cNvPicPr>
            <a:picLocks noChangeAspect="1"/>
          </p:cNvPicPr>
          <p:nvPr/>
        </p:nvPicPr>
        <p:blipFill>
          <a:blip r:embed="rId6"/>
          <a:stretch>
            <a:fillRect/>
          </a:stretch>
        </p:blipFill>
        <p:spPr>
          <a:xfrm>
            <a:off x="11659331" y="5344189"/>
            <a:ext cx="238102" cy="314398"/>
          </a:xfrm>
          <a:prstGeom prst="rect">
            <a:avLst/>
          </a:prstGeom>
        </p:spPr>
      </p:pic>
      <p:sp>
        <p:nvSpPr>
          <p:cNvPr id="177" name="Rectangle 176">
            <a:extLst>
              <a:ext uri="{FF2B5EF4-FFF2-40B4-BE49-F238E27FC236}">
                <a16:creationId xmlns:a16="http://schemas.microsoft.com/office/drawing/2014/main" id="{4FFA3678-967C-4314-A515-F71290659BAE}"/>
              </a:ext>
            </a:extLst>
          </p:cNvPr>
          <p:cNvSpPr/>
          <p:nvPr/>
        </p:nvSpPr>
        <p:spPr>
          <a:xfrm>
            <a:off x="1820648" y="755794"/>
            <a:ext cx="900000"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Establish Sustainability Committee</a:t>
            </a:r>
            <a:endParaRPr lang="en-AU" sz="800" dirty="0" err="1">
              <a:solidFill>
                <a:schemeClr val="bg2"/>
              </a:solidFill>
            </a:endParaRPr>
          </a:p>
        </p:txBody>
      </p:sp>
      <p:sp>
        <p:nvSpPr>
          <p:cNvPr id="178" name="Rectangle 177">
            <a:extLst>
              <a:ext uri="{FF2B5EF4-FFF2-40B4-BE49-F238E27FC236}">
                <a16:creationId xmlns:a16="http://schemas.microsoft.com/office/drawing/2014/main" id="{A0C01709-EB74-4919-A623-2934BF5A58BD}"/>
              </a:ext>
            </a:extLst>
          </p:cNvPr>
          <p:cNvSpPr/>
          <p:nvPr/>
        </p:nvSpPr>
        <p:spPr>
          <a:xfrm>
            <a:off x="801421" y="755794"/>
            <a:ext cx="900000"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Gather college views on sustainability</a:t>
            </a:r>
            <a:endParaRPr lang="en-AU" sz="800" dirty="0" err="1">
              <a:solidFill>
                <a:schemeClr val="bg2"/>
              </a:solidFill>
            </a:endParaRPr>
          </a:p>
        </p:txBody>
      </p:sp>
      <p:sp>
        <p:nvSpPr>
          <p:cNvPr id="179" name="Rectangle 178">
            <a:extLst>
              <a:ext uri="{FF2B5EF4-FFF2-40B4-BE49-F238E27FC236}">
                <a16:creationId xmlns:a16="http://schemas.microsoft.com/office/drawing/2014/main" id="{4A91CC33-32DE-4A4C-937E-48999EDCD673}"/>
              </a:ext>
            </a:extLst>
          </p:cNvPr>
          <p:cNvSpPr/>
          <p:nvPr/>
        </p:nvSpPr>
        <p:spPr>
          <a:xfrm>
            <a:off x="2848866" y="742911"/>
            <a:ext cx="900000"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Upskill on measuring emissions</a:t>
            </a:r>
            <a:endParaRPr lang="en-AU" sz="800" dirty="0" err="1">
              <a:solidFill>
                <a:schemeClr val="bg2"/>
              </a:solidFill>
            </a:endParaRPr>
          </a:p>
        </p:txBody>
      </p:sp>
      <p:sp>
        <p:nvSpPr>
          <p:cNvPr id="180" name="Rectangle 179">
            <a:extLst>
              <a:ext uri="{FF2B5EF4-FFF2-40B4-BE49-F238E27FC236}">
                <a16:creationId xmlns:a16="http://schemas.microsoft.com/office/drawing/2014/main" id="{C24B97DB-BCA0-47A2-81ED-73F7482BCC5B}"/>
              </a:ext>
            </a:extLst>
          </p:cNvPr>
          <p:cNvSpPr/>
          <p:nvPr/>
        </p:nvSpPr>
        <p:spPr>
          <a:xfrm>
            <a:off x="3840909" y="756195"/>
            <a:ext cx="900000"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Measure college carbon footprint using existing data</a:t>
            </a:r>
            <a:endParaRPr lang="en-AU" sz="800" dirty="0" err="1">
              <a:solidFill>
                <a:schemeClr val="bg2"/>
              </a:solidFill>
            </a:endParaRPr>
          </a:p>
        </p:txBody>
      </p:sp>
      <p:sp>
        <p:nvSpPr>
          <p:cNvPr id="181" name="Rectangle 180">
            <a:extLst>
              <a:ext uri="{FF2B5EF4-FFF2-40B4-BE49-F238E27FC236}">
                <a16:creationId xmlns:a16="http://schemas.microsoft.com/office/drawing/2014/main" id="{403154B2-3854-462B-B087-022762C25A63}"/>
              </a:ext>
            </a:extLst>
          </p:cNvPr>
          <p:cNvSpPr/>
          <p:nvPr/>
        </p:nvSpPr>
        <p:spPr>
          <a:xfrm>
            <a:off x="4877516" y="756195"/>
            <a:ext cx="900000"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Meet with leaders to set net zero target</a:t>
            </a:r>
            <a:endParaRPr lang="en-AU" sz="800" dirty="0" err="1">
              <a:solidFill>
                <a:schemeClr val="bg2"/>
              </a:solidFill>
            </a:endParaRPr>
          </a:p>
        </p:txBody>
      </p:sp>
      <p:sp>
        <p:nvSpPr>
          <p:cNvPr id="182" name="Rectangle 181">
            <a:extLst>
              <a:ext uri="{FF2B5EF4-FFF2-40B4-BE49-F238E27FC236}">
                <a16:creationId xmlns:a16="http://schemas.microsoft.com/office/drawing/2014/main" id="{FDCDD740-2187-419E-82FA-B62A66A9DA2F}"/>
              </a:ext>
            </a:extLst>
          </p:cNvPr>
          <p:cNvSpPr/>
          <p:nvPr/>
        </p:nvSpPr>
        <p:spPr>
          <a:xfrm>
            <a:off x="5922512" y="756195"/>
            <a:ext cx="900000"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Publish targets</a:t>
            </a:r>
            <a:endParaRPr lang="en-AU" sz="800" dirty="0" err="1">
              <a:solidFill>
                <a:schemeClr val="bg2"/>
              </a:solidFill>
            </a:endParaRPr>
          </a:p>
        </p:txBody>
      </p:sp>
      <p:cxnSp>
        <p:nvCxnSpPr>
          <p:cNvPr id="183" name="Straight Connector 182">
            <a:extLst>
              <a:ext uri="{FF2B5EF4-FFF2-40B4-BE49-F238E27FC236}">
                <a16:creationId xmlns:a16="http://schemas.microsoft.com/office/drawing/2014/main" id="{A437184D-722F-42C8-BD7A-1EE450887396}"/>
              </a:ext>
            </a:extLst>
          </p:cNvPr>
          <p:cNvCxnSpPr/>
          <p:nvPr/>
        </p:nvCxnSpPr>
        <p:spPr>
          <a:xfrm>
            <a:off x="1820648" y="1570013"/>
            <a:ext cx="90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8959C63-58DC-4172-A1B3-5981357A0A5B}"/>
              </a:ext>
            </a:extLst>
          </p:cNvPr>
          <p:cNvCxnSpPr/>
          <p:nvPr/>
        </p:nvCxnSpPr>
        <p:spPr>
          <a:xfrm>
            <a:off x="801421" y="1570013"/>
            <a:ext cx="90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925564B2-3238-4AF6-900E-0BF2AAF8A6F1}"/>
              </a:ext>
            </a:extLst>
          </p:cNvPr>
          <p:cNvCxnSpPr/>
          <p:nvPr/>
        </p:nvCxnSpPr>
        <p:spPr>
          <a:xfrm>
            <a:off x="4877516" y="1570013"/>
            <a:ext cx="90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42E0F9A-34F8-457C-87BC-9F5A5D024B25}"/>
              </a:ext>
            </a:extLst>
          </p:cNvPr>
          <p:cNvCxnSpPr/>
          <p:nvPr/>
        </p:nvCxnSpPr>
        <p:spPr>
          <a:xfrm>
            <a:off x="2848866" y="1570013"/>
            <a:ext cx="900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5993D2F-27AE-4D1D-A51B-595D69C71D4F}"/>
              </a:ext>
            </a:extLst>
          </p:cNvPr>
          <p:cNvCxnSpPr/>
          <p:nvPr/>
        </p:nvCxnSpPr>
        <p:spPr>
          <a:xfrm>
            <a:off x="3844923" y="1570013"/>
            <a:ext cx="900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909775C-2D85-4A97-A96F-6DF528EF1DC2}"/>
              </a:ext>
            </a:extLst>
          </p:cNvPr>
          <p:cNvCxnSpPr/>
          <p:nvPr/>
        </p:nvCxnSpPr>
        <p:spPr>
          <a:xfrm>
            <a:off x="5922512" y="1570013"/>
            <a:ext cx="900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388BCAA2-297D-4D10-9B31-9F751BA74C20}"/>
              </a:ext>
            </a:extLst>
          </p:cNvPr>
          <p:cNvCxnSpPr/>
          <p:nvPr/>
        </p:nvCxnSpPr>
        <p:spPr>
          <a:xfrm>
            <a:off x="2263531" y="1570012"/>
            <a:ext cx="0" cy="540000"/>
          </a:xfrm>
          <a:prstGeom prst="line">
            <a:avLst/>
          </a:prstGeom>
          <a:ln w="12700" cap="rnd">
            <a:solidFill>
              <a:schemeClr val="accent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5F9F5EAE-B97E-49C0-B589-03F63EE55386}"/>
              </a:ext>
            </a:extLst>
          </p:cNvPr>
          <p:cNvCxnSpPr/>
          <p:nvPr/>
        </p:nvCxnSpPr>
        <p:spPr>
          <a:xfrm>
            <a:off x="1251421" y="1570012"/>
            <a:ext cx="0" cy="540000"/>
          </a:xfrm>
          <a:prstGeom prst="line">
            <a:avLst/>
          </a:prstGeom>
          <a:ln w="12700" cap="rnd">
            <a:solidFill>
              <a:schemeClr val="accent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A71BDB5F-ACCD-4C90-A237-32B9F65787E8}"/>
              </a:ext>
            </a:extLst>
          </p:cNvPr>
          <p:cNvCxnSpPr/>
          <p:nvPr/>
        </p:nvCxnSpPr>
        <p:spPr>
          <a:xfrm>
            <a:off x="3298866" y="1570012"/>
            <a:ext cx="0" cy="540000"/>
          </a:xfrm>
          <a:prstGeom prst="line">
            <a:avLst/>
          </a:prstGeom>
          <a:ln w="12700" cap="rnd">
            <a:solidFill>
              <a:schemeClr val="accent6"/>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EEB4DA08-89F0-42DB-AB44-BAF3CDD18025}"/>
              </a:ext>
            </a:extLst>
          </p:cNvPr>
          <p:cNvCxnSpPr/>
          <p:nvPr/>
        </p:nvCxnSpPr>
        <p:spPr>
          <a:xfrm>
            <a:off x="4294453" y="1570012"/>
            <a:ext cx="0" cy="540000"/>
          </a:xfrm>
          <a:prstGeom prst="line">
            <a:avLst/>
          </a:prstGeom>
          <a:ln w="12700" cap="rnd">
            <a:solidFill>
              <a:schemeClr val="accent6"/>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53BE1F7F-46DD-4496-BD56-3764BE9E79E1}"/>
              </a:ext>
            </a:extLst>
          </p:cNvPr>
          <p:cNvCxnSpPr/>
          <p:nvPr/>
        </p:nvCxnSpPr>
        <p:spPr>
          <a:xfrm>
            <a:off x="5336376" y="1570012"/>
            <a:ext cx="0" cy="540000"/>
          </a:xfrm>
          <a:prstGeom prst="line">
            <a:avLst/>
          </a:prstGeom>
          <a:ln w="12700" cap="rnd">
            <a:solidFill>
              <a:schemeClr val="accent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E949C3B1-1ABC-4032-88A2-6DBFBDC4FC05}"/>
              </a:ext>
            </a:extLst>
          </p:cNvPr>
          <p:cNvCxnSpPr/>
          <p:nvPr/>
        </p:nvCxnSpPr>
        <p:spPr>
          <a:xfrm>
            <a:off x="6372512" y="1570012"/>
            <a:ext cx="0" cy="540000"/>
          </a:xfrm>
          <a:prstGeom prst="line">
            <a:avLst/>
          </a:prstGeom>
          <a:ln w="12700" cap="rnd">
            <a:solidFill>
              <a:schemeClr val="accent6"/>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0CA74481-7167-4AD5-8093-65E24A326927}"/>
              </a:ext>
            </a:extLst>
          </p:cNvPr>
          <p:cNvCxnSpPr/>
          <p:nvPr/>
        </p:nvCxnSpPr>
        <p:spPr>
          <a:xfrm>
            <a:off x="6947955" y="1570013"/>
            <a:ext cx="9000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5D337F70-7719-4D75-80DE-D621008546DE}"/>
              </a:ext>
            </a:extLst>
          </p:cNvPr>
          <p:cNvCxnSpPr/>
          <p:nvPr/>
        </p:nvCxnSpPr>
        <p:spPr>
          <a:xfrm>
            <a:off x="7397955" y="1570012"/>
            <a:ext cx="0" cy="540000"/>
          </a:xfrm>
          <a:prstGeom prst="line">
            <a:avLst/>
          </a:prstGeom>
          <a:ln w="12700" cap="rnd">
            <a:solidFill>
              <a:schemeClr val="accent4"/>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98" name="Rectangle 197">
            <a:extLst>
              <a:ext uri="{FF2B5EF4-FFF2-40B4-BE49-F238E27FC236}">
                <a16:creationId xmlns:a16="http://schemas.microsoft.com/office/drawing/2014/main" id="{F6F0DA6C-F7DA-45C8-B47B-3314A5BF5FA2}"/>
              </a:ext>
            </a:extLst>
          </p:cNvPr>
          <p:cNvSpPr/>
          <p:nvPr/>
        </p:nvSpPr>
        <p:spPr>
          <a:xfrm>
            <a:off x="1" y="2049094"/>
            <a:ext cx="956930" cy="181096"/>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2"/>
                </a:solidFill>
                <a:cs typeface="Segoe UI Semilight" panose="020B0402040204020203" pitchFamily="34" charset="0"/>
              </a:rPr>
              <a:t>EMERGING</a:t>
            </a:r>
            <a:endParaRPr lang="en-AU" sz="1100" b="1" dirty="0" err="1">
              <a:solidFill>
                <a:schemeClr val="bg2"/>
              </a:solidFill>
              <a:cs typeface="Segoe UI Semilight" panose="020B0402040204020203" pitchFamily="34" charset="0"/>
            </a:endParaRPr>
          </a:p>
        </p:txBody>
      </p:sp>
      <p:sp>
        <p:nvSpPr>
          <p:cNvPr id="199" name="Isosceles Triangle 198">
            <a:extLst>
              <a:ext uri="{FF2B5EF4-FFF2-40B4-BE49-F238E27FC236}">
                <a16:creationId xmlns:a16="http://schemas.microsoft.com/office/drawing/2014/main" id="{04D234E6-94DC-40CC-80C1-A5B6A442EBE9}"/>
              </a:ext>
            </a:extLst>
          </p:cNvPr>
          <p:cNvSpPr/>
          <p:nvPr/>
        </p:nvSpPr>
        <p:spPr>
          <a:xfrm rot="5400000">
            <a:off x="941675" y="2054406"/>
            <a:ext cx="221215" cy="190703"/>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00" name="Rectangle 199">
            <a:extLst>
              <a:ext uri="{FF2B5EF4-FFF2-40B4-BE49-F238E27FC236}">
                <a16:creationId xmlns:a16="http://schemas.microsoft.com/office/drawing/2014/main" id="{9D94C9EA-81DD-42CA-9973-E5221DDDAE54}"/>
              </a:ext>
            </a:extLst>
          </p:cNvPr>
          <p:cNvSpPr/>
          <p:nvPr/>
        </p:nvSpPr>
        <p:spPr>
          <a:xfrm>
            <a:off x="6924659" y="730901"/>
            <a:ext cx="900000"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Sign the Race to Zero for Universities and Colleges</a:t>
            </a:r>
            <a:endParaRPr lang="en-AU" sz="800" dirty="0" err="1">
              <a:solidFill>
                <a:schemeClr val="bg2"/>
              </a:solidFill>
            </a:endParaRPr>
          </a:p>
        </p:txBody>
      </p:sp>
      <p:sp>
        <p:nvSpPr>
          <p:cNvPr id="201" name="Rectangle 200">
            <a:extLst>
              <a:ext uri="{FF2B5EF4-FFF2-40B4-BE49-F238E27FC236}">
                <a16:creationId xmlns:a16="http://schemas.microsoft.com/office/drawing/2014/main" id="{FE0CC84B-7320-4602-9E0C-708D558F087C}"/>
              </a:ext>
            </a:extLst>
          </p:cNvPr>
          <p:cNvSpPr/>
          <p:nvPr/>
        </p:nvSpPr>
        <p:spPr>
          <a:xfrm>
            <a:off x="8977460" y="774240"/>
            <a:ext cx="900000"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Deliver carbon literacy training to staff and students</a:t>
            </a:r>
            <a:endParaRPr lang="en-AU" sz="800" dirty="0" err="1">
              <a:solidFill>
                <a:schemeClr val="bg2"/>
              </a:solidFill>
            </a:endParaRPr>
          </a:p>
        </p:txBody>
      </p:sp>
      <p:sp>
        <p:nvSpPr>
          <p:cNvPr id="202" name="Rectangle 201">
            <a:extLst>
              <a:ext uri="{FF2B5EF4-FFF2-40B4-BE49-F238E27FC236}">
                <a16:creationId xmlns:a16="http://schemas.microsoft.com/office/drawing/2014/main" id="{D699A5DC-2474-4BC7-9167-22B2C804BC47}"/>
              </a:ext>
            </a:extLst>
          </p:cNvPr>
          <p:cNvSpPr/>
          <p:nvPr/>
        </p:nvSpPr>
        <p:spPr>
          <a:xfrm>
            <a:off x="7976550" y="748600"/>
            <a:ext cx="872313"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Ensure recycling/signage is available in every building</a:t>
            </a:r>
            <a:endParaRPr lang="en-AU" sz="800" dirty="0" err="1">
              <a:solidFill>
                <a:schemeClr val="bg2"/>
              </a:solidFill>
            </a:endParaRPr>
          </a:p>
        </p:txBody>
      </p:sp>
      <p:sp>
        <p:nvSpPr>
          <p:cNvPr id="203" name="Rectangle 202">
            <a:extLst>
              <a:ext uri="{FF2B5EF4-FFF2-40B4-BE49-F238E27FC236}">
                <a16:creationId xmlns:a16="http://schemas.microsoft.com/office/drawing/2014/main" id="{6D089CDC-B43C-446C-BDB5-A221BE8B85D2}"/>
              </a:ext>
            </a:extLst>
          </p:cNvPr>
          <p:cNvSpPr/>
          <p:nvPr/>
        </p:nvSpPr>
        <p:spPr>
          <a:xfrm>
            <a:off x="9974051" y="747416"/>
            <a:ext cx="900000"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Implement strategies to reduce energy use</a:t>
            </a:r>
            <a:endParaRPr lang="en-AU" sz="800" dirty="0" err="1">
              <a:solidFill>
                <a:schemeClr val="bg2"/>
              </a:solidFill>
            </a:endParaRPr>
          </a:p>
        </p:txBody>
      </p:sp>
      <p:sp>
        <p:nvSpPr>
          <p:cNvPr id="204" name="Rectangle 203">
            <a:extLst>
              <a:ext uri="{FF2B5EF4-FFF2-40B4-BE49-F238E27FC236}">
                <a16:creationId xmlns:a16="http://schemas.microsoft.com/office/drawing/2014/main" id="{033389FF-0CB1-4779-A61E-35064F1B29A8}"/>
              </a:ext>
            </a:extLst>
          </p:cNvPr>
          <p:cNvSpPr/>
          <p:nvPr/>
        </p:nvSpPr>
        <p:spPr>
          <a:xfrm>
            <a:off x="10948752" y="755794"/>
            <a:ext cx="900000"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Negotiate w food suppliers for sustainable food options</a:t>
            </a:r>
            <a:endParaRPr lang="en-AU" sz="800" dirty="0" err="1">
              <a:solidFill>
                <a:schemeClr val="bg2"/>
              </a:solidFill>
            </a:endParaRPr>
          </a:p>
        </p:txBody>
      </p:sp>
      <p:cxnSp>
        <p:nvCxnSpPr>
          <p:cNvPr id="205" name="Straight Connector 204">
            <a:extLst>
              <a:ext uri="{FF2B5EF4-FFF2-40B4-BE49-F238E27FC236}">
                <a16:creationId xmlns:a16="http://schemas.microsoft.com/office/drawing/2014/main" id="{59D52630-B069-4598-B458-D849A9AF8416}"/>
              </a:ext>
            </a:extLst>
          </p:cNvPr>
          <p:cNvCxnSpPr/>
          <p:nvPr/>
        </p:nvCxnSpPr>
        <p:spPr>
          <a:xfrm>
            <a:off x="7948864" y="1576600"/>
            <a:ext cx="90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233B382-EE57-4AA6-B451-4DE04E8A5A73}"/>
              </a:ext>
            </a:extLst>
          </p:cNvPr>
          <p:cNvCxnSpPr/>
          <p:nvPr/>
        </p:nvCxnSpPr>
        <p:spPr>
          <a:xfrm>
            <a:off x="9990263" y="1584195"/>
            <a:ext cx="90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EC5A0B5E-9E60-40E7-B133-D737F99C8816}"/>
              </a:ext>
            </a:extLst>
          </p:cNvPr>
          <p:cNvCxnSpPr/>
          <p:nvPr/>
        </p:nvCxnSpPr>
        <p:spPr>
          <a:xfrm>
            <a:off x="8977460" y="1588057"/>
            <a:ext cx="90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6D1EBE9-123B-42DF-BA97-F8E103A853BA}"/>
              </a:ext>
            </a:extLst>
          </p:cNvPr>
          <p:cNvCxnSpPr/>
          <p:nvPr/>
        </p:nvCxnSpPr>
        <p:spPr>
          <a:xfrm>
            <a:off x="10991729" y="1584195"/>
            <a:ext cx="9000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D8637F36-58BD-45BC-82B6-30971B59BFE1}"/>
              </a:ext>
            </a:extLst>
          </p:cNvPr>
          <p:cNvCxnSpPr/>
          <p:nvPr/>
        </p:nvCxnSpPr>
        <p:spPr>
          <a:xfrm>
            <a:off x="8398864" y="1576599"/>
            <a:ext cx="0" cy="540000"/>
          </a:xfrm>
          <a:prstGeom prst="line">
            <a:avLst/>
          </a:prstGeom>
          <a:ln w="12700" cap="rnd">
            <a:solidFill>
              <a:schemeClr val="accent3"/>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A5363A49-9F32-416C-8ABF-A25525272A17}"/>
              </a:ext>
            </a:extLst>
          </p:cNvPr>
          <p:cNvCxnSpPr/>
          <p:nvPr/>
        </p:nvCxnSpPr>
        <p:spPr>
          <a:xfrm>
            <a:off x="9431004" y="1588057"/>
            <a:ext cx="0" cy="540000"/>
          </a:xfrm>
          <a:prstGeom prst="line">
            <a:avLst/>
          </a:prstGeom>
          <a:ln w="12700" cap="rnd">
            <a:solidFill>
              <a:schemeClr val="accent2"/>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6E808608-0B9B-48CA-A982-846D565D3D5A}"/>
              </a:ext>
            </a:extLst>
          </p:cNvPr>
          <p:cNvCxnSpPr/>
          <p:nvPr/>
        </p:nvCxnSpPr>
        <p:spPr>
          <a:xfrm>
            <a:off x="10438679" y="1584194"/>
            <a:ext cx="0" cy="540000"/>
          </a:xfrm>
          <a:prstGeom prst="line">
            <a:avLst/>
          </a:prstGeom>
          <a:ln w="12700" cap="rnd">
            <a:solidFill>
              <a:schemeClr val="accent3"/>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47CA32BD-2E6C-4079-A367-77EC24463408}"/>
              </a:ext>
            </a:extLst>
          </p:cNvPr>
          <p:cNvCxnSpPr/>
          <p:nvPr/>
        </p:nvCxnSpPr>
        <p:spPr>
          <a:xfrm>
            <a:off x="11441729" y="1584194"/>
            <a:ext cx="0" cy="540000"/>
          </a:xfrm>
          <a:prstGeom prst="line">
            <a:avLst/>
          </a:prstGeom>
          <a:ln w="12700" cap="rnd">
            <a:solidFill>
              <a:schemeClr val="accent4"/>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13" name="Oval 212">
            <a:extLst>
              <a:ext uri="{FF2B5EF4-FFF2-40B4-BE49-F238E27FC236}">
                <a16:creationId xmlns:a16="http://schemas.microsoft.com/office/drawing/2014/main" id="{60907E96-8D13-4AAD-A2D4-1B615547D917}"/>
              </a:ext>
            </a:extLst>
          </p:cNvPr>
          <p:cNvSpPr/>
          <p:nvPr/>
        </p:nvSpPr>
        <p:spPr>
          <a:xfrm>
            <a:off x="1521507" y="1870375"/>
            <a:ext cx="490505" cy="490505"/>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pic>
        <p:nvPicPr>
          <p:cNvPr id="214" name="Picture 213">
            <a:extLst>
              <a:ext uri="{FF2B5EF4-FFF2-40B4-BE49-F238E27FC236}">
                <a16:creationId xmlns:a16="http://schemas.microsoft.com/office/drawing/2014/main" id="{EFE3DDF1-4F72-47A9-B4B9-E16BA64CDE86}"/>
              </a:ext>
            </a:extLst>
          </p:cNvPr>
          <p:cNvPicPr>
            <a:picLocks noChangeAspect="1"/>
          </p:cNvPicPr>
          <p:nvPr/>
        </p:nvPicPr>
        <p:blipFill>
          <a:blip r:embed="rId7"/>
          <a:stretch>
            <a:fillRect/>
          </a:stretch>
        </p:blipFill>
        <p:spPr>
          <a:xfrm>
            <a:off x="1614228" y="1954853"/>
            <a:ext cx="295569" cy="323492"/>
          </a:xfrm>
          <a:prstGeom prst="rect">
            <a:avLst/>
          </a:prstGeom>
        </p:spPr>
      </p:pic>
      <p:sp>
        <p:nvSpPr>
          <p:cNvPr id="215" name="Oval 214">
            <a:extLst>
              <a:ext uri="{FF2B5EF4-FFF2-40B4-BE49-F238E27FC236}">
                <a16:creationId xmlns:a16="http://schemas.microsoft.com/office/drawing/2014/main" id="{4DD9C73A-DAC7-42C1-962E-DEEFD0DD91BC}"/>
              </a:ext>
            </a:extLst>
          </p:cNvPr>
          <p:cNvSpPr/>
          <p:nvPr/>
        </p:nvSpPr>
        <p:spPr>
          <a:xfrm>
            <a:off x="3619303" y="1872499"/>
            <a:ext cx="490505" cy="490505"/>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pic>
        <p:nvPicPr>
          <p:cNvPr id="216" name="Picture 215">
            <a:extLst>
              <a:ext uri="{FF2B5EF4-FFF2-40B4-BE49-F238E27FC236}">
                <a16:creationId xmlns:a16="http://schemas.microsoft.com/office/drawing/2014/main" id="{6383AB09-094C-4CD5-9C41-B59D7D112DCA}"/>
              </a:ext>
            </a:extLst>
          </p:cNvPr>
          <p:cNvPicPr>
            <a:picLocks noChangeAspect="1"/>
          </p:cNvPicPr>
          <p:nvPr/>
        </p:nvPicPr>
        <p:blipFill>
          <a:blip r:embed="rId8"/>
          <a:stretch>
            <a:fillRect/>
          </a:stretch>
        </p:blipFill>
        <p:spPr>
          <a:xfrm>
            <a:off x="3706386" y="2007703"/>
            <a:ext cx="332397" cy="203641"/>
          </a:xfrm>
          <a:prstGeom prst="rect">
            <a:avLst/>
          </a:prstGeom>
        </p:spPr>
      </p:pic>
      <p:sp>
        <p:nvSpPr>
          <p:cNvPr id="217" name="Oval 216">
            <a:extLst>
              <a:ext uri="{FF2B5EF4-FFF2-40B4-BE49-F238E27FC236}">
                <a16:creationId xmlns:a16="http://schemas.microsoft.com/office/drawing/2014/main" id="{C806028B-368F-4997-BCFA-D37B7DAB77BB}"/>
              </a:ext>
            </a:extLst>
          </p:cNvPr>
          <p:cNvSpPr/>
          <p:nvPr/>
        </p:nvSpPr>
        <p:spPr>
          <a:xfrm>
            <a:off x="7691396" y="1870750"/>
            <a:ext cx="490505" cy="490505"/>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pic>
        <p:nvPicPr>
          <p:cNvPr id="218" name="Picture 217">
            <a:extLst>
              <a:ext uri="{FF2B5EF4-FFF2-40B4-BE49-F238E27FC236}">
                <a16:creationId xmlns:a16="http://schemas.microsoft.com/office/drawing/2014/main" id="{49AC0A9A-58FE-402B-84B9-73E446B4C45C}"/>
              </a:ext>
            </a:extLst>
          </p:cNvPr>
          <p:cNvPicPr>
            <a:picLocks noChangeAspect="1"/>
          </p:cNvPicPr>
          <p:nvPr/>
        </p:nvPicPr>
        <p:blipFill>
          <a:blip r:embed="rId9"/>
          <a:stretch>
            <a:fillRect/>
          </a:stretch>
        </p:blipFill>
        <p:spPr>
          <a:xfrm>
            <a:off x="7815299" y="1952793"/>
            <a:ext cx="263963" cy="313462"/>
          </a:xfrm>
          <a:prstGeom prst="rect">
            <a:avLst/>
          </a:prstGeom>
        </p:spPr>
      </p:pic>
      <p:sp>
        <p:nvSpPr>
          <p:cNvPr id="219" name="Oval 218">
            <a:extLst>
              <a:ext uri="{FF2B5EF4-FFF2-40B4-BE49-F238E27FC236}">
                <a16:creationId xmlns:a16="http://schemas.microsoft.com/office/drawing/2014/main" id="{F4D67532-4F50-4B0C-8125-ED51AB23D21D}"/>
              </a:ext>
            </a:extLst>
          </p:cNvPr>
          <p:cNvSpPr/>
          <p:nvPr/>
        </p:nvSpPr>
        <p:spPr>
          <a:xfrm>
            <a:off x="9741157" y="1870375"/>
            <a:ext cx="490505" cy="490505"/>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pic>
        <p:nvPicPr>
          <p:cNvPr id="220" name="Picture 219">
            <a:extLst>
              <a:ext uri="{FF2B5EF4-FFF2-40B4-BE49-F238E27FC236}">
                <a16:creationId xmlns:a16="http://schemas.microsoft.com/office/drawing/2014/main" id="{0F584CC0-0C8D-4C7E-8A8C-2FEBC684DE56}"/>
              </a:ext>
            </a:extLst>
          </p:cNvPr>
          <p:cNvPicPr>
            <a:picLocks noChangeAspect="1"/>
          </p:cNvPicPr>
          <p:nvPr/>
        </p:nvPicPr>
        <p:blipFill>
          <a:blip r:embed="rId10"/>
          <a:stretch>
            <a:fillRect/>
          </a:stretch>
        </p:blipFill>
        <p:spPr>
          <a:xfrm>
            <a:off x="9869563" y="1985715"/>
            <a:ext cx="241400" cy="296430"/>
          </a:xfrm>
          <a:prstGeom prst="rect">
            <a:avLst/>
          </a:prstGeom>
        </p:spPr>
      </p:pic>
      <p:sp>
        <p:nvSpPr>
          <p:cNvPr id="221" name="Rectangle 220">
            <a:extLst>
              <a:ext uri="{FF2B5EF4-FFF2-40B4-BE49-F238E27FC236}">
                <a16:creationId xmlns:a16="http://schemas.microsoft.com/office/drawing/2014/main" id="{9D6A655E-51E6-465C-AAC9-678471FD7B4D}"/>
              </a:ext>
            </a:extLst>
          </p:cNvPr>
          <p:cNvSpPr/>
          <p:nvPr/>
        </p:nvSpPr>
        <p:spPr>
          <a:xfrm>
            <a:off x="10187006" y="3783340"/>
            <a:ext cx="1239125" cy="201327"/>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2"/>
                </a:solidFill>
                <a:cs typeface="Segoe UI Semilight" panose="020B0402040204020203" pitchFamily="34" charset="0"/>
              </a:rPr>
              <a:t>ESTABLISHED</a:t>
            </a:r>
            <a:endParaRPr lang="en-AU" sz="1100" b="1" dirty="0" err="1">
              <a:solidFill>
                <a:schemeClr val="bg2"/>
              </a:solidFill>
              <a:cs typeface="Segoe UI Semilight" panose="020B0402040204020203" pitchFamily="34" charset="0"/>
            </a:endParaRPr>
          </a:p>
        </p:txBody>
      </p:sp>
      <p:sp>
        <p:nvSpPr>
          <p:cNvPr id="222" name="Isosceles Triangle 221">
            <a:extLst>
              <a:ext uri="{FF2B5EF4-FFF2-40B4-BE49-F238E27FC236}">
                <a16:creationId xmlns:a16="http://schemas.microsoft.com/office/drawing/2014/main" id="{91218DF9-10D5-4ED1-B0EE-BEAC2C7BE64E}"/>
              </a:ext>
            </a:extLst>
          </p:cNvPr>
          <p:cNvSpPr/>
          <p:nvPr/>
        </p:nvSpPr>
        <p:spPr>
          <a:xfrm rot="16200000">
            <a:off x="9981047" y="3774916"/>
            <a:ext cx="221215" cy="190703"/>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23" name="Isosceles Triangle 222">
            <a:extLst>
              <a:ext uri="{FF2B5EF4-FFF2-40B4-BE49-F238E27FC236}">
                <a16:creationId xmlns:a16="http://schemas.microsoft.com/office/drawing/2014/main" id="{2EB0731E-B8FA-4B0D-8E73-9D6FB9D4206A}"/>
              </a:ext>
            </a:extLst>
          </p:cNvPr>
          <p:cNvSpPr/>
          <p:nvPr/>
        </p:nvSpPr>
        <p:spPr>
          <a:xfrm rot="10800000">
            <a:off x="11566267" y="2430968"/>
            <a:ext cx="221215" cy="190703"/>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pSp>
        <p:nvGrpSpPr>
          <p:cNvPr id="28" name="Group 27">
            <a:extLst>
              <a:ext uri="{FF2B5EF4-FFF2-40B4-BE49-F238E27FC236}">
                <a16:creationId xmlns:a16="http://schemas.microsoft.com/office/drawing/2014/main" id="{F1E77E21-FA16-4DCC-B690-A897826813CC}"/>
              </a:ext>
            </a:extLst>
          </p:cNvPr>
          <p:cNvGrpSpPr/>
          <p:nvPr/>
        </p:nvGrpSpPr>
        <p:grpSpPr>
          <a:xfrm>
            <a:off x="10625803" y="2443383"/>
            <a:ext cx="900000" cy="1324016"/>
            <a:chOff x="10625803" y="2443383"/>
            <a:chExt cx="900000" cy="1324016"/>
          </a:xfrm>
        </p:grpSpPr>
        <p:sp>
          <p:nvSpPr>
            <p:cNvPr id="224" name="Rectangle 223">
              <a:extLst>
                <a:ext uri="{FF2B5EF4-FFF2-40B4-BE49-F238E27FC236}">
                  <a16:creationId xmlns:a16="http://schemas.microsoft.com/office/drawing/2014/main" id="{B0E3DE67-B2BB-4537-B97E-BD23486D6E40}"/>
                </a:ext>
              </a:extLst>
            </p:cNvPr>
            <p:cNvSpPr/>
            <p:nvPr/>
          </p:nvSpPr>
          <p:spPr>
            <a:xfrm>
              <a:off x="10625803" y="2443383"/>
              <a:ext cx="900000"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Develop and implement plan to measure Scope 3 emissions</a:t>
              </a:r>
              <a:endParaRPr lang="en-AU" sz="800" dirty="0" err="1">
                <a:solidFill>
                  <a:schemeClr val="bg2"/>
                </a:solidFill>
              </a:endParaRPr>
            </a:p>
          </p:txBody>
        </p:sp>
        <p:cxnSp>
          <p:nvCxnSpPr>
            <p:cNvPr id="229" name="Straight Connector 228">
              <a:extLst>
                <a:ext uri="{FF2B5EF4-FFF2-40B4-BE49-F238E27FC236}">
                  <a16:creationId xmlns:a16="http://schemas.microsoft.com/office/drawing/2014/main" id="{4D5AB4F2-ED79-4BE4-B042-1D2D1360125F}"/>
                </a:ext>
              </a:extLst>
            </p:cNvPr>
            <p:cNvCxnSpPr/>
            <p:nvPr/>
          </p:nvCxnSpPr>
          <p:spPr>
            <a:xfrm>
              <a:off x="10625803" y="3264545"/>
              <a:ext cx="900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362D3407-D92C-4F78-B7AE-375A29EE97F4}"/>
                </a:ext>
              </a:extLst>
            </p:cNvPr>
            <p:cNvCxnSpPr>
              <a:cxnSpLocks/>
            </p:cNvCxnSpPr>
            <p:nvPr/>
          </p:nvCxnSpPr>
          <p:spPr>
            <a:xfrm>
              <a:off x="11125200" y="3263154"/>
              <a:ext cx="0" cy="504245"/>
            </a:xfrm>
            <a:prstGeom prst="line">
              <a:avLst/>
            </a:prstGeom>
            <a:ln w="12700" cap="rnd">
              <a:solidFill>
                <a:schemeClr val="accent6"/>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0637DF0F-8C6B-43C4-8C24-2F59B5D48188}"/>
              </a:ext>
            </a:extLst>
          </p:cNvPr>
          <p:cNvGrpSpPr/>
          <p:nvPr/>
        </p:nvGrpSpPr>
        <p:grpSpPr>
          <a:xfrm>
            <a:off x="9505365" y="2417220"/>
            <a:ext cx="906708" cy="1421934"/>
            <a:chOff x="9593527" y="2417220"/>
            <a:chExt cx="906708" cy="1421934"/>
          </a:xfrm>
        </p:grpSpPr>
        <p:sp>
          <p:nvSpPr>
            <p:cNvPr id="225" name="Rectangle 224">
              <a:extLst>
                <a:ext uri="{FF2B5EF4-FFF2-40B4-BE49-F238E27FC236}">
                  <a16:creationId xmlns:a16="http://schemas.microsoft.com/office/drawing/2014/main" id="{103B68BE-043D-4511-A505-FFC8CC556D9A}"/>
                </a:ext>
              </a:extLst>
            </p:cNvPr>
            <p:cNvSpPr/>
            <p:nvPr/>
          </p:nvSpPr>
          <p:spPr>
            <a:xfrm>
              <a:off x="9593527" y="2417220"/>
              <a:ext cx="906708"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Incorporate net zero ambitions in strategic plan and establish ring-fenced budget</a:t>
              </a:r>
              <a:endParaRPr lang="en-AU" sz="800" dirty="0" err="1">
                <a:solidFill>
                  <a:schemeClr val="bg2"/>
                </a:solidFill>
              </a:endParaRPr>
            </a:p>
          </p:txBody>
        </p:sp>
        <p:cxnSp>
          <p:nvCxnSpPr>
            <p:cNvPr id="228" name="Straight Connector 227">
              <a:extLst>
                <a:ext uri="{FF2B5EF4-FFF2-40B4-BE49-F238E27FC236}">
                  <a16:creationId xmlns:a16="http://schemas.microsoft.com/office/drawing/2014/main" id="{0E71B0C7-83CD-4603-BD5A-142F0D81B2AE}"/>
                </a:ext>
              </a:extLst>
            </p:cNvPr>
            <p:cNvCxnSpPr/>
            <p:nvPr/>
          </p:nvCxnSpPr>
          <p:spPr>
            <a:xfrm>
              <a:off x="9600235" y="3264545"/>
              <a:ext cx="90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FCC6FC6E-E473-40EB-970E-0D4FC0A4D7E3}"/>
                </a:ext>
              </a:extLst>
            </p:cNvPr>
            <p:cNvCxnSpPr>
              <a:cxnSpLocks/>
            </p:cNvCxnSpPr>
            <p:nvPr/>
          </p:nvCxnSpPr>
          <p:spPr>
            <a:xfrm>
              <a:off x="10066192" y="3263154"/>
              <a:ext cx="0" cy="576000"/>
            </a:xfrm>
            <a:prstGeom prst="line">
              <a:avLst/>
            </a:prstGeom>
            <a:ln w="12700" cap="rnd">
              <a:solidFill>
                <a:schemeClr val="accent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D2C85BBA-9B70-4C58-9CD6-555C5DE729E9}"/>
              </a:ext>
            </a:extLst>
          </p:cNvPr>
          <p:cNvGrpSpPr/>
          <p:nvPr/>
        </p:nvGrpSpPr>
        <p:grpSpPr>
          <a:xfrm>
            <a:off x="7270118" y="2442427"/>
            <a:ext cx="907783" cy="1396727"/>
            <a:chOff x="7512402" y="2442427"/>
            <a:chExt cx="907783" cy="1396727"/>
          </a:xfrm>
        </p:grpSpPr>
        <p:sp>
          <p:nvSpPr>
            <p:cNvPr id="226" name="Rectangle 225">
              <a:extLst>
                <a:ext uri="{FF2B5EF4-FFF2-40B4-BE49-F238E27FC236}">
                  <a16:creationId xmlns:a16="http://schemas.microsoft.com/office/drawing/2014/main" id="{1DEE24A6-5D23-4E05-AD2D-CEEF0E59CD40}"/>
                </a:ext>
              </a:extLst>
            </p:cNvPr>
            <p:cNvSpPr/>
            <p:nvPr/>
          </p:nvSpPr>
          <p:spPr>
            <a:xfrm>
              <a:off x="7520185" y="2442427"/>
              <a:ext cx="900000"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Modify estates strategy in-line with net zero target</a:t>
              </a:r>
              <a:endParaRPr lang="en-AU" sz="800" dirty="0" err="1">
                <a:solidFill>
                  <a:schemeClr val="bg2"/>
                </a:solidFill>
              </a:endParaRPr>
            </a:p>
          </p:txBody>
        </p:sp>
        <p:cxnSp>
          <p:nvCxnSpPr>
            <p:cNvPr id="230" name="Straight Connector 229">
              <a:extLst>
                <a:ext uri="{FF2B5EF4-FFF2-40B4-BE49-F238E27FC236}">
                  <a16:creationId xmlns:a16="http://schemas.microsoft.com/office/drawing/2014/main" id="{D13C6B11-4965-44D3-B0D5-BAFBAF46B372}"/>
                </a:ext>
              </a:extLst>
            </p:cNvPr>
            <p:cNvCxnSpPr/>
            <p:nvPr/>
          </p:nvCxnSpPr>
          <p:spPr>
            <a:xfrm>
              <a:off x="7512402" y="3264545"/>
              <a:ext cx="90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E543B1B6-84B2-45C1-95FD-4343BC11D1E1}"/>
                </a:ext>
              </a:extLst>
            </p:cNvPr>
            <p:cNvCxnSpPr>
              <a:cxnSpLocks/>
            </p:cNvCxnSpPr>
            <p:nvPr/>
          </p:nvCxnSpPr>
          <p:spPr>
            <a:xfrm>
              <a:off x="7982958" y="3263154"/>
              <a:ext cx="0" cy="576000"/>
            </a:xfrm>
            <a:prstGeom prst="line">
              <a:avLst/>
            </a:prstGeom>
            <a:ln w="12700" cap="rnd">
              <a:solidFill>
                <a:schemeClr val="accent3"/>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9C18C85F-BC27-4C02-9957-71C2DF78456F}"/>
              </a:ext>
            </a:extLst>
          </p:cNvPr>
          <p:cNvGrpSpPr/>
          <p:nvPr/>
        </p:nvGrpSpPr>
        <p:grpSpPr>
          <a:xfrm>
            <a:off x="6156386" y="2452241"/>
            <a:ext cx="900000" cy="1386913"/>
            <a:chOff x="6486171" y="2452241"/>
            <a:chExt cx="900000" cy="1386913"/>
          </a:xfrm>
        </p:grpSpPr>
        <p:sp>
          <p:nvSpPr>
            <p:cNvPr id="227" name="Rectangle 226">
              <a:extLst>
                <a:ext uri="{FF2B5EF4-FFF2-40B4-BE49-F238E27FC236}">
                  <a16:creationId xmlns:a16="http://schemas.microsoft.com/office/drawing/2014/main" id="{5B3F0140-5685-4C6B-A621-E02B7DCC0FCF}"/>
                </a:ext>
              </a:extLst>
            </p:cNvPr>
            <p:cNvSpPr/>
            <p:nvPr/>
          </p:nvSpPr>
          <p:spPr>
            <a:xfrm>
              <a:off x="6486171" y="2452241"/>
              <a:ext cx="900000"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Apply for Salix finance loan to improve energy efficiency/reduce emissions</a:t>
              </a:r>
              <a:endParaRPr lang="en-AU" sz="800" dirty="0" err="1">
                <a:solidFill>
                  <a:schemeClr val="bg2"/>
                </a:solidFill>
              </a:endParaRPr>
            </a:p>
          </p:txBody>
        </p:sp>
        <p:cxnSp>
          <p:nvCxnSpPr>
            <p:cNvPr id="231" name="Straight Connector 230">
              <a:extLst>
                <a:ext uri="{FF2B5EF4-FFF2-40B4-BE49-F238E27FC236}">
                  <a16:creationId xmlns:a16="http://schemas.microsoft.com/office/drawing/2014/main" id="{1CED45E8-02B3-491B-9CA0-7314922E7015}"/>
                </a:ext>
              </a:extLst>
            </p:cNvPr>
            <p:cNvCxnSpPr/>
            <p:nvPr/>
          </p:nvCxnSpPr>
          <p:spPr>
            <a:xfrm>
              <a:off x="6486171" y="3264545"/>
              <a:ext cx="90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310C5934-251C-4B43-AEA7-CE94D5D80C81}"/>
                </a:ext>
              </a:extLst>
            </p:cNvPr>
            <p:cNvCxnSpPr>
              <a:cxnSpLocks/>
            </p:cNvCxnSpPr>
            <p:nvPr/>
          </p:nvCxnSpPr>
          <p:spPr>
            <a:xfrm>
              <a:off x="6935222" y="3263154"/>
              <a:ext cx="0" cy="576000"/>
            </a:xfrm>
            <a:prstGeom prst="line">
              <a:avLst/>
            </a:prstGeom>
            <a:ln w="12700" cap="rnd">
              <a:solidFill>
                <a:schemeClr val="accent3"/>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3FF6588A-B67C-4AA6-943D-3A3F5270B544}"/>
              </a:ext>
            </a:extLst>
          </p:cNvPr>
          <p:cNvGrpSpPr/>
          <p:nvPr/>
        </p:nvGrpSpPr>
        <p:grpSpPr>
          <a:xfrm>
            <a:off x="8391633" y="2426882"/>
            <a:ext cx="900000" cy="1412272"/>
            <a:chOff x="8597652" y="2426882"/>
            <a:chExt cx="900000" cy="1412272"/>
          </a:xfrm>
        </p:grpSpPr>
        <p:sp>
          <p:nvSpPr>
            <p:cNvPr id="236" name="Rectangle 235">
              <a:extLst>
                <a:ext uri="{FF2B5EF4-FFF2-40B4-BE49-F238E27FC236}">
                  <a16:creationId xmlns:a16="http://schemas.microsoft.com/office/drawing/2014/main" id="{78EAF144-6239-4706-92BD-D8CF866854A4}"/>
                </a:ext>
              </a:extLst>
            </p:cNvPr>
            <p:cNvSpPr/>
            <p:nvPr/>
          </p:nvSpPr>
          <p:spPr>
            <a:xfrm>
              <a:off x="8597652" y="2426882"/>
              <a:ext cx="900000"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Sign </a:t>
              </a:r>
            </a:p>
            <a:p>
              <a:pPr algn="ctr"/>
              <a:r>
                <a:rPr lang="en-GB" sz="800" dirty="0">
                  <a:solidFill>
                    <a:schemeClr val="bg2"/>
                  </a:solidFill>
                </a:rPr>
                <a:t>SDG Accord</a:t>
              </a:r>
              <a:endParaRPr lang="en-AU" sz="800" dirty="0" err="1">
                <a:solidFill>
                  <a:schemeClr val="bg2"/>
                </a:solidFill>
              </a:endParaRPr>
            </a:p>
          </p:txBody>
        </p:sp>
        <p:cxnSp>
          <p:nvCxnSpPr>
            <p:cNvPr id="237" name="Straight Connector 236">
              <a:extLst>
                <a:ext uri="{FF2B5EF4-FFF2-40B4-BE49-F238E27FC236}">
                  <a16:creationId xmlns:a16="http://schemas.microsoft.com/office/drawing/2014/main" id="{7F63B1B6-599C-452C-85A2-415EE17DD991}"/>
                </a:ext>
              </a:extLst>
            </p:cNvPr>
            <p:cNvCxnSpPr/>
            <p:nvPr/>
          </p:nvCxnSpPr>
          <p:spPr>
            <a:xfrm>
              <a:off x="8597652" y="3264545"/>
              <a:ext cx="9000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45565CD6-4834-4D0D-A591-6C76F4B137F0}"/>
                </a:ext>
              </a:extLst>
            </p:cNvPr>
            <p:cNvCxnSpPr>
              <a:cxnSpLocks/>
            </p:cNvCxnSpPr>
            <p:nvPr/>
          </p:nvCxnSpPr>
          <p:spPr>
            <a:xfrm>
              <a:off x="9047652" y="3263154"/>
              <a:ext cx="0" cy="576000"/>
            </a:xfrm>
            <a:prstGeom prst="line">
              <a:avLst/>
            </a:prstGeom>
            <a:ln w="12700" cap="rnd">
              <a:solidFill>
                <a:schemeClr val="accent4"/>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9B1CDCEF-8E48-43E9-A72E-9D9D0522BA00}"/>
              </a:ext>
            </a:extLst>
          </p:cNvPr>
          <p:cNvGrpSpPr/>
          <p:nvPr/>
        </p:nvGrpSpPr>
        <p:grpSpPr>
          <a:xfrm>
            <a:off x="3906164" y="2460892"/>
            <a:ext cx="900000" cy="1378262"/>
            <a:chOff x="4520583" y="2460892"/>
            <a:chExt cx="900000" cy="1378262"/>
          </a:xfrm>
        </p:grpSpPr>
        <p:sp>
          <p:nvSpPr>
            <p:cNvPr id="239" name="Rectangle 238">
              <a:extLst>
                <a:ext uri="{FF2B5EF4-FFF2-40B4-BE49-F238E27FC236}">
                  <a16:creationId xmlns:a16="http://schemas.microsoft.com/office/drawing/2014/main" id="{615D45BB-F0F2-47D3-8368-E46B819A2D8F}"/>
                </a:ext>
              </a:extLst>
            </p:cNvPr>
            <p:cNvSpPr/>
            <p:nvPr/>
          </p:nvSpPr>
          <p:spPr>
            <a:xfrm>
              <a:off x="4520583" y="2460892"/>
              <a:ext cx="900000"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Implement new travel policy to reduce long-haul aviation travel</a:t>
              </a:r>
              <a:endParaRPr lang="en-AU" sz="800" dirty="0" err="1">
                <a:solidFill>
                  <a:schemeClr val="bg2"/>
                </a:solidFill>
              </a:endParaRPr>
            </a:p>
          </p:txBody>
        </p:sp>
        <p:cxnSp>
          <p:nvCxnSpPr>
            <p:cNvPr id="245" name="Straight Connector 244">
              <a:extLst>
                <a:ext uri="{FF2B5EF4-FFF2-40B4-BE49-F238E27FC236}">
                  <a16:creationId xmlns:a16="http://schemas.microsoft.com/office/drawing/2014/main" id="{37335EDE-6739-4A4F-AF1A-418AADE8A634}"/>
                </a:ext>
              </a:extLst>
            </p:cNvPr>
            <p:cNvCxnSpPr/>
            <p:nvPr/>
          </p:nvCxnSpPr>
          <p:spPr>
            <a:xfrm>
              <a:off x="4520583" y="3264545"/>
              <a:ext cx="90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D5EEF288-A6A2-44E9-8C90-D4290AEDBE5E}"/>
                </a:ext>
              </a:extLst>
            </p:cNvPr>
            <p:cNvCxnSpPr>
              <a:cxnSpLocks/>
            </p:cNvCxnSpPr>
            <p:nvPr/>
          </p:nvCxnSpPr>
          <p:spPr>
            <a:xfrm>
              <a:off x="5009378" y="3263154"/>
              <a:ext cx="0" cy="576000"/>
            </a:xfrm>
            <a:prstGeom prst="line">
              <a:avLst/>
            </a:prstGeom>
            <a:ln w="12700" cap="rnd">
              <a:solidFill>
                <a:schemeClr val="accent3"/>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85C9645-25C5-456D-9803-78F805AF7F38}"/>
              </a:ext>
            </a:extLst>
          </p:cNvPr>
          <p:cNvGrpSpPr/>
          <p:nvPr/>
        </p:nvGrpSpPr>
        <p:grpSpPr>
          <a:xfrm>
            <a:off x="5019896" y="2439352"/>
            <a:ext cx="922758" cy="1399802"/>
            <a:chOff x="5503687" y="2439352"/>
            <a:chExt cx="922758" cy="1399802"/>
          </a:xfrm>
        </p:grpSpPr>
        <p:sp>
          <p:nvSpPr>
            <p:cNvPr id="243" name="Rectangle 242">
              <a:extLst>
                <a:ext uri="{FF2B5EF4-FFF2-40B4-BE49-F238E27FC236}">
                  <a16:creationId xmlns:a16="http://schemas.microsoft.com/office/drawing/2014/main" id="{B0BEFDED-CF7C-43FC-8241-79156211FA9A}"/>
                </a:ext>
              </a:extLst>
            </p:cNvPr>
            <p:cNvSpPr/>
            <p:nvPr/>
          </p:nvSpPr>
          <p:spPr>
            <a:xfrm>
              <a:off x="5526446" y="2439352"/>
              <a:ext cx="899999"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Set and implement targets to reduce waste on campus by 50-75%</a:t>
              </a:r>
              <a:endParaRPr lang="en-AU" sz="800" dirty="0" err="1">
                <a:solidFill>
                  <a:schemeClr val="bg2"/>
                </a:solidFill>
              </a:endParaRPr>
            </a:p>
          </p:txBody>
        </p:sp>
        <p:cxnSp>
          <p:nvCxnSpPr>
            <p:cNvPr id="244" name="Straight Connector 243">
              <a:extLst>
                <a:ext uri="{FF2B5EF4-FFF2-40B4-BE49-F238E27FC236}">
                  <a16:creationId xmlns:a16="http://schemas.microsoft.com/office/drawing/2014/main" id="{50CEBD58-F66F-4D75-AC0B-AEA81928C76D}"/>
                </a:ext>
              </a:extLst>
            </p:cNvPr>
            <p:cNvCxnSpPr/>
            <p:nvPr/>
          </p:nvCxnSpPr>
          <p:spPr>
            <a:xfrm>
              <a:off x="5503687" y="3264545"/>
              <a:ext cx="90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288BC4D3-A612-47E1-99DE-2E86687540B8}"/>
                </a:ext>
              </a:extLst>
            </p:cNvPr>
            <p:cNvCxnSpPr>
              <a:cxnSpLocks/>
            </p:cNvCxnSpPr>
            <p:nvPr/>
          </p:nvCxnSpPr>
          <p:spPr>
            <a:xfrm>
              <a:off x="5953687" y="3263154"/>
              <a:ext cx="0" cy="576000"/>
            </a:xfrm>
            <a:prstGeom prst="line">
              <a:avLst/>
            </a:prstGeom>
            <a:ln w="12700" cap="rnd">
              <a:solidFill>
                <a:schemeClr val="accent3"/>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F43B34DA-EC7D-43C5-9303-87FAAA9940F2}"/>
              </a:ext>
            </a:extLst>
          </p:cNvPr>
          <p:cNvGrpSpPr/>
          <p:nvPr/>
        </p:nvGrpSpPr>
        <p:grpSpPr>
          <a:xfrm>
            <a:off x="2792432" y="2449718"/>
            <a:ext cx="900000" cy="1389436"/>
            <a:chOff x="3527960" y="2449718"/>
            <a:chExt cx="900000" cy="1389436"/>
          </a:xfrm>
        </p:grpSpPr>
        <p:sp>
          <p:nvSpPr>
            <p:cNvPr id="241" name="Rectangle 240">
              <a:extLst>
                <a:ext uri="{FF2B5EF4-FFF2-40B4-BE49-F238E27FC236}">
                  <a16:creationId xmlns:a16="http://schemas.microsoft.com/office/drawing/2014/main" id="{1F662873-598F-4EDE-9FB5-CF8A24972B91}"/>
                </a:ext>
              </a:extLst>
            </p:cNvPr>
            <p:cNvSpPr/>
            <p:nvPr/>
          </p:nvSpPr>
          <p:spPr>
            <a:xfrm>
              <a:off x="3527960" y="2449718"/>
              <a:ext cx="900000"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Establish climate action network with local council</a:t>
              </a:r>
              <a:endParaRPr lang="en-AU" sz="800" dirty="0" err="1">
                <a:solidFill>
                  <a:schemeClr val="bg2"/>
                </a:solidFill>
              </a:endParaRPr>
            </a:p>
          </p:txBody>
        </p:sp>
        <p:cxnSp>
          <p:nvCxnSpPr>
            <p:cNvPr id="248" name="Straight Connector 247">
              <a:extLst>
                <a:ext uri="{FF2B5EF4-FFF2-40B4-BE49-F238E27FC236}">
                  <a16:creationId xmlns:a16="http://schemas.microsoft.com/office/drawing/2014/main" id="{23E2FCD9-B552-4461-A2B0-6922F482F26A}"/>
                </a:ext>
              </a:extLst>
            </p:cNvPr>
            <p:cNvCxnSpPr/>
            <p:nvPr/>
          </p:nvCxnSpPr>
          <p:spPr>
            <a:xfrm>
              <a:off x="3527960" y="3264545"/>
              <a:ext cx="9000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42242FAD-B7CA-4908-A555-494F95158695}"/>
                </a:ext>
              </a:extLst>
            </p:cNvPr>
            <p:cNvCxnSpPr>
              <a:cxnSpLocks/>
            </p:cNvCxnSpPr>
            <p:nvPr/>
          </p:nvCxnSpPr>
          <p:spPr>
            <a:xfrm>
              <a:off x="3977960" y="3263154"/>
              <a:ext cx="0" cy="576000"/>
            </a:xfrm>
            <a:prstGeom prst="line">
              <a:avLst/>
            </a:prstGeom>
            <a:ln w="12700" cap="rnd">
              <a:solidFill>
                <a:schemeClr val="accent4"/>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CFB18971-1D8F-4C5C-9BC2-0D39C2CB2CF3}"/>
              </a:ext>
            </a:extLst>
          </p:cNvPr>
          <p:cNvGrpSpPr/>
          <p:nvPr/>
        </p:nvGrpSpPr>
        <p:grpSpPr>
          <a:xfrm>
            <a:off x="560364" y="2443849"/>
            <a:ext cx="900000" cy="1395305"/>
            <a:chOff x="560364" y="2443849"/>
            <a:chExt cx="900000" cy="1395305"/>
          </a:xfrm>
        </p:grpSpPr>
        <p:sp>
          <p:nvSpPr>
            <p:cNvPr id="242" name="Rectangle 241">
              <a:extLst>
                <a:ext uri="{FF2B5EF4-FFF2-40B4-BE49-F238E27FC236}">
                  <a16:creationId xmlns:a16="http://schemas.microsoft.com/office/drawing/2014/main" id="{BC094851-5684-4262-9E1D-B24505976EB5}"/>
                </a:ext>
              </a:extLst>
            </p:cNvPr>
            <p:cNvSpPr/>
            <p:nvPr/>
          </p:nvSpPr>
          <p:spPr>
            <a:xfrm>
              <a:off x="560364" y="2443849"/>
              <a:ext cx="900000"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Participate in Global Goals Teach-in</a:t>
              </a:r>
              <a:endParaRPr lang="en-AU" sz="800" dirty="0" err="1">
                <a:solidFill>
                  <a:schemeClr val="bg2"/>
                </a:solidFill>
              </a:endParaRPr>
            </a:p>
          </p:txBody>
        </p:sp>
        <p:cxnSp>
          <p:nvCxnSpPr>
            <p:cNvPr id="246" name="Straight Connector 245">
              <a:extLst>
                <a:ext uri="{FF2B5EF4-FFF2-40B4-BE49-F238E27FC236}">
                  <a16:creationId xmlns:a16="http://schemas.microsoft.com/office/drawing/2014/main" id="{67275475-1210-4AC6-8D4E-28E626C57CE1}"/>
                </a:ext>
              </a:extLst>
            </p:cNvPr>
            <p:cNvCxnSpPr/>
            <p:nvPr/>
          </p:nvCxnSpPr>
          <p:spPr>
            <a:xfrm>
              <a:off x="560364" y="3264545"/>
              <a:ext cx="90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E1159858-6244-4DE8-99D3-19196BD2398B}"/>
                </a:ext>
              </a:extLst>
            </p:cNvPr>
            <p:cNvCxnSpPr>
              <a:cxnSpLocks/>
            </p:cNvCxnSpPr>
            <p:nvPr/>
          </p:nvCxnSpPr>
          <p:spPr>
            <a:xfrm>
              <a:off x="1024675" y="3263154"/>
              <a:ext cx="0" cy="576000"/>
            </a:xfrm>
            <a:prstGeom prst="line">
              <a:avLst/>
            </a:prstGeom>
            <a:ln w="12700" cap="rnd">
              <a:solidFill>
                <a:schemeClr val="accent2"/>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26AA5190-69CB-478A-BB03-5CEC26190350}"/>
              </a:ext>
            </a:extLst>
          </p:cNvPr>
          <p:cNvGrpSpPr/>
          <p:nvPr/>
        </p:nvGrpSpPr>
        <p:grpSpPr>
          <a:xfrm>
            <a:off x="1674096" y="2435145"/>
            <a:ext cx="904604" cy="1404009"/>
            <a:chOff x="2033216" y="2435145"/>
            <a:chExt cx="904604" cy="1404009"/>
          </a:xfrm>
        </p:grpSpPr>
        <p:sp>
          <p:nvSpPr>
            <p:cNvPr id="240" name="Rectangle 239">
              <a:extLst>
                <a:ext uri="{FF2B5EF4-FFF2-40B4-BE49-F238E27FC236}">
                  <a16:creationId xmlns:a16="http://schemas.microsoft.com/office/drawing/2014/main" id="{9AB88D11-A6CE-41AB-B54C-15B61AAAC89D}"/>
                </a:ext>
              </a:extLst>
            </p:cNvPr>
            <p:cNvSpPr/>
            <p:nvPr/>
          </p:nvSpPr>
          <p:spPr>
            <a:xfrm>
              <a:off x="2037820" y="2435145"/>
              <a:ext cx="900000"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Develop fossil fuel divestment plan</a:t>
              </a:r>
              <a:endParaRPr lang="en-AU" sz="800" dirty="0" err="1">
                <a:solidFill>
                  <a:schemeClr val="bg2"/>
                </a:solidFill>
              </a:endParaRPr>
            </a:p>
          </p:txBody>
        </p:sp>
        <p:cxnSp>
          <p:nvCxnSpPr>
            <p:cNvPr id="247" name="Straight Connector 246">
              <a:extLst>
                <a:ext uri="{FF2B5EF4-FFF2-40B4-BE49-F238E27FC236}">
                  <a16:creationId xmlns:a16="http://schemas.microsoft.com/office/drawing/2014/main" id="{5DE5B65C-3CF2-4EE3-BA1F-4A4924177CB1}"/>
                </a:ext>
              </a:extLst>
            </p:cNvPr>
            <p:cNvCxnSpPr/>
            <p:nvPr/>
          </p:nvCxnSpPr>
          <p:spPr>
            <a:xfrm>
              <a:off x="2033216" y="3264545"/>
              <a:ext cx="9000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6150EE5E-53E8-4929-B836-ABBF5A25E771}"/>
                </a:ext>
              </a:extLst>
            </p:cNvPr>
            <p:cNvCxnSpPr>
              <a:cxnSpLocks/>
            </p:cNvCxnSpPr>
            <p:nvPr/>
          </p:nvCxnSpPr>
          <p:spPr>
            <a:xfrm>
              <a:off x="2471635" y="3263154"/>
              <a:ext cx="0" cy="576000"/>
            </a:xfrm>
            <a:prstGeom prst="line">
              <a:avLst/>
            </a:prstGeom>
            <a:ln w="12700" cap="rnd">
              <a:solidFill>
                <a:schemeClr val="accent4"/>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02BFFF7-7E7C-4282-9BA0-D8853AC0D8A0}"/>
              </a:ext>
            </a:extLst>
          </p:cNvPr>
          <p:cNvGrpSpPr/>
          <p:nvPr/>
        </p:nvGrpSpPr>
        <p:grpSpPr>
          <a:xfrm>
            <a:off x="2349888" y="3595342"/>
            <a:ext cx="490505" cy="490505"/>
            <a:chOff x="2349888" y="3596092"/>
            <a:chExt cx="490505" cy="490505"/>
          </a:xfrm>
        </p:grpSpPr>
        <p:sp>
          <p:nvSpPr>
            <p:cNvPr id="254" name="Oval 253">
              <a:extLst>
                <a:ext uri="{FF2B5EF4-FFF2-40B4-BE49-F238E27FC236}">
                  <a16:creationId xmlns:a16="http://schemas.microsoft.com/office/drawing/2014/main" id="{DEF23ABD-FB69-492B-B186-D07C10A9A304}"/>
                </a:ext>
              </a:extLst>
            </p:cNvPr>
            <p:cNvSpPr/>
            <p:nvPr/>
          </p:nvSpPr>
          <p:spPr>
            <a:xfrm>
              <a:off x="2349888" y="3596092"/>
              <a:ext cx="490505" cy="490505"/>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pic>
          <p:nvPicPr>
            <p:cNvPr id="255" name="Picture 254">
              <a:extLst>
                <a:ext uri="{FF2B5EF4-FFF2-40B4-BE49-F238E27FC236}">
                  <a16:creationId xmlns:a16="http://schemas.microsoft.com/office/drawing/2014/main" id="{784F9848-E209-45EE-A252-288643A86A27}"/>
                </a:ext>
              </a:extLst>
            </p:cNvPr>
            <p:cNvPicPr>
              <a:picLocks noChangeAspect="1"/>
            </p:cNvPicPr>
            <p:nvPr/>
          </p:nvPicPr>
          <p:blipFill>
            <a:blip r:embed="rId11"/>
            <a:stretch>
              <a:fillRect/>
            </a:stretch>
          </p:blipFill>
          <p:spPr>
            <a:xfrm>
              <a:off x="2447533" y="3679689"/>
              <a:ext cx="317604" cy="323309"/>
            </a:xfrm>
            <a:prstGeom prst="rect">
              <a:avLst/>
            </a:prstGeom>
          </p:spPr>
        </p:pic>
      </p:grpSp>
      <p:grpSp>
        <p:nvGrpSpPr>
          <p:cNvPr id="33" name="Group 32">
            <a:extLst>
              <a:ext uri="{FF2B5EF4-FFF2-40B4-BE49-F238E27FC236}">
                <a16:creationId xmlns:a16="http://schemas.microsoft.com/office/drawing/2014/main" id="{25BEEA96-436A-47DC-9BF5-BF533C6BB2FC}"/>
              </a:ext>
            </a:extLst>
          </p:cNvPr>
          <p:cNvGrpSpPr/>
          <p:nvPr/>
        </p:nvGrpSpPr>
        <p:grpSpPr>
          <a:xfrm>
            <a:off x="5828602" y="3595342"/>
            <a:ext cx="490505" cy="490505"/>
            <a:chOff x="5828602" y="3567662"/>
            <a:chExt cx="490505" cy="490505"/>
          </a:xfrm>
        </p:grpSpPr>
        <p:sp>
          <p:nvSpPr>
            <p:cNvPr id="256" name="Oval 255">
              <a:extLst>
                <a:ext uri="{FF2B5EF4-FFF2-40B4-BE49-F238E27FC236}">
                  <a16:creationId xmlns:a16="http://schemas.microsoft.com/office/drawing/2014/main" id="{86EACFD4-AFD7-4ACD-8F93-D5118D8E8882}"/>
                </a:ext>
              </a:extLst>
            </p:cNvPr>
            <p:cNvSpPr/>
            <p:nvPr/>
          </p:nvSpPr>
          <p:spPr>
            <a:xfrm>
              <a:off x="5828602" y="3567662"/>
              <a:ext cx="490505" cy="490505"/>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pic>
          <p:nvPicPr>
            <p:cNvPr id="257" name="Picture 256">
              <a:extLst>
                <a:ext uri="{FF2B5EF4-FFF2-40B4-BE49-F238E27FC236}">
                  <a16:creationId xmlns:a16="http://schemas.microsoft.com/office/drawing/2014/main" id="{CAEFBFF8-6142-4AD7-BCDB-B6FBC9B38347}"/>
                </a:ext>
              </a:extLst>
            </p:cNvPr>
            <p:cNvPicPr>
              <a:picLocks noChangeAspect="1"/>
            </p:cNvPicPr>
            <p:nvPr/>
          </p:nvPicPr>
          <p:blipFill>
            <a:blip r:embed="rId12"/>
            <a:stretch>
              <a:fillRect/>
            </a:stretch>
          </p:blipFill>
          <p:spPr>
            <a:xfrm>
              <a:off x="6003104" y="3637878"/>
              <a:ext cx="183128" cy="366531"/>
            </a:xfrm>
            <a:prstGeom prst="rect">
              <a:avLst/>
            </a:prstGeom>
          </p:spPr>
        </p:pic>
      </p:grpSp>
      <p:grpSp>
        <p:nvGrpSpPr>
          <p:cNvPr id="30" name="Group 29">
            <a:extLst>
              <a:ext uri="{FF2B5EF4-FFF2-40B4-BE49-F238E27FC236}">
                <a16:creationId xmlns:a16="http://schemas.microsoft.com/office/drawing/2014/main" id="{ECE8798D-6957-472C-8ACF-B222534A14EA}"/>
              </a:ext>
            </a:extLst>
          </p:cNvPr>
          <p:cNvGrpSpPr/>
          <p:nvPr/>
        </p:nvGrpSpPr>
        <p:grpSpPr>
          <a:xfrm>
            <a:off x="8072156" y="3595342"/>
            <a:ext cx="490505" cy="490505"/>
            <a:chOff x="8072156" y="3536619"/>
            <a:chExt cx="490505" cy="490505"/>
          </a:xfrm>
        </p:grpSpPr>
        <p:sp>
          <p:nvSpPr>
            <p:cNvPr id="258" name="Oval 257">
              <a:extLst>
                <a:ext uri="{FF2B5EF4-FFF2-40B4-BE49-F238E27FC236}">
                  <a16:creationId xmlns:a16="http://schemas.microsoft.com/office/drawing/2014/main" id="{1C89619F-8724-4851-B5B5-EA78D8630B94}"/>
                </a:ext>
              </a:extLst>
            </p:cNvPr>
            <p:cNvSpPr/>
            <p:nvPr/>
          </p:nvSpPr>
          <p:spPr>
            <a:xfrm>
              <a:off x="8072156" y="3536619"/>
              <a:ext cx="490505" cy="490505"/>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pic>
          <p:nvPicPr>
            <p:cNvPr id="259" name="Picture 258">
              <a:extLst>
                <a:ext uri="{FF2B5EF4-FFF2-40B4-BE49-F238E27FC236}">
                  <a16:creationId xmlns:a16="http://schemas.microsoft.com/office/drawing/2014/main" id="{D6ED71DC-EA91-4FE8-BF32-F267E0ABC3C1}"/>
                </a:ext>
              </a:extLst>
            </p:cNvPr>
            <p:cNvPicPr>
              <a:picLocks noChangeAspect="1"/>
            </p:cNvPicPr>
            <p:nvPr/>
          </p:nvPicPr>
          <p:blipFill>
            <a:blip r:embed="rId13"/>
            <a:stretch>
              <a:fillRect/>
            </a:stretch>
          </p:blipFill>
          <p:spPr>
            <a:xfrm>
              <a:off x="8170118" y="3646694"/>
              <a:ext cx="294579" cy="274708"/>
            </a:xfrm>
            <a:prstGeom prst="rect">
              <a:avLst/>
            </a:prstGeom>
          </p:spPr>
        </p:pic>
      </p:grpSp>
      <p:grpSp>
        <p:nvGrpSpPr>
          <p:cNvPr id="45" name="Group 44">
            <a:extLst>
              <a:ext uri="{FF2B5EF4-FFF2-40B4-BE49-F238E27FC236}">
                <a16:creationId xmlns:a16="http://schemas.microsoft.com/office/drawing/2014/main" id="{901A0B6B-DED4-4651-9583-7147553D693A}"/>
              </a:ext>
            </a:extLst>
          </p:cNvPr>
          <p:cNvGrpSpPr/>
          <p:nvPr/>
        </p:nvGrpSpPr>
        <p:grpSpPr>
          <a:xfrm>
            <a:off x="2905340" y="4050598"/>
            <a:ext cx="900000" cy="1416194"/>
            <a:chOff x="2827000" y="4050598"/>
            <a:chExt cx="900000" cy="1416194"/>
          </a:xfrm>
        </p:grpSpPr>
        <p:sp>
          <p:nvSpPr>
            <p:cNvPr id="285" name="Rectangle 284">
              <a:extLst>
                <a:ext uri="{FF2B5EF4-FFF2-40B4-BE49-F238E27FC236}">
                  <a16:creationId xmlns:a16="http://schemas.microsoft.com/office/drawing/2014/main" id="{D4510FAC-87E9-437C-9FB2-1CC719F087FE}"/>
                </a:ext>
              </a:extLst>
            </p:cNvPr>
            <p:cNvSpPr/>
            <p:nvPr/>
          </p:nvSpPr>
          <p:spPr>
            <a:xfrm>
              <a:off x="2827000" y="4050598"/>
              <a:ext cx="900000"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Incorporate sustainability into governance arrangements</a:t>
              </a:r>
              <a:endParaRPr lang="en-AU" sz="800" dirty="0" err="1">
                <a:solidFill>
                  <a:schemeClr val="bg2"/>
                </a:solidFill>
              </a:endParaRPr>
            </a:p>
          </p:txBody>
        </p:sp>
        <p:cxnSp>
          <p:nvCxnSpPr>
            <p:cNvPr id="293" name="Straight Connector 292">
              <a:extLst>
                <a:ext uri="{FF2B5EF4-FFF2-40B4-BE49-F238E27FC236}">
                  <a16:creationId xmlns:a16="http://schemas.microsoft.com/office/drawing/2014/main" id="{4183A30E-EF7F-4F4A-87E6-387359EE6955}"/>
                </a:ext>
              </a:extLst>
            </p:cNvPr>
            <p:cNvCxnSpPr/>
            <p:nvPr/>
          </p:nvCxnSpPr>
          <p:spPr>
            <a:xfrm>
              <a:off x="2827000" y="4896459"/>
              <a:ext cx="90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DE3671EB-4334-4388-ADED-F6F59528FE61}"/>
                </a:ext>
              </a:extLst>
            </p:cNvPr>
            <p:cNvCxnSpPr>
              <a:cxnSpLocks/>
            </p:cNvCxnSpPr>
            <p:nvPr/>
          </p:nvCxnSpPr>
          <p:spPr>
            <a:xfrm>
              <a:off x="3277000" y="4890792"/>
              <a:ext cx="0" cy="576000"/>
            </a:xfrm>
            <a:prstGeom prst="line">
              <a:avLst/>
            </a:prstGeom>
            <a:ln w="12700" cap="rnd">
              <a:solidFill>
                <a:schemeClr val="accent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9EE63FD5-EA3C-4121-B62A-E6E0E8960CFE}"/>
              </a:ext>
            </a:extLst>
          </p:cNvPr>
          <p:cNvGrpSpPr/>
          <p:nvPr/>
        </p:nvGrpSpPr>
        <p:grpSpPr>
          <a:xfrm>
            <a:off x="4004435" y="4065327"/>
            <a:ext cx="900000" cy="1401465"/>
            <a:chOff x="3942751" y="4065327"/>
            <a:chExt cx="900000" cy="1401465"/>
          </a:xfrm>
        </p:grpSpPr>
        <p:sp>
          <p:nvSpPr>
            <p:cNvPr id="286" name="Rectangle 285">
              <a:extLst>
                <a:ext uri="{FF2B5EF4-FFF2-40B4-BE49-F238E27FC236}">
                  <a16:creationId xmlns:a16="http://schemas.microsoft.com/office/drawing/2014/main" id="{D898EFDA-36B5-42B9-944E-A68BF469C5CC}"/>
                </a:ext>
              </a:extLst>
            </p:cNvPr>
            <p:cNvSpPr/>
            <p:nvPr/>
          </p:nvSpPr>
          <p:spPr>
            <a:xfrm>
              <a:off x="3942751" y="4065327"/>
              <a:ext cx="900000"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Implement renewable energy on a part of/all of the estate</a:t>
              </a:r>
              <a:endParaRPr lang="en-AU" sz="800" dirty="0" err="1">
                <a:solidFill>
                  <a:schemeClr val="bg2"/>
                </a:solidFill>
              </a:endParaRPr>
            </a:p>
          </p:txBody>
        </p:sp>
        <p:cxnSp>
          <p:nvCxnSpPr>
            <p:cNvPr id="297" name="Straight Connector 296">
              <a:extLst>
                <a:ext uri="{FF2B5EF4-FFF2-40B4-BE49-F238E27FC236}">
                  <a16:creationId xmlns:a16="http://schemas.microsoft.com/office/drawing/2014/main" id="{84CA9E5B-2254-48D0-A661-A85730C75B72}"/>
                </a:ext>
              </a:extLst>
            </p:cNvPr>
            <p:cNvCxnSpPr/>
            <p:nvPr/>
          </p:nvCxnSpPr>
          <p:spPr>
            <a:xfrm>
              <a:off x="3942751" y="4896459"/>
              <a:ext cx="90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036E497E-33DE-477E-9FA0-69A231DB53B6}"/>
                </a:ext>
              </a:extLst>
            </p:cNvPr>
            <p:cNvCxnSpPr>
              <a:cxnSpLocks/>
            </p:cNvCxnSpPr>
            <p:nvPr/>
          </p:nvCxnSpPr>
          <p:spPr>
            <a:xfrm>
              <a:off x="4392801" y="4890792"/>
              <a:ext cx="0" cy="576000"/>
            </a:xfrm>
            <a:prstGeom prst="line">
              <a:avLst/>
            </a:prstGeom>
            <a:ln w="12700" cap="rnd">
              <a:solidFill>
                <a:schemeClr val="accent3"/>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6BE79525-F10D-4D7D-B4C1-BFD2941142D9}"/>
              </a:ext>
            </a:extLst>
          </p:cNvPr>
          <p:cNvGrpSpPr/>
          <p:nvPr/>
        </p:nvGrpSpPr>
        <p:grpSpPr>
          <a:xfrm>
            <a:off x="5103530" y="4048637"/>
            <a:ext cx="900000" cy="1418155"/>
            <a:chOff x="5033545" y="4048637"/>
            <a:chExt cx="900000" cy="1418155"/>
          </a:xfrm>
        </p:grpSpPr>
        <p:sp>
          <p:nvSpPr>
            <p:cNvPr id="287" name="Rectangle 286">
              <a:extLst>
                <a:ext uri="{FF2B5EF4-FFF2-40B4-BE49-F238E27FC236}">
                  <a16:creationId xmlns:a16="http://schemas.microsoft.com/office/drawing/2014/main" id="{C9508383-816E-434E-AF56-248BB7768BFA}"/>
                </a:ext>
              </a:extLst>
            </p:cNvPr>
            <p:cNvSpPr/>
            <p:nvPr/>
          </p:nvSpPr>
          <p:spPr>
            <a:xfrm>
              <a:off x="5033545" y="4048637"/>
              <a:ext cx="900000"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Expand travel policy to reduce emissions from commuting to/from campus</a:t>
              </a:r>
              <a:endParaRPr lang="en-AU" sz="800" dirty="0" err="1">
                <a:solidFill>
                  <a:schemeClr val="bg2"/>
                </a:solidFill>
              </a:endParaRPr>
            </a:p>
          </p:txBody>
        </p:sp>
        <p:cxnSp>
          <p:nvCxnSpPr>
            <p:cNvPr id="296" name="Straight Connector 295">
              <a:extLst>
                <a:ext uri="{FF2B5EF4-FFF2-40B4-BE49-F238E27FC236}">
                  <a16:creationId xmlns:a16="http://schemas.microsoft.com/office/drawing/2014/main" id="{49A31F3B-1199-45B4-B51B-7684B2111BBF}"/>
                </a:ext>
              </a:extLst>
            </p:cNvPr>
            <p:cNvCxnSpPr/>
            <p:nvPr/>
          </p:nvCxnSpPr>
          <p:spPr>
            <a:xfrm>
              <a:off x="5033545" y="4896459"/>
              <a:ext cx="90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212D4ADC-814D-4EF2-8AD6-D87CE55A5524}"/>
                </a:ext>
              </a:extLst>
            </p:cNvPr>
            <p:cNvCxnSpPr>
              <a:cxnSpLocks/>
            </p:cNvCxnSpPr>
            <p:nvPr/>
          </p:nvCxnSpPr>
          <p:spPr>
            <a:xfrm>
              <a:off x="5496050" y="4890792"/>
              <a:ext cx="0" cy="576000"/>
            </a:xfrm>
            <a:prstGeom prst="line">
              <a:avLst/>
            </a:prstGeom>
            <a:ln w="12700" cap="rnd">
              <a:solidFill>
                <a:schemeClr val="accent3"/>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BA19AD7E-4103-4246-9D91-C439576C2725}"/>
              </a:ext>
            </a:extLst>
          </p:cNvPr>
          <p:cNvGrpSpPr/>
          <p:nvPr/>
        </p:nvGrpSpPr>
        <p:grpSpPr>
          <a:xfrm>
            <a:off x="6202625" y="4043712"/>
            <a:ext cx="916270" cy="1423080"/>
            <a:chOff x="6152660" y="4043712"/>
            <a:chExt cx="916270" cy="1423080"/>
          </a:xfrm>
        </p:grpSpPr>
        <p:sp>
          <p:nvSpPr>
            <p:cNvPr id="288" name="Rectangle 287">
              <a:extLst>
                <a:ext uri="{FF2B5EF4-FFF2-40B4-BE49-F238E27FC236}">
                  <a16:creationId xmlns:a16="http://schemas.microsoft.com/office/drawing/2014/main" id="{78BD5745-097F-438F-92B0-86C12AB2364D}"/>
                </a:ext>
              </a:extLst>
            </p:cNvPr>
            <p:cNvSpPr/>
            <p:nvPr/>
          </p:nvSpPr>
          <p:spPr>
            <a:xfrm>
              <a:off x="6152660" y="4043712"/>
              <a:ext cx="900000"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Work with local community/council/businesses to improve local biodiversity</a:t>
              </a:r>
              <a:endParaRPr lang="en-AU" sz="800" dirty="0" err="1">
                <a:solidFill>
                  <a:schemeClr val="bg2"/>
                </a:solidFill>
              </a:endParaRPr>
            </a:p>
          </p:txBody>
        </p:sp>
        <p:cxnSp>
          <p:nvCxnSpPr>
            <p:cNvPr id="299" name="Straight Connector 298">
              <a:extLst>
                <a:ext uri="{FF2B5EF4-FFF2-40B4-BE49-F238E27FC236}">
                  <a16:creationId xmlns:a16="http://schemas.microsoft.com/office/drawing/2014/main" id="{F4BDCFE2-9B98-4815-9862-9F496A8126A1}"/>
                </a:ext>
              </a:extLst>
            </p:cNvPr>
            <p:cNvCxnSpPr/>
            <p:nvPr/>
          </p:nvCxnSpPr>
          <p:spPr>
            <a:xfrm>
              <a:off x="6168930" y="4896459"/>
              <a:ext cx="9000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0366A98E-48F0-418D-B123-7E13797BD543}"/>
                </a:ext>
              </a:extLst>
            </p:cNvPr>
            <p:cNvCxnSpPr>
              <a:cxnSpLocks/>
            </p:cNvCxnSpPr>
            <p:nvPr/>
          </p:nvCxnSpPr>
          <p:spPr>
            <a:xfrm>
              <a:off x="6633182" y="4890792"/>
              <a:ext cx="0" cy="576000"/>
            </a:xfrm>
            <a:prstGeom prst="line">
              <a:avLst/>
            </a:prstGeom>
            <a:ln w="12700" cap="rnd">
              <a:solidFill>
                <a:schemeClr val="accent4"/>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FE36C09C-CD86-4E1D-851D-50F4B79A1C35}"/>
              </a:ext>
            </a:extLst>
          </p:cNvPr>
          <p:cNvGrpSpPr/>
          <p:nvPr/>
        </p:nvGrpSpPr>
        <p:grpSpPr>
          <a:xfrm>
            <a:off x="7317990" y="4034741"/>
            <a:ext cx="900000" cy="1432051"/>
            <a:chOff x="7225347" y="4034741"/>
            <a:chExt cx="900000" cy="1432051"/>
          </a:xfrm>
        </p:grpSpPr>
        <p:sp>
          <p:nvSpPr>
            <p:cNvPr id="289" name="Rectangle 288">
              <a:extLst>
                <a:ext uri="{FF2B5EF4-FFF2-40B4-BE49-F238E27FC236}">
                  <a16:creationId xmlns:a16="http://schemas.microsoft.com/office/drawing/2014/main" id="{24747215-7E3F-4D40-A071-F05376470A19}"/>
                </a:ext>
              </a:extLst>
            </p:cNvPr>
            <p:cNvSpPr/>
            <p:nvPr/>
          </p:nvSpPr>
          <p:spPr>
            <a:xfrm>
              <a:off x="7225347" y="4034741"/>
              <a:ext cx="900000"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Share carbon footprint data collection approach as model to other colleges</a:t>
              </a:r>
              <a:endParaRPr lang="en-AU" sz="800" dirty="0" err="1">
                <a:solidFill>
                  <a:schemeClr val="bg2"/>
                </a:solidFill>
              </a:endParaRPr>
            </a:p>
          </p:txBody>
        </p:sp>
        <p:cxnSp>
          <p:nvCxnSpPr>
            <p:cNvPr id="294" name="Straight Connector 293">
              <a:extLst>
                <a:ext uri="{FF2B5EF4-FFF2-40B4-BE49-F238E27FC236}">
                  <a16:creationId xmlns:a16="http://schemas.microsoft.com/office/drawing/2014/main" id="{72D8D8E1-1C74-4E25-B232-B3DF3958EB07}"/>
                </a:ext>
              </a:extLst>
            </p:cNvPr>
            <p:cNvCxnSpPr/>
            <p:nvPr/>
          </p:nvCxnSpPr>
          <p:spPr>
            <a:xfrm>
              <a:off x="7225347" y="4896459"/>
              <a:ext cx="900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2F5CBF91-EC9B-4A64-A628-8C484AB4A336}"/>
                </a:ext>
              </a:extLst>
            </p:cNvPr>
            <p:cNvCxnSpPr>
              <a:cxnSpLocks/>
            </p:cNvCxnSpPr>
            <p:nvPr/>
          </p:nvCxnSpPr>
          <p:spPr>
            <a:xfrm>
              <a:off x="7702129" y="4890792"/>
              <a:ext cx="0" cy="576000"/>
            </a:xfrm>
            <a:prstGeom prst="line">
              <a:avLst/>
            </a:prstGeom>
            <a:ln w="12700" cap="rnd">
              <a:solidFill>
                <a:schemeClr val="accent6"/>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CB108428-29B1-4B8F-ADD2-5E113E7B994F}"/>
              </a:ext>
            </a:extLst>
          </p:cNvPr>
          <p:cNvGrpSpPr/>
          <p:nvPr/>
        </p:nvGrpSpPr>
        <p:grpSpPr>
          <a:xfrm>
            <a:off x="8417085" y="4026560"/>
            <a:ext cx="917168" cy="1440232"/>
            <a:chOff x="8291388" y="4026560"/>
            <a:chExt cx="917168" cy="1440232"/>
          </a:xfrm>
        </p:grpSpPr>
        <p:sp>
          <p:nvSpPr>
            <p:cNvPr id="290" name="Rectangle 289">
              <a:extLst>
                <a:ext uri="{FF2B5EF4-FFF2-40B4-BE49-F238E27FC236}">
                  <a16:creationId xmlns:a16="http://schemas.microsoft.com/office/drawing/2014/main" id="{033B74EF-FD09-4F5A-AE8C-52E4D13CC4ED}"/>
                </a:ext>
              </a:extLst>
            </p:cNvPr>
            <p:cNvSpPr/>
            <p:nvPr/>
          </p:nvSpPr>
          <p:spPr>
            <a:xfrm>
              <a:off x="8308556" y="4026560"/>
              <a:ext cx="900000"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Embed climate responsibility into staff development</a:t>
              </a:r>
              <a:endParaRPr lang="en-AU" sz="800" dirty="0" err="1">
                <a:solidFill>
                  <a:schemeClr val="bg2"/>
                </a:solidFill>
              </a:endParaRPr>
            </a:p>
          </p:txBody>
        </p:sp>
        <p:cxnSp>
          <p:nvCxnSpPr>
            <p:cNvPr id="295" name="Straight Connector 294">
              <a:extLst>
                <a:ext uri="{FF2B5EF4-FFF2-40B4-BE49-F238E27FC236}">
                  <a16:creationId xmlns:a16="http://schemas.microsoft.com/office/drawing/2014/main" id="{B721BCBE-A2F8-4211-85B1-64F773740CDF}"/>
                </a:ext>
              </a:extLst>
            </p:cNvPr>
            <p:cNvCxnSpPr/>
            <p:nvPr/>
          </p:nvCxnSpPr>
          <p:spPr>
            <a:xfrm>
              <a:off x="8291388" y="4896459"/>
              <a:ext cx="90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49507B48-89D8-4CD1-969F-34FEDB82174A}"/>
                </a:ext>
              </a:extLst>
            </p:cNvPr>
            <p:cNvCxnSpPr>
              <a:cxnSpLocks/>
            </p:cNvCxnSpPr>
            <p:nvPr/>
          </p:nvCxnSpPr>
          <p:spPr>
            <a:xfrm>
              <a:off x="8775724" y="4890792"/>
              <a:ext cx="0" cy="576000"/>
            </a:xfrm>
            <a:prstGeom prst="line">
              <a:avLst/>
            </a:prstGeom>
            <a:ln w="12700" cap="rnd">
              <a:solidFill>
                <a:schemeClr val="accent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6DD5B8DC-2343-457F-939F-F89A3D9F84A2}"/>
              </a:ext>
            </a:extLst>
          </p:cNvPr>
          <p:cNvGrpSpPr/>
          <p:nvPr/>
        </p:nvGrpSpPr>
        <p:grpSpPr>
          <a:xfrm>
            <a:off x="9533348" y="4050217"/>
            <a:ext cx="917168" cy="1416575"/>
            <a:chOff x="9403782" y="4050217"/>
            <a:chExt cx="917168" cy="1416575"/>
          </a:xfrm>
        </p:grpSpPr>
        <p:sp>
          <p:nvSpPr>
            <p:cNvPr id="291" name="Rectangle 290">
              <a:extLst>
                <a:ext uri="{FF2B5EF4-FFF2-40B4-BE49-F238E27FC236}">
                  <a16:creationId xmlns:a16="http://schemas.microsoft.com/office/drawing/2014/main" id="{AD139FC8-656E-4BFE-A709-3EEC08CF9F66}"/>
                </a:ext>
              </a:extLst>
            </p:cNvPr>
            <p:cNvSpPr/>
            <p:nvPr/>
          </p:nvSpPr>
          <p:spPr>
            <a:xfrm>
              <a:off x="9420950" y="4050217"/>
              <a:ext cx="900000"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Train teaching staff to incorporate sustainability into curriculum for all courses</a:t>
              </a:r>
              <a:endParaRPr lang="en-AU" sz="800" dirty="0" err="1">
                <a:solidFill>
                  <a:schemeClr val="bg2"/>
                </a:solidFill>
              </a:endParaRPr>
            </a:p>
          </p:txBody>
        </p:sp>
        <p:cxnSp>
          <p:nvCxnSpPr>
            <p:cNvPr id="298" name="Straight Connector 297">
              <a:extLst>
                <a:ext uri="{FF2B5EF4-FFF2-40B4-BE49-F238E27FC236}">
                  <a16:creationId xmlns:a16="http://schemas.microsoft.com/office/drawing/2014/main" id="{11082AA9-B166-49A0-9AEB-2CF36F8BDDB7}"/>
                </a:ext>
              </a:extLst>
            </p:cNvPr>
            <p:cNvCxnSpPr/>
            <p:nvPr/>
          </p:nvCxnSpPr>
          <p:spPr>
            <a:xfrm>
              <a:off x="9403782" y="4896459"/>
              <a:ext cx="90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1A5E82E0-CA4D-4778-B5EF-7CAEAD8BC262}"/>
                </a:ext>
              </a:extLst>
            </p:cNvPr>
            <p:cNvCxnSpPr>
              <a:cxnSpLocks/>
            </p:cNvCxnSpPr>
            <p:nvPr/>
          </p:nvCxnSpPr>
          <p:spPr>
            <a:xfrm>
              <a:off x="9894839" y="4890792"/>
              <a:ext cx="0" cy="576000"/>
            </a:xfrm>
            <a:prstGeom prst="line">
              <a:avLst/>
            </a:prstGeom>
            <a:ln w="12700" cap="rnd">
              <a:solidFill>
                <a:schemeClr val="accent2"/>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DE4115CF-5088-49BA-AD16-C86CCE7F80A0}"/>
              </a:ext>
            </a:extLst>
          </p:cNvPr>
          <p:cNvGrpSpPr/>
          <p:nvPr/>
        </p:nvGrpSpPr>
        <p:grpSpPr>
          <a:xfrm>
            <a:off x="690010" y="4070489"/>
            <a:ext cx="907624" cy="1396303"/>
            <a:chOff x="690010" y="4070489"/>
            <a:chExt cx="907624" cy="1396303"/>
          </a:xfrm>
        </p:grpSpPr>
        <p:cxnSp>
          <p:nvCxnSpPr>
            <p:cNvPr id="308" name="Straight Connector 307">
              <a:extLst>
                <a:ext uri="{FF2B5EF4-FFF2-40B4-BE49-F238E27FC236}">
                  <a16:creationId xmlns:a16="http://schemas.microsoft.com/office/drawing/2014/main" id="{F3A268CD-0085-4636-B5BB-6255CEB6142C}"/>
                </a:ext>
              </a:extLst>
            </p:cNvPr>
            <p:cNvCxnSpPr/>
            <p:nvPr/>
          </p:nvCxnSpPr>
          <p:spPr>
            <a:xfrm>
              <a:off x="690010" y="4896459"/>
              <a:ext cx="90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B715EB63-E02B-4C74-AAAA-43BABE9B706F}"/>
                </a:ext>
              </a:extLst>
            </p:cNvPr>
            <p:cNvCxnSpPr>
              <a:cxnSpLocks/>
            </p:cNvCxnSpPr>
            <p:nvPr/>
          </p:nvCxnSpPr>
          <p:spPr>
            <a:xfrm>
              <a:off x="1140010" y="4890792"/>
              <a:ext cx="0" cy="576000"/>
            </a:xfrm>
            <a:prstGeom prst="line">
              <a:avLst/>
            </a:prstGeom>
            <a:ln w="12700" cap="rnd">
              <a:solidFill>
                <a:schemeClr val="accent2"/>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10" name="Rectangle 309">
              <a:extLst>
                <a:ext uri="{FF2B5EF4-FFF2-40B4-BE49-F238E27FC236}">
                  <a16:creationId xmlns:a16="http://schemas.microsoft.com/office/drawing/2014/main" id="{895F5264-545A-4F50-9002-5B70B695FADB}"/>
                </a:ext>
              </a:extLst>
            </p:cNvPr>
            <p:cNvSpPr/>
            <p:nvPr/>
          </p:nvSpPr>
          <p:spPr>
            <a:xfrm>
              <a:off x="697634" y="4070489"/>
              <a:ext cx="900000" cy="79345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Audit curriculum against SDGs using Responsible Futures Framework and accreditation</a:t>
              </a:r>
              <a:endParaRPr lang="en-AU" sz="800" dirty="0" err="1">
                <a:solidFill>
                  <a:schemeClr val="bg2"/>
                </a:solidFill>
              </a:endParaRPr>
            </a:p>
          </p:txBody>
        </p:sp>
      </p:grpSp>
      <p:grpSp>
        <p:nvGrpSpPr>
          <p:cNvPr id="65" name="Group 64">
            <a:extLst>
              <a:ext uri="{FF2B5EF4-FFF2-40B4-BE49-F238E27FC236}">
                <a16:creationId xmlns:a16="http://schemas.microsoft.com/office/drawing/2014/main" id="{51481DCE-6338-4C35-BC33-9A276F162F22}"/>
              </a:ext>
            </a:extLst>
          </p:cNvPr>
          <p:cNvGrpSpPr/>
          <p:nvPr/>
        </p:nvGrpSpPr>
        <p:grpSpPr>
          <a:xfrm>
            <a:off x="10667262" y="4024638"/>
            <a:ext cx="915875" cy="1442154"/>
            <a:chOff x="10623663" y="4024638"/>
            <a:chExt cx="915875" cy="1442154"/>
          </a:xfrm>
        </p:grpSpPr>
        <p:sp>
          <p:nvSpPr>
            <p:cNvPr id="311" name="Rectangle 310">
              <a:extLst>
                <a:ext uri="{FF2B5EF4-FFF2-40B4-BE49-F238E27FC236}">
                  <a16:creationId xmlns:a16="http://schemas.microsoft.com/office/drawing/2014/main" id="{C513C9A4-D68E-477E-8B2B-9A53118E33AC}"/>
                </a:ext>
              </a:extLst>
            </p:cNvPr>
            <p:cNvSpPr/>
            <p:nvPr/>
          </p:nvSpPr>
          <p:spPr>
            <a:xfrm>
              <a:off x="10623663" y="4024638"/>
              <a:ext cx="900000"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Apply for Green Gown or </a:t>
              </a:r>
              <a:r>
                <a:rPr lang="en-GB" sz="800" dirty="0" err="1">
                  <a:solidFill>
                    <a:schemeClr val="bg2"/>
                  </a:solidFill>
                </a:rPr>
                <a:t>AoC</a:t>
              </a:r>
              <a:r>
                <a:rPr lang="en-GB" sz="800" dirty="0">
                  <a:solidFill>
                    <a:schemeClr val="bg2"/>
                  </a:solidFill>
                </a:rPr>
                <a:t> Beacon award</a:t>
              </a:r>
              <a:endParaRPr lang="en-AU" sz="800" dirty="0" err="1">
                <a:solidFill>
                  <a:schemeClr val="bg2"/>
                </a:solidFill>
              </a:endParaRPr>
            </a:p>
          </p:txBody>
        </p:sp>
        <p:cxnSp>
          <p:nvCxnSpPr>
            <p:cNvPr id="312" name="Straight Connector 311">
              <a:extLst>
                <a:ext uri="{FF2B5EF4-FFF2-40B4-BE49-F238E27FC236}">
                  <a16:creationId xmlns:a16="http://schemas.microsoft.com/office/drawing/2014/main" id="{BB780ECC-4DDE-43AF-97A8-70DB77BB0740}"/>
                </a:ext>
              </a:extLst>
            </p:cNvPr>
            <p:cNvCxnSpPr>
              <a:cxnSpLocks/>
            </p:cNvCxnSpPr>
            <p:nvPr/>
          </p:nvCxnSpPr>
          <p:spPr>
            <a:xfrm>
              <a:off x="11085406" y="4890792"/>
              <a:ext cx="0" cy="576000"/>
            </a:xfrm>
            <a:prstGeom prst="line">
              <a:avLst/>
            </a:prstGeom>
            <a:ln w="12700" cap="rnd">
              <a:solidFill>
                <a:schemeClr val="accent4"/>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14630FA2-159A-4107-9911-4ACB1E51D2AD}"/>
                </a:ext>
              </a:extLst>
            </p:cNvPr>
            <p:cNvCxnSpPr/>
            <p:nvPr/>
          </p:nvCxnSpPr>
          <p:spPr>
            <a:xfrm>
              <a:off x="10639538" y="4896459"/>
              <a:ext cx="9000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0FD18878-2974-4A2C-A669-53A2E6CFC0EB}"/>
              </a:ext>
            </a:extLst>
          </p:cNvPr>
          <p:cNvGrpSpPr/>
          <p:nvPr/>
        </p:nvGrpSpPr>
        <p:grpSpPr>
          <a:xfrm>
            <a:off x="1796729" y="4077252"/>
            <a:ext cx="909516" cy="1389540"/>
            <a:chOff x="1708919" y="4077252"/>
            <a:chExt cx="909516" cy="1389540"/>
          </a:xfrm>
        </p:grpSpPr>
        <p:sp>
          <p:nvSpPr>
            <p:cNvPr id="284" name="Rectangle 283">
              <a:extLst>
                <a:ext uri="{FF2B5EF4-FFF2-40B4-BE49-F238E27FC236}">
                  <a16:creationId xmlns:a16="http://schemas.microsoft.com/office/drawing/2014/main" id="{D87A5595-5088-4985-87CD-A017E1567268}"/>
                </a:ext>
              </a:extLst>
            </p:cNvPr>
            <p:cNvSpPr/>
            <p:nvPr/>
          </p:nvSpPr>
          <p:spPr>
            <a:xfrm>
              <a:off x="1708919" y="4077252"/>
              <a:ext cx="900000" cy="82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chemeClr val="bg2"/>
                  </a:solidFill>
                </a:rPr>
                <a:t>Develop climate adaptation/climate risk mgmt. approach</a:t>
              </a:r>
              <a:endParaRPr lang="en-AU" sz="800" dirty="0" err="1">
                <a:solidFill>
                  <a:schemeClr val="bg2"/>
                </a:solidFill>
              </a:endParaRPr>
            </a:p>
          </p:txBody>
        </p:sp>
        <p:cxnSp>
          <p:nvCxnSpPr>
            <p:cNvPr id="292" name="Straight Connector 291">
              <a:extLst>
                <a:ext uri="{FF2B5EF4-FFF2-40B4-BE49-F238E27FC236}">
                  <a16:creationId xmlns:a16="http://schemas.microsoft.com/office/drawing/2014/main" id="{DE4C2DA9-107C-4596-93BD-700C6576BA77}"/>
                </a:ext>
              </a:extLst>
            </p:cNvPr>
            <p:cNvCxnSpPr/>
            <p:nvPr/>
          </p:nvCxnSpPr>
          <p:spPr>
            <a:xfrm>
              <a:off x="1718435" y="4896459"/>
              <a:ext cx="90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CD98BF11-DF0B-4F52-BEA0-6B6E95C79E1B}"/>
                </a:ext>
              </a:extLst>
            </p:cNvPr>
            <p:cNvCxnSpPr>
              <a:cxnSpLocks/>
            </p:cNvCxnSpPr>
            <p:nvPr/>
          </p:nvCxnSpPr>
          <p:spPr>
            <a:xfrm>
              <a:off x="2168435" y="4890792"/>
              <a:ext cx="0" cy="576000"/>
            </a:xfrm>
            <a:prstGeom prst="line">
              <a:avLst/>
            </a:prstGeom>
            <a:ln w="12700" cap="rnd">
              <a:solidFill>
                <a:schemeClr val="accent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315" name="Group 314">
            <a:extLst>
              <a:ext uri="{FF2B5EF4-FFF2-40B4-BE49-F238E27FC236}">
                <a16:creationId xmlns:a16="http://schemas.microsoft.com/office/drawing/2014/main" id="{A193E399-EF1C-4F91-BDAB-4B4C752D26E3}"/>
              </a:ext>
            </a:extLst>
          </p:cNvPr>
          <p:cNvGrpSpPr/>
          <p:nvPr/>
        </p:nvGrpSpPr>
        <p:grpSpPr>
          <a:xfrm>
            <a:off x="2588358" y="5178792"/>
            <a:ext cx="490505" cy="490505"/>
            <a:chOff x="3114524" y="5241854"/>
            <a:chExt cx="490505" cy="490505"/>
          </a:xfrm>
        </p:grpSpPr>
        <p:sp>
          <p:nvSpPr>
            <p:cNvPr id="316" name="Oval 315">
              <a:extLst>
                <a:ext uri="{FF2B5EF4-FFF2-40B4-BE49-F238E27FC236}">
                  <a16:creationId xmlns:a16="http://schemas.microsoft.com/office/drawing/2014/main" id="{80505D82-913F-47BB-BD80-9E7A8340506C}"/>
                </a:ext>
              </a:extLst>
            </p:cNvPr>
            <p:cNvSpPr/>
            <p:nvPr/>
          </p:nvSpPr>
          <p:spPr>
            <a:xfrm>
              <a:off x="3114524" y="5241854"/>
              <a:ext cx="490505" cy="490505"/>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pic>
          <p:nvPicPr>
            <p:cNvPr id="317" name="Picture 316">
              <a:extLst>
                <a:ext uri="{FF2B5EF4-FFF2-40B4-BE49-F238E27FC236}">
                  <a16:creationId xmlns:a16="http://schemas.microsoft.com/office/drawing/2014/main" id="{12CB015C-E8B4-4555-BAD7-55E20AB9528D}"/>
                </a:ext>
              </a:extLst>
            </p:cNvPr>
            <p:cNvPicPr>
              <a:picLocks noChangeAspect="1"/>
            </p:cNvPicPr>
            <p:nvPr/>
          </p:nvPicPr>
          <p:blipFill>
            <a:blip r:embed="rId14"/>
            <a:stretch>
              <a:fillRect/>
            </a:stretch>
          </p:blipFill>
          <p:spPr>
            <a:xfrm>
              <a:off x="3203160" y="5342733"/>
              <a:ext cx="337858" cy="281955"/>
            </a:xfrm>
            <a:prstGeom prst="rect">
              <a:avLst/>
            </a:prstGeom>
          </p:spPr>
        </p:pic>
      </p:grpSp>
      <p:sp>
        <p:nvSpPr>
          <p:cNvPr id="318" name="Rectangle 317">
            <a:extLst>
              <a:ext uri="{FF2B5EF4-FFF2-40B4-BE49-F238E27FC236}">
                <a16:creationId xmlns:a16="http://schemas.microsoft.com/office/drawing/2014/main" id="{4BED9D6D-EEC0-4446-B251-A49AEDBEEA05}"/>
              </a:ext>
            </a:extLst>
          </p:cNvPr>
          <p:cNvSpPr/>
          <p:nvPr/>
        </p:nvSpPr>
        <p:spPr>
          <a:xfrm>
            <a:off x="631859" y="5365452"/>
            <a:ext cx="1239125" cy="201327"/>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2"/>
                </a:solidFill>
                <a:cs typeface="Segoe UI Semilight" panose="020B0402040204020203" pitchFamily="34" charset="0"/>
              </a:rPr>
              <a:t>LEADING</a:t>
            </a:r>
            <a:endParaRPr lang="en-AU" sz="1100" b="1" dirty="0" err="1">
              <a:solidFill>
                <a:schemeClr val="bg2"/>
              </a:solidFill>
              <a:cs typeface="Segoe UI Semilight" panose="020B0402040204020203" pitchFamily="34" charset="0"/>
            </a:endParaRPr>
          </a:p>
        </p:txBody>
      </p:sp>
      <p:sp>
        <p:nvSpPr>
          <p:cNvPr id="319" name="Isosceles Triangle 318">
            <a:extLst>
              <a:ext uri="{FF2B5EF4-FFF2-40B4-BE49-F238E27FC236}">
                <a16:creationId xmlns:a16="http://schemas.microsoft.com/office/drawing/2014/main" id="{BA023BE7-E603-4804-9522-B17A50180EAE}"/>
              </a:ext>
            </a:extLst>
          </p:cNvPr>
          <p:cNvSpPr/>
          <p:nvPr/>
        </p:nvSpPr>
        <p:spPr>
          <a:xfrm rot="5400000">
            <a:off x="1842129" y="5405718"/>
            <a:ext cx="221215" cy="190703"/>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grpSp>
        <p:nvGrpSpPr>
          <p:cNvPr id="320" name="Group 319">
            <a:extLst>
              <a:ext uri="{FF2B5EF4-FFF2-40B4-BE49-F238E27FC236}">
                <a16:creationId xmlns:a16="http://schemas.microsoft.com/office/drawing/2014/main" id="{C0E5E92B-DCCC-47F3-8092-5FAEAFEFC074}"/>
              </a:ext>
            </a:extLst>
          </p:cNvPr>
          <p:cNvGrpSpPr/>
          <p:nvPr/>
        </p:nvGrpSpPr>
        <p:grpSpPr>
          <a:xfrm>
            <a:off x="5838982" y="5178792"/>
            <a:ext cx="490505" cy="490505"/>
            <a:chOff x="5554878" y="5271388"/>
            <a:chExt cx="490505" cy="490505"/>
          </a:xfrm>
        </p:grpSpPr>
        <p:sp>
          <p:nvSpPr>
            <p:cNvPr id="321" name="Oval 320">
              <a:extLst>
                <a:ext uri="{FF2B5EF4-FFF2-40B4-BE49-F238E27FC236}">
                  <a16:creationId xmlns:a16="http://schemas.microsoft.com/office/drawing/2014/main" id="{F604896D-054F-453E-BEF0-EE266DD2781F}"/>
                </a:ext>
              </a:extLst>
            </p:cNvPr>
            <p:cNvSpPr/>
            <p:nvPr/>
          </p:nvSpPr>
          <p:spPr>
            <a:xfrm>
              <a:off x="5554878" y="5271388"/>
              <a:ext cx="490505" cy="490505"/>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pic>
          <p:nvPicPr>
            <p:cNvPr id="322" name="Picture 321">
              <a:extLst>
                <a:ext uri="{FF2B5EF4-FFF2-40B4-BE49-F238E27FC236}">
                  <a16:creationId xmlns:a16="http://schemas.microsoft.com/office/drawing/2014/main" id="{EE2F2FA9-B108-476E-B54E-3A6A744EC3F1}"/>
                </a:ext>
              </a:extLst>
            </p:cNvPr>
            <p:cNvPicPr>
              <a:picLocks noChangeAspect="1"/>
            </p:cNvPicPr>
            <p:nvPr/>
          </p:nvPicPr>
          <p:blipFill>
            <a:blip r:embed="rId15"/>
            <a:stretch>
              <a:fillRect/>
            </a:stretch>
          </p:blipFill>
          <p:spPr>
            <a:xfrm>
              <a:off x="5670623" y="5340781"/>
              <a:ext cx="261175" cy="333296"/>
            </a:xfrm>
            <a:prstGeom prst="rect">
              <a:avLst/>
            </a:prstGeom>
          </p:spPr>
        </p:pic>
      </p:grpSp>
      <p:sp>
        <p:nvSpPr>
          <p:cNvPr id="323" name="Oval 322">
            <a:extLst>
              <a:ext uri="{FF2B5EF4-FFF2-40B4-BE49-F238E27FC236}">
                <a16:creationId xmlns:a16="http://schemas.microsoft.com/office/drawing/2014/main" id="{24F48A2C-975D-4448-9476-4FA399F6BB71}"/>
              </a:ext>
            </a:extLst>
          </p:cNvPr>
          <p:cNvSpPr/>
          <p:nvPr/>
        </p:nvSpPr>
        <p:spPr>
          <a:xfrm>
            <a:off x="8164228" y="5203228"/>
            <a:ext cx="490505" cy="490505"/>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pic>
        <p:nvPicPr>
          <p:cNvPr id="324" name="Picture 323">
            <a:extLst>
              <a:ext uri="{FF2B5EF4-FFF2-40B4-BE49-F238E27FC236}">
                <a16:creationId xmlns:a16="http://schemas.microsoft.com/office/drawing/2014/main" id="{7BF1A7DD-1FA6-4FFD-A62D-8FA6B2966E56}"/>
              </a:ext>
            </a:extLst>
          </p:cNvPr>
          <p:cNvPicPr>
            <a:picLocks noChangeAspect="1"/>
          </p:cNvPicPr>
          <p:nvPr/>
        </p:nvPicPr>
        <p:blipFill>
          <a:blip r:embed="rId16"/>
          <a:stretch>
            <a:fillRect/>
          </a:stretch>
        </p:blipFill>
        <p:spPr>
          <a:xfrm>
            <a:off x="8314453" y="5293207"/>
            <a:ext cx="236584" cy="304983"/>
          </a:xfrm>
          <a:prstGeom prst="rect">
            <a:avLst/>
          </a:prstGeom>
        </p:spPr>
      </p:pic>
      <p:sp>
        <p:nvSpPr>
          <p:cNvPr id="325" name="Isosceles Triangle 324">
            <a:extLst>
              <a:ext uri="{FF2B5EF4-FFF2-40B4-BE49-F238E27FC236}">
                <a16:creationId xmlns:a16="http://schemas.microsoft.com/office/drawing/2014/main" id="{71774BAC-77E0-4BE9-BBDD-8C05F7051461}"/>
              </a:ext>
            </a:extLst>
          </p:cNvPr>
          <p:cNvSpPr/>
          <p:nvPr/>
        </p:nvSpPr>
        <p:spPr>
          <a:xfrm rot="10800000">
            <a:off x="351512" y="4148640"/>
            <a:ext cx="221215" cy="190703"/>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Tree>
    <p:extLst>
      <p:ext uri="{BB962C8B-B14F-4D97-AF65-F5344CB8AC3E}">
        <p14:creationId xmlns:p14="http://schemas.microsoft.com/office/powerpoint/2010/main" val="2769823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3DA0DF6-0081-441E-9433-C5DD298BE2C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4" imgW="415" imgH="416" progId="TCLayout.ActiveDocument.1">
                  <p:embed/>
                </p:oleObj>
              </mc:Choice>
              <mc:Fallback>
                <p:oleObj name="think-cell Slide" r:id="rId4" imgW="415" imgH="416" progId="TCLayout.ActiveDocument.1">
                  <p:embed/>
                  <p:pic>
                    <p:nvPicPr>
                      <p:cNvPr id="10" name="Object 9" hidden="1">
                        <a:extLst>
                          <a:ext uri="{FF2B5EF4-FFF2-40B4-BE49-F238E27FC236}">
                            <a16:creationId xmlns:a16="http://schemas.microsoft.com/office/drawing/2014/main" id="{C3DA0DF6-0081-441E-9433-C5DD298BE2C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CAE2BFFB-BF63-4F03-86DB-E07D1D78B2E9}"/>
              </a:ext>
            </a:extLst>
          </p:cNvPr>
          <p:cNvSpPr/>
          <p:nvPr/>
        </p:nvSpPr>
        <p:spPr>
          <a:xfrm>
            <a:off x="0" y="0"/>
            <a:ext cx="12190413" cy="6859587"/>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2" name="Rectangle 1">
            <a:extLst>
              <a:ext uri="{FF2B5EF4-FFF2-40B4-BE49-F238E27FC236}">
                <a16:creationId xmlns:a16="http://schemas.microsoft.com/office/drawing/2014/main" id="{C0F81242-EB17-426C-9E89-4ADF11B1A018}"/>
              </a:ext>
            </a:extLst>
          </p:cNvPr>
          <p:cNvSpPr/>
          <p:nvPr/>
        </p:nvSpPr>
        <p:spPr>
          <a:xfrm>
            <a:off x="2231571" y="664029"/>
            <a:ext cx="3080658" cy="5551714"/>
          </a:xfrm>
          <a:prstGeom prst="rect">
            <a:avLst/>
          </a:prstGeom>
          <a:solidFill>
            <a:srgbClr val="FFFFFF">
              <a:alpha val="1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2" name="Rectangle 31">
            <a:extLst>
              <a:ext uri="{FF2B5EF4-FFF2-40B4-BE49-F238E27FC236}">
                <a16:creationId xmlns:a16="http://schemas.microsoft.com/office/drawing/2014/main" id="{699633B0-CB9D-4942-9964-BF96F1862624}"/>
              </a:ext>
            </a:extLst>
          </p:cNvPr>
          <p:cNvSpPr/>
          <p:nvPr/>
        </p:nvSpPr>
        <p:spPr>
          <a:xfrm>
            <a:off x="5421425" y="653937"/>
            <a:ext cx="3080658" cy="5551714"/>
          </a:xfrm>
          <a:prstGeom prst="rect">
            <a:avLst/>
          </a:prstGeom>
          <a:solidFill>
            <a:srgbClr val="FFFFFF">
              <a:alpha val="1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sp>
        <p:nvSpPr>
          <p:cNvPr id="33" name="Rectangle 32">
            <a:extLst>
              <a:ext uri="{FF2B5EF4-FFF2-40B4-BE49-F238E27FC236}">
                <a16:creationId xmlns:a16="http://schemas.microsoft.com/office/drawing/2014/main" id="{58A95235-26C5-4188-9BE0-76A036E52853}"/>
              </a:ext>
            </a:extLst>
          </p:cNvPr>
          <p:cNvSpPr/>
          <p:nvPr/>
        </p:nvSpPr>
        <p:spPr>
          <a:xfrm>
            <a:off x="8611609" y="653937"/>
            <a:ext cx="3080658" cy="5551714"/>
          </a:xfrm>
          <a:prstGeom prst="rect">
            <a:avLst/>
          </a:prstGeom>
          <a:solidFill>
            <a:srgbClr val="FFFFFF">
              <a:alpha val="1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cxnSp>
        <p:nvCxnSpPr>
          <p:cNvPr id="13" name="Straight Connector 12">
            <a:extLst>
              <a:ext uri="{FF2B5EF4-FFF2-40B4-BE49-F238E27FC236}">
                <a16:creationId xmlns:a16="http://schemas.microsoft.com/office/drawing/2014/main" id="{9C9EA2C6-B5C8-4FD4-AC32-B6EDA364182F}"/>
              </a:ext>
            </a:extLst>
          </p:cNvPr>
          <p:cNvCxnSpPr>
            <a:cxnSpLocks/>
          </p:cNvCxnSpPr>
          <p:nvPr/>
        </p:nvCxnSpPr>
        <p:spPr>
          <a:xfrm>
            <a:off x="432830" y="1737651"/>
            <a:ext cx="11106708" cy="16469"/>
          </a:xfrm>
          <a:prstGeom prst="line">
            <a:avLst/>
          </a:prstGeom>
          <a:ln w="1905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6E3157C-DAFA-4465-8584-51BADE55E217}"/>
              </a:ext>
            </a:extLst>
          </p:cNvPr>
          <p:cNvCxnSpPr>
            <a:cxnSpLocks/>
          </p:cNvCxnSpPr>
          <p:nvPr/>
        </p:nvCxnSpPr>
        <p:spPr>
          <a:xfrm>
            <a:off x="432830" y="2701800"/>
            <a:ext cx="11106708" cy="0"/>
          </a:xfrm>
          <a:prstGeom prst="line">
            <a:avLst/>
          </a:prstGeom>
          <a:ln w="1905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EF0ECD7-A1CA-47E5-AFB2-D95E0EEF3583}"/>
              </a:ext>
            </a:extLst>
          </p:cNvPr>
          <p:cNvCxnSpPr>
            <a:cxnSpLocks/>
          </p:cNvCxnSpPr>
          <p:nvPr/>
        </p:nvCxnSpPr>
        <p:spPr>
          <a:xfrm>
            <a:off x="432830" y="3749701"/>
            <a:ext cx="11106708" cy="0"/>
          </a:xfrm>
          <a:prstGeom prst="line">
            <a:avLst/>
          </a:prstGeom>
          <a:ln w="1905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09D43E-C053-440B-AC7E-23C429996782}"/>
              </a:ext>
            </a:extLst>
          </p:cNvPr>
          <p:cNvCxnSpPr>
            <a:cxnSpLocks/>
          </p:cNvCxnSpPr>
          <p:nvPr/>
        </p:nvCxnSpPr>
        <p:spPr>
          <a:xfrm>
            <a:off x="432830" y="4672452"/>
            <a:ext cx="11106708" cy="0"/>
          </a:xfrm>
          <a:prstGeom prst="line">
            <a:avLst/>
          </a:prstGeom>
          <a:ln w="1905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75AB852-7BE2-4285-A4D2-E778D50DB360}"/>
              </a:ext>
            </a:extLst>
          </p:cNvPr>
          <p:cNvCxnSpPr>
            <a:cxnSpLocks/>
          </p:cNvCxnSpPr>
          <p:nvPr/>
        </p:nvCxnSpPr>
        <p:spPr>
          <a:xfrm>
            <a:off x="432830" y="5675790"/>
            <a:ext cx="11106708" cy="0"/>
          </a:xfrm>
          <a:prstGeom prst="line">
            <a:avLst/>
          </a:prstGeom>
          <a:ln w="1905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CB1E65E-966B-4102-BCFD-090212E61391}"/>
              </a:ext>
            </a:extLst>
          </p:cNvPr>
          <p:cNvSpPr/>
          <p:nvPr/>
        </p:nvSpPr>
        <p:spPr>
          <a:xfrm>
            <a:off x="427513" y="1537657"/>
            <a:ext cx="1714943" cy="39600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rgbClr val="FF0000"/>
                </a:solidFill>
                <a:cs typeface="Segoe UI Semilight" panose="020B0402040204020203" pitchFamily="34" charset="0"/>
              </a:rPr>
              <a:t>LEADERSHIP AND GOVERNANCE</a:t>
            </a:r>
            <a:endParaRPr lang="en-AU" sz="900" dirty="0" err="1">
              <a:solidFill>
                <a:srgbClr val="FF0000"/>
              </a:solidFill>
              <a:cs typeface="Segoe UI Semilight" panose="020B0402040204020203" pitchFamily="34" charset="0"/>
            </a:endParaRPr>
          </a:p>
        </p:txBody>
      </p:sp>
      <p:sp>
        <p:nvSpPr>
          <p:cNvPr id="23" name="Rectangle 22">
            <a:extLst>
              <a:ext uri="{FF2B5EF4-FFF2-40B4-BE49-F238E27FC236}">
                <a16:creationId xmlns:a16="http://schemas.microsoft.com/office/drawing/2014/main" id="{BF594B76-4325-4FA7-A96E-72360EA6EA2A}"/>
              </a:ext>
            </a:extLst>
          </p:cNvPr>
          <p:cNvSpPr/>
          <p:nvPr/>
        </p:nvSpPr>
        <p:spPr>
          <a:xfrm>
            <a:off x="427513" y="2500159"/>
            <a:ext cx="1714943" cy="396000"/>
          </a:xfrm>
          <a:prstGeom prst="rect">
            <a:avLst/>
          </a:prstGeom>
          <a:solidFill>
            <a:schemeClr val="bg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2"/>
                </a:solidFill>
                <a:cs typeface="Segoe UI Semilight" panose="020B0402040204020203" pitchFamily="34" charset="0"/>
              </a:rPr>
              <a:t>TEACHING, LEARNING, RESEARCH</a:t>
            </a:r>
            <a:endParaRPr lang="en-AU" sz="900" dirty="0" err="1">
              <a:solidFill>
                <a:schemeClr val="accent2"/>
              </a:solidFill>
              <a:cs typeface="Segoe UI Semilight" panose="020B0402040204020203" pitchFamily="34" charset="0"/>
            </a:endParaRPr>
          </a:p>
        </p:txBody>
      </p:sp>
      <p:sp>
        <p:nvSpPr>
          <p:cNvPr id="24" name="Rectangle 23">
            <a:extLst>
              <a:ext uri="{FF2B5EF4-FFF2-40B4-BE49-F238E27FC236}">
                <a16:creationId xmlns:a16="http://schemas.microsoft.com/office/drawing/2014/main" id="{0C617994-B24E-4E13-94A1-A4535AFB9762}"/>
              </a:ext>
            </a:extLst>
          </p:cNvPr>
          <p:cNvSpPr/>
          <p:nvPr/>
        </p:nvSpPr>
        <p:spPr>
          <a:xfrm>
            <a:off x="427513" y="3554311"/>
            <a:ext cx="1714943" cy="396000"/>
          </a:xfrm>
          <a:prstGeom prst="rect">
            <a:avLst/>
          </a:prstGeom>
          <a:solidFill>
            <a:schemeClr val="bg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3"/>
                </a:solidFill>
                <a:cs typeface="Segoe UI Semilight" panose="020B0402040204020203" pitchFamily="34" charset="0"/>
              </a:rPr>
              <a:t>ESTATES AND OPERATIONS</a:t>
            </a:r>
            <a:endParaRPr lang="en-AU" sz="900" dirty="0" err="1">
              <a:solidFill>
                <a:schemeClr val="accent3"/>
              </a:solidFill>
              <a:cs typeface="Segoe UI Semilight" panose="020B0402040204020203" pitchFamily="34" charset="0"/>
            </a:endParaRPr>
          </a:p>
        </p:txBody>
      </p:sp>
      <p:sp>
        <p:nvSpPr>
          <p:cNvPr id="25" name="Rectangle 24">
            <a:extLst>
              <a:ext uri="{FF2B5EF4-FFF2-40B4-BE49-F238E27FC236}">
                <a16:creationId xmlns:a16="http://schemas.microsoft.com/office/drawing/2014/main" id="{28DF7682-53E7-4558-8D34-5C13BDDC6D3E}"/>
              </a:ext>
            </a:extLst>
          </p:cNvPr>
          <p:cNvSpPr/>
          <p:nvPr/>
        </p:nvSpPr>
        <p:spPr>
          <a:xfrm>
            <a:off x="427513" y="4465428"/>
            <a:ext cx="1714943" cy="396000"/>
          </a:xfrm>
          <a:prstGeom prst="rect">
            <a:avLst/>
          </a:prstGeom>
          <a:solidFill>
            <a:schemeClr val="bg2"/>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4"/>
                </a:solidFill>
                <a:cs typeface="Segoe UI Semilight" panose="020B0402040204020203" pitchFamily="34" charset="0"/>
              </a:rPr>
              <a:t>PARTNERSHIPS AND ENGAGEMENT</a:t>
            </a:r>
            <a:endParaRPr lang="en-AU" sz="900" dirty="0" err="1">
              <a:solidFill>
                <a:schemeClr val="accent4"/>
              </a:solidFill>
              <a:cs typeface="Segoe UI Semilight" panose="020B0402040204020203" pitchFamily="34" charset="0"/>
            </a:endParaRPr>
          </a:p>
        </p:txBody>
      </p:sp>
      <p:sp>
        <p:nvSpPr>
          <p:cNvPr id="26" name="Rectangle 25">
            <a:extLst>
              <a:ext uri="{FF2B5EF4-FFF2-40B4-BE49-F238E27FC236}">
                <a16:creationId xmlns:a16="http://schemas.microsoft.com/office/drawing/2014/main" id="{2C6936F2-62B1-4FED-9415-ED91E03DE7B5}"/>
              </a:ext>
            </a:extLst>
          </p:cNvPr>
          <p:cNvSpPr/>
          <p:nvPr/>
        </p:nvSpPr>
        <p:spPr>
          <a:xfrm>
            <a:off x="427513" y="5473503"/>
            <a:ext cx="1714943" cy="396000"/>
          </a:xfrm>
          <a:prstGeom prst="rect">
            <a:avLst/>
          </a:prstGeom>
          <a:solidFill>
            <a:schemeClr val="bg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6"/>
                </a:solidFill>
                <a:cs typeface="Segoe UI Semilight" panose="020B0402040204020203" pitchFamily="34" charset="0"/>
              </a:rPr>
              <a:t>DATA COLLECTION</a:t>
            </a:r>
            <a:endParaRPr lang="en-AU" sz="900" dirty="0" err="1">
              <a:solidFill>
                <a:schemeClr val="accent6"/>
              </a:solidFill>
              <a:cs typeface="Segoe UI Semilight" panose="020B0402040204020203" pitchFamily="34" charset="0"/>
            </a:endParaRPr>
          </a:p>
        </p:txBody>
      </p:sp>
      <p:sp>
        <p:nvSpPr>
          <p:cNvPr id="3" name="TextBox 2">
            <a:extLst>
              <a:ext uri="{FF2B5EF4-FFF2-40B4-BE49-F238E27FC236}">
                <a16:creationId xmlns:a16="http://schemas.microsoft.com/office/drawing/2014/main" id="{5F9E783C-3B85-449A-AB28-42759F606439}"/>
              </a:ext>
            </a:extLst>
          </p:cNvPr>
          <p:cNvSpPr txBox="1"/>
          <p:nvPr/>
        </p:nvSpPr>
        <p:spPr>
          <a:xfrm>
            <a:off x="3291289" y="772468"/>
            <a:ext cx="937501" cy="276999"/>
          </a:xfrm>
          <a:prstGeom prst="rect">
            <a:avLst/>
          </a:prstGeom>
          <a:noFill/>
        </p:spPr>
        <p:txBody>
          <a:bodyPr wrap="none" rtlCol="0">
            <a:spAutoFit/>
          </a:bodyPr>
          <a:lstStyle/>
          <a:p>
            <a:r>
              <a:rPr lang="en-GB" sz="1200" dirty="0">
                <a:solidFill>
                  <a:schemeClr val="bg1"/>
                </a:solidFill>
              </a:rPr>
              <a:t>EMERGING</a:t>
            </a:r>
            <a:endParaRPr lang="en-AU" sz="1200" dirty="0">
              <a:solidFill>
                <a:schemeClr val="bg1"/>
              </a:solidFill>
            </a:endParaRPr>
          </a:p>
        </p:txBody>
      </p:sp>
      <p:sp>
        <p:nvSpPr>
          <p:cNvPr id="58" name="TextBox 57">
            <a:extLst>
              <a:ext uri="{FF2B5EF4-FFF2-40B4-BE49-F238E27FC236}">
                <a16:creationId xmlns:a16="http://schemas.microsoft.com/office/drawing/2014/main" id="{677F1E1D-B7A2-423C-AA19-55C915E5C8BA}"/>
              </a:ext>
            </a:extLst>
          </p:cNvPr>
          <p:cNvSpPr txBox="1"/>
          <p:nvPr/>
        </p:nvSpPr>
        <p:spPr>
          <a:xfrm>
            <a:off x="6498000" y="772468"/>
            <a:ext cx="1091646" cy="276999"/>
          </a:xfrm>
          <a:prstGeom prst="rect">
            <a:avLst/>
          </a:prstGeom>
          <a:noFill/>
        </p:spPr>
        <p:txBody>
          <a:bodyPr wrap="none" rtlCol="0">
            <a:spAutoFit/>
          </a:bodyPr>
          <a:lstStyle/>
          <a:p>
            <a:r>
              <a:rPr lang="en-GB" sz="1200" dirty="0">
                <a:solidFill>
                  <a:schemeClr val="bg1"/>
                </a:solidFill>
              </a:rPr>
              <a:t>ESTABLISHED</a:t>
            </a:r>
            <a:endParaRPr lang="en-AU" sz="1200" dirty="0">
              <a:solidFill>
                <a:schemeClr val="bg1"/>
              </a:solidFill>
            </a:endParaRPr>
          </a:p>
        </p:txBody>
      </p:sp>
      <p:sp>
        <p:nvSpPr>
          <p:cNvPr id="59" name="TextBox 58">
            <a:extLst>
              <a:ext uri="{FF2B5EF4-FFF2-40B4-BE49-F238E27FC236}">
                <a16:creationId xmlns:a16="http://schemas.microsoft.com/office/drawing/2014/main" id="{133C4360-DE89-484E-82C2-B3DCF1DD8682}"/>
              </a:ext>
            </a:extLst>
          </p:cNvPr>
          <p:cNvSpPr txBox="1"/>
          <p:nvPr/>
        </p:nvSpPr>
        <p:spPr>
          <a:xfrm>
            <a:off x="9799104" y="761088"/>
            <a:ext cx="805798" cy="276999"/>
          </a:xfrm>
          <a:prstGeom prst="rect">
            <a:avLst/>
          </a:prstGeom>
          <a:noFill/>
        </p:spPr>
        <p:txBody>
          <a:bodyPr wrap="none" rtlCol="0">
            <a:spAutoFit/>
          </a:bodyPr>
          <a:lstStyle/>
          <a:p>
            <a:r>
              <a:rPr lang="en-GB" sz="1200" dirty="0">
                <a:solidFill>
                  <a:schemeClr val="bg1"/>
                </a:solidFill>
              </a:rPr>
              <a:t>LEADING</a:t>
            </a:r>
            <a:endParaRPr lang="en-AU" sz="1200" dirty="0">
              <a:solidFill>
                <a:schemeClr val="bg1"/>
              </a:solidFill>
            </a:endParaRPr>
          </a:p>
        </p:txBody>
      </p:sp>
      <p:sp>
        <p:nvSpPr>
          <p:cNvPr id="118" name="Rectangle 117">
            <a:extLst>
              <a:ext uri="{FF2B5EF4-FFF2-40B4-BE49-F238E27FC236}">
                <a16:creationId xmlns:a16="http://schemas.microsoft.com/office/drawing/2014/main" id="{25E12096-94FA-4F02-93A7-C7AB7DF92C15}"/>
              </a:ext>
            </a:extLst>
          </p:cNvPr>
          <p:cNvSpPr/>
          <p:nvPr/>
        </p:nvSpPr>
        <p:spPr>
          <a:xfrm>
            <a:off x="2332270" y="1465210"/>
            <a:ext cx="706552"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Gather college views on sustainability</a:t>
            </a:r>
            <a:endParaRPr lang="en-AU" sz="700" dirty="0" err="1">
              <a:solidFill>
                <a:schemeClr val="bg1"/>
              </a:solidFill>
            </a:endParaRPr>
          </a:p>
        </p:txBody>
      </p:sp>
      <p:sp>
        <p:nvSpPr>
          <p:cNvPr id="119" name="Rectangle 118">
            <a:extLst>
              <a:ext uri="{FF2B5EF4-FFF2-40B4-BE49-F238E27FC236}">
                <a16:creationId xmlns:a16="http://schemas.microsoft.com/office/drawing/2014/main" id="{973EFFF7-A988-4784-914E-BE651F837238}"/>
              </a:ext>
            </a:extLst>
          </p:cNvPr>
          <p:cNvSpPr/>
          <p:nvPr/>
        </p:nvSpPr>
        <p:spPr>
          <a:xfrm>
            <a:off x="3148018" y="1465210"/>
            <a:ext cx="706552"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Establish Sustainability Committee</a:t>
            </a:r>
            <a:endParaRPr lang="en-AU" sz="700" dirty="0" err="1">
              <a:solidFill>
                <a:schemeClr val="bg1"/>
              </a:solidFill>
            </a:endParaRPr>
          </a:p>
        </p:txBody>
      </p:sp>
      <p:sp>
        <p:nvSpPr>
          <p:cNvPr id="120" name="Rectangle 119">
            <a:extLst>
              <a:ext uri="{FF2B5EF4-FFF2-40B4-BE49-F238E27FC236}">
                <a16:creationId xmlns:a16="http://schemas.microsoft.com/office/drawing/2014/main" id="{04AC53A7-399F-4213-839A-D1B12F115566}"/>
              </a:ext>
            </a:extLst>
          </p:cNvPr>
          <p:cNvSpPr/>
          <p:nvPr/>
        </p:nvSpPr>
        <p:spPr>
          <a:xfrm>
            <a:off x="4298765" y="1465210"/>
            <a:ext cx="921734"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Hold workshop with leaders to set net zero target</a:t>
            </a:r>
            <a:endParaRPr lang="en-AU" sz="700" dirty="0" err="1">
              <a:solidFill>
                <a:schemeClr val="bg1"/>
              </a:solidFill>
            </a:endParaRPr>
          </a:p>
        </p:txBody>
      </p:sp>
      <p:sp>
        <p:nvSpPr>
          <p:cNvPr id="121" name="Rectangle 120">
            <a:extLst>
              <a:ext uri="{FF2B5EF4-FFF2-40B4-BE49-F238E27FC236}">
                <a16:creationId xmlns:a16="http://schemas.microsoft.com/office/drawing/2014/main" id="{3AA732FA-AB2C-4778-8EC7-5F8C11DF2301}"/>
              </a:ext>
            </a:extLst>
          </p:cNvPr>
          <p:cNvSpPr/>
          <p:nvPr/>
        </p:nvSpPr>
        <p:spPr>
          <a:xfrm>
            <a:off x="5560524" y="1465210"/>
            <a:ext cx="1336303"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Incorporate net zero ambitions in strategic plan and establish ring-fenced budget</a:t>
            </a:r>
            <a:endParaRPr lang="en-AU" sz="700" dirty="0" err="1">
              <a:solidFill>
                <a:schemeClr val="bg1"/>
              </a:solidFill>
            </a:endParaRPr>
          </a:p>
        </p:txBody>
      </p:sp>
      <p:sp>
        <p:nvSpPr>
          <p:cNvPr id="122" name="Rectangle 121">
            <a:extLst>
              <a:ext uri="{FF2B5EF4-FFF2-40B4-BE49-F238E27FC236}">
                <a16:creationId xmlns:a16="http://schemas.microsoft.com/office/drawing/2014/main" id="{B8BA99B2-0F40-4E07-9389-6E60C0737AFC}"/>
              </a:ext>
            </a:extLst>
          </p:cNvPr>
          <p:cNvSpPr/>
          <p:nvPr/>
        </p:nvSpPr>
        <p:spPr>
          <a:xfrm>
            <a:off x="8698044" y="1465210"/>
            <a:ext cx="982852"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Develop climate adaptation/climate risk mgmt. approach</a:t>
            </a:r>
            <a:endParaRPr lang="en-AU" sz="700" dirty="0" err="1">
              <a:solidFill>
                <a:schemeClr val="bg1"/>
              </a:solidFill>
            </a:endParaRPr>
          </a:p>
        </p:txBody>
      </p:sp>
      <p:sp>
        <p:nvSpPr>
          <p:cNvPr id="123" name="Rectangle 122">
            <a:extLst>
              <a:ext uri="{FF2B5EF4-FFF2-40B4-BE49-F238E27FC236}">
                <a16:creationId xmlns:a16="http://schemas.microsoft.com/office/drawing/2014/main" id="{45CF2C83-FBD6-4715-862A-B46EF46DDE8C}"/>
              </a:ext>
            </a:extLst>
          </p:cNvPr>
          <p:cNvSpPr/>
          <p:nvPr/>
        </p:nvSpPr>
        <p:spPr>
          <a:xfrm>
            <a:off x="9784403" y="1465210"/>
            <a:ext cx="857521"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Incorporate sustainability into governance arrangements</a:t>
            </a:r>
            <a:endParaRPr lang="en-AU" sz="700" dirty="0" err="1">
              <a:solidFill>
                <a:schemeClr val="bg1"/>
              </a:solidFill>
            </a:endParaRPr>
          </a:p>
        </p:txBody>
      </p:sp>
      <p:sp>
        <p:nvSpPr>
          <p:cNvPr id="124" name="Rectangle 123">
            <a:extLst>
              <a:ext uri="{FF2B5EF4-FFF2-40B4-BE49-F238E27FC236}">
                <a16:creationId xmlns:a16="http://schemas.microsoft.com/office/drawing/2014/main" id="{376CA6F3-BA30-4F65-A8BF-FD6BD64C858D}"/>
              </a:ext>
            </a:extLst>
          </p:cNvPr>
          <p:cNvSpPr/>
          <p:nvPr/>
        </p:nvSpPr>
        <p:spPr>
          <a:xfrm>
            <a:off x="3669591" y="2453684"/>
            <a:ext cx="921734"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Deliver carbon literacy training to staff and students</a:t>
            </a:r>
            <a:endParaRPr lang="en-AU" sz="700" dirty="0" err="1">
              <a:solidFill>
                <a:schemeClr val="bg1"/>
              </a:solidFill>
            </a:endParaRPr>
          </a:p>
        </p:txBody>
      </p:sp>
      <p:sp>
        <p:nvSpPr>
          <p:cNvPr id="125" name="Rectangle 124">
            <a:extLst>
              <a:ext uri="{FF2B5EF4-FFF2-40B4-BE49-F238E27FC236}">
                <a16:creationId xmlns:a16="http://schemas.microsoft.com/office/drawing/2014/main" id="{BB0F74BA-9ADB-437A-ADD3-080D70F103B4}"/>
              </a:ext>
            </a:extLst>
          </p:cNvPr>
          <p:cNvSpPr/>
          <p:nvPr/>
        </p:nvSpPr>
        <p:spPr>
          <a:xfrm>
            <a:off x="7483929" y="2439952"/>
            <a:ext cx="918578"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Participate in Global Goals Teach In</a:t>
            </a:r>
            <a:endParaRPr lang="en-AU" sz="700" dirty="0" err="1">
              <a:solidFill>
                <a:schemeClr val="bg1"/>
              </a:solidFill>
            </a:endParaRPr>
          </a:p>
        </p:txBody>
      </p:sp>
      <p:sp>
        <p:nvSpPr>
          <p:cNvPr id="126" name="Rectangle 125">
            <a:extLst>
              <a:ext uri="{FF2B5EF4-FFF2-40B4-BE49-F238E27FC236}">
                <a16:creationId xmlns:a16="http://schemas.microsoft.com/office/drawing/2014/main" id="{2EC4CB28-2C24-415A-9488-6B9D26706927}"/>
              </a:ext>
            </a:extLst>
          </p:cNvPr>
          <p:cNvSpPr/>
          <p:nvPr/>
        </p:nvSpPr>
        <p:spPr>
          <a:xfrm>
            <a:off x="8698043" y="2453684"/>
            <a:ext cx="918578"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Audit curriculum against SDGs using Responsible Futures framework</a:t>
            </a:r>
          </a:p>
        </p:txBody>
      </p:sp>
      <p:sp>
        <p:nvSpPr>
          <p:cNvPr id="127" name="Rectangle 126">
            <a:extLst>
              <a:ext uri="{FF2B5EF4-FFF2-40B4-BE49-F238E27FC236}">
                <a16:creationId xmlns:a16="http://schemas.microsoft.com/office/drawing/2014/main" id="{A2DFAC6A-5A68-45D1-AA84-4C03A184F5A4}"/>
              </a:ext>
            </a:extLst>
          </p:cNvPr>
          <p:cNvSpPr/>
          <p:nvPr/>
        </p:nvSpPr>
        <p:spPr>
          <a:xfrm>
            <a:off x="10259736" y="2446159"/>
            <a:ext cx="1222315"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Train teaching staff to incorporate sustainability into curriculum for all courses</a:t>
            </a:r>
          </a:p>
        </p:txBody>
      </p:sp>
      <p:sp>
        <p:nvSpPr>
          <p:cNvPr id="129" name="Rectangle 128">
            <a:extLst>
              <a:ext uri="{FF2B5EF4-FFF2-40B4-BE49-F238E27FC236}">
                <a16:creationId xmlns:a16="http://schemas.microsoft.com/office/drawing/2014/main" id="{36B6E5CB-8948-421A-80E4-44F18ED0D248}"/>
              </a:ext>
            </a:extLst>
          </p:cNvPr>
          <p:cNvSpPr/>
          <p:nvPr/>
        </p:nvSpPr>
        <p:spPr>
          <a:xfrm>
            <a:off x="4269462" y="3474138"/>
            <a:ext cx="921734"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Implement strategies to reduce energy use</a:t>
            </a:r>
            <a:endParaRPr lang="en-AU" sz="700" dirty="0" err="1">
              <a:solidFill>
                <a:schemeClr val="bg1"/>
              </a:solidFill>
            </a:endParaRPr>
          </a:p>
        </p:txBody>
      </p:sp>
      <p:sp>
        <p:nvSpPr>
          <p:cNvPr id="130" name="Rectangle 129">
            <a:extLst>
              <a:ext uri="{FF2B5EF4-FFF2-40B4-BE49-F238E27FC236}">
                <a16:creationId xmlns:a16="http://schemas.microsoft.com/office/drawing/2014/main" id="{95EB0AEB-D641-468E-8DB8-ABDA3E42BF58}"/>
              </a:ext>
            </a:extLst>
          </p:cNvPr>
          <p:cNvSpPr/>
          <p:nvPr/>
        </p:nvSpPr>
        <p:spPr>
          <a:xfrm>
            <a:off x="2719984" y="3474138"/>
            <a:ext cx="921734"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Ensure recycling/signage is available in every building</a:t>
            </a:r>
          </a:p>
        </p:txBody>
      </p:sp>
      <p:sp>
        <p:nvSpPr>
          <p:cNvPr id="131" name="Rectangle 130">
            <a:extLst>
              <a:ext uri="{FF2B5EF4-FFF2-40B4-BE49-F238E27FC236}">
                <a16:creationId xmlns:a16="http://schemas.microsoft.com/office/drawing/2014/main" id="{2569EB8B-E357-4CF5-9DF9-382749A0E75F}"/>
              </a:ext>
            </a:extLst>
          </p:cNvPr>
          <p:cNvSpPr/>
          <p:nvPr/>
        </p:nvSpPr>
        <p:spPr>
          <a:xfrm>
            <a:off x="5455398" y="3474138"/>
            <a:ext cx="767185"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Modify estates strategy in-line with net zero target</a:t>
            </a:r>
          </a:p>
        </p:txBody>
      </p:sp>
      <p:sp>
        <p:nvSpPr>
          <p:cNvPr id="132" name="Rectangle 131">
            <a:extLst>
              <a:ext uri="{FF2B5EF4-FFF2-40B4-BE49-F238E27FC236}">
                <a16:creationId xmlns:a16="http://schemas.microsoft.com/office/drawing/2014/main" id="{CD1F29EF-803F-4668-95A0-3AA2785C5EA6}"/>
              </a:ext>
            </a:extLst>
          </p:cNvPr>
          <p:cNvSpPr/>
          <p:nvPr/>
        </p:nvSpPr>
        <p:spPr>
          <a:xfrm>
            <a:off x="6272781" y="3474138"/>
            <a:ext cx="887888"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Apply for Salix finance loan to improve energy efficiency/reduce emissions</a:t>
            </a:r>
          </a:p>
        </p:txBody>
      </p:sp>
      <p:sp>
        <p:nvSpPr>
          <p:cNvPr id="133" name="Rectangle 132">
            <a:extLst>
              <a:ext uri="{FF2B5EF4-FFF2-40B4-BE49-F238E27FC236}">
                <a16:creationId xmlns:a16="http://schemas.microsoft.com/office/drawing/2014/main" id="{2CB35335-8EDB-4280-BF75-CFDF06B0FE25}"/>
              </a:ext>
            </a:extLst>
          </p:cNvPr>
          <p:cNvSpPr/>
          <p:nvPr/>
        </p:nvSpPr>
        <p:spPr>
          <a:xfrm>
            <a:off x="7210867" y="3474138"/>
            <a:ext cx="887888"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Set and implement targets to reduce waste on campus by 50-75%</a:t>
            </a:r>
          </a:p>
        </p:txBody>
      </p:sp>
      <p:sp>
        <p:nvSpPr>
          <p:cNvPr id="134" name="Rectangle 133">
            <a:extLst>
              <a:ext uri="{FF2B5EF4-FFF2-40B4-BE49-F238E27FC236}">
                <a16:creationId xmlns:a16="http://schemas.microsoft.com/office/drawing/2014/main" id="{6C45DBD2-4C61-4FE3-A801-0F0EB5E6AB27}"/>
              </a:ext>
            </a:extLst>
          </p:cNvPr>
          <p:cNvSpPr/>
          <p:nvPr/>
        </p:nvSpPr>
        <p:spPr>
          <a:xfrm>
            <a:off x="8148952" y="3474138"/>
            <a:ext cx="858992"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Implement new travel policy to reduce long-haul aviation travel</a:t>
            </a:r>
          </a:p>
        </p:txBody>
      </p:sp>
      <p:sp>
        <p:nvSpPr>
          <p:cNvPr id="135" name="Rectangle 134">
            <a:extLst>
              <a:ext uri="{FF2B5EF4-FFF2-40B4-BE49-F238E27FC236}">
                <a16:creationId xmlns:a16="http://schemas.microsoft.com/office/drawing/2014/main" id="{6DDFC4E7-28E7-4E69-A36F-42BBC079F7CB}"/>
              </a:ext>
            </a:extLst>
          </p:cNvPr>
          <p:cNvSpPr/>
          <p:nvPr/>
        </p:nvSpPr>
        <p:spPr>
          <a:xfrm>
            <a:off x="9338384" y="3474138"/>
            <a:ext cx="918578"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Implement renewable energy on a part of/all of the estate</a:t>
            </a:r>
          </a:p>
        </p:txBody>
      </p:sp>
      <p:sp>
        <p:nvSpPr>
          <p:cNvPr id="136" name="Rectangle 135">
            <a:extLst>
              <a:ext uri="{FF2B5EF4-FFF2-40B4-BE49-F238E27FC236}">
                <a16:creationId xmlns:a16="http://schemas.microsoft.com/office/drawing/2014/main" id="{BF0DC878-1C3A-484D-AEBE-76279484EEEE}"/>
              </a:ext>
            </a:extLst>
          </p:cNvPr>
          <p:cNvSpPr/>
          <p:nvPr/>
        </p:nvSpPr>
        <p:spPr>
          <a:xfrm>
            <a:off x="10500853" y="3474138"/>
            <a:ext cx="970760"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Expand travel policy to reduce emissions from commuting to/from campus</a:t>
            </a:r>
          </a:p>
        </p:txBody>
      </p:sp>
      <p:sp>
        <p:nvSpPr>
          <p:cNvPr id="137" name="Rectangle 136">
            <a:extLst>
              <a:ext uri="{FF2B5EF4-FFF2-40B4-BE49-F238E27FC236}">
                <a16:creationId xmlns:a16="http://schemas.microsoft.com/office/drawing/2014/main" id="{87E5A09D-BDA2-40C7-A530-753B5652E46B}"/>
              </a:ext>
            </a:extLst>
          </p:cNvPr>
          <p:cNvSpPr/>
          <p:nvPr/>
        </p:nvSpPr>
        <p:spPr>
          <a:xfrm>
            <a:off x="3180851" y="4418316"/>
            <a:ext cx="736808"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Sign Race to Zero for Universities and Colleges</a:t>
            </a:r>
          </a:p>
        </p:txBody>
      </p:sp>
      <p:sp>
        <p:nvSpPr>
          <p:cNvPr id="138" name="Rectangle 137">
            <a:extLst>
              <a:ext uri="{FF2B5EF4-FFF2-40B4-BE49-F238E27FC236}">
                <a16:creationId xmlns:a16="http://schemas.microsoft.com/office/drawing/2014/main" id="{9BE9C4EC-C57F-4AF8-8C1F-D3462579E544}"/>
              </a:ext>
            </a:extLst>
          </p:cNvPr>
          <p:cNvSpPr/>
          <p:nvPr/>
        </p:nvSpPr>
        <p:spPr>
          <a:xfrm>
            <a:off x="4346962" y="4418316"/>
            <a:ext cx="921734"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Negotiate w food suppliers for sustainable food options</a:t>
            </a:r>
          </a:p>
        </p:txBody>
      </p:sp>
      <p:sp>
        <p:nvSpPr>
          <p:cNvPr id="139" name="Rectangle 138">
            <a:extLst>
              <a:ext uri="{FF2B5EF4-FFF2-40B4-BE49-F238E27FC236}">
                <a16:creationId xmlns:a16="http://schemas.microsoft.com/office/drawing/2014/main" id="{14709B51-EB84-4EC7-99C2-E9C593F40C91}"/>
              </a:ext>
            </a:extLst>
          </p:cNvPr>
          <p:cNvSpPr/>
          <p:nvPr/>
        </p:nvSpPr>
        <p:spPr>
          <a:xfrm>
            <a:off x="5525317" y="4418316"/>
            <a:ext cx="632202"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Sign the SDG Accord</a:t>
            </a:r>
          </a:p>
        </p:txBody>
      </p:sp>
      <p:sp>
        <p:nvSpPr>
          <p:cNvPr id="140" name="Rectangle 139">
            <a:extLst>
              <a:ext uri="{FF2B5EF4-FFF2-40B4-BE49-F238E27FC236}">
                <a16:creationId xmlns:a16="http://schemas.microsoft.com/office/drawing/2014/main" id="{D7FF061A-59D8-49C9-A4E5-C0B416E772AB}"/>
              </a:ext>
            </a:extLst>
          </p:cNvPr>
          <p:cNvSpPr/>
          <p:nvPr/>
        </p:nvSpPr>
        <p:spPr>
          <a:xfrm>
            <a:off x="6466722" y="4418316"/>
            <a:ext cx="860209"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Establish climate action network with local council</a:t>
            </a:r>
          </a:p>
        </p:txBody>
      </p:sp>
      <p:sp>
        <p:nvSpPr>
          <p:cNvPr id="141" name="Rectangle 140">
            <a:extLst>
              <a:ext uri="{FF2B5EF4-FFF2-40B4-BE49-F238E27FC236}">
                <a16:creationId xmlns:a16="http://schemas.microsoft.com/office/drawing/2014/main" id="{94EAD68A-226E-4FAF-92EF-93CE7A0A8ECA}"/>
              </a:ext>
            </a:extLst>
          </p:cNvPr>
          <p:cNvSpPr/>
          <p:nvPr/>
        </p:nvSpPr>
        <p:spPr>
          <a:xfrm>
            <a:off x="7600411" y="4418316"/>
            <a:ext cx="732831"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Develop fossil fuel divestment plan</a:t>
            </a:r>
          </a:p>
        </p:txBody>
      </p:sp>
      <p:sp>
        <p:nvSpPr>
          <p:cNvPr id="142" name="Rectangle 141">
            <a:extLst>
              <a:ext uri="{FF2B5EF4-FFF2-40B4-BE49-F238E27FC236}">
                <a16:creationId xmlns:a16="http://schemas.microsoft.com/office/drawing/2014/main" id="{B738B16B-678F-4E58-98AA-9CBD9441B64A}"/>
              </a:ext>
            </a:extLst>
          </p:cNvPr>
          <p:cNvSpPr/>
          <p:nvPr/>
        </p:nvSpPr>
        <p:spPr>
          <a:xfrm>
            <a:off x="8643415" y="4411428"/>
            <a:ext cx="1120924"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Work with local community/council/businesses to improve local biodiversity</a:t>
            </a:r>
          </a:p>
        </p:txBody>
      </p:sp>
      <p:sp>
        <p:nvSpPr>
          <p:cNvPr id="143" name="Rectangle 142">
            <a:extLst>
              <a:ext uri="{FF2B5EF4-FFF2-40B4-BE49-F238E27FC236}">
                <a16:creationId xmlns:a16="http://schemas.microsoft.com/office/drawing/2014/main" id="{490FAFED-B633-4E02-BDA0-CC62B5E7BCCE}"/>
              </a:ext>
            </a:extLst>
          </p:cNvPr>
          <p:cNvSpPr/>
          <p:nvPr/>
        </p:nvSpPr>
        <p:spPr>
          <a:xfrm>
            <a:off x="10725200" y="1465210"/>
            <a:ext cx="791755"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Embed climate responsibility into staff development</a:t>
            </a:r>
          </a:p>
        </p:txBody>
      </p:sp>
      <p:sp>
        <p:nvSpPr>
          <p:cNvPr id="144" name="Rectangle 143">
            <a:extLst>
              <a:ext uri="{FF2B5EF4-FFF2-40B4-BE49-F238E27FC236}">
                <a16:creationId xmlns:a16="http://schemas.microsoft.com/office/drawing/2014/main" id="{638B8290-E7D8-4A36-8FF7-87C85BDCC4F0}"/>
              </a:ext>
            </a:extLst>
          </p:cNvPr>
          <p:cNvSpPr/>
          <p:nvPr/>
        </p:nvSpPr>
        <p:spPr>
          <a:xfrm>
            <a:off x="10604902" y="4418316"/>
            <a:ext cx="791755"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Apply for Green Gown or </a:t>
            </a:r>
            <a:r>
              <a:rPr lang="en-GB" sz="700" dirty="0" err="1">
                <a:solidFill>
                  <a:schemeClr val="bg1"/>
                </a:solidFill>
              </a:rPr>
              <a:t>AoC</a:t>
            </a:r>
            <a:r>
              <a:rPr lang="en-GB" sz="700" dirty="0">
                <a:solidFill>
                  <a:schemeClr val="bg1"/>
                </a:solidFill>
              </a:rPr>
              <a:t> Beacon Award</a:t>
            </a:r>
          </a:p>
        </p:txBody>
      </p:sp>
      <p:sp>
        <p:nvSpPr>
          <p:cNvPr id="145" name="Rectangle 144">
            <a:extLst>
              <a:ext uri="{FF2B5EF4-FFF2-40B4-BE49-F238E27FC236}">
                <a16:creationId xmlns:a16="http://schemas.microsoft.com/office/drawing/2014/main" id="{744A2C79-8DCE-4A31-9A7F-4CA299EAAFD8}"/>
              </a:ext>
            </a:extLst>
          </p:cNvPr>
          <p:cNvSpPr/>
          <p:nvPr/>
        </p:nvSpPr>
        <p:spPr>
          <a:xfrm>
            <a:off x="2411210" y="5442095"/>
            <a:ext cx="736808"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Upskill on measuring emissions</a:t>
            </a:r>
          </a:p>
        </p:txBody>
      </p:sp>
      <p:sp>
        <p:nvSpPr>
          <p:cNvPr id="146" name="Rectangle 145">
            <a:extLst>
              <a:ext uri="{FF2B5EF4-FFF2-40B4-BE49-F238E27FC236}">
                <a16:creationId xmlns:a16="http://schemas.microsoft.com/office/drawing/2014/main" id="{F807AF3B-FF9C-4923-9DB7-33CB1460DE2B}"/>
              </a:ext>
            </a:extLst>
          </p:cNvPr>
          <p:cNvSpPr/>
          <p:nvPr/>
        </p:nvSpPr>
        <p:spPr>
          <a:xfrm>
            <a:off x="3532654" y="5442095"/>
            <a:ext cx="921734"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Measure college carbon footprint using existing data</a:t>
            </a:r>
          </a:p>
        </p:txBody>
      </p:sp>
      <p:sp>
        <p:nvSpPr>
          <p:cNvPr id="147" name="Rectangle 146">
            <a:extLst>
              <a:ext uri="{FF2B5EF4-FFF2-40B4-BE49-F238E27FC236}">
                <a16:creationId xmlns:a16="http://schemas.microsoft.com/office/drawing/2014/main" id="{E0EB8E20-1BEB-4B5D-895A-720C7A824A2B}"/>
              </a:ext>
            </a:extLst>
          </p:cNvPr>
          <p:cNvSpPr/>
          <p:nvPr/>
        </p:nvSpPr>
        <p:spPr>
          <a:xfrm>
            <a:off x="5617780" y="5442095"/>
            <a:ext cx="904910"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Develop and implement plan to measure Scope 3 emissions</a:t>
            </a:r>
          </a:p>
        </p:txBody>
      </p:sp>
      <p:sp>
        <p:nvSpPr>
          <p:cNvPr id="148" name="Rectangle 147">
            <a:extLst>
              <a:ext uri="{FF2B5EF4-FFF2-40B4-BE49-F238E27FC236}">
                <a16:creationId xmlns:a16="http://schemas.microsoft.com/office/drawing/2014/main" id="{77A571AD-7B54-4E3C-9C44-E3AC9BF1F194}"/>
              </a:ext>
            </a:extLst>
          </p:cNvPr>
          <p:cNvSpPr/>
          <p:nvPr/>
        </p:nvSpPr>
        <p:spPr>
          <a:xfrm>
            <a:off x="8836314" y="5442095"/>
            <a:ext cx="1277344" cy="504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rPr>
              <a:t>Share carbon footprint data collection approach as model to other colleges</a:t>
            </a:r>
            <a:endParaRPr lang="en-AU" sz="700" dirty="0" err="1">
              <a:solidFill>
                <a:schemeClr val="bg1"/>
              </a:solidFill>
            </a:endParaRPr>
          </a:p>
        </p:txBody>
      </p:sp>
      <p:cxnSp>
        <p:nvCxnSpPr>
          <p:cNvPr id="149" name="Straight Connector 148">
            <a:extLst>
              <a:ext uri="{FF2B5EF4-FFF2-40B4-BE49-F238E27FC236}">
                <a16:creationId xmlns:a16="http://schemas.microsoft.com/office/drawing/2014/main" id="{2529FC3F-64AB-424D-8886-184B0F863036}"/>
              </a:ext>
            </a:extLst>
          </p:cNvPr>
          <p:cNvCxnSpPr/>
          <p:nvPr/>
        </p:nvCxnSpPr>
        <p:spPr>
          <a:xfrm>
            <a:off x="2332270" y="1465210"/>
            <a:ext cx="0" cy="504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E106B3A9-8400-4E46-A08A-14D12AE5A3C1}"/>
              </a:ext>
            </a:extLst>
          </p:cNvPr>
          <p:cNvCxnSpPr/>
          <p:nvPr/>
        </p:nvCxnSpPr>
        <p:spPr>
          <a:xfrm>
            <a:off x="3038822" y="1465210"/>
            <a:ext cx="0" cy="504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83A4957D-FD1A-4B04-AFDE-5837D09B01F7}"/>
              </a:ext>
            </a:extLst>
          </p:cNvPr>
          <p:cNvCxnSpPr/>
          <p:nvPr/>
        </p:nvCxnSpPr>
        <p:spPr>
          <a:xfrm>
            <a:off x="3148018" y="1467429"/>
            <a:ext cx="0" cy="504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19ED760-8F9A-46A0-98F0-FDA250D45A50}"/>
              </a:ext>
            </a:extLst>
          </p:cNvPr>
          <p:cNvCxnSpPr/>
          <p:nvPr/>
        </p:nvCxnSpPr>
        <p:spPr>
          <a:xfrm>
            <a:off x="3854570" y="1469957"/>
            <a:ext cx="0" cy="504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BF5FB1E8-98FF-4F57-9F71-3E5D4091A9E6}"/>
              </a:ext>
            </a:extLst>
          </p:cNvPr>
          <p:cNvCxnSpPr/>
          <p:nvPr/>
        </p:nvCxnSpPr>
        <p:spPr>
          <a:xfrm>
            <a:off x="4291127" y="1465210"/>
            <a:ext cx="0" cy="504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71E59D42-FB27-4DD2-8E03-45E93C110DED}"/>
              </a:ext>
            </a:extLst>
          </p:cNvPr>
          <p:cNvCxnSpPr/>
          <p:nvPr/>
        </p:nvCxnSpPr>
        <p:spPr>
          <a:xfrm>
            <a:off x="5226250" y="1465210"/>
            <a:ext cx="0" cy="504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272F966B-04F0-44D8-A772-9546A593D16E}"/>
              </a:ext>
            </a:extLst>
          </p:cNvPr>
          <p:cNvCxnSpPr/>
          <p:nvPr/>
        </p:nvCxnSpPr>
        <p:spPr>
          <a:xfrm>
            <a:off x="5560524" y="1465210"/>
            <a:ext cx="0" cy="504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B9842D10-5A48-4923-A95E-4546310586A9}"/>
              </a:ext>
            </a:extLst>
          </p:cNvPr>
          <p:cNvCxnSpPr/>
          <p:nvPr/>
        </p:nvCxnSpPr>
        <p:spPr>
          <a:xfrm>
            <a:off x="6896827" y="1476127"/>
            <a:ext cx="0" cy="504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6695A44F-9D20-4B80-9D72-36754F1FE46F}"/>
              </a:ext>
            </a:extLst>
          </p:cNvPr>
          <p:cNvCxnSpPr/>
          <p:nvPr/>
        </p:nvCxnSpPr>
        <p:spPr>
          <a:xfrm>
            <a:off x="8700518" y="1465210"/>
            <a:ext cx="0" cy="504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3CAB79B7-CA98-4F8E-8340-6552B986A70D}"/>
              </a:ext>
            </a:extLst>
          </p:cNvPr>
          <p:cNvCxnSpPr/>
          <p:nvPr/>
        </p:nvCxnSpPr>
        <p:spPr>
          <a:xfrm>
            <a:off x="9680896" y="1465210"/>
            <a:ext cx="0" cy="504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35F42B2-1D25-4B80-87B1-00D8435F95EE}"/>
              </a:ext>
            </a:extLst>
          </p:cNvPr>
          <p:cNvCxnSpPr/>
          <p:nvPr/>
        </p:nvCxnSpPr>
        <p:spPr>
          <a:xfrm>
            <a:off x="9799104" y="1465210"/>
            <a:ext cx="0" cy="504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F4118211-EA82-4E5B-AD6B-B9B7EBDA2A2C}"/>
              </a:ext>
            </a:extLst>
          </p:cNvPr>
          <p:cNvCxnSpPr/>
          <p:nvPr/>
        </p:nvCxnSpPr>
        <p:spPr>
          <a:xfrm>
            <a:off x="10641924" y="1465210"/>
            <a:ext cx="0" cy="504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CC5AE90-8418-4467-97E2-E2337B38DF91}"/>
              </a:ext>
            </a:extLst>
          </p:cNvPr>
          <p:cNvCxnSpPr/>
          <p:nvPr/>
        </p:nvCxnSpPr>
        <p:spPr>
          <a:xfrm>
            <a:off x="10725200" y="1465210"/>
            <a:ext cx="0" cy="504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4EDA6CD6-80D0-44A3-883A-270C4C2A511B}"/>
              </a:ext>
            </a:extLst>
          </p:cNvPr>
          <p:cNvCxnSpPr/>
          <p:nvPr/>
        </p:nvCxnSpPr>
        <p:spPr>
          <a:xfrm>
            <a:off x="11516955" y="1465210"/>
            <a:ext cx="0" cy="504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763471E4-5C94-4DA3-B4BD-DB35BA87CB3A}"/>
              </a:ext>
            </a:extLst>
          </p:cNvPr>
          <p:cNvCxnSpPr>
            <a:cxnSpLocks/>
          </p:cNvCxnSpPr>
          <p:nvPr/>
        </p:nvCxnSpPr>
        <p:spPr>
          <a:xfrm>
            <a:off x="3669591" y="2447326"/>
            <a:ext cx="0" cy="504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07BDDF0A-4C1E-4DC6-BCD0-024C8FC27C07}"/>
              </a:ext>
            </a:extLst>
          </p:cNvPr>
          <p:cNvCxnSpPr>
            <a:cxnSpLocks/>
          </p:cNvCxnSpPr>
          <p:nvPr/>
        </p:nvCxnSpPr>
        <p:spPr>
          <a:xfrm>
            <a:off x="4591325" y="2447326"/>
            <a:ext cx="0" cy="504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276AA117-DDE5-40F9-965F-51493EE71543}"/>
              </a:ext>
            </a:extLst>
          </p:cNvPr>
          <p:cNvCxnSpPr>
            <a:cxnSpLocks/>
          </p:cNvCxnSpPr>
          <p:nvPr/>
        </p:nvCxnSpPr>
        <p:spPr>
          <a:xfrm>
            <a:off x="7483929" y="2447326"/>
            <a:ext cx="0" cy="504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58FBC449-0E41-4C49-BF43-814C59DF4508}"/>
              </a:ext>
            </a:extLst>
          </p:cNvPr>
          <p:cNvCxnSpPr>
            <a:cxnSpLocks/>
          </p:cNvCxnSpPr>
          <p:nvPr/>
        </p:nvCxnSpPr>
        <p:spPr>
          <a:xfrm>
            <a:off x="8402507" y="2447326"/>
            <a:ext cx="0" cy="504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BBE4253E-6823-4A94-83EB-92558D5BC19E}"/>
              </a:ext>
            </a:extLst>
          </p:cNvPr>
          <p:cNvCxnSpPr>
            <a:cxnSpLocks/>
          </p:cNvCxnSpPr>
          <p:nvPr/>
        </p:nvCxnSpPr>
        <p:spPr>
          <a:xfrm>
            <a:off x="8713634" y="2447326"/>
            <a:ext cx="0" cy="504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72B9AB3D-AAE2-4460-88DC-06B31E9732B4}"/>
              </a:ext>
            </a:extLst>
          </p:cNvPr>
          <p:cNvCxnSpPr>
            <a:cxnSpLocks/>
          </p:cNvCxnSpPr>
          <p:nvPr/>
        </p:nvCxnSpPr>
        <p:spPr>
          <a:xfrm>
            <a:off x="9616621" y="2447326"/>
            <a:ext cx="0" cy="504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E980078B-4EEB-4158-B8B6-FA29C2DC52EB}"/>
              </a:ext>
            </a:extLst>
          </p:cNvPr>
          <p:cNvCxnSpPr>
            <a:cxnSpLocks/>
          </p:cNvCxnSpPr>
          <p:nvPr/>
        </p:nvCxnSpPr>
        <p:spPr>
          <a:xfrm>
            <a:off x="10256962" y="2447326"/>
            <a:ext cx="0" cy="504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F1F58FCD-93CF-4461-B10A-E18C39237D18}"/>
              </a:ext>
            </a:extLst>
          </p:cNvPr>
          <p:cNvCxnSpPr>
            <a:cxnSpLocks/>
          </p:cNvCxnSpPr>
          <p:nvPr/>
        </p:nvCxnSpPr>
        <p:spPr>
          <a:xfrm>
            <a:off x="11471613" y="2447326"/>
            <a:ext cx="0" cy="504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9BD6FC5B-D21E-4DE9-8BFF-44CE28478D4C}"/>
              </a:ext>
            </a:extLst>
          </p:cNvPr>
          <p:cNvCxnSpPr>
            <a:cxnSpLocks/>
          </p:cNvCxnSpPr>
          <p:nvPr/>
        </p:nvCxnSpPr>
        <p:spPr>
          <a:xfrm>
            <a:off x="2719984" y="3474138"/>
            <a:ext cx="0" cy="504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3C65673-32CB-4DC3-8258-E1BFF2A4411B}"/>
              </a:ext>
            </a:extLst>
          </p:cNvPr>
          <p:cNvCxnSpPr>
            <a:cxnSpLocks/>
          </p:cNvCxnSpPr>
          <p:nvPr/>
        </p:nvCxnSpPr>
        <p:spPr>
          <a:xfrm>
            <a:off x="3638167" y="3474138"/>
            <a:ext cx="0" cy="504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669DB5C2-821D-4C14-8641-FB7E4BCFA788}"/>
              </a:ext>
            </a:extLst>
          </p:cNvPr>
          <p:cNvCxnSpPr>
            <a:cxnSpLocks/>
          </p:cNvCxnSpPr>
          <p:nvPr/>
        </p:nvCxnSpPr>
        <p:spPr>
          <a:xfrm>
            <a:off x="4284442" y="3474138"/>
            <a:ext cx="0" cy="504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186AB8E0-CEF5-4133-816A-356F5020E65C}"/>
              </a:ext>
            </a:extLst>
          </p:cNvPr>
          <p:cNvCxnSpPr>
            <a:cxnSpLocks/>
          </p:cNvCxnSpPr>
          <p:nvPr/>
        </p:nvCxnSpPr>
        <p:spPr>
          <a:xfrm>
            <a:off x="5191196" y="3474138"/>
            <a:ext cx="0" cy="504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236E5B19-71A9-4F03-A1D6-2DEC96492936}"/>
              </a:ext>
            </a:extLst>
          </p:cNvPr>
          <p:cNvCxnSpPr>
            <a:cxnSpLocks/>
          </p:cNvCxnSpPr>
          <p:nvPr/>
        </p:nvCxnSpPr>
        <p:spPr>
          <a:xfrm>
            <a:off x="5455398" y="3474138"/>
            <a:ext cx="0" cy="504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1A6443A-9433-4AD9-96D2-255413ABB7E2}"/>
              </a:ext>
            </a:extLst>
          </p:cNvPr>
          <p:cNvCxnSpPr>
            <a:cxnSpLocks/>
          </p:cNvCxnSpPr>
          <p:nvPr/>
        </p:nvCxnSpPr>
        <p:spPr>
          <a:xfrm>
            <a:off x="6222583" y="3475291"/>
            <a:ext cx="0" cy="504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94C6AF87-762B-4EDC-AEF1-F5262CB2BF81}"/>
              </a:ext>
            </a:extLst>
          </p:cNvPr>
          <p:cNvCxnSpPr>
            <a:cxnSpLocks/>
          </p:cNvCxnSpPr>
          <p:nvPr/>
        </p:nvCxnSpPr>
        <p:spPr>
          <a:xfrm>
            <a:off x="6291209" y="3474138"/>
            <a:ext cx="0" cy="504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FDA7C552-C60A-4937-8462-8F626F83CEDB}"/>
              </a:ext>
            </a:extLst>
          </p:cNvPr>
          <p:cNvCxnSpPr>
            <a:cxnSpLocks/>
          </p:cNvCxnSpPr>
          <p:nvPr/>
        </p:nvCxnSpPr>
        <p:spPr>
          <a:xfrm>
            <a:off x="7160669" y="3474138"/>
            <a:ext cx="0" cy="504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C672C7A5-427F-498D-A0B7-D1754A61011C}"/>
              </a:ext>
            </a:extLst>
          </p:cNvPr>
          <p:cNvCxnSpPr>
            <a:cxnSpLocks/>
          </p:cNvCxnSpPr>
          <p:nvPr/>
        </p:nvCxnSpPr>
        <p:spPr>
          <a:xfrm>
            <a:off x="7210867" y="3474138"/>
            <a:ext cx="0" cy="504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718C111D-0D1F-4F63-BB51-FDC2660C96DC}"/>
              </a:ext>
            </a:extLst>
          </p:cNvPr>
          <p:cNvCxnSpPr>
            <a:cxnSpLocks/>
          </p:cNvCxnSpPr>
          <p:nvPr/>
        </p:nvCxnSpPr>
        <p:spPr>
          <a:xfrm>
            <a:off x="8098755" y="3474138"/>
            <a:ext cx="0" cy="504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2B1AAA38-3484-4872-BC55-4163AA916706}"/>
              </a:ext>
            </a:extLst>
          </p:cNvPr>
          <p:cNvCxnSpPr>
            <a:cxnSpLocks/>
          </p:cNvCxnSpPr>
          <p:nvPr/>
        </p:nvCxnSpPr>
        <p:spPr>
          <a:xfrm>
            <a:off x="8163133" y="3474138"/>
            <a:ext cx="0" cy="504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5F53B8C-83EC-4C93-B051-80CBA417E9AE}"/>
              </a:ext>
            </a:extLst>
          </p:cNvPr>
          <p:cNvCxnSpPr>
            <a:cxnSpLocks/>
          </p:cNvCxnSpPr>
          <p:nvPr/>
        </p:nvCxnSpPr>
        <p:spPr>
          <a:xfrm>
            <a:off x="9007944" y="3474138"/>
            <a:ext cx="0" cy="504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2C4E488E-DF30-47CA-A54A-1F84E802BEE2}"/>
              </a:ext>
            </a:extLst>
          </p:cNvPr>
          <p:cNvCxnSpPr>
            <a:cxnSpLocks/>
          </p:cNvCxnSpPr>
          <p:nvPr/>
        </p:nvCxnSpPr>
        <p:spPr>
          <a:xfrm>
            <a:off x="9347354" y="3474138"/>
            <a:ext cx="0" cy="504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5ACE0DB3-EB65-420F-8659-27471AA7E600}"/>
              </a:ext>
            </a:extLst>
          </p:cNvPr>
          <p:cNvCxnSpPr>
            <a:cxnSpLocks/>
          </p:cNvCxnSpPr>
          <p:nvPr/>
        </p:nvCxnSpPr>
        <p:spPr>
          <a:xfrm>
            <a:off x="10256962" y="3474138"/>
            <a:ext cx="0" cy="504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0E43FB10-D39F-47AE-A446-A1C6596EB9C7}"/>
              </a:ext>
            </a:extLst>
          </p:cNvPr>
          <p:cNvCxnSpPr>
            <a:cxnSpLocks/>
          </p:cNvCxnSpPr>
          <p:nvPr/>
        </p:nvCxnSpPr>
        <p:spPr>
          <a:xfrm>
            <a:off x="10500853" y="3474138"/>
            <a:ext cx="0" cy="504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6DD60D3-68F7-4AE8-88F7-A3B15F057400}"/>
              </a:ext>
            </a:extLst>
          </p:cNvPr>
          <p:cNvCxnSpPr>
            <a:cxnSpLocks/>
          </p:cNvCxnSpPr>
          <p:nvPr/>
        </p:nvCxnSpPr>
        <p:spPr>
          <a:xfrm>
            <a:off x="11482051" y="3474138"/>
            <a:ext cx="0" cy="504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2F6B2F8-5A25-46CB-855B-66E3A37C663C}"/>
              </a:ext>
            </a:extLst>
          </p:cNvPr>
          <p:cNvCxnSpPr>
            <a:cxnSpLocks/>
          </p:cNvCxnSpPr>
          <p:nvPr/>
        </p:nvCxnSpPr>
        <p:spPr>
          <a:xfrm>
            <a:off x="3180851" y="4418316"/>
            <a:ext cx="0" cy="504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33AD600D-45FA-430A-AC56-ACB410CEDBCA}"/>
              </a:ext>
            </a:extLst>
          </p:cNvPr>
          <p:cNvCxnSpPr>
            <a:cxnSpLocks/>
          </p:cNvCxnSpPr>
          <p:nvPr/>
        </p:nvCxnSpPr>
        <p:spPr>
          <a:xfrm>
            <a:off x="3925149" y="4418316"/>
            <a:ext cx="0" cy="504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73875E49-DCE5-4082-A3DA-D4D34B7B23A0}"/>
              </a:ext>
            </a:extLst>
          </p:cNvPr>
          <p:cNvCxnSpPr>
            <a:cxnSpLocks/>
          </p:cNvCxnSpPr>
          <p:nvPr/>
        </p:nvCxnSpPr>
        <p:spPr>
          <a:xfrm>
            <a:off x="4346962" y="4418316"/>
            <a:ext cx="0" cy="504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0CABB9E-C8CE-4490-A712-1B70C45905CB}"/>
              </a:ext>
            </a:extLst>
          </p:cNvPr>
          <p:cNvCxnSpPr>
            <a:cxnSpLocks/>
          </p:cNvCxnSpPr>
          <p:nvPr/>
        </p:nvCxnSpPr>
        <p:spPr>
          <a:xfrm>
            <a:off x="5268696" y="4420452"/>
            <a:ext cx="0" cy="504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5F58A9AA-AB64-48C0-B49B-2BD5634C2412}"/>
              </a:ext>
            </a:extLst>
          </p:cNvPr>
          <p:cNvCxnSpPr>
            <a:cxnSpLocks/>
          </p:cNvCxnSpPr>
          <p:nvPr/>
        </p:nvCxnSpPr>
        <p:spPr>
          <a:xfrm>
            <a:off x="5539465" y="4420452"/>
            <a:ext cx="0" cy="504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9452F42-A411-4646-9685-9C24E4810F22}"/>
              </a:ext>
            </a:extLst>
          </p:cNvPr>
          <p:cNvCxnSpPr>
            <a:cxnSpLocks/>
          </p:cNvCxnSpPr>
          <p:nvPr/>
        </p:nvCxnSpPr>
        <p:spPr>
          <a:xfrm>
            <a:off x="6157519" y="4420452"/>
            <a:ext cx="0" cy="504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860F2A42-31A4-49FE-BEA7-750D31AE701D}"/>
              </a:ext>
            </a:extLst>
          </p:cNvPr>
          <p:cNvCxnSpPr>
            <a:cxnSpLocks/>
          </p:cNvCxnSpPr>
          <p:nvPr/>
        </p:nvCxnSpPr>
        <p:spPr>
          <a:xfrm>
            <a:off x="6466722" y="4420452"/>
            <a:ext cx="0" cy="504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0700183D-5C74-41E1-A997-231AEF0AAE4F}"/>
              </a:ext>
            </a:extLst>
          </p:cNvPr>
          <p:cNvCxnSpPr>
            <a:cxnSpLocks/>
          </p:cNvCxnSpPr>
          <p:nvPr/>
        </p:nvCxnSpPr>
        <p:spPr>
          <a:xfrm>
            <a:off x="7326931" y="4420452"/>
            <a:ext cx="0" cy="504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CC9404CF-CE5D-48BF-B121-85B715216BDD}"/>
              </a:ext>
            </a:extLst>
          </p:cNvPr>
          <p:cNvCxnSpPr>
            <a:cxnSpLocks/>
          </p:cNvCxnSpPr>
          <p:nvPr/>
        </p:nvCxnSpPr>
        <p:spPr>
          <a:xfrm>
            <a:off x="7600411" y="4418316"/>
            <a:ext cx="0" cy="504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79E50F64-EF1A-4D02-ABBB-D8CC45DA58DA}"/>
              </a:ext>
            </a:extLst>
          </p:cNvPr>
          <p:cNvCxnSpPr>
            <a:cxnSpLocks/>
          </p:cNvCxnSpPr>
          <p:nvPr/>
        </p:nvCxnSpPr>
        <p:spPr>
          <a:xfrm>
            <a:off x="8333242" y="4420452"/>
            <a:ext cx="0" cy="504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4BC6541D-37BF-44D6-A90D-7988727EE107}"/>
              </a:ext>
            </a:extLst>
          </p:cNvPr>
          <p:cNvCxnSpPr>
            <a:cxnSpLocks/>
          </p:cNvCxnSpPr>
          <p:nvPr/>
        </p:nvCxnSpPr>
        <p:spPr>
          <a:xfrm>
            <a:off x="8656109" y="4418316"/>
            <a:ext cx="0" cy="504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8A43C0E3-EC1A-496C-B08A-DEDF842547BF}"/>
              </a:ext>
            </a:extLst>
          </p:cNvPr>
          <p:cNvCxnSpPr>
            <a:cxnSpLocks/>
          </p:cNvCxnSpPr>
          <p:nvPr/>
        </p:nvCxnSpPr>
        <p:spPr>
          <a:xfrm>
            <a:off x="9766002" y="4411428"/>
            <a:ext cx="0" cy="504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EA65A36-C0D0-4AAC-9200-4391D84B5EA7}"/>
              </a:ext>
            </a:extLst>
          </p:cNvPr>
          <p:cNvCxnSpPr>
            <a:cxnSpLocks/>
          </p:cNvCxnSpPr>
          <p:nvPr/>
        </p:nvCxnSpPr>
        <p:spPr>
          <a:xfrm>
            <a:off x="10604902" y="4418316"/>
            <a:ext cx="0" cy="504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D1AE2D9B-DA50-4907-8E29-5F52D9242B77}"/>
              </a:ext>
            </a:extLst>
          </p:cNvPr>
          <p:cNvCxnSpPr>
            <a:cxnSpLocks/>
          </p:cNvCxnSpPr>
          <p:nvPr/>
        </p:nvCxnSpPr>
        <p:spPr>
          <a:xfrm>
            <a:off x="11380262" y="4420452"/>
            <a:ext cx="0" cy="504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D051212C-3FB9-4F16-9ADC-4317FD4D9117}"/>
              </a:ext>
            </a:extLst>
          </p:cNvPr>
          <p:cNvCxnSpPr>
            <a:cxnSpLocks/>
          </p:cNvCxnSpPr>
          <p:nvPr/>
        </p:nvCxnSpPr>
        <p:spPr>
          <a:xfrm>
            <a:off x="2411210" y="5445950"/>
            <a:ext cx="0" cy="504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75A06DAE-10A4-4951-8313-CF9FB91E6A73}"/>
              </a:ext>
            </a:extLst>
          </p:cNvPr>
          <p:cNvCxnSpPr>
            <a:cxnSpLocks/>
          </p:cNvCxnSpPr>
          <p:nvPr/>
        </p:nvCxnSpPr>
        <p:spPr>
          <a:xfrm>
            <a:off x="3130660" y="5442095"/>
            <a:ext cx="0" cy="504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2C11FF4D-ABBE-48EE-8F1A-A9187324A1E1}"/>
              </a:ext>
            </a:extLst>
          </p:cNvPr>
          <p:cNvCxnSpPr>
            <a:cxnSpLocks/>
          </p:cNvCxnSpPr>
          <p:nvPr/>
        </p:nvCxnSpPr>
        <p:spPr>
          <a:xfrm>
            <a:off x="3532654" y="5445950"/>
            <a:ext cx="0" cy="504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F40084F-10EF-44C3-BFB8-30B9CBC9469D}"/>
              </a:ext>
            </a:extLst>
          </p:cNvPr>
          <p:cNvCxnSpPr>
            <a:cxnSpLocks/>
          </p:cNvCxnSpPr>
          <p:nvPr/>
        </p:nvCxnSpPr>
        <p:spPr>
          <a:xfrm>
            <a:off x="4454388" y="5442095"/>
            <a:ext cx="0" cy="504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95DBF131-E38D-47B9-A9C1-0374AE74A972}"/>
              </a:ext>
            </a:extLst>
          </p:cNvPr>
          <p:cNvCxnSpPr>
            <a:cxnSpLocks/>
          </p:cNvCxnSpPr>
          <p:nvPr/>
        </p:nvCxnSpPr>
        <p:spPr>
          <a:xfrm>
            <a:off x="5608323" y="5445950"/>
            <a:ext cx="0" cy="504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E2682BB8-CA1A-4A7A-99DB-E21AC9CFE3A2}"/>
              </a:ext>
            </a:extLst>
          </p:cNvPr>
          <p:cNvCxnSpPr>
            <a:cxnSpLocks/>
          </p:cNvCxnSpPr>
          <p:nvPr/>
        </p:nvCxnSpPr>
        <p:spPr>
          <a:xfrm>
            <a:off x="6524168" y="5445950"/>
            <a:ext cx="0" cy="504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BB256FD-B09E-4209-B618-5127E7CC2AE7}"/>
              </a:ext>
            </a:extLst>
          </p:cNvPr>
          <p:cNvCxnSpPr>
            <a:cxnSpLocks/>
          </p:cNvCxnSpPr>
          <p:nvPr/>
        </p:nvCxnSpPr>
        <p:spPr>
          <a:xfrm>
            <a:off x="8836314" y="5442095"/>
            <a:ext cx="0" cy="504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B8D4BC9F-46A1-45DE-B7C9-56931E5AFB92}"/>
              </a:ext>
            </a:extLst>
          </p:cNvPr>
          <p:cNvCxnSpPr>
            <a:cxnSpLocks/>
          </p:cNvCxnSpPr>
          <p:nvPr/>
        </p:nvCxnSpPr>
        <p:spPr>
          <a:xfrm>
            <a:off x="10113658" y="5442095"/>
            <a:ext cx="0" cy="504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10" name="Text Placeholder 1">
            <a:extLst>
              <a:ext uri="{FF2B5EF4-FFF2-40B4-BE49-F238E27FC236}">
                <a16:creationId xmlns:a16="http://schemas.microsoft.com/office/drawing/2014/main" id="{9A2C5602-3945-42C0-8323-8814D07A748A}"/>
              </a:ext>
            </a:extLst>
          </p:cNvPr>
          <p:cNvSpPr txBox="1">
            <a:spLocks/>
          </p:cNvSpPr>
          <p:nvPr/>
        </p:nvSpPr>
        <p:spPr>
          <a:xfrm>
            <a:off x="666750" y="173760"/>
            <a:ext cx="10856913" cy="523999"/>
          </a:xfrm>
          <a:prstGeom prst="rect">
            <a:avLst/>
          </a:prstGeom>
        </p:spPr>
        <p:txBody>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72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80000" indent="-360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440000" indent="-360000" algn="l" defTabSz="1039033" rtl="0" eaLnBrk="1" latinLnBrk="0" hangingPunct="1">
              <a:spcBef>
                <a:spcPts val="455"/>
              </a:spcBef>
              <a:buClr>
                <a:schemeClr val="bg2"/>
              </a:buClr>
              <a:buFont typeface="Segoe UI" panose="020B0502040204020203"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720000" indent="-360000"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1080000" indent="-360000"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440000" indent="-360000"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sz="1800" dirty="0">
                <a:solidFill>
                  <a:schemeClr val="bg1"/>
                </a:solidFill>
              </a:rPr>
              <a:t>CLIMATE ACTION ROADMAP ACTIVITIES BY AREA</a:t>
            </a:r>
            <a:endParaRPr lang="en-AU" sz="1800" dirty="0">
              <a:solidFill>
                <a:schemeClr val="bg1"/>
              </a:solidFill>
            </a:endParaRPr>
          </a:p>
        </p:txBody>
      </p:sp>
    </p:spTree>
    <p:extLst>
      <p:ext uri="{BB962C8B-B14F-4D97-AF65-F5344CB8AC3E}">
        <p14:creationId xmlns:p14="http://schemas.microsoft.com/office/powerpoint/2010/main" val="3744023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F344B-7746-4821-A8AD-EC374E495994}"/>
              </a:ext>
            </a:extLst>
          </p:cNvPr>
          <p:cNvSpPr>
            <a:spLocks noGrp="1"/>
          </p:cNvSpPr>
          <p:nvPr>
            <p:ph type="body" sz="quarter" idx="12"/>
          </p:nvPr>
        </p:nvSpPr>
        <p:spPr/>
        <p:txBody>
          <a:bodyPr/>
          <a:lstStyle/>
          <a:p>
            <a:r>
              <a:rPr lang="en-GB" dirty="0"/>
              <a:t>Emerging</a:t>
            </a:r>
            <a:endParaRPr lang="en-AU" dirty="0"/>
          </a:p>
        </p:txBody>
      </p:sp>
      <p:sp>
        <p:nvSpPr>
          <p:cNvPr id="3" name="Rectangle 2">
            <a:extLst>
              <a:ext uri="{FF2B5EF4-FFF2-40B4-BE49-F238E27FC236}">
                <a16:creationId xmlns:a16="http://schemas.microsoft.com/office/drawing/2014/main" id="{F0A5C3E3-0F45-4449-A68B-1EBAC334FD85}"/>
              </a:ext>
            </a:extLst>
          </p:cNvPr>
          <p:cNvSpPr/>
          <p:nvPr/>
        </p:nvSpPr>
        <p:spPr>
          <a:xfrm>
            <a:off x="0" y="6225871"/>
            <a:ext cx="12190413" cy="633717"/>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err="1">
              <a:solidFill>
                <a:schemeClr val="bg2"/>
              </a:solidFill>
            </a:endParaRPr>
          </a:p>
        </p:txBody>
      </p:sp>
      <p:pic>
        <p:nvPicPr>
          <p:cNvPr id="4" name="Picture 10" descr="Climate Commission for UK Higher and Further Education Students &amp; Leaders">
            <a:extLst>
              <a:ext uri="{FF2B5EF4-FFF2-40B4-BE49-F238E27FC236}">
                <a16:creationId xmlns:a16="http://schemas.microsoft.com/office/drawing/2014/main" id="{FFAFC559-3E35-459A-ADFC-D785D824BA2C}"/>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l="10964" t="4276" r="12065" b="10472"/>
          <a:stretch/>
        </p:blipFill>
        <p:spPr bwMode="auto">
          <a:xfrm>
            <a:off x="10680671" y="6075799"/>
            <a:ext cx="1199747" cy="66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7883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23&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esentation - Core">
  <a:themeElements>
    <a:clrScheme name="New Brand">
      <a:dk1>
        <a:sysClr val="windowText" lastClr="000000"/>
      </a:dk1>
      <a:lt1>
        <a:sysClr val="window" lastClr="FFFFFF"/>
      </a:lt1>
      <a:dk2>
        <a:srgbClr val="2E368F"/>
      </a:dk2>
      <a:lt2>
        <a:srgbClr val="00264D"/>
      </a:lt2>
      <a:accent1>
        <a:srgbClr val="FF3A40"/>
      </a:accent1>
      <a:accent2>
        <a:srgbClr val="F25E21"/>
      </a:accent2>
      <a:accent3>
        <a:srgbClr val="F8981D"/>
      </a:accent3>
      <a:accent4>
        <a:srgbClr val="FED13B"/>
      </a:accent4>
      <a:accent5>
        <a:srgbClr val="E6E6E1"/>
      </a:accent5>
      <a:accent6>
        <a:srgbClr val="25B3E0"/>
      </a:accent6>
      <a:hlink>
        <a:srgbClr val="0048C7"/>
      </a:hlink>
      <a:folHlink>
        <a:srgbClr val="0048C7"/>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chemeClr val="accent3"/>
          </a:solidFill>
        </a:ln>
      </a:spPr>
      <a:bodyPr rtlCol="0" anchor="ctr"/>
      <a:lstStyle>
        <a:defPPr algn="ctr">
          <a:defRPr sz="1600" dirty="0" err="1"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 - Formal" id="{BFF6FCD0-171B-42FD-9777-6147E520A295}" vid="{010AF3CB-D042-4CA6-ACCB-96135A4B02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A82F691CC26A45BB748004A54C0C63" ma:contentTypeVersion="13" ma:contentTypeDescription="Create a new document." ma:contentTypeScope="" ma:versionID="a3a785fbb879595f94ffb373d02b250d">
  <xsd:schema xmlns:xsd="http://www.w3.org/2001/XMLSchema" xmlns:xs="http://www.w3.org/2001/XMLSchema" xmlns:p="http://schemas.microsoft.com/office/2006/metadata/properties" xmlns:ns2="bac58e29-0c23-4090-b611-ed602008453e" xmlns:ns3="2213ecb7-d87a-4aba-b21b-ec7ca04e5a58" targetNamespace="http://schemas.microsoft.com/office/2006/metadata/properties" ma:root="true" ma:fieldsID="57e7724b81cbcc81e11084689a35fb2b" ns2:_="" ns3:_="">
    <xsd:import namespace="bac58e29-0c23-4090-b611-ed602008453e"/>
    <xsd:import namespace="2213ecb7-d87a-4aba-b21b-ec7ca04e5a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58e29-0c23-4090-b611-ed60200845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13ecb7-d87a-4aba-b21b-ec7ca04e5a5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213ecb7-d87a-4aba-b21b-ec7ca04e5a58">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BB8AFF-FE01-4AEE-8264-60F8B1D578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c58e29-0c23-4090-b611-ed602008453e"/>
    <ds:schemaRef ds:uri="2213ecb7-d87a-4aba-b21b-ec7ca04e5a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771877-F406-4DD7-AB90-2617A690299C}">
  <ds:schemaRefs>
    <ds:schemaRef ds:uri="http://purl.org/dc/dcmitype/"/>
    <ds:schemaRef ds:uri="http://purl.org/dc/elements/1.1/"/>
    <ds:schemaRef ds:uri="http://schemas.microsoft.com/office/2006/metadata/properties"/>
    <ds:schemaRef ds:uri="http://www.w3.org/XML/1998/namespace"/>
    <ds:schemaRef ds:uri="bac58e29-0c23-4090-b611-ed602008453e"/>
    <ds:schemaRef ds:uri="http://schemas.microsoft.com/office/2006/documentManagement/types"/>
    <ds:schemaRef ds:uri="http://purl.org/dc/terms/"/>
    <ds:schemaRef ds:uri="2213ecb7-d87a-4aba-b21b-ec7ca04e5a58"/>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F98002E7-B938-4C44-B4C4-66B1755EE0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 Formal</Template>
  <TotalTime>7807</TotalTime>
  <Words>7523</Words>
  <Application>Microsoft Office PowerPoint</Application>
  <PresentationFormat>Custom</PresentationFormat>
  <Paragraphs>575</Paragraphs>
  <Slides>27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Segoe UI</vt:lpstr>
      <vt:lpstr>Segoe UI Light</vt:lpstr>
      <vt:lpstr>Segoe UI Semibold</vt:lpstr>
      <vt:lpstr>Segoe UI Semilight</vt:lpstr>
      <vt:lpstr>Presentation - Core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Nous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Zwar</dc:creator>
  <cp:lastModifiedBy>GOODWIN, Fiona</cp:lastModifiedBy>
  <cp:revision>5</cp:revision>
  <cp:lastPrinted>2017-07-25T00:34:06Z</cp:lastPrinted>
  <dcterms:created xsi:type="dcterms:W3CDTF">2020-05-29T11:24:43Z</dcterms:created>
  <dcterms:modified xsi:type="dcterms:W3CDTF">2021-10-06T12:08:35Z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0x01010040A82F691CC26A45BB748004A54C0C63</vt:lpwstr>
  </property>
  <property fmtid="{D5CDD505-2E9C-101B-9397-08002B2CF9AE}" pid="3" name="Order">
    <vt:r8>148100</vt:r8>
  </property>
  <property fmtid="{D5CDD505-2E9C-101B-9397-08002B2CF9AE}" pid="4" name="ComplianceAssetId">
    <vt:lpwstr/>
  </property>
  <property fmtid="{D5CDD505-2E9C-101B-9397-08002B2CF9AE}" pid="5" name="_ExtendedDescription">
    <vt:lpwstr/>
  </property>
</Properties>
</file>