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1" r:id="rId4"/>
    <p:sldId id="262" r:id="rId5"/>
    <p:sldId id="263" r:id="rId6"/>
    <p:sldId id="272" r:id="rId7"/>
    <p:sldId id="270" r:id="rId8"/>
    <p:sldId id="264" r:id="rId9"/>
    <p:sldId id="269" r:id="rId10"/>
    <p:sldId id="266" r:id="rId11"/>
    <p:sldId id="267" r:id="rId12"/>
    <p:sldId id="271" r:id="rId13"/>
    <p:sldId id="268" r:id="rId14"/>
    <p:sldId id="273" r:id="rId15"/>
    <p:sldId id="274" r:id="rId16"/>
    <p:sldId id="278" r:id="rId17"/>
    <p:sldId id="279" r:id="rId18"/>
    <p:sldId id="280" r:id="rId19"/>
    <p:sldId id="283"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p:scale>
          <a:sx n="79" d="100"/>
          <a:sy n="79" d="100"/>
        </p:scale>
        <p:origin x="-102"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7B062-6549-4537-BB97-0CEF48C52428}" type="datetimeFigureOut">
              <a:rPr lang="en-GB" smtClean="0"/>
              <a:t>15/04/2015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51863-F77B-48F0-941F-76450B03917E}" type="slidenum">
              <a:rPr lang="en-GB" smtClean="0"/>
              <a:t>‹#›</a:t>
            </a:fld>
            <a:endParaRPr lang="en-GB"/>
          </a:p>
        </p:txBody>
      </p:sp>
    </p:spTree>
    <p:extLst>
      <p:ext uri="{BB962C8B-B14F-4D97-AF65-F5344CB8AC3E}">
        <p14:creationId xmlns:p14="http://schemas.microsoft.com/office/powerpoint/2010/main" val="56152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D7448E-7D8A-4CBB-993C-F07AA3550830}" type="slidenum">
              <a:rPr lang="en-GB" smtClean="0"/>
              <a:t>2</a:t>
            </a:fld>
            <a:endParaRPr lang="en-GB"/>
          </a:p>
        </p:txBody>
      </p:sp>
    </p:spTree>
    <p:extLst>
      <p:ext uri="{BB962C8B-B14F-4D97-AF65-F5344CB8AC3E}">
        <p14:creationId xmlns:p14="http://schemas.microsoft.com/office/powerpoint/2010/main" val="206703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D7448E-7D8A-4CBB-993C-F07AA3550830}" type="slidenum">
              <a:rPr lang="en-GB" smtClean="0"/>
              <a:t>3</a:t>
            </a:fld>
            <a:endParaRPr lang="en-GB"/>
          </a:p>
        </p:txBody>
      </p:sp>
    </p:spTree>
    <p:extLst>
      <p:ext uri="{BB962C8B-B14F-4D97-AF65-F5344CB8AC3E}">
        <p14:creationId xmlns:p14="http://schemas.microsoft.com/office/powerpoint/2010/main" val="493219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72D1674-3C35-4693-9216-C4D42D3E5930}" type="datetimeFigureOut">
              <a:rPr lang="en-GB" smtClean="0"/>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93144493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2D1674-3C35-4693-9216-C4D42D3E5930}" type="datetimeFigureOut">
              <a:rPr lang="en-GB" smtClean="0"/>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4194790909"/>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2D1674-3C35-4693-9216-C4D42D3E5930}" type="datetimeFigureOut">
              <a:rPr lang="en-GB" smtClean="0"/>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317702647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72D1674-3C35-4693-9216-C4D42D3E5930}" type="datetimeFigureOut">
              <a:rPr lang="en-GB" smtClean="0"/>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139700104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D1674-3C35-4693-9216-C4D42D3E5930}" type="datetimeFigureOut">
              <a:rPr lang="en-GB" smtClean="0"/>
              <a:t>15/04/2015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127973083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72D1674-3C35-4693-9216-C4D42D3E5930}" type="datetimeFigureOut">
              <a:rPr lang="en-GB" smtClean="0"/>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228208254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72D1674-3C35-4693-9216-C4D42D3E5930}" type="datetimeFigureOut">
              <a:rPr lang="en-GB" smtClean="0"/>
              <a:t>15/04/2015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3830485136"/>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D1674-3C35-4693-9216-C4D42D3E5930}" type="datetimeFigureOut">
              <a:rPr lang="en-GB" smtClean="0"/>
              <a:t>15/04/2015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426993040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D1674-3C35-4693-9216-C4D42D3E5930}" type="datetimeFigureOut">
              <a:rPr lang="en-GB" smtClean="0"/>
              <a:t>15/04/2015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177759458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D1674-3C35-4693-9216-C4D42D3E5930}" type="datetimeFigureOut">
              <a:rPr lang="en-GB" smtClean="0"/>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172818393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D1674-3C35-4693-9216-C4D42D3E5930}" type="datetimeFigureOut">
              <a:rPr lang="en-GB" smtClean="0"/>
              <a:t>15/04/2015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87B921-B3F7-4EA5-BDD8-8645989AB6B7}" type="slidenum">
              <a:rPr lang="en-GB" smtClean="0"/>
              <a:t>‹#›</a:t>
            </a:fld>
            <a:endParaRPr lang="en-GB"/>
          </a:p>
        </p:txBody>
      </p:sp>
    </p:spTree>
    <p:extLst>
      <p:ext uri="{BB962C8B-B14F-4D97-AF65-F5344CB8AC3E}">
        <p14:creationId xmlns:p14="http://schemas.microsoft.com/office/powerpoint/2010/main" val="137470010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D1674-3C35-4693-9216-C4D42D3E5930}" type="datetimeFigureOut">
              <a:rPr lang="en-GB" smtClean="0"/>
              <a:t>15/04/2015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7B921-B3F7-4EA5-BDD8-8645989AB6B7}" type="slidenum">
              <a:rPr lang="en-GB" smtClean="0"/>
              <a:t>‹#›</a:t>
            </a:fld>
            <a:endParaRPr lang="en-GB"/>
          </a:p>
        </p:txBody>
      </p:sp>
    </p:spTree>
    <p:extLst>
      <p:ext uri="{BB962C8B-B14F-4D97-AF65-F5344CB8AC3E}">
        <p14:creationId xmlns:p14="http://schemas.microsoft.com/office/powerpoint/2010/main" val="112177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mcconnachie@dundee.ac.uk" TargetMode="External"/><Relationship Id="rId2" Type="http://schemas.openxmlformats.org/officeDocument/2006/relationships/hyperlink" Target="mailto:f.l.fernandes@dundee.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1277"/>
            <a:ext cx="9144000" cy="3519948"/>
          </a:xfrm>
        </p:spPr>
        <p:txBody>
          <a:bodyPr>
            <a:normAutofit fontScale="90000"/>
          </a:bodyPr>
          <a:lstStyle/>
          <a:p>
            <a:r>
              <a:rPr lang="en-GB" b="1" dirty="0" smtClean="0"/>
              <a:t>For a Scholarship of Engagement at University of Dundee</a:t>
            </a:r>
            <a:br>
              <a:rPr lang="en-GB" b="1" dirty="0" smtClean="0"/>
            </a:br>
            <a:r>
              <a:rPr lang="en-GB" sz="4400" dirty="0" smtClean="0"/>
              <a:t>Engaging students with marginalised groups: </a:t>
            </a:r>
            <a:r>
              <a:rPr lang="en-GB" sz="4400" dirty="0"/>
              <a:t>t</a:t>
            </a:r>
            <a:r>
              <a:rPr lang="en-GB" sz="4400" dirty="0" smtClean="0"/>
              <a:t>wo case studies</a:t>
            </a:r>
            <a:endParaRPr lang="en-GB" sz="4400" dirty="0"/>
          </a:p>
        </p:txBody>
      </p:sp>
      <p:sp>
        <p:nvSpPr>
          <p:cNvPr id="3" name="Subtitle 2"/>
          <p:cNvSpPr>
            <a:spLocks noGrp="1"/>
          </p:cNvSpPr>
          <p:nvPr>
            <p:ph type="subTitle" idx="1"/>
          </p:nvPr>
        </p:nvSpPr>
        <p:spPr>
          <a:xfrm>
            <a:off x="1524000" y="4722916"/>
            <a:ext cx="9144000" cy="1655762"/>
          </a:xfrm>
        </p:spPr>
        <p:txBody>
          <a:bodyPr>
            <a:normAutofit fontScale="92500" lnSpcReduction="20000"/>
          </a:bodyPr>
          <a:lstStyle/>
          <a:p>
            <a:r>
              <a:rPr lang="en-GB" sz="1600" b="1" dirty="0" smtClean="0"/>
              <a:t>Fernando Fernandes</a:t>
            </a:r>
          </a:p>
          <a:p>
            <a:r>
              <a:rPr lang="en-GB" sz="1600" b="1" dirty="0" smtClean="0"/>
              <a:t>Tom McConnachie</a:t>
            </a:r>
          </a:p>
          <a:p>
            <a:r>
              <a:rPr lang="en-GB" sz="1500" b="1" dirty="0" smtClean="0"/>
              <a:t>University of Dundee</a:t>
            </a:r>
          </a:p>
          <a:p>
            <a:endParaRPr lang="en-GB" sz="1600" dirty="0" smtClean="0"/>
          </a:p>
          <a:p>
            <a:r>
              <a:rPr lang="en-GB" sz="1200" dirty="0" smtClean="0"/>
              <a:t>Engaging with External Local &amp; Global Communities: Community Engagement &amp; ESD in HE TSN</a:t>
            </a:r>
          </a:p>
          <a:p>
            <a:r>
              <a:rPr lang="en-GB" sz="1200" dirty="0" smtClean="0"/>
              <a:t>University of Edinburgh, 16</a:t>
            </a:r>
            <a:r>
              <a:rPr lang="en-GB" sz="1200" baseline="30000" dirty="0" smtClean="0"/>
              <a:t>th</a:t>
            </a:r>
            <a:r>
              <a:rPr lang="en-GB" sz="1200" dirty="0" smtClean="0"/>
              <a:t> April 2015</a:t>
            </a:r>
            <a:endParaRPr lang="en-GB" sz="1200" dirty="0"/>
          </a:p>
        </p:txBody>
      </p:sp>
    </p:spTree>
    <p:extLst>
      <p:ext uri="{BB962C8B-B14F-4D97-AF65-F5344CB8AC3E}">
        <p14:creationId xmlns:p14="http://schemas.microsoft.com/office/powerpoint/2010/main" val="340132234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smtClean="0"/>
              <a:t>Preparation – the exercise day</a:t>
            </a:r>
            <a:endParaRPr lang="en-GB" sz="4400" b="1" dirty="0"/>
          </a:p>
        </p:txBody>
      </p:sp>
      <p:pic>
        <p:nvPicPr>
          <p:cNvPr id="5" name="Picture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6431560" y="2281911"/>
            <a:ext cx="5181600" cy="3441686"/>
          </a:xfrm>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8200" y="2281911"/>
            <a:ext cx="5181600" cy="3443147"/>
          </a:xfrm>
        </p:spPr>
      </p:pic>
    </p:spTree>
    <p:extLst>
      <p:ext uri="{BB962C8B-B14F-4D97-AF65-F5344CB8AC3E}">
        <p14:creationId xmlns:p14="http://schemas.microsoft.com/office/powerpoint/2010/main" val="290679369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simulated exercise</a:t>
            </a:r>
            <a:endParaRPr lang="en-GB"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279720"/>
            <a:ext cx="5181600" cy="344314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9720"/>
            <a:ext cx="5181600" cy="3443147"/>
          </a:xfrm>
        </p:spPr>
      </p:pic>
    </p:spTree>
    <p:extLst>
      <p:ext uri="{BB962C8B-B14F-4D97-AF65-F5344CB8AC3E}">
        <p14:creationId xmlns:p14="http://schemas.microsoft.com/office/powerpoint/2010/main" val="4176077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simulated exercise</a:t>
            </a:r>
            <a:endParaRPr lang="en-GB" b="1"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9720"/>
            <a:ext cx="5181600" cy="3443147"/>
          </a:xfrm>
        </p:spPr>
      </p:pic>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79720"/>
            <a:ext cx="5181600" cy="3443147"/>
          </a:xfrm>
        </p:spPr>
      </p:pic>
    </p:spTree>
    <p:extLst>
      <p:ext uri="{BB962C8B-B14F-4D97-AF65-F5344CB8AC3E}">
        <p14:creationId xmlns:p14="http://schemas.microsoft.com/office/powerpoint/2010/main" val="73841385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Assessing the exercise</a:t>
            </a:r>
            <a:endParaRPr lang="en-GB" b="1" dirty="0"/>
          </a:p>
        </p:txBody>
      </p:sp>
      <p:sp>
        <p:nvSpPr>
          <p:cNvPr id="3" name="Content Placeholder 2"/>
          <p:cNvSpPr>
            <a:spLocks noGrp="1"/>
          </p:cNvSpPr>
          <p:nvPr>
            <p:ph sz="half" idx="1"/>
          </p:nvPr>
        </p:nvSpPr>
        <p:spPr/>
        <p:txBody>
          <a:bodyPr>
            <a:normAutofit lnSpcReduction="10000"/>
          </a:bodyPr>
          <a:lstStyle/>
          <a:p>
            <a:r>
              <a:rPr lang="en-GB" dirty="0" smtClean="0"/>
              <a:t>Funded by the Scottish Medical Education Research Consortium</a:t>
            </a:r>
          </a:p>
          <a:p>
            <a:r>
              <a:rPr lang="en-GB" dirty="0" smtClean="0"/>
              <a:t>The research aims to investigate and explore the experiences of MDN students working together, and the experiences of inter-professional educators, with a particular focus on their experience with prisoners and minority ethnic groups as simulated patients.</a:t>
            </a:r>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79720"/>
            <a:ext cx="5181600" cy="3443147"/>
          </a:xfrm>
        </p:spPr>
      </p:pic>
    </p:spTree>
    <p:extLst>
      <p:ext uri="{BB962C8B-B14F-4D97-AF65-F5344CB8AC3E}">
        <p14:creationId xmlns:p14="http://schemas.microsoft.com/office/powerpoint/2010/main" val="317700745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8258"/>
            <a:ext cx="5869858" cy="2043624"/>
          </a:xfrm>
        </p:spPr>
        <p:txBody>
          <a:bodyPr>
            <a:normAutofit/>
          </a:bodyPr>
          <a:lstStyle/>
          <a:p>
            <a:r>
              <a:rPr lang="en-GB" sz="4800" b="1" dirty="0" smtClean="0"/>
              <a:t>Case Study 2</a:t>
            </a:r>
            <a:endParaRPr lang="en-GB" sz="4800" b="1" dirty="0"/>
          </a:p>
        </p:txBody>
      </p:sp>
      <p:sp>
        <p:nvSpPr>
          <p:cNvPr id="3" name="Subtitle 2"/>
          <p:cNvSpPr>
            <a:spLocks noGrp="1"/>
          </p:cNvSpPr>
          <p:nvPr>
            <p:ph type="subTitle" idx="1"/>
          </p:nvPr>
        </p:nvSpPr>
        <p:spPr>
          <a:xfrm>
            <a:off x="653845" y="3493883"/>
            <a:ext cx="4562168" cy="1655762"/>
          </a:xfrm>
        </p:spPr>
        <p:txBody>
          <a:bodyPr/>
          <a:lstStyle/>
          <a:p>
            <a:r>
              <a:rPr lang="en-GB" sz="4000" dirty="0" smtClean="0"/>
              <a:t>The Shared Knowledge Hub</a:t>
            </a:r>
          </a:p>
          <a:p>
            <a:r>
              <a:rPr lang="en-GB" sz="2000" dirty="0" smtClean="0"/>
              <a:t>University of Dundee</a:t>
            </a:r>
            <a:endParaRPr lang="en-GB" sz="20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3866" y="1296374"/>
            <a:ext cx="6592526" cy="4395018"/>
          </a:xfrm>
          <a:prstGeom prst="rect">
            <a:avLst/>
          </a:prstGeom>
        </p:spPr>
      </p:pic>
      <p:sp>
        <p:nvSpPr>
          <p:cNvPr id="5" name="TextBox 4"/>
          <p:cNvSpPr txBox="1"/>
          <p:nvPr/>
        </p:nvSpPr>
        <p:spPr>
          <a:xfrm>
            <a:off x="11408615" y="1296374"/>
            <a:ext cx="307777" cy="1015068"/>
          </a:xfrm>
          <a:prstGeom prst="rect">
            <a:avLst/>
          </a:prstGeom>
          <a:noFill/>
        </p:spPr>
        <p:txBody>
          <a:bodyPr vert="vert270" wrap="square" rtlCol="0">
            <a:spAutoFit/>
          </a:bodyPr>
          <a:lstStyle/>
          <a:p>
            <a:r>
              <a:rPr lang="en-GB" sz="800" dirty="0" smtClean="0">
                <a:latin typeface="Times New Roman" panose="02020603050405020304" pitchFamily="18" charset="0"/>
                <a:cs typeface="Times New Roman" panose="02020603050405020304" pitchFamily="18" charset="0"/>
              </a:rPr>
              <a:t>© </a:t>
            </a:r>
            <a:r>
              <a:rPr lang="en-GB" sz="800" dirty="0" err="1" smtClean="0">
                <a:latin typeface="Times New Roman" panose="02020603050405020304" pitchFamily="18" charset="0"/>
                <a:cs typeface="Times New Roman" panose="02020603050405020304" pitchFamily="18" charset="0"/>
              </a:rPr>
              <a:t>B</a:t>
            </a:r>
            <a:r>
              <a:rPr lang="en-GB" sz="800" dirty="0" err="1" smtClean="0"/>
              <a:t>eto</a:t>
            </a:r>
            <a:r>
              <a:rPr lang="en-GB" sz="800" dirty="0" smtClean="0"/>
              <a:t> </a:t>
            </a:r>
            <a:r>
              <a:rPr lang="en-GB" sz="800" dirty="0" err="1" smtClean="0"/>
              <a:t>Chaves</a:t>
            </a:r>
            <a:r>
              <a:rPr lang="en-GB" sz="800" dirty="0" smtClean="0"/>
              <a:t>, 2010</a:t>
            </a:r>
            <a:endParaRPr lang="en-GB" sz="800" dirty="0"/>
          </a:p>
        </p:txBody>
      </p:sp>
    </p:spTree>
    <p:extLst>
      <p:ext uri="{BB962C8B-B14F-4D97-AF65-F5344CB8AC3E}">
        <p14:creationId xmlns:p14="http://schemas.microsoft.com/office/powerpoint/2010/main" val="425816187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Background</a:t>
            </a:r>
            <a:endParaRPr lang="en-GB"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0555" y="457200"/>
            <a:ext cx="7579045" cy="6063236"/>
          </a:xfrm>
        </p:spPr>
      </p:pic>
      <p:sp>
        <p:nvSpPr>
          <p:cNvPr id="4" name="Text Placeholder 3"/>
          <p:cNvSpPr>
            <a:spLocks noGrp="1"/>
          </p:cNvSpPr>
          <p:nvPr>
            <p:ph type="body" sz="half" idx="2"/>
          </p:nvPr>
        </p:nvSpPr>
        <p:spPr>
          <a:xfrm>
            <a:off x="839788" y="2320412"/>
            <a:ext cx="3932237" cy="3548575"/>
          </a:xfrm>
        </p:spPr>
        <p:txBody>
          <a:bodyPr>
            <a:normAutofit/>
          </a:bodyPr>
          <a:lstStyle/>
          <a:p>
            <a:r>
              <a:rPr lang="en-GB" sz="2000" dirty="0" smtClean="0"/>
              <a:t>Brazil</a:t>
            </a:r>
          </a:p>
          <a:p>
            <a:r>
              <a:rPr lang="en-GB" sz="2000" dirty="0" smtClean="0"/>
              <a:t>University Extension</a:t>
            </a:r>
          </a:p>
          <a:p>
            <a:r>
              <a:rPr lang="en-GB" sz="2000" dirty="0" smtClean="0"/>
              <a:t>Social Activism</a:t>
            </a:r>
          </a:p>
          <a:p>
            <a:r>
              <a:rPr lang="en-GB" sz="2000" dirty="0" smtClean="0"/>
              <a:t>NGO experience</a:t>
            </a:r>
            <a:endParaRPr lang="en-GB" sz="2000" dirty="0"/>
          </a:p>
        </p:txBody>
      </p:sp>
    </p:spTree>
    <p:extLst>
      <p:ext uri="{BB962C8B-B14F-4D97-AF65-F5344CB8AC3E}">
        <p14:creationId xmlns:p14="http://schemas.microsoft.com/office/powerpoint/2010/main" val="14138202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503" y="310394"/>
            <a:ext cx="9458632" cy="5411982"/>
          </a:xfrm>
        </p:spPr>
        <p:txBody>
          <a:bodyPr>
            <a:noAutofit/>
          </a:bodyPr>
          <a:lstStyle/>
          <a:p>
            <a:pPr lvl="1" algn="ctr" rtl="0">
              <a:spcBef>
                <a:spcPct val="0"/>
              </a:spcBef>
            </a:pPr>
            <a:r>
              <a:rPr lang="en-GB" sz="2800" dirty="0" smtClean="0"/>
              <a:t>We need to create spaces to offer students and staff an opportunity to critically engage with local and global issues</a:t>
            </a:r>
            <a:br>
              <a:rPr lang="en-GB" sz="2800" dirty="0" smtClean="0"/>
            </a:br>
            <a:r>
              <a:rPr lang="en-GB" sz="2800" dirty="0" smtClean="0"/>
              <a:t/>
            </a:r>
            <a:br>
              <a:rPr lang="en-GB" sz="2800" dirty="0" smtClean="0"/>
            </a:br>
            <a:r>
              <a:rPr lang="en-GB" sz="2800" dirty="0" smtClean="0"/>
              <a:t>We need to find ways to democratize science on design, implementation and evaluation of innovative approaches to improve services and reduce inequalities</a:t>
            </a:r>
            <a:br>
              <a:rPr lang="en-GB" sz="2800" dirty="0" smtClean="0"/>
            </a:br>
            <a:r>
              <a:rPr lang="en-GB" sz="2800" dirty="0"/>
              <a:t/>
            </a:r>
            <a:br>
              <a:rPr lang="en-GB" sz="2800" dirty="0"/>
            </a:br>
            <a:endParaRPr lang="en-GB" sz="2800" dirty="0"/>
          </a:p>
        </p:txBody>
      </p:sp>
    </p:spTree>
    <p:extLst>
      <p:ext uri="{BB962C8B-B14F-4D97-AF65-F5344CB8AC3E}">
        <p14:creationId xmlns:p14="http://schemas.microsoft.com/office/powerpoint/2010/main" val="76189357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34682"/>
          </a:xfrm>
        </p:spPr>
        <p:txBody>
          <a:bodyPr>
            <a:normAutofit/>
          </a:bodyPr>
          <a:lstStyle/>
          <a:p>
            <a:pPr lvl="1" algn="ctr" rtl="0">
              <a:spcBef>
                <a:spcPct val="0"/>
              </a:spcBef>
            </a:pPr>
            <a:r>
              <a:rPr lang="en-GB" sz="2800" dirty="0" smtClean="0"/>
              <a:t>On top of this we need a wider framework to coordinate and give a common direction to such initiatives.</a:t>
            </a:r>
            <a:br>
              <a:rPr lang="en-GB" sz="2800" dirty="0" smtClean="0"/>
            </a:br>
            <a:r>
              <a:rPr lang="en-GB" sz="2800" dirty="0" smtClean="0"/>
              <a:t/>
            </a:r>
            <a:br>
              <a:rPr lang="en-GB" sz="2800" dirty="0" smtClean="0"/>
            </a:br>
            <a:r>
              <a:rPr lang="en-GB" sz="2800" dirty="0" smtClean="0"/>
              <a:t>Ideally we should adopt some learnt experiences from ‘university extension’ in search of our own way.</a:t>
            </a:r>
            <a:endParaRPr lang="en-GB" sz="2800" dirty="0"/>
          </a:p>
        </p:txBody>
      </p:sp>
    </p:spTree>
    <p:extLst>
      <p:ext uri="{BB962C8B-B14F-4D97-AF65-F5344CB8AC3E}">
        <p14:creationId xmlns:p14="http://schemas.microsoft.com/office/powerpoint/2010/main" val="64816608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38200" y="188144"/>
            <a:ext cx="10515600" cy="1325563"/>
          </a:xfrm>
        </p:spPr>
        <p:txBody>
          <a:bodyPr/>
          <a:lstStyle/>
          <a:p>
            <a:r>
              <a:rPr lang="en-GB" b="1" dirty="0" smtClean="0"/>
              <a:t>The Shared Knowledge Hub</a:t>
            </a:r>
            <a:endParaRPr lang="en-GB" b="1" dirty="0"/>
          </a:p>
        </p:txBody>
      </p:sp>
      <p:sp>
        <p:nvSpPr>
          <p:cNvPr id="6" name="Content Placeholder 5"/>
          <p:cNvSpPr>
            <a:spLocks noGrp="1"/>
          </p:cNvSpPr>
          <p:nvPr>
            <p:ph idx="1"/>
          </p:nvPr>
        </p:nvSpPr>
        <p:spPr>
          <a:xfrm>
            <a:off x="838200" y="1386348"/>
            <a:ext cx="10515600" cy="5024284"/>
          </a:xfrm>
        </p:spPr>
        <p:txBody>
          <a:bodyPr>
            <a:noAutofit/>
          </a:bodyPr>
          <a:lstStyle/>
          <a:p>
            <a:pPr marL="0" indent="0">
              <a:buNone/>
            </a:pPr>
            <a:r>
              <a:rPr lang="en-GB" sz="1400" b="1" dirty="0" smtClean="0"/>
              <a:t>Aim</a:t>
            </a:r>
          </a:p>
          <a:p>
            <a:r>
              <a:rPr lang="en-GB" sz="1400" dirty="0" smtClean="0"/>
              <a:t>Create a knowledge exchange hub that will maximise opportunities for knowledge sharing to produce locally generated, empirically evaluated support services for people who are threatened by or living in homelessness in the city of Dundee.</a:t>
            </a:r>
          </a:p>
          <a:p>
            <a:endParaRPr lang="en-GB" sz="1400" dirty="0" smtClean="0"/>
          </a:p>
          <a:p>
            <a:pPr marL="0" indent="0">
              <a:buNone/>
            </a:pPr>
            <a:r>
              <a:rPr lang="en-GB" sz="1400" b="1" dirty="0" smtClean="0"/>
              <a:t>Objectives</a:t>
            </a:r>
          </a:p>
          <a:p>
            <a:r>
              <a:rPr lang="en-GB" sz="1400" dirty="0" smtClean="0"/>
              <a:t>Develop a framework to facilitate joint working between local agencies and organisations working with homelessness, service users, and university students and researchers;</a:t>
            </a:r>
          </a:p>
          <a:p>
            <a:r>
              <a:rPr lang="en-GB" sz="1400" dirty="0" smtClean="0"/>
              <a:t>Develop innovative participatory action research projects to inform service development in relation to homelessness;</a:t>
            </a:r>
          </a:p>
          <a:p>
            <a:r>
              <a:rPr lang="en-GB" sz="1400" dirty="0" smtClean="0"/>
              <a:t>Inform a future generation of academic researchers and professionals in the broad area of inequalities;</a:t>
            </a:r>
          </a:p>
          <a:p>
            <a:r>
              <a:rPr lang="en-GB" sz="1400" dirty="0" smtClean="0"/>
              <a:t>Pilot a knowledge exchange mechanism that can address any spectrum of social issues across communities and to reduce the gap between university, government and community organisations and, citizens;</a:t>
            </a:r>
          </a:p>
          <a:p>
            <a:endParaRPr lang="en-GB" sz="1400" dirty="0" smtClean="0"/>
          </a:p>
          <a:p>
            <a:pPr marL="0" indent="0">
              <a:buNone/>
            </a:pPr>
            <a:r>
              <a:rPr lang="en-GB" sz="1400" b="1" dirty="0" smtClean="0"/>
              <a:t>Expected outcomes</a:t>
            </a:r>
          </a:p>
          <a:p>
            <a:r>
              <a:rPr lang="en-GB" sz="1400" dirty="0" smtClean="0"/>
              <a:t>Enhanced students’ communication and problem solving skills as well as confidence and interest to work with destitution and marginalisation in a multidisciplinary environment.</a:t>
            </a:r>
          </a:p>
          <a:p>
            <a:r>
              <a:rPr lang="en-GB" sz="1400" dirty="0" smtClean="0"/>
              <a:t>People experiencing destitution and marginalisation more confident to verbalize, reflect, and take action on their issues as part of a critical awareness process</a:t>
            </a:r>
          </a:p>
          <a:p>
            <a:r>
              <a:rPr lang="en-GB" sz="1400" dirty="0" smtClean="0"/>
              <a:t>University of Dundee more organically connected with grounded actions to tackle poverty and inequalities in Dundee</a:t>
            </a:r>
          </a:p>
          <a:p>
            <a:endParaRPr lang="en-GB" sz="1200" dirty="0"/>
          </a:p>
        </p:txBody>
      </p:sp>
    </p:spTree>
    <p:extLst>
      <p:ext uri="{BB962C8B-B14F-4D97-AF65-F5344CB8AC3E}">
        <p14:creationId xmlns:p14="http://schemas.microsoft.com/office/powerpoint/2010/main" val="147834978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7113" y="65110"/>
            <a:ext cx="8568952" cy="523220"/>
          </a:xfrm>
          <a:prstGeom prst="rect">
            <a:avLst/>
          </a:prstGeom>
          <a:noFill/>
        </p:spPr>
        <p:txBody>
          <a:bodyPr wrap="square" rtlCol="0">
            <a:spAutoFit/>
          </a:bodyPr>
          <a:lstStyle/>
          <a:p>
            <a:r>
              <a:rPr lang="en-GB" sz="2800" b="1" dirty="0"/>
              <a:t>The Shared Knowledge </a:t>
            </a:r>
            <a:r>
              <a:rPr lang="en-GB" sz="2800" b="1" dirty="0" smtClean="0"/>
              <a:t>Hub</a:t>
            </a:r>
            <a:endParaRPr lang="en-GB" sz="2800" b="1"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b="14488"/>
          <a:stretch/>
        </p:blipFill>
        <p:spPr bwMode="auto">
          <a:xfrm>
            <a:off x="1065403" y="763398"/>
            <a:ext cx="10091956" cy="59226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9070553"/>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Why should universities engage with inequalities?</a:t>
            </a:r>
            <a:endParaRPr lang="en-GB" b="1" dirty="0"/>
          </a:p>
        </p:txBody>
      </p:sp>
      <p:sp>
        <p:nvSpPr>
          <p:cNvPr id="3" name="Content Placeholder 2"/>
          <p:cNvSpPr>
            <a:spLocks noGrp="1"/>
          </p:cNvSpPr>
          <p:nvPr>
            <p:ph idx="1"/>
          </p:nvPr>
        </p:nvSpPr>
        <p:spPr>
          <a:xfrm>
            <a:off x="1981200" y="1600200"/>
            <a:ext cx="8229600" cy="4853136"/>
          </a:xfrm>
        </p:spPr>
        <p:txBody>
          <a:bodyPr>
            <a:normAutofit fontScale="77500" lnSpcReduction="20000"/>
          </a:bodyPr>
          <a:lstStyle/>
          <a:p>
            <a:endParaRPr lang="en-GB" dirty="0" smtClean="0"/>
          </a:p>
          <a:p>
            <a:r>
              <a:rPr lang="en-GB" sz="4000" dirty="0"/>
              <a:t>It is not only a ‘research subject’</a:t>
            </a:r>
          </a:p>
          <a:p>
            <a:r>
              <a:rPr lang="en-GB" sz="4000" dirty="0"/>
              <a:t>It is a matter of social justice and citizenship</a:t>
            </a:r>
          </a:p>
          <a:p>
            <a:r>
              <a:rPr lang="en-GB" sz="4000" dirty="0"/>
              <a:t>It involves the values we believe and the world we dream with</a:t>
            </a:r>
          </a:p>
          <a:p>
            <a:r>
              <a:rPr lang="en-GB" sz="4000" dirty="0"/>
              <a:t>Universities are a public good</a:t>
            </a:r>
          </a:p>
          <a:p>
            <a:r>
              <a:rPr lang="en-GB" sz="4000" dirty="0"/>
              <a:t>What should be the public role of universities in an unequal society?</a:t>
            </a:r>
          </a:p>
          <a:p>
            <a:r>
              <a:rPr lang="en-GB" sz="4000" dirty="0"/>
              <a:t>What should drive us as academics and citizens?</a:t>
            </a:r>
          </a:p>
          <a:p>
            <a:r>
              <a:rPr lang="en-GB" sz="4000" dirty="0"/>
              <a:t>How can we </a:t>
            </a:r>
            <a:r>
              <a:rPr lang="en-GB" sz="4000" dirty="0" smtClean="0"/>
              <a:t>(in)form professionals </a:t>
            </a:r>
            <a:r>
              <a:rPr lang="en-GB" sz="4000" dirty="0"/>
              <a:t>and leaders in line with values and ethics for social change?</a:t>
            </a:r>
          </a:p>
          <a:p>
            <a:pPr marL="0" indent="0">
              <a:buNone/>
            </a:pPr>
            <a:endParaRPr lang="en-GB" dirty="0"/>
          </a:p>
        </p:txBody>
      </p:sp>
    </p:spTree>
    <p:extLst>
      <p:ext uri="{BB962C8B-B14F-4D97-AF65-F5344CB8AC3E}">
        <p14:creationId xmlns:p14="http://schemas.microsoft.com/office/powerpoint/2010/main" val="324093485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Thanks</a:t>
            </a:r>
            <a:endParaRPr lang="en-GB" b="1" dirty="0"/>
          </a:p>
        </p:txBody>
      </p:sp>
      <p:sp>
        <p:nvSpPr>
          <p:cNvPr id="3" name="Content Placeholder 2"/>
          <p:cNvSpPr>
            <a:spLocks noGrp="1"/>
          </p:cNvSpPr>
          <p:nvPr>
            <p:ph idx="1"/>
          </p:nvPr>
        </p:nvSpPr>
        <p:spPr>
          <a:xfrm>
            <a:off x="838200" y="2664541"/>
            <a:ext cx="10515600" cy="3512421"/>
          </a:xfrm>
        </p:spPr>
        <p:txBody>
          <a:bodyPr/>
          <a:lstStyle/>
          <a:p>
            <a:pPr marL="0" indent="0">
              <a:buNone/>
            </a:pPr>
            <a:r>
              <a:rPr lang="en-GB" b="1" dirty="0" smtClean="0"/>
              <a:t>Fernando Fernandes</a:t>
            </a:r>
          </a:p>
          <a:p>
            <a:pPr marL="0" indent="0">
              <a:buNone/>
            </a:pPr>
            <a:r>
              <a:rPr lang="en-GB" dirty="0" smtClean="0">
                <a:hlinkClick r:id="rId2"/>
              </a:rPr>
              <a:t>f.l.fernandes@dundee.ac.uk</a:t>
            </a:r>
            <a:endParaRPr lang="en-GB" dirty="0" smtClean="0"/>
          </a:p>
          <a:p>
            <a:pPr marL="0" indent="0">
              <a:buNone/>
            </a:pPr>
            <a:endParaRPr lang="en-GB" dirty="0"/>
          </a:p>
          <a:p>
            <a:pPr marL="0" indent="0">
              <a:buNone/>
            </a:pPr>
            <a:r>
              <a:rPr lang="en-GB" b="1" dirty="0" smtClean="0"/>
              <a:t>Thomas McConnachie</a:t>
            </a:r>
          </a:p>
          <a:p>
            <a:pPr marL="0" indent="0">
              <a:buNone/>
            </a:pPr>
            <a:r>
              <a:rPr lang="en-GB" dirty="0" smtClean="0">
                <a:hlinkClick r:id="rId3"/>
              </a:rPr>
              <a:t>t.mcconnachie@dundee.ac.uk</a:t>
            </a:r>
            <a:endParaRPr lang="en-GB" dirty="0" smtClean="0"/>
          </a:p>
          <a:p>
            <a:pPr marL="0" indent="0">
              <a:buNone/>
            </a:pPr>
            <a:endParaRPr lang="en-GB" dirty="0"/>
          </a:p>
        </p:txBody>
      </p:sp>
    </p:spTree>
    <p:extLst>
      <p:ext uri="{BB962C8B-B14F-4D97-AF65-F5344CB8AC3E}">
        <p14:creationId xmlns:p14="http://schemas.microsoft.com/office/powerpoint/2010/main" val="200644405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3512" y="476672"/>
            <a:ext cx="3754760" cy="6034682"/>
          </a:xfrm>
        </p:spPr>
        <p:txBody>
          <a:bodyPr>
            <a:noAutofit/>
          </a:bodyPr>
          <a:lstStyle/>
          <a:p>
            <a:r>
              <a:rPr lang="en-GB" sz="2800" b="1" dirty="0"/>
              <a:t>It’s not only a matter of </a:t>
            </a:r>
            <a:r>
              <a:rPr lang="en-GB" sz="2800" dirty="0"/>
              <a:t/>
            </a:r>
            <a:br>
              <a:rPr lang="en-GB" sz="2800" dirty="0"/>
            </a:br>
            <a:r>
              <a:rPr lang="en-GB" sz="2800" dirty="0"/>
              <a:t/>
            </a:r>
            <a:br>
              <a:rPr lang="en-GB" sz="2800" dirty="0"/>
            </a:br>
            <a:r>
              <a:rPr lang="en-GB" sz="2800" dirty="0"/>
              <a:t>Motivation</a:t>
            </a:r>
            <a:br>
              <a:rPr lang="en-GB" sz="2800" dirty="0"/>
            </a:br>
            <a:r>
              <a:rPr lang="en-GB" sz="2800" dirty="0"/>
              <a:t>Inspiration</a:t>
            </a:r>
            <a:br>
              <a:rPr lang="en-GB" sz="2800" dirty="0"/>
            </a:br>
            <a:r>
              <a:rPr lang="en-GB" sz="2800" dirty="0"/>
              <a:t>Will to change</a:t>
            </a:r>
            <a:br>
              <a:rPr lang="en-GB" sz="2800" dirty="0"/>
            </a:br>
            <a:r>
              <a:rPr lang="en-GB" sz="2800" dirty="0"/>
              <a:t/>
            </a:r>
            <a:br>
              <a:rPr lang="en-GB" sz="2800" dirty="0"/>
            </a:br>
            <a:r>
              <a:rPr lang="en-GB" sz="2800" b="1" dirty="0"/>
              <a:t>But also a matter of </a:t>
            </a:r>
            <a:r>
              <a:rPr lang="en-GB" sz="2800" dirty="0"/>
              <a:t/>
            </a:r>
            <a:br>
              <a:rPr lang="en-GB" sz="2800" dirty="0"/>
            </a:br>
            <a:r>
              <a:rPr lang="en-GB" sz="2800" dirty="0"/>
              <a:t/>
            </a:r>
            <a:br>
              <a:rPr lang="en-GB" sz="2800" dirty="0"/>
            </a:br>
            <a:r>
              <a:rPr lang="en-GB" sz="2800" dirty="0"/>
              <a:t>Theoretical capacity</a:t>
            </a:r>
            <a:br>
              <a:rPr lang="en-GB" sz="2800" dirty="0"/>
            </a:br>
            <a:r>
              <a:rPr lang="en-GB" sz="2800" dirty="0"/>
              <a:t>Critical perspective</a:t>
            </a:r>
            <a:br>
              <a:rPr lang="en-GB" sz="2800" dirty="0"/>
            </a:br>
            <a:r>
              <a:rPr lang="en-GB" sz="2800" dirty="0"/>
              <a:t>Method</a:t>
            </a:r>
          </a:p>
        </p:txBody>
      </p:sp>
      <p:pic>
        <p:nvPicPr>
          <p:cNvPr id="3075" name="Picture 3" descr="E:\FOTOS\BANCO DE IMAGENS\Banco de Imagens\DOUTORADO\Imagens do Povo\41 escola americana0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85" y="-93022"/>
            <a:ext cx="4780515" cy="695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9135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Scholarship of Engagement</a:t>
            </a:r>
            <a:endParaRPr lang="en-GB" b="1" dirty="0"/>
          </a:p>
        </p:txBody>
      </p:sp>
      <p:sp>
        <p:nvSpPr>
          <p:cNvPr id="3" name="Content Placeholder 2"/>
          <p:cNvSpPr>
            <a:spLocks noGrp="1"/>
          </p:cNvSpPr>
          <p:nvPr>
            <p:ph idx="1"/>
          </p:nvPr>
        </p:nvSpPr>
        <p:spPr>
          <a:xfrm>
            <a:off x="1981200" y="2564905"/>
            <a:ext cx="8229600" cy="3561259"/>
          </a:xfrm>
        </p:spPr>
        <p:txBody>
          <a:bodyPr>
            <a:normAutofit/>
          </a:bodyPr>
          <a:lstStyle/>
          <a:p>
            <a:r>
              <a:rPr lang="en-GB" dirty="0"/>
              <a:t>Engaged researchers start with engaged students</a:t>
            </a:r>
          </a:p>
          <a:p>
            <a:endParaRPr lang="en-GB" dirty="0"/>
          </a:p>
          <a:p>
            <a:r>
              <a:rPr lang="en-GB" dirty="0"/>
              <a:t>Engagement should be a civic matter</a:t>
            </a:r>
          </a:p>
          <a:p>
            <a:endParaRPr lang="en-GB" dirty="0"/>
          </a:p>
          <a:p>
            <a:r>
              <a:rPr lang="en-GB" dirty="0"/>
              <a:t>But also part of the Degree – offer opportunities to engage</a:t>
            </a:r>
          </a:p>
        </p:txBody>
      </p:sp>
    </p:spTree>
    <p:extLst>
      <p:ext uri="{BB962C8B-B14F-4D97-AF65-F5344CB8AC3E}">
        <p14:creationId xmlns:p14="http://schemas.microsoft.com/office/powerpoint/2010/main" val="47775088"/>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66559"/>
          </a:xfrm>
        </p:spPr>
        <p:txBody>
          <a:bodyPr/>
          <a:lstStyle/>
          <a:p>
            <a:pPr algn="ctr"/>
            <a:r>
              <a:rPr lang="en-GB" sz="4800" b="1" dirty="0" smtClean="0"/>
              <a:t>Creating opportunities for student engagement with marginalised groups</a:t>
            </a:r>
            <a:br>
              <a:rPr lang="en-GB" sz="4800" b="1" dirty="0" smtClean="0"/>
            </a:br>
            <a:r>
              <a:rPr lang="en-GB" sz="4800" b="1" dirty="0"/>
              <a:t/>
            </a:r>
            <a:br>
              <a:rPr lang="en-GB" sz="4800" b="1" dirty="0"/>
            </a:br>
            <a:r>
              <a:rPr lang="en-GB" b="1" dirty="0" smtClean="0"/>
              <a:t>2 case studies at University of Dundee</a:t>
            </a:r>
            <a:endParaRPr lang="en-GB" b="1" dirty="0"/>
          </a:p>
        </p:txBody>
      </p:sp>
    </p:spTree>
    <p:extLst>
      <p:ext uri="{BB962C8B-B14F-4D97-AF65-F5344CB8AC3E}">
        <p14:creationId xmlns:p14="http://schemas.microsoft.com/office/powerpoint/2010/main" val="43735317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15787"/>
          </a:xfrm>
        </p:spPr>
        <p:txBody>
          <a:bodyPr>
            <a:normAutofit/>
          </a:bodyPr>
          <a:lstStyle/>
          <a:p>
            <a:r>
              <a:rPr lang="en-GB" sz="4800" b="1" dirty="0" smtClean="0"/>
              <a:t>Case Study 1</a:t>
            </a:r>
            <a:endParaRPr lang="en-GB" sz="4800" b="1" dirty="0"/>
          </a:p>
        </p:txBody>
      </p:sp>
      <p:sp>
        <p:nvSpPr>
          <p:cNvPr id="3" name="Subtitle 2"/>
          <p:cNvSpPr>
            <a:spLocks noGrp="1"/>
          </p:cNvSpPr>
          <p:nvPr>
            <p:ph type="subTitle" idx="1"/>
          </p:nvPr>
        </p:nvSpPr>
        <p:spPr/>
        <p:txBody>
          <a:bodyPr>
            <a:noAutofit/>
          </a:bodyPr>
          <a:lstStyle/>
          <a:p>
            <a:r>
              <a:rPr lang="en-GB" sz="4000" dirty="0" smtClean="0"/>
              <a:t>Patient Simulated Exercise</a:t>
            </a:r>
          </a:p>
          <a:p>
            <a:r>
              <a:rPr lang="en-GB" sz="2000" dirty="0" smtClean="0"/>
              <a:t>College of Medicine, Dentistry and Nursing</a:t>
            </a:r>
          </a:p>
          <a:p>
            <a:r>
              <a:rPr lang="en-GB" sz="2000" dirty="0" smtClean="0"/>
              <a:t>University of Dundee</a:t>
            </a:r>
            <a:endParaRPr lang="en-GB" sz="2000" dirty="0"/>
          </a:p>
        </p:txBody>
      </p:sp>
    </p:spTree>
    <p:extLst>
      <p:ext uri="{BB962C8B-B14F-4D97-AF65-F5344CB8AC3E}">
        <p14:creationId xmlns:p14="http://schemas.microsoft.com/office/powerpoint/2010/main" val="2026756120"/>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784369"/>
            <a:ext cx="3932237" cy="1600200"/>
          </a:xfrm>
        </p:spPr>
        <p:txBody>
          <a:bodyPr>
            <a:noAutofit/>
          </a:bodyPr>
          <a:lstStyle/>
          <a:p>
            <a:r>
              <a:rPr lang="en-GB" sz="2800" b="1" dirty="0" smtClean="0"/>
              <a:t>Addressing inter-professional communication and social diversity training</a:t>
            </a:r>
            <a:endParaRPr lang="en-GB" sz="2800" b="1"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923" r="7923"/>
          <a:stretch>
            <a:fillRect/>
          </a:stretch>
        </p:blipFill>
        <p:spPr/>
      </p:pic>
      <p:sp>
        <p:nvSpPr>
          <p:cNvPr id="4" name="Text Placeholder 3"/>
          <p:cNvSpPr>
            <a:spLocks noGrp="1"/>
          </p:cNvSpPr>
          <p:nvPr>
            <p:ph type="body" sz="half" idx="2"/>
          </p:nvPr>
        </p:nvSpPr>
        <p:spPr>
          <a:xfrm>
            <a:off x="839788" y="2650920"/>
            <a:ext cx="3932237" cy="3301957"/>
          </a:xfrm>
        </p:spPr>
        <p:txBody>
          <a:bodyPr>
            <a:normAutofit fontScale="85000" lnSpcReduction="20000"/>
          </a:bodyPr>
          <a:lstStyle/>
          <a:p>
            <a:r>
              <a:rPr lang="en-GB" sz="2000" dirty="0" smtClean="0"/>
              <a:t>Inter-professional communication and social diversity (including marginalised groups) are key areas for health care training.</a:t>
            </a:r>
          </a:p>
          <a:p>
            <a:endParaRPr lang="en-GB" sz="2000" dirty="0" smtClean="0"/>
          </a:p>
          <a:p>
            <a:r>
              <a:rPr lang="en-GB" sz="2000" dirty="0" smtClean="0"/>
              <a:t>The School of Nursing and Midwifery at University of Dundee was </a:t>
            </a:r>
            <a:r>
              <a:rPr lang="en-GB" sz="2000" dirty="0" err="1" smtClean="0"/>
              <a:t>pionner</a:t>
            </a:r>
            <a:r>
              <a:rPr lang="en-GB" sz="2000" dirty="0" smtClean="0"/>
              <a:t> in Scotland by developing an innovative communication teaching intervention using prisoners as  simulated patients.</a:t>
            </a:r>
          </a:p>
          <a:p>
            <a:endParaRPr lang="en-GB" sz="2000" dirty="0"/>
          </a:p>
          <a:p>
            <a:r>
              <a:rPr lang="en-GB" sz="2000" dirty="0" smtClean="0"/>
              <a:t>This experience is now being shared with Dentistry and Medicine students as part of the Inter-professional Learning Exercise</a:t>
            </a:r>
            <a:endParaRPr lang="en-GB" sz="2000" dirty="0"/>
          </a:p>
        </p:txBody>
      </p:sp>
    </p:spTree>
    <p:extLst>
      <p:ext uri="{BB962C8B-B14F-4D97-AF65-F5344CB8AC3E}">
        <p14:creationId xmlns:p14="http://schemas.microsoft.com/office/powerpoint/2010/main" val="418887340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Patient Simulated Exercise</a:t>
            </a:r>
            <a:endParaRPr lang="en-GB" b="1" dirty="0"/>
          </a:p>
        </p:txBody>
      </p:sp>
      <p:sp>
        <p:nvSpPr>
          <p:cNvPr id="3" name="Content Placeholder 2"/>
          <p:cNvSpPr>
            <a:spLocks noGrp="1"/>
          </p:cNvSpPr>
          <p:nvPr>
            <p:ph idx="1"/>
          </p:nvPr>
        </p:nvSpPr>
        <p:spPr/>
        <p:txBody>
          <a:bodyPr>
            <a:normAutofit lnSpcReduction="10000"/>
          </a:bodyPr>
          <a:lstStyle/>
          <a:p>
            <a:r>
              <a:rPr lang="en-GB" dirty="0" smtClean="0"/>
              <a:t>Carried out by the schools of Nursing, Medicine and Dentistry</a:t>
            </a:r>
          </a:p>
          <a:p>
            <a:endParaRPr lang="en-GB" dirty="0" smtClean="0"/>
          </a:p>
          <a:p>
            <a:r>
              <a:rPr lang="en-GB" dirty="0" smtClean="0"/>
              <a:t>Involves </a:t>
            </a:r>
            <a:r>
              <a:rPr lang="en-GB" b="1" dirty="0" smtClean="0"/>
              <a:t>prisoners</a:t>
            </a:r>
            <a:r>
              <a:rPr lang="en-GB" dirty="0" smtClean="0"/>
              <a:t> and </a:t>
            </a:r>
            <a:r>
              <a:rPr lang="en-GB" b="1" dirty="0" smtClean="0"/>
              <a:t>ethnic minorities </a:t>
            </a:r>
            <a:r>
              <a:rPr lang="en-GB" dirty="0" smtClean="0"/>
              <a:t>as volunteers</a:t>
            </a:r>
          </a:p>
          <a:p>
            <a:endParaRPr lang="en-GB" dirty="0" smtClean="0"/>
          </a:p>
          <a:p>
            <a:r>
              <a:rPr lang="en-GB" dirty="0" smtClean="0"/>
              <a:t>Enable students training to address health issues from marginalised groups perspectives</a:t>
            </a:r>
          </a:p>
          <a:p>
            <a:endParaRPr lang="en-GB" dirty="0" smtClean="0"/>
          </a:p>
          <a:p>
            <a:r>
              <a:rPr lang="en-GB" dirty="0" smtClean="0"/>
              <a:t>Exercise aims to improve capacity to understand life contexts and to engage and communicate with patients who are from different backgrounds</a:t>
            </a:r>
            <a:endParaRPr lang="en-GB" dirty="0"/>
          </a:p>
        </p:txBody>
      </p:sp>
    </p:spTree>
    <p:extLst>
      <p:ext uri="{BB962C8B-B14F-4D97-AF65-F5344CB8AC3E}">
        <p14:creationId xmlns:p14="http://schemas.microsoft.com/office/powerpoint/2010/main" val="2766385274"/>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Preparation - recruiting</a:t>
            </a:r>
            <a:endParaRPr lang="en-GB"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49947"/>
            <a:ext cx="4220361" cy="236421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33571" y="2739449"/>
            <a:ext cx="1891273" cy="1891273"/>
          </a:xfrm>
        </p:spPr>
      </p:pic>
      <p:sp>
        <p:nvSpPr>
          <p:cNvPr id="7" name="TextBox 6"/>
          <p:cNvSpPr txBox="1"/>
          <p:nvPr/>
        </p:nvSpPr>
        <p:spPr>
          <a:xfrm>
            <a:off x="771787" y="5217952"/>
            <a:ext cx="4286774" cy="369332"/>
          </a:xfrm>
          <a:prstGeom prst="rect">
            <a:avLst/>
          </a:prstGeom>
          <a:noFill/>
        </p:spPr>
        <p:txBody>
          <a:bodyPr wrap="square" rtlCol="0">
            <a:spAutoFit/>
          </a:bodyPr>
          <a:lstStyle/>
          <a:p>
            <a:pPr algn="ctr"/>
            <a:r>
              <a:rPr lang="en-GB" dirty="0" smtClean="0"/>
              <a:t>HMP Castle </a:t>
            </a:r>
            <a:r>
              <a:rPr lang="en-GB" dirty="0" err="1" smtClean="0"/>
              <a:t>Huntly</a:t>
            </a:r>
            <a:r>
              <a:rPr lang="en-GB" dirty="0" smtClean="0"/>
              <a:t> - Scottish Prison Service</a:t>
            </a:r>
            <a:endParaRPr lang="en-GB" dirty="0"/>
          </a:p>
        </p:txBody>
      </p:sp>
      <p:sp>
        <p:nvSpPr>
          <p:cNvPr id="8" name="TextBox 7"/>
          <p:cNvSpPr txBox="1"/>
          <p:nvPr/>
        </p:nvSpPr>
        <p:spPr>
          <a:xfrm>
            <a:off x="6595145" y="5194580"/>
            <a:ext cx="4286774" cy="369332"/>
          </a:xfrm>
          <a:prstGeom prst="rect">
            <a:avLst/>
          </a:prstGeom>
          <a:noFill/>
        </p:spPr>
        <p:txBody>
          <a:bodyPr wrap="square" rtlCol="0">
            <a:spAutoFit/>
          </a:bodyPr>
          <a:lstStyle/>
          <a:p>
            <a:pPr algn="ctr"/>
            <a:r>
              <a:rPr lang="en-GB" dirty="0" smtClean="0"/>
              <a:t>Dundee International Women’s Centre</a:t>
            </a:r>
            <a:endParaRPr lang="en-GB" dirty="0"/>
          </a:p>
        </p:txBody>
      </p:sp>
    </p:spTree>
    <p:extLst>
      <p:ext uri="{BB962C8B-B14F-4D97-AF65-F5344CB8AC3E}">
        <p14:creationId xmlns:p14="http://schemas.microsoft.com/office/powerpoint/2010/main" val="751779957"/>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649</Words>
  <Application>Microsoft Office PowerPoint</Application>
  <PresentationFormat>Custom</PresentationFormat>
  <Paragraphs>85</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For a Scholarship of Engagement at University of Dundee Engaging students with marginalised groups: two case studies</vt:lpstr>
      <vt:lpstr>Why should universities engage with inequalities?</vt:lpstr>
      <vt:lpstr>It’s not only a matter of   Motivation Inspiration Will to change  But also a matter of   Theoretical capacity Critical perspective Method</vt:lpstr>
      <vt:lpstr>The Scholarship of Engagement</vt:lpstr>
      <vt:lpstr>Creating opportunities for student engagement with marginalised groups  2 case studies at University of Dundee</vt:lpstr>
      <vt:lpstr>Case Study 1</vt:lpstr>
      <vt:lpstr>Addressing inter-professional communication and social diversity training</vt:lpstr>
      <vt:lpstr>Patient Simulated Exercise</vt:lpstr>
      <vt:lpstr>Preparation - recruiting</vt:lpstr>
      <vt:lpstr>Preparation – the exercise day</vt:lpstr>
      <vt:lpstr>The simulated exercise</vt:lpstr>
      <vt:lpstr>The simulated exercise</vt:lpstr>
      <vt:lpstr>Assessing the exercise</vt:lpstr>
      <vt:lpstr>Case Study 2</vt:lpstr>
      <vt:lpstr>Background</vt:lpstr>
      <vt:lpstr>We need to create spaces to offer students and staff an opportunity to critically engage with local and global issues  We need to find ways to democratize science on design, implementation and evaluation of innovative approaches to improve services and reduce inequalities  </vt:lpstr>
      <vt:lpstr>On top of this we need a wider framework to coordinate and give a common direction to such initiatives.  Ideally we should adopt some learnt experiences from ‘university extension’ in search of our own way.</vt:lpstr>
      <vt:lpstr>The Shared Knowledge Hub</vt:lpstr>
      <vt:lpstr>PowerPoint Presentation</vt:lpstr>
      <vt:lpstr>Thanks</vt:lpstr>
    </vt:vector>
  </TitlesOfParts>
  <Company>University of Dundee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Fernando Fernandes</dc:creator>
  <cp:lastModifiedBy>rpetford</cp:lastModifiedBy>
  <cp:revision>15</cp:revision>
  <dcterms:created xsi:type="dcterms:W3CDTF">2015-04-13T08:14:31Z</dcterms:created>
  <dcterms:modified xsi:type="dcterms:W3CDTF">2015-04-15T12:27:35Z</dcterms:modified>
</cp:coreProperties>
</file>