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59" r:id="rId4"/>
    <p:sldId id="260" r:id="rId5"/>
    <p:sldId id="266" r:id="rId6"/>
    <p:sldId id="268" r:id="rId7"/>
    <p:sldId id="263" r:id="rId8"/>
    <p:sldId id="269" r:id="rId9"/>
    <p:sldId id="264" r:id="rId10"/>
    <p:sldId id="265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16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4A6C5-3C0F-414C-B22A-273B210F7F44}" type="datetimeFigureOut">
              <a:rPr lang="en-US" smtClean="0"/>
              <a:t>17/11/2013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06489-409F-5441-9C0C-7C26A695F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97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Growing</a:t>
            </a:r>
          </a:p>
          <a:p>
            <a:r>
              <a:rPr lang="en-US" dirty="0" smtClean="0"/>
              <a:t>Cooking and sharing food – </a:t>
            </a:r>
            <a:r>
              <a:rPr lang="en-US" dirty="0" err="1" smtClean="0"/>
              <a:t>llnks</a:t>
            </a:r>
            <a:r>
              <a:rPr lang="en-US" baseline="0" dirty="0" smtClean="0"/>
              <a:t> to vegan </a:t>
            </a:r>
            <a:r>
              <a:rPr lang="en-US" baseline="0" dirty="0" err="1" smtClean="0"/>
              <a:t>soc</a:t>
            </a:r>
            <a:r>
              <a:rPr lang="en-US" baseline="0" dirty="0" smtClean="0"/>
              <a:t>, fine dining</a:t>
            </a:r>
            <a:endParaRPr lang="en-US" dirty="0" smtClean="0"/>
          </a:p>
          <a:p>
            <a:r>
              <a:rPr lang="en-US" dirty="0" smtClean="0"/>
              <a:t>Veg bag scheme</a:t>
            </a:r>
          </a:p>
          <a:p>
            <a:r>
              <a:rPr lang="en-US" dirty="0" smtClean="0"/>
              <a:t>Food policy and food waste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27365-4018-644A-835E-66C0BBDC37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6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10CC-17DA-274A-8078-891BE936B7E6}" type="datetimeFigureOut">
              <a:rPr lang="en-US" smtClean="0"/>
              <a:t>17/11/2013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9168-8093-C14D-B979-1ADF3907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8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10CC-17DA-274A-8078-891BE936B7E6}" type="datetimeFigureOut">
              <a:rPr lang="en-US" smtClean="0"/>
              <a:t>17/11/2013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9168-8093-C14D-B979-1ADF3907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59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10CC-17DA-274A-8078-891BE936B7E6}" type="datetimeFigureOut">
              <a:rPr lang="en-US" smtClean="0"/>
              <a:t>17/11/2013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9168-8093-C14D-B979-1ADF3907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3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10CC-17DA-274A-8078-891BE936B7E6}" type="datetimeFigureOut">
              <a:rPr lang="en-US" smtClean="0"/>
              <a:t>17/11/2013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9168-8093-C14D-B979-1ADF3907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47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10CC-17DA-274A-8078-891BE936B7E6}" type="datetimeFigureOut">
              <a:rPr lang="en-US" smtClean="0"/>
              <a:t>17/11/2013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9168-8093-C14D-B979-1ADF3907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43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10CC-17DA-274A-8078-891BE936B7E6}" type="datetimeFigureOut">
              <a:rPr lang="en-US" smtClean="0"/>
              <a:t>17/11/2013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9168-8093-C14D-B979-1ADF3907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75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10CC-17DA-274A-8078-891BE936B7E6}" type="datetimeFigureOut">
              <a:rPr lang="en-US" smtClean="0"/>
              <a:t>17/11/2013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9168-8093-C14D-B979-1ADF3907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73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10CC-17DA-274A-8078-891BE936B7E6}" type="datetimeFigureOut">
              <a:rPr lang="en-US" smtClean="0"/>
              <a:t>17/11/2013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9168-8093-C14D-B979-1ADF3907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79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10CC-17DA-274A-8078-891BE936B7E6}" type="datetimeFigureOut">
              <a:rPr lang="en-US" smtClean="0"/>
              <a:t>17/11/2013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9168-8093-C14D-B979-1ADF3907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9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10CC-17DA-274A-8078-891BE936B7E6}" type="datetimeFigureOut">
              <a:rPr lang="en-US" smtClean="0"/>
              <a:t>17/11/2013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9168-8093-C14D-B979-1ADF3907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81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10CC-17DA-274A-8078-891BE936B7E6}" type="datetimeFigureOut">
              <a:rPr lang="en-US" smtClean="0"/>
              <a:t>17/11/2013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9168-8093-C14D-B979-1ADF3907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8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3">
                <a:lumMod val="75000"/>
              </a:schemeClr>
            </a:gs>
            <a:gs pos="100000">
              <a:srgbClr val="FFFF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C10CC-17DA-274A-8078-891BE936B7E6}" type="datetimeFigureOut">
              <a:rPr lang="en-US" smtClean="0"/>
              <a:t>17/11/2013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69168-8093-C14D-B979-1ADF3907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9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31825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Transition: University of St Andrews – grassroots responses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96933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Rehema White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Sustainable Development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79" y="1986950"/>
            <a:ext cx="7175500" cy="301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67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Transition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North Howe Transition </a:t>
            </a:r>
            <a:r>
              <a:rPr lang="en-US" dirty="0" err="1" smtClean="0"/>
              <a:t>Toun</a:t>
            </a:r>
            <a:endParaRPr lang="en-US" dirty="0"/>
          </a:p>
        </p:txBody>
      </p:sp>
      <p:pic>
        <p:nvPicPr>
          <p:cNvPr id="4" name="Picture 3" descr="2011-04-01 14.51.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9" y="2497667"/>
            <a:ext cx="3035300" cy="2267107"/>
          </a:xfrm>
          <a:prstGeom prst="rect">
            <a:avLst/>
          </a:prstGeom>
        </p:spPr>
      </p:pic>
      <p:pic>
        <p:nvPicPr>
          <p:cNvPr id="5" name="Picture 4" descr="2011-02-26 17.32.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67" y="2497667"/>
            <a:ext cx="3005667" cy="2244974"/>
          </a:xfrm>
          <a:prstGeom prst="rect">
            <a:avLst/>
          </a:prstGeom>
        </p:spPr>
      </p:pic>
      <p:pic>
        <p:nvPicPr>
          <p:cNvPr id="6" name="Picture 5" descr="IMG_069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423" y="5026925"/>
            <a:ext cx="1367655" cy="1831075"/>
          </a:xfrm>
          <a:prstGeom prst="rect">
            <a:avLst/>
          </a:prstGeom>
        </p:spPr>
      </p:pic>
      <p:pic>
        <p:nvPicPr>
          <p:cNvPr id="7" name="Picture 6" descr="IMG_070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016" y="5026925"/>
            <a:ext cx="1318493" cy="176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76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143920"/>
            <a:ext cx="78613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Example: Transition University of St Andrews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307" y="1265425"/>
            <a:ext cx="3669693" cy="4961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49573"/>
            <a:ext cx="3342918" cy="2496772"/>
          </a:xfrm>
          <a:prstGeom prst="rect">
            <a:avLst/>
          </a:prstGeom>
        </p:spPr>
      </p:pic>
      <p:pic>
        <p:nvPicPr>
          <p:cNvPr id="8" name="Picture 7" descr="IMG_07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07549"/>
            <a:ext cx="2353114" cy="3150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042" y="3944115"/>
            <a:ext cx="1048333" cy="1701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0" y="0"/>
            <a:ext cx="900902" cy="1133894"/>
          </a:xfrm>
          <a:prstGeom prst="rect">
            <a:avLst/>
          </a:prstGeom>
        </p:spPr>
      </p:pic>
      <p:pic>
        <p:nvPicPr>
          <p:cNvPr id="3" name="Picture 2" descr="j0182665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191" y="5835454"/>
            <a:ext cx="1529992" cy="10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06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 – crisis and response?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Transition </a:t>
            </a:r>
            <a:r>
              <a:rPr lang="en-US" dirty="0" smtClean="0"/>
              <a:t>is part of the response!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898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8" y="274638"/>
            <a:ext cx="8453967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Social movements and grassroots responses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seen as collective response</a:t>
            </a:r>
          </a:p>
          <a:p>
            <a:r>
              <a:rPr lang="en-US" dirty="0" smtClean="0"/>
              <a:t>Part of a wider community </a:t>
            </a:r>
            <a:r>
              <a:rPr lang="en-US" dirty="0" err="1" smtClean="0"/>
              <a:t>mobilisation</a:t>
            </a:r>
            <a:endParaRPr lang="en-US" dirty="0" smtClean="0"/>
          </a:p>
          <a:p>
            <a:r>
              <a:rPr lang="en-US" dirty="0" smtClean="0"/>
              <a:t>Particularly in global north a celebration of the (re)affirmation of ‘community’</a:t>
            </a:r>
          </a:p>
          <a:p>
            <a:r>
              <a:rPr lang="en-US" dirty="0" smtClean="0"/>
              <a:t>Is not the only route to community action….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713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57800" cy="927628"/>
          </a:xfrm>
        </p:spPr>
        <p:txBody>
          <a:bodyPr/>
          <a:lstStyle/>
          <a:p>
            <a:r>
              <a:rPr lang="en-US" dirty="0" smtClean="0"/>
              <a:t>Transition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98633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“Transition Network[‘s] role </a:t>
            </a:r>
            <a:r>
              <a:rPr lang="en-US" dirty="0"/>
              <a:t>is to inspire, encourage, connect, support and train communities as they self-</a:t>
            </a:r>
            <a:r>
              <a:rPr lang="en-US" dirty="0" err="1"/>
              <a:t>organise</a:t>
            </a:r>
            <a:r>
              <a:rPr lang="en-US" dirty="0"/>
              <a:t> around the Transition model, creating initiatives that rebuild resilience and reduce CO2 emissions.    Ultimately it’s about creating a healthy human culture, one that meets our needs for community, livelihoods and fun.  We’re here to support you</a:t>
            </a:r>
            <a:r>
              <a:rPr lang="en-US" dirty="0" smtClean="0"/>
              <a:t>.”</a:t>
            </a:r>
            <a:r>
              <a:rPr lang="en-US" dirty="0"/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170" y="309030"/>
            <a:ext cx="3060700" cy="1014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895" y="1769533"/>
            <a:ext cx="2563939" cy="1722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898" y="3741783"/>
            <a:ext cx="2429936" cy="27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7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65967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Recognises</a:t>
            </a:r>
            <a:r>
              <a:rPr lang="en-US" dirty="0" smtClean="0"/>
              <a:t> the twin threats of peak oil and fossil fuel depletion</a:t>
            </a:r>
          </a:p>
          <a:p>
            <a:r>
              <a:rPr lang="en-US" dirty="0" smtClean="0"/>
              <a:t>Community led process to help a town/village/</a:t>
            </a:r>
            <a:r>
              <a:rPr lang="en-US" dirty="0" err="1" smtClean="0"/>
              <a:t>neighbourhood</a:t>
            </a:r>
            <a:r>
              <a:rPr lang="en-US" dirty="0" smtClean="0"/>
              <a:t> become stronger and happier</a:t>
            </a:r>
          </a:p>
          <a:p>
            <a:r>
              <a:rPr lang="en-US" dirty="0" smtClean="0"/>
              <a:t>Over 1000 communities worldwide signed up</a:t>
            </a:r>
          </a:p>
          <a:p>
            <a:r>
              <a:rPr lang="en-US" dirty="0" smtClean="0"/>
              <a:t>Focus on food, transport, energy, heart and soul; also waste, education, housing, arts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40" y="4935728"/>
            <a:ext cx="2730500" cy="1922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876" y="4893394"/>
            <a:ext cx="2484967" cy="1997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264" y="4968607"/>
            <a:ext cx="3145536" cy="192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48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Transition?</a:t>
            </a:r>
            <a:br>
              <a:rPr lang="en-US" dirty="0" smtClean="0"/>
            </a:br>
            <a:r>
              <a:rPr lang="en-US" dirty="0" smtClean="0"/>
              <a:t>From                                          To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2292922"/>
            <a:ext cx="3753824" cy="24907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0" y="2177743"/>
            <a:ext cx="3556000" cy="260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68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 ingredients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96" y="2298700"/>
            <a:ext cx="4995334" cy="299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8033" y="2942167"/>
            <a:ext cx="3141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Celebration and evaluation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00032" y="3876466"/>
            <a:ext cx="2865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Groups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90431" y="4465134"/>
            <a:ext cx="2408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Re-skilling and practical projects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953682" y="4439734"/>
            <a:ext cx="314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Vision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136900" y="3348669"/>
            <a:ext cx="314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Values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75262" y="2887004"/>
            <a:ext cx="3141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Networking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042831" y="1389269"/>
            <a:ext cx="2103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Community engagement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9929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Topics/groups often: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2921793" cy="19478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667" y="3471331"/>
            <a:ext cx="2370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food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321300" y="6004864"/>
            <a:ext cx="2370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</a:t>
            </a:r>
            <a:r>
              <a:rPr lang="en-US" sz="2400" dirty="0" smtClean="0"/>
              <a:t>ommunity or heart and soul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9667" y="6235697"/>
            <a:ext cx="2370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transport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948767" y="3471333"/>
            <a:ext cx="2370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energy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733" y="4250622"/>
            <a:ext cx="2726267" cy="1817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4244973"/>
            <a:ext cx="2921793" cy="19965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141" y="1417638"/>
            <a:ext cx="2053695" cy="205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94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Transition initiatives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79034"/>
            <a:ext cx="2095500" cy="1485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5167" y="1650997"/>
            <a:ext cx="587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halkduster"/>
                <a:cs typeface="Chalkduster"/>
              </a:rPr>
              <a:t>Portobello Transition Town</a:t>
            </a:r>
            <a:endParaRPr lang="en-US" sz="2800" dirty="0">
              <a:latin typeface="Chalkduster"/>
              <a:cs typeface="Chalkduste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429000"/>
            <a:ext cx="190500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166" y="2212317"/>
            <a:ext cx="3175000" cy="4584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0" y="2641601"/>
            <a:ext cx="2692399" cy="26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32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241</Words>
  <Application>Microsoft Macintosh PowerPoint</Application>
  <PresentationFormat>On-screen Show (4:3)</PresentationFormat>
  <Paragraphs>44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Transition: University of St Andrews – grassroots responses</vt:lpstr>
      <vt:lpstr>SD – crisis and response?</vt:lpstr>
      <vt:lpstr>Social movements and grassroots responses</vt:lpstr>
      <vt:lpstr>Transition</vt:lpstr>
      <vt:lpstr>Transition model</vt:lpstr>
      <vt:lpstr>Transition? From                                          To </vt:lpstr>
      <vt:lpstr>Transition ingredients</vt:lpstr>
      <vt:lpstr>Topics/groups often:</vt:lpstr>
      <vt:lpstr>Examples of Transition initiatives</vt:lpstr>
      <vt:lpstr>Examples of Transition initiatives</vt:lpstr>
      <vt:lpstr>Example: Transition University of St Andrews</vt:lpstr>
    </vt:vector>
  </TitlesOfParts>
  <Company>Geography and Geosciences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Transition: University of St Andrews – grassroots responses</dc:title>
  <dc:creator>Rehema White</dc:creator>
  <cp:lastModifiedBy>Rehema White</cp:lastModifiedBy>
  <cp:revision>17</cp:revision>
  <dcterms:created xsi:type="dcterms:W3CDTF">2013-11-17T06:24:15Z</dcterms:created>
  <dcterms:modified xsi:type="dcterms:W3CDTF">2013-11-17T17:36:01Z</dcterms:modified>
</cp:coreProperties>
</file>