
<file path=[Content_Types].xml><?xml version="1.0" encoding="utf-8"?>
<Types xmlns="http://schemas.openxmlformats.org/package/2006/content-types">
  <Default Extension="xml" ContentType="application/xml"/>
  <Default Extension="doc" ContentType="application/msword"/>
  <Default Extension="jpeg" ContentType="image/jpeg"/>
  <Default Extension="rels" ContentType="application/vnd.openxmlformats-package.relationships+xml"/>
  <Default Extension="emf" ContentType="image/x-emf"/>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9"/>
  </p:notesMasterIdLst>
  <p:sldIdLst>
    <p:sldId id="256" r:id="rId2"/>
    <p:sldId id="257" r:id="rId3"/>
    <p:sldId id="258" r:id="rId4"/>
    <p:sldId id="261" r:id="rId5"/>
    <p:sldId id="262" r:id="rId6"/>
    <p:sldId id="263" r:id="rId7"/>
    <p:sldId id="264" r:id="rId8"/>
    <p:sldId id="265" r:id="rId9"/>
    <p:sldId id="266" r:id="rId10"/>
    <p:sldId id="267" r:id="rId11"/>
    <p:sldId id="268" r:id="rId12"/>
    <p:sldId id="259" r:id="rId13"/>
    <p:sldId id="271" r:id="rId14"/>
    <p:sldId id="273" r:id="rId15"/>
    <p:sldId id="272" r:id="rId16"/>
    <p:sldId id="269" r:id="rId17"/>
    <p:sldId id="270" r:id="rId1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60" d="100"/>
          <a:sy n="60" d="100"/>
        </p:scale>
        <p:origin x="-1632" y="-10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interSettings" Target="printerSettings/printerSettings1.bin"/><Relationship Id="rId21" Type="http://schemas.openxmlformats.org/officeDocument/2006/relationships/presProps" Target="presProps.xml"/><Relationship Id="rId22" Type="http://schemas.openxmlformats.org/officeDocument/2006/relationships/viewProps" Target="viewProps.xml"/><Relationship Id="rId23" Type="http://schemas.openxmlformats.org/officeDocument/2006/relationships/theme" Target="theme/theme1.xml"/><Relationship Id="rId2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4DCCC76-9793-DD46-8C92-7729170EF182}" type="datetimeFigureOut">
              <a:rPr lang="en-US" smtClean="0"/>
              <a:t>05/12/2013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240E5BF-0604-994E-9C4F-0997D58200BC}" type="slidenum">
              <a:rPr lang="en-US" smtClean="0"/>
              <a:t>‹#›</a:t>
            </a:fld>
            <a:endParaRPr lang="en-US"/>
          </a:p>
        </p:txBody>
      </p:sp>
    </p:spTree>
    <p:extLst>
      <p:ext uri="{BB962C8B-B14F-4D97-AF65-F5344CB8AC3E}">
        <p14:creationId xmlns:p14="http://schemas.microsoft.com/office/powerpoint/2010/main" val="86696109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F71FA6DA-1DBF-4F47-8052-ED7B8D86E1A1}" type="slidenum">
              <a:rPr lang="en-GB" sz="1200">
                <a:latin typeface="Calibri" charset="0"/>
                <a:cs typeface="Arial" charset="0"/>
              </a:rPr>
              <a:pPr eaLnBrk="1" hangingPunct="1"/>
              <a:t>4</a:t>
            </a:fld>
            <a:endParaRPr lang="en-GB" sz="1200">
              <a:latin typeface="Calibri" charset="0"/>
              <a:cs typeface="Arial" charset="0"/>
            </a:endParaRPr>
          </a:p>
        </p:txBody>
      </p:sp>
      <p:sp>
        <p:nvSpPr>
          <p:cNvPr id="3789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81251" name="Rectangle 3"/>
          <p:cNvSpPr>
            <a:spLocks noGrp="1" noChangeArrowheads="1"/>
          </p:cNvSpPr>
          <p:nvPr>
            <p:ph type="body" idx="1"/>
          </p:nvPr>
        </p:nvSpPr>
        <p:spPr/>
        <p:txBody>
          <a:bodyPr/>
          <a:lstStyle/>
          <a:p>
            <a:pPr>
              <a:defRPr/>
            </a:pPr>
            <a:endParaRPr lang="en-US" smtClean="0">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growth of community has enhanced sustainability action which in turn has further contributed to community. Hence shows how community can be a route to sustainability. requires both grassroots individual enthusiasts (not formal champions)</a:t>
            </a:r>
            <a:r>
              <a:rPr lang="en-US" baseline="0" dirty="0" smtClean="0"/>
              <a:t> plus support from formal structures and senior management. This is a classics engagement of top down/bottom up. </a:t>
            </a:r>
          </a:p>
          <a:p>
            <a:endParaRPr lang="en-US" baseline="0" dirty="0" smtClean="0"/>
          </a:p>
        </p:txBody>
      </p:sp>
      <p:sp>
        <p:nvSpPr>
          <p:cNvPr id="4" name="Slide Number Placeholder 3"/>
          <p:cNvSpPr>
            <a:spLocks noGrp="1"/>
          </p:cNvSpPr>
          <p:nvPr>
            <p:ph type="sldNum" sz="quarter" idx="10"/>
          </p:nvPr>
        </p:nvSpPr>
        <p:spPr/>
        <p:txBody>
          <a:bodyPr/>
          <a:lstStyle/>
          <a:p>
            <a:fld id="{DF8BBEF9-ECC0-9349-9704-1E3E78F264E7}" type="slidenum">
              <a:rPr lang="en-US" smtClean="0"/>
              <a:t>14</a:t>
            </a:fld>
            <a:endParaRPr lang="en-US"/>
          </a:p>
        </p:txBody>
      </p:sp>
    </p:spTree>
    <p:extLst>
      <p:ext uri="{BB962C8B-B14F-4D97-AF65-F5344CB8AC3E}">
        <p14:creationId xmlns:p14="http://schemas.microsoft.com/office/powerpoint/2010/main" val="3960041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81DC767C-5313-C848-8438-DD1F730563A6}" type="slidenum">
              <a:rPr lang="en-GB" sz="1200">
                <a:latin typeface="Calibri" charset="0"/>
                <a:cs typeface="Arial" charset="0"/>
              </a:rPr>
              <a:pPr eaLnBrk="1" hangingPunct="1"/>
              <a:t>5</a:t>
            </a:fld>
            <a:endParaRPr lang="en-GB" sz="1200">
              <a:latin typeface="Calibri" charset="0"/>
              <a:cs typeface="Arial" charset="0"/>
            </a:endParaRPr>
          </a:p>
        </p:txBody>
      </p:sp>
      <p:sp>
        <p:nvSpPr>
          <p:cNvPr id="3993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83299" name="Rectangle 3"/>
          <p:cNvSpPr>
            <a:spLocks noGrp="1" noChangeArrowheads="1"/>
          </p:cNvSpPr>
          <p:nvPr>
            <p:ph type="body" idx="1"/>
          </p:nvPr>
        </p:nvSpPr>
        <p:spPr/>
        <p:txBody>
          <a:bodyPr/>
          <a:lstStyle/>
          <a:p>
            <a:pPr>
              <a:defRPr/>
            </a:pPr>
            <a:endParaRPr lang="en-US" smtClean="0">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00C96838-15DB-B94A-BF0C-17657D72C7A9}" type="slidenum">
              <a:rPr lang="en-GB" sz="1200">
                <a:latin typeface="Calibri" charset="0"/>
                <a:cs typeface="Arial" charset="0"/>
              </a:rPr>
              <a:pPr eaLnBrk="1" hangingPunct="1"/>
              <a:t>6</a:t>
            </a:fld>
            <a:endParaRPr lang="en-GB" sz="1200">
              <a:latin typeface="Calibri" charset="0"/>
              <a:cs typeface="Arial" charset="0"/>
            </a:endParaRPr>
          </a:p>
        </p:txBody>
      </p:sp>
      <p:sp>
        <p:nvSpPr>
          <p:cNvPr id="4198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22211" name="Rectangle 3"/>
          <p:cNvSpPr>
            <a:spLocks noGrp="1" noChangeArrowheads="1"/>
          </p:cNvSpPr>
          <p:nvPr>
            <p:ph type="body" idx="1"/>
          </p:nvPr>
        </p:nvSpPr>
        <p:spPr>
          <a:xfrm>
            <a:off x="914508" y="4343913"/>
            <a:ext cx="5028986" cy="4114361"/>
          </a:xfrm>
        </p:spPr>
        <p:txBody>
          <a:bodyPr/>
          <a:lstStyle/>
          <a:p>
            <a:pPr>
              <a:defRPr/>
            </a:pPr>
            <a:endParaRPr lang="en-US" smtClean="0">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6E67D1DA-2194-5942-9741-6ACB371B9A49}" type="slidenum">
              <a:rPr lang="en-GB" sz="1200">
                <a:latin typeface="Calibri" charset="0"/>
                <a:cs typeface="Arial" charset="0"/>
              </a:rPr>
              <a:pPr eaLnBrk="1" hangingPunct="1"/>
              <a:t>7</a:t>
            </a:fld>
            <a:endParaRPr lang="en-GB" sz="1200">
              <a:latin typeface="Calibri" charset="0"/>
              <a:cs typeface="Arial" charset="0"/>
            </a:endParaRPr>
          </a:p>
        </p:txBody>
      </p:sp>
      <p:sp>
        <p:nvSpPr>
          <p:cNvPr id="4403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26307" name="Rectangle 3"/>
          <p:cNvSpPr>
            <a:spLocks noGrp="1" noChangeArrowheads="1"/>
          </p:cNvSpPr>
          <p:nvPr>
            <p:ph type="body" idx="1"/>
          </p:nvPr>
        </p:nvSpPr>
        <p:spPr/>
        <p:txBody>
          <a:bodyPr/>
          <a:lstStyle/>
          <a:p>
            <a:pPr>
              <a:defRPr/>
            </a:pPr>
            <a:endParaRPr lang="en-US" smtClean="0">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51223EF8-FB77-554D-946D-5060E5B9AB90}" type="slidenum">
              <a:rPr lang="en-GB" sz="1200">
                <a:latin typeface="Calibri" charset="0"/>
                <a:cs typeface="Arial" charset="0"/>
              </a:rPr>
              <a:pPr eaLnBrk="1" hangingPunct="1"/>
              <a:t>8</a:t>
            </a:fld>
            <a:endParaRPr lang="en-GB" sz="1200">
              <a:latin typeface="Calibri" charset="0"/>
              <a:cs typeface="Arial" charset="0"/>
            </a:endParaRPr>
          </a:p>
        </p:txBody>
      </p:sp>
      <p:sp>
        <p:nvSpPr>
          <p:cNvPr id="4608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91491" name="Rectangle 3"/>
          <p:cNvSpPr>
            <a:spLocks noGrp="1" noChangeArrowheads="1"/>
          </p:cNvSpPr>
          <p:nvPr>
            <p:ph type="body" idx="1"/>
          </p:nvPr>
        </p:nvSpPr>
        <p:spPr/>
        <p:txBody>
          <a:bodyPr/>
          <a:lstStyle/>
          <a:p>
            <a:pPr>
              <a:defRPr/>
            </a:pPr>
            <a:endParaRPr lang="en-US" smtClean="0">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3A70A3C5-E099-2142-89F3-17F0004D5202}" type="slidenum">
              <a:rPr lang="en-GB" sz="1200">
                <a:latin typeface="Calibri" charset="0"/>
                <a:cs typeface="Arial" charset="0"/>
              </a:rPr>
              <a:pPr eaLnBrk="1" hangingPunct="1"/>
              <a:t>9</a:t>
            </a:fld>
            <a:endParaRPr lang="en-GB" sz="1200">
              <a:latin typeface="Calibri" charset="0"/>
              <a:cs typeface="Arial" charset="0"/>
            </a:endParaRPr>
          </a:p>
        </p:txBody>
      </p:sp>
      <p:sp>
        <p:nvSpPr>
          <p:cNvPr id="4813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56003" name="Rectangle 3"/>
          <p:cNvSpPr>
            <a:spLocks noGrp="1" noChangeArrowheads="1"/>
          </p:cNvSpPr>
          <p:nvPr>
            <p:ph type="body" idx="1"/>
          </p:nvPr>
        </p:nvSpPr>
        <p:spPr/>
        <p:txBody>
          <a:bodyPr/>
          <a:lstStyle/>
          <a:p>
            <a:pPr>
              <a:defRPr/>
            </a:pPr>
            <a:endParaRPr lang="en-US" smtClean="0">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017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GB">
              <a:latin typeface="Calibri" charset="0"/>
            </a:endParaRPr>
          </a:p>
        </p:txBody>
      </p:sp>
      <p:sp>
        <p:nvSpPr>
          <p:cNvPr id="5017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70EDA2A7-481E-7941-BB03-058F50992C9C}" type="slidenum">
              <a:rPr lang="en-GB" sz="1200">
                <a:latin typeface="Calibri" charset="0"/>
              </a:rPr>
              <a:pPr eaLnBrk="1" hangingPunct="1"/>
              <a:t>10</a:t>
            </a:fld>
            <a:endParaRPr lang="en-GB" sz="1200">
              <a:latin typeface="Calibri"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6B27572C-F102-3C4B-AD32-2C864E451747}" type="slidenum">
              <a:rPr lang="en-GB" sz="1200">
                <a:latin typeface="Calibri" charset="0"/>
                <a:cs typeface="Arial" charset="0"/>
              </a:rPr>
              <a:pPr eaLnBrk="1" hangingPunct="1"/>
              <a:t>11</a:t>
            </a:fld>
            <a:endParaRPr lang="en-GB" sz="1200">
              <a:latin typeface="Calibri" charset="0"/>
              <a:cs typeface="Arial" charset="0"/>
            </a:endParaRPr>
          </a:p>
        </p:txBody>
      </p:sp>
      <p:sp>
        <p:nvSpPr>
          <p:cNvPr id="5222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42691" name="Rectangle 3"/>
          <p:cNvSpPr>
            <a:spLocks noGrp="1" noChangeArrowheads="1"/>
          </p:cNvSpPr>
          <p:nvPr>
            <p:ph type="body" idx="1"/>
          </p:nvPr>
        </p:nvSpPr>
        <p:spPr>
          <a:xfrm>
            <a:off x="914508" y="4343913"/>
            <a:ext cx="5028986" cy="4114361"/>
          </a:xfrm>
        </p:spPr>
        <p:txBody>
          <a:bodyPr/>
          <a:lstStyle/>
          <a:p>
            <a:pPr>
              <a:defRPr/>
            </a:pPr>
            <a:endParaRPr lang="en-US" smtClean="0">
              <a:cs typeface="+mn-c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E5E81701-2767-A940-9755-54812D85A35F}" type="slidenum">
              <a:rPr lang="en-GB" sz="1200">
                <a:latin typeface="Times New Roman" charset="0"/>
              </a:rPr>
              <a:pPr eaLnBrk="1" hangingPunct="1"/>
              <a:t>13</a:t>
            </a:fld>
            <a:endParaRPr lang="en-GB" sz="1200">
              <a:latin typeface="Times New Roman" charset="0"/>
            </a:endParaRPr>
          </a:p>
        </p:txBody>
      </p:sp>
      <p:sp>
        <p:nvSpPr>
          <p:cNvPr id="63490" name="Rectangle 2"/>
          <p:cNvSpPr>
            <a:spLocks noRot="1" noChangeArrowheads="1" noTextEdit="1"/>
          </p:cNvSpPr>
          <p:nvPr>
            <p:ph type="sldImg"/>
          </p:nvPr>
        </p:nvSpPr>
        <p:spPr bwMode="auto">
          <a:xfrm>
            <a:off x="1144588"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63491" name="Rectangle 3"/>
          <p:cNvSpPr>
            <a:spLocks noGrp="1" noChangeArrowheads="1"/>
          </p:cNvSpPr>
          <p:nvPr>
            <p:ph type="body" idx="1"/>
          </p:nvPr>
        </p:nvSpPr>
        <p:spPr bwMode="auto">
          <a:xfrm>
            <a:off x="685800" y="4343400"/>
            <a:ext cx="5486400" cy="41163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Calibri"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1" name="Rectangle 10"/>
          <p:cNvSpPr/>
          <p:nvPr/>
        </p:nvSpPr>
        <p:spPr>
          <a:xfrm>
            <a:off x="0" y="0"/>
            <a:ext cx="3409950" cy="6858000"/>
          </a:xfrm>
          <a:prstGeom prst="rect">
            <a:avLst/>
          </a:prstGeom>
          <a:solidFill>
            <a:schemeClr val="tx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7"/>
          <p:cNvSpPr>
            <a:spLocks noChangeAspect="1" noEditPoints="1"/>
          </p:cNvSpPr>
          <p:nvPr/>
        </p:nvSpPr>
        <p:spPr bwMode="auto">
          <a:xfrm>
            <a:off x="838200" y="1762090"/>
            <a:ext cx="2521776" cy="5095912"/>
          </a:xfrm>
          <a:custGeom>
            <a:avLst/>
            <a:gdLst/>
            <a:ahLst/>
            <a:cxnLst>
              <a:cxn ang="0">
                <a:pos x="687" y="2238"/>
              </a:cxn>
              <a:cxn ang="0">
                <a:pos x="877" y="2192"/>
              </a:cxn>
              <a:cxn ang="0">
                <a:pos x="797" y="2963"/>
              </a:cxn>
              <a:cxn ang="0">
                <a:pos x="1078" y="3026"/>
              </a:cxn>
              <a:cxn ang="0">
                <a:pos x="626" y="2117"/>
              </a:cxn>
              <a:cxn ang="0">
                <a:pos x="749" y="2142"/>
              </a:cxn>
              <a:cxn ang="0">
                <a:pos x="578" y="2052"/>
              </a:cxn>
              <a:cxn ang="0">
                <a:pos x="1866" y="247"/>
              </a:cxn>
              <a:cxn ang="0">
                <a:pos x="1392" y="1037"/>
              </a:cxn>
              <a:cxn ang="0">
                <a:pos x="2006" y="656"/>
              </a:cxn>
              <a:cxn ang="0">
                <a:pos x="1599" y="908"/>
              </a:cxn>
              <a:cxn ang="0">
                <a:pos x="1533" y="1058"/>
              </a:cxn>
              <a:cxn ang="0">
                <a:pos x="2239" y="583"/>
              </a:cxn>
              <a:cxn ang="0">
                <a:pos x="1863" y="1105"/>
              </a:cxn>
              <a:cxn ang="0">
                <a:pos x="2174" y="1621"/>
              </a:cxn>
              <a:cxn ang="0">
                <a:pos x="1801" y="1537"/>
              </a:cxn>
              <a:cxn ang="0">
                <a:pos x="1325" y="1301"/>
              </a:cxn>
              <a:cxn ang="0">
                <a:pos x="1412" y="1835"/>
              </a:cxn>
              <a:cxn ang="0">
                <a:pos x="1213" y="1975"/>
              </a:cxn>
              <a:cxn ang="0">
                <a:pos x="1094" y="4011"/>
              </a:cxn>
              <a:cxn ang="0">
                <a:pos x="1689" y="3264"/>
              </a:cxn>
              <a:cxn ang="0">
                <a:pos x="2404" y="3321"/>
              </a:cxn>
              <a:cxn ang="0">
                <a:pos x="1275" y="3861"/>
              </a:cxn>
              <a:cxn ang="0">
                <a:pos x="1147" y="4865"/>
              </a:cxn>
              <a:cxn ang="0">
                <a:pos x="1045" y="3610"/>
              </a:cxn>
              <a:cxn ang="0">
                <a:pos x="739" y="3818"/>
              </a:cxn>
              <a:cxn ang="0">
                <a:pos x="856" y="4830"/>
              </a:cxn>
              <a:cxn ang="0">
                <a:pos x="638" y="3989"/>
              </a:cxn>
              <a:cxn ang="0">
                <a:pos x="96" y="3777"/>
              </a:cxn>
              <a:cxn ang="0">
                <a:pos x="189" y="3688"/>
              </a:cxn>
              <a:cxn ang="0">
                <a:pos x="523" y="3573"/>
              </a:cxn>
              <a:cxn ang="0">
                <a:pos x="519" y="3333"/>
              </a:cxn>
              <a:cxn ang="0">
                <a:pos x="545" y="3560"/>
              </a:cxn>
              <a:cxn ang="0">
                <a:pos x="712" y="3397"/>
              </a:cxn>
              <a:cxn ang="0">
                <a:pos x="625" y="2944"/>
              </a:cxn>
              <a:cxn ang="0">
                <a:pos x="593" y="2341"/>
              </a:cxn>
              <a:cxn ang="0">
                <a:pos x="156" y="2437"/>
              </a:cxn>
              <a:cxn ang="0">
                <a:pos x="108" y="2289"/>
              </a:cxn>
              <a:cxn ang="0">
                <a:pos x="451" y="2291"/>
              </a:cxn>
              <a:cxn ang="0">
                <a:pos x="109" y="2016"/>
              </a:cxn>
              <a:cxn ang="0">
                <a:pos x="211" y="1975"/>
              </a:cxn>
              <a:cxn ang="0">
                <a:pos x="284" y="1847"/>
              </a:cxn>
              <a:cxn ang="0">
                <a:pos x="542" y="2073"/>
              </a:cxn>
              <a:cxn ang="0">
                <a:pos x="255" y="1764"/>
              </a:cxn>
              <a:cxn ang="0">
                <a:pos x="407" y="1769"/>
              </a:cxn>
              <a:cxn ang="0">
                <a:pos x="540" y="1810"/>
              </a:cxn>
              <a:cxn ang="0">
                <a:pos x="566" y="1580"/>
              </a:cxn>
              <a:cxn ang="0">
                <a:pos x="650" y="1747"/>
              </a:cxn>
              <a:cxn ang="0">
                <a:pos x="827" y="2199"/>
              </a:cxn>
              <a:cxn ang="0">
                <a:pos x="830" y="1779"/>
              </a:cxn>
              <a:cxn ang="0">
                <a:pos x="924" y="1648"/>
              </a:cxn>
              <a:cxn ang="0">
                <a:pos x="915" y="2016"/>
              </a:cxn>
              <a:cxn ang="0">
                <a:pos x="1299" y="1263"/>
              </a:cxn>
              <a:cxn ang="0">
                <a:pos x="970" y="965"/>
              </a:cxn>
              <a:cxn ang="0">
                <a:pos x="311" y="656"/>
              </a:cxn>
              <a:cxn ang="0">
                <a:pos x="772" y="659"/>
              </a:cxn>
              <a:cxn ang="0">
                <a:pos x="1153" y="871"/>
              </a:cxn>
              <a:cxn ang="0">
                <a:pos x="628" y="314"/>
              </a:cxn>
              <a:cxn ang="0">
                <a:pos x="1203" y="552"/>
              </a:cxn>
              <a:cxn ang="0">
                <a:pos x="1369" y="703"/>
              </a:cxn>
              <a:cxn ang="0">
                <a:pos x="1747" y="38"/>
              </a:cxn>
            </a:cxnLst>
            <a:rect l="0" t="0" r="r" b="b"/>
            <a:pathLst>
              <a:path w="2409" h="4865">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chemeClr val="bg1">
              <a:alpha val="8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 name="Subtitle 2"/>
          <p:cNvSpPr>
            <a:spLocks noGrp="1"/>
          </p:cNvSpPr>
          <p:nvPr>
            <p:ph type="subTitle" idx="1"/>
          </p:nvPr>
        </p:nvSpPr>
        <p:spPr>
          <a:xfrm>
            <a:off x="3743323" y="3721473"/>
            <a:ext cx="5120640" cy="1581150"/>
          </a:xfrm>
        </p:spPr>
        <p:txBody>
          <a:bodyPr>
            <a:normAutofit/>
          </a:bodyPr>
          <a:lstStyle>
            <a:lvl1pPr marL="0" indent="0" algn="l">
              <a:buNone/>
              <a:defRPr sz="2400" b="0" i="0" cap="none" spc="12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bg2"/>
                </a:solidFill>
              </a:defRPr>
            </a:lvl1pPr>
          </a:lstStyle>
          <a:p>
            <a:fld id="{0A9D4A9C-18A5-5644-9935-45D655230875}" type="datetimeFigureOut">
              <a:rPr lang="en-US" smtClean="0"/>
              <a:t>05/12/2013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991475" y="6429375"/>
            <a:ext cx="876300" cy="292100"/>
          </a:xfrm>
        </p:spPr>
        <p:txBody>
          <a:bodyPr/>
          <a:lstStyle/>
          <a:p>
            <a:fld id="{160715A0-4EC7-4A44-A935-356049F4EC67}" type="slidenum">
              <a:rPr lang="en-US" smtClean="0"/>
              <a:t>‹#›</a:t>
            </a:fld>
            <a:endParaRPr lang="en-US"/>
          </a:p>
        </p:txBody>
      </p:sp>
      <p:sp>
        <p:nvSpPr>
          <p:cNvPr id="9" name="Freeform 7"/>
          <p:cNvSpPr>
            <a:spLocks noChangeAspect="1" noEditPoints="1"/>
          </p:cNvSpPr>
          <p:nvPr/>
        </p:nvSpPr>
        <p:spPr bwMode="auto">
          <a:xfrm>
            <a:off x="838200" y="1762090"/>
            <a:ext cx="2521776" cy="5095912"/>
          </a:xfrm>
          <a:custGeom>
            <a:avLst/>
            <a:gdLst/>
            <a:ahLst/>
            <a:cxnLst>
              <a:cxn ang="0">
                <a:pos x="687" y="2238"/>
              </a:cxn>
              <a:cxn ang="0">
                <a:pos x="877" y="2192"/>
              </a:cxn>
              <a:cxn ang="0">
                <a:pos x="797" y="2963"/>
              </a:cxn>
              <a:cxn ang="0">
                <a:pos x="1078" y="3026"/>
              </a:cxn>
              <a:cxn ang="0">
                <a:pos x="626" y="2117"/>
              </a:cxn>
              <a:cxn ang="0">
                <a:pos x="749" y="2142"/>
              </a:cxn>
              <a:cxn ang="0">
                <a:pos x="578" y="2052"/>
              </a:cxn>
              <a:cxn ang="0">
                <a:pos x="1866" y="247"/>
              </a:cxn>
              <a:cxn ang="0">
                <a:pos x="1392" y="1037"/>
              </a:cxn>
              <a:cxn ang="0">
                <a:pos x="2006" y="656"/>
              </a:cxn>
              <a:cxn ang="0">
                <a:pos x="1599" y="908"/>
              </a:cxn>
              <a:cxn ang="0">
                <a:pos x="1533" y="1058"/>
              </a:cxn>
              <a:cxn ang="0">
                <a:pos x="2239" y="583"/>
              </a:cxn>
              <a:cxn ang="0">
                <a:pos x="1863" y="1105"/>
              </a:cxn>
              <a:cxn ang="0">
                <a:pos x="2174" y="1621"/>
              </a:cxn>
              <a:cxn ang="0">
                <a:pos x="1801" y="1537"/>
              </a:cxn>
              <a:cxn ang="0">
                <a:pos x="1325" y="1301"/>
              </a:cxn>
              <a:cxn ang="0">
                <a:pos x="1412" y="1835"/>
              </a:cxn>
              <a:cxn ang="0">
                <a:pos x="1213" y="1975"/>
              </a:cxn>
              <a:cxn ang="0">
                <a:pos x="1094" y="4011"/>
              </a:cxn>
              <a:cxn ang="0">
                <a:pos x="1689" y="3264"/>
              </a:cxn>
              <a:cxn ang="0">
                <a:pos x="2404" y="3321"/>
              </a:cxn>
              <a:cxn ang="0">
                <a:pos x="1275" y="3861"/>
              </a:cxn>
              <a:cxn ang="0">
                <a:pos x="1147" y="4865"/>
              </a:cxn>
              <a:cxn ang="0">
                <a:pos x="1045" y="3610"/>
              </a:cxn>
              <a:cxn ang="0">
                <a:pos x="739" y="3818"/>
              </a:cxn>
              <a:cxn ang="0">
                <a:pos x="856" y="4830"/>
              </a:cxn>
              <a:cxn ang="0">
                <a:pos x="638" y="3989"/>
              </a:cxn>
              <a:cxn ang="0">
                <a:pos x="96" y="3777"/>
              </a:cxn>
              <a:cxn ang="0">
                <a:pos x="189" y="3688"/>
              </a:cxn>
              <a:cxn ang="0">
                <a:pos x="523" y="3573"/>
              </a:cxn>
              <a:cxn ang="0">
                <a:pos x="519" y="3333"/>
              </a:cxn>
              <a:cxn ang="0">
                <a:pos x="545" y="3560"/>
              </a:cxn>
              <a:cxn ang="0">
                <a:pos x="712" y="3397"/>
              </a:cxn>
              <a:cxn ang="0">
                <a:pos x="625" y="2944"/>
              </a:cxn>
              <a:cxn ang="0">
                <a:pos x="593" y="2341"/>
              </a:cxn>
              <a:cxn ang="0">
                <a:pos x="156" y="2437"/>
              </a:cxn>
              <a:cxn ang="0">
                <a:pos x="108" y="2289"/>
              </a:cxn>
              <a:cxn ang="0">
                <a:pos x="451" y="2291"/>
              </a:cxn>
              <a:cxn ang="0">
                <a:pos x="109" y="2016"/>
              </a:cxn>
              <a:cxn ang="0">
                <a:pos x="211" y="1975"/>
              </a:cxn>
              <a:cxn ang="0">
                <a:pos x="284" y="1847"/>
              </a:cxn>
              <a:cxn ang="0">
                <a:pos x="542" y="2073"/>
              </a:cxn>
              <a:cxn ang="0">
                <a:pos x="255" y="1764"/>
              </a:cxn>
              <a:cxn ang="0">
                <a:pos x="407" y="1769"/>
              </a:cxn>
              <a:cxn ang="0">
                <a:pos x="540" y="1810"/>
              </a:cxn>
              <a:cxn ang="0">
                <a:pos x="566" y="1580"/>
              </a:cxn>
              <a:cxn ang="0">
                <a:pos x="650" y="1747"/>
              </a:cxn>
              <a:cxn ang="0">
                <a:pos x="827" y="2199"/>
              </a:cxn>
              <a:cxn ang="0">
                <a:pos x="830" y="1779"/>
              </a:cxn>
              <a:cxn ang="0">
                <a:pos x="924" y="1648"/>
              </a:cxn>
              <a:cxn ang="0">
                <a:pos x="915" y="2016"/>
              </a:cxn>
              <a:cxn ang="0">
                <a:pos x="1299" y="1263"/>
              </a:cxn>
              <a:cxn ang="0">
                <a:pos x="970" y="965"/>
              </a:cxn>
              <a:cxn ang="0">
                <a:pos x="311" y="656"/>
              </a:cxn>
              <a:cxn ang="0">
                <a:pos x="772" y="659"/>
              </a:cxn>
              <a:cxn ang="0">
                <a:pos x="1153" y="871"/>
              </a:cxn>
              <a:cxn ang="0">
                <a:pos x="628" y="314"/>
              </a:cxn>
              <a:cxn ang="0">
                <a:pos x="1203" y="552"/>
              </a:cxn>
              <a:cxn ang="0">
                <a:pos x="1369" y="703"/>
              </a:cxn>
              <a:cxn ang="0">
                <a:pos x="1747" y="38"/>
              </a:cxn>
            </a:cxnLst>
            <a:rect l="0" t="0" r="r" b="b"/>
            <a:pathLst>
              <a:path w="2409" h="4865">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chemeClr val="bg1">
              <a:alpha val="8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Title 9"/>
          <p:cNvSpPr>
            <a:spLocks noGrp="1"/>
          </p:cNvSpPr>
          <p:nvPr>
            <p:ph type="title"/>
          </p:nvPr>
        </p:nvSpPr>
        <p:spPr>
          <a:xfrm>
            <a:off x="3739896" y="1417320"/>
            <a:ext cx="5120640" cy="2304288"/>
          </a:xfrm>
        </p:spPr>
        <p:txBody>
          <a:bodyPr>
            <a:normAutofit/>
          </a:bodyPr>
          <a:lstStyle>
            <a:lvl1pPr>
              <a:defRPr sz="4000" cap="all" baseline="0"/>
            </a:lvl1pPr>
          </a:lstStyle>
          <a:p>
            <a:r>
              <a:rPr lang="en-GB" smtClean="0"/>
              <a:t>Click to edit Master title style</a:t>
            </a:r>
            <a:endParaRPr lang="en-US" dirty="0"/>
          </a:p>
        </p:txBody>
      </p:sp>
      <p:sp>
        <p:nvSpPr>
          <p:cNvPr id="13" name="Freeform 7"/>
          <p:cNvSpPr>
            <a:spLocks noChangeAspect="1" noEditPoints="1"/>
          </p:cNvSpPr>
          <p:nvPr/>
        </p:nvSpPr>
        <p:spPr bwMode="auto">
          <a:xfrm>
            <a:off x="838200" y="1762090"/>
            <a:ext cx="2521776" cy="5095912"/>
          </a:xfrm>
          <a:custGeom>
            <a:avLst/>
            <a:gdLst/>
            <a:ahLst/>
            <a:cxnLst>
              <a:cxn ang="0">
                <a:pos x="687" y="2238"/>
              </a:cxn>
              <a:cxn ang="0">
                <a:pos x="877" y="2192"/>
              </a:cxn>
              <a:cxn ang="0">
                <a:pos x="797" y="2963"/>
              </a:cxn>
              <a:cxn ang="0">
                <a:pos x="1078" y="3026"/>
              </a:cxn>
              <a:cxn ang="0">
                <a:pos x="626" y="2117"/>
              </a:cxn>
              <a:cxn ang="0">
                <a:pos x="749" y="2142"/>
              </a:cxn>
              <a:cxn ang="0">
                <a:pos x="578" y="2052"/>
              </a:cxn>
              <a:cxn ang="0">
                <a:pos x="1866" y="247"/>
              </a:cxn>
              <a:cxn ang="0">
                <a:pos x="1392" y="1037"/>
              </a:cxn>
              <a:cxn ang="0">
                <a:pos x="2006" y="656"/>
              </a:cxn>
              <a:cxn ang="0">
                <a:pos x="1599" y="908"/>
              </a:cxn>
              <a:cxn ang="0">
                <a:pos x="1533" y="1058"/>
              </a:cxn>
              <a:cxn ang="0">
                <a:pos x="2239" y="583"/>
              </a:cxn>
              <a:cxn ang="0">
                <a:pos x="1863" y="1105"/>
              </a:cxn>
              <a:cxn ang="0">
                <a:pos x="2174" y="1621"/>
              </a:cxn>
              <a:cxn ang="0">
                <a:pos x="1801" y="1537"/>
              </a:cxn>
              <a:cxn ang="0">
                <a:pos x="1325" y="1301"/>
              </a:cxn>
              <a:cxn ang="0">
                <a:pos x="1412" y="1835"/>
              </a:cxn>
              <a:cxn ang="0">
                <a:pos x="1213" y="1975"/>
              </a:cxn>
              <a:cxn ang="0">
                <a:pos x="1094" y="4011"/>
              </a:cxn>
              <a:cxn ang="0">
                <a:pos x="1689" y="3264"/>
              </a:cxn>
              <a:cxn ang="0">
                <a:pos x="2404" y="3321"/>
              </a:cxn>
              <a:cxn ang="0">
                <a:pos x="1275" y="3861"/>
              </a:cxn>
              <a:cxn ang="0">
                <a:pos x="1147" y="4865"/>
              </a:cxn>
              <a:cxn ang="0">
                <a:pos x="1045" y="3610"/>
              </a:cxn>
              <a:cxn ang="0">
                <a:pos x="739" y="3818"/>
              </a:cxn>
              <a:cxn ang="0">
                <a:pos x="856" y="4830"/>
              </a:cxn>
              <a:cxn ang="0">
                <a:pos x="638" y="3989"/>
              </a:cxn>
              <a:cxn ang="0">
                <a:pos x="96" y="3777"/>
              </a:cxn>
              <a:cxn ang="0">
                <a:pos x="189" y="3688"/>
              </a:cxn>
              <a:cxn ang="0">
                <a:pos x="523" y="3573"/>
              </a:cxn>
              <a:cxn ang="0">
                <a:pos x="519" y="3333"/>
              </a:cxn>
              <a:cxn ang="0">
                <a:pos x="545" y="3560"/>
              </a:cxn>
              <a:cxn ang="0">
                <a:pos x="712" y="3397"/>
              </a:cxn>
              <a:cxn ang="0">
                <a:pos x="625" y="2944"/>
              </a:cxn>
              <a:cxn ang="0">
                <a:pos x="593" y="2341"/>
              </a:cxn>
              <a:cxn ang="0">
                <a:pos x="156" y="2437"/>
              </a:cxn>
              <a:cxn ang="0">
                <a:pos x="108" y="2289"/>
              </a:cxn>
              <a:cxn ang="0">
                <a:pos x="451" y="2291"/>
              </a:cxn>
              <a:cxn ang="0">
                <a:pos x="109" y="2016"/>
              </a:cxn>
              <a:cxn ang="0">
                <a:pos x="211" y="1975"/>
              </a:cxn>
              <a:cxn ang="0">
                <a:pos x="284" y="1847"/>
              </a:cxn>
              <a:cxn ang="0">
                <a:pos x="542" y="2073"/>
              </a:cxn>
              <a:cxn ang="0">
                <a:pos x="255" y="1764"/>
              </a:cxn>
              <a:cxn ang="0">
                <a:pos x="407" y="1769"/>
              </a:cxn>
              <a:cxn ang="0">
                <a:pos x="540" y="1810"/>
              </a:cxn>
              <a:cxn ang="0">
                <a:pos x="566" y="1580"/>
              </a:cxn>
              <a:cxn ang="0">
                <a:pos x="650" y="1747"/>
              </a:cxn>
              <a:cxn ang="0">
                <a:pos x="827" y="2199"/>
              </a:cxn>
              <a:cxn ang="0">
                <a:pos x="830" y="1779"/>
              </a:cxn>
              <a:cxn ang="0">
                <a:pos x="924" y="1648"/>
              </a:cxn>
              <a:cxn ang="0">
                <a:pos x="915" y="2016"/>
              </a:cxn>
              <a:cxn ang="0">
                <a:pos x="1299" y="1263"/>
              </a:cxn>
              <a:cxn ang="0">
                <a:pos x="970" y="965"/>
              </a:cxn>
              <a:cxn ang="0">
                <a:pos x="311" y="656"/>
              </a:cxn>
              <a:cxn ang="0">
                <a:pos x="772" y="659"/>
              </a:cxn>
              <a:cxn ang="0">
                <a:pos x="1153" y="871"/>
              </a:cxn>
              <a:cxn ang="0">
                <a:pos x="628" y="314"/>
              </a:cxn>
              <a:cxn ang="0">
                <a:pos x="1203" y="552"/>
              </a:cxn>
              <a:cxn ang="0">
                <a:pos x="1369" y="703"/>
              </a:cxn>
              <a:cxn ang="0">
                <a:pos x="1747" y="38"/>
              </a:cxn>
            </a:cxnLst>
            <a:rect l="0" t="0" r="r" b="b"/>
            <a:pathLst>
              <a:path w="2409" h="4865">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chemeClr val="bg1">
              <a:alpha val="8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0A9D4A9C-18A5-5644-9935-45D655230875}" type="datetimeFigureOut">
              <a:rPr lang="en-US" smtClean="0"/>
              <a:t>05/12/2013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0715A0-4EC7-4A44-A935-356049F4EC67}"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0A9D4A9C-18A5-5644-9935-45D655230875}" type="datetimeFigureOut">
              <a:rPr lang="en-US" smtClean="0"/>
              <a:t>05/12/2013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0715A0-4EC7-4A44-A935-356049F4EC67}"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Freeform 8"/>
          <p:cNvSpPr>
            <a:spLocks noChangeAspect="1" noEditPoints="1"/>
          </p:cNvSpPr>
          <p:nvPr/>
        </p:nvSpPr>
        <p:spPr bwMode="auto">
          <a:xfrm>
            <a:off x="5489634" y="0"/>
            <a:ext cx="3393768" cy="6858000"/>
          </a:xfrm>
          <a:custGeom>
            <a:avLst/>
            <a:gdLst/>
            <a:ahLst/>
            <a:cxnLst>
              <a:cxn ang="0">
                <a:pos x="687" y="2238"/>
              </a:cxn>
              <a:cxn ang="0">
                <a:pos x="877" y="2192"/>
              </a:cxn>
              <a:cxn ang="0">
                <a:pos x="797" y="2963"/>
              </a:cxn>
              <a:cxn ang="0">
                <a:pos x="1078" y="3026"/>
              </a:cxn>
              <a:cxn ang="0">
                <a:pos x="626" y="2117"/>
              </a:cxn>
              <a:cxn ang="0">
                <a:pos x="749" y="2142"/>
              </a:cxn>
              <a:cxn ang="0">
                <a:pos x="578" y="2052"/>
              </a:cxn>
              <a:cxn ang="0">
                <a:pos x="1866" y="247"/>
              </a:cxn>
              <a:cxn ang="0">
                <a:pos x="1392" y="1037"/>
              </a:cxn>
              <a:cxn ang="0">
                <a:pos x="2006" y="656"/>
              </a:cxn>
              <a:cxn ang="0">
                <a:pos x="1599" y="908"/>
              </a:cxn>
              <a:cxn ang="0">
                <a:pos x="1533" y="1058"/>
              </a:cxn>
              <a:cxn ang="0">
                <a:pos x="2239" y="583"/>
              </a:cxn>
              <a:cxn ang="0">
                <a:pos x="1863" y="1105"/>
              </a:cxn>
              <a:cxn ang="0">
                <a:pos x="2174" y="1621"/>
              </a:cxn>
              <a:cxn ang="0">
                <a:pos x="1801" y="1537"/>
              </a:cxn>
              <a:cxn ang="0">
                <a:pos x="1325" y="1301"/>
              </a:cxn>
              <a:cxn ang="0">
                <a:pos x="1412" y="1835"/>
              </a:cxn>
              <a:cxn ang="0">
                <a:pos x="1213" y="1975"/>
              </a:cxn>
              <a:cxn ang="0">
                <a:pos x="1094" y="4011"/>
              </a:cxn>
              <a:cxn ang="0">
                <a:pos x="1689" y="3264"/>
              </a:cxn>
              <a:cxn ang="0">
                <a:pos x="2404" y="3321"/>
              </a:cxn>
              <a:cxn ang="0">
                <a:pos x="1275" y="3861"/>
              </a:cxn>
              <a:cxn ang="0">
                <a:pos x="1147" y="4865"/>
              </a:cxn>
              <a:cxn ang="0">
                <a:pos x="1045" y="3610"/>
              </a:cxn>
              <a:cxn ang="0">
                <a:pos x="739" y="3818"/>
              </a:cxn>
              <a:cxn ang="0">
                <a:pos x="856" y="4830"/>
              </a:cxn>
              <a:cxn ang="0">
                <a:pos x="638" y="3989"/>
              </a:cxn>
              <a:cxn ang="0">
                <a:pos x="96" y="3777"/>
              </a:cxn>
              <a:cxn ang="0">
                <a:pos x="189" y="3688"/>
              </a:cxn>
              <a:cxn ang="0">
                <a:pos x="523" y="3573"/>
              </a:cxn>
              <a:cxn ang="0">
                <a:pos x="519" y="3333"/>
              </a:cxn>
              <a:cxn ang="0">
                <a:pos x="545" y="3560"/>
              </a:cxn>
              <a:cxn ang="0">
                <a:pos x="712" y="3397"/>
              </a:cxn>
              <a:cxn ang="0">
                <a:pos x="625" y="2944"/>
              </a:cxn>
              <a:cxn ang="0">
                <a:pos x="593" y="2341"/>
              </a:cxn>
              <a:cxn ang="0">
                <a:pos x="156" y="2437"/>
              </a:cxn>
              <a:cxn ang="0">
                <a:pos x="108" y="2289"/>
              </a:cxn>
              <a:cxn ang="0">
                <a:pos x="451" y="2291"/>
              </a:cxn>
              <a:cxn ang="0">
                <a:pos x="109" y="2016"/>
              </a:cxn>
              <a:cxn ang="0">
                <a:pos x="211" y="1975"/>
              </a:cxn>
              <a:cxn ang="0">
                <a:pos x="284" y="1847"/>
              </a:cxn>
              <a:cxn ang="0">
                <a:pos x="542" y="2073"/>
              </a:cxn>
              <a:cxn ang="0">
                <a:pos x="255" y="1764"/>
              </a:cxn>
              <a:cxn ang="0">
                <a:pos x="407" y="1769"/>
              </a:cxn>
              <a:cxn ang="0">
                <a:pos x="540" y="1810"/>
              </a:cxn>
              <a:cxn ang="0">
                <a:pos x="566" y="1580"/>
              </a:cxn>
              <a:cxn ang="0">
                <a:pos x="650" y="1747"/>
              </a:cxn>
              <a:cxn ang="0">
                <a:pos x="827" y="2199"/>
              </a:cxn>
              <a:cxn ang="0">
                <a:pos x="830" y="1779"/>
              </a:cxn>
              <a:cxn ang="0">
                <a:pos x="924" y="1648"/>
              </a:cxn>
              <a:cxn ang="0">
                <a:pos x="915" y="2016"/>
              </a:cxn>
              <a:cxn ang="0">
                <a:pos x="1299" y="1263"/>
              </a:cxn>
              <a:cxn ang="0">
                <a:pos x="970" y="965"/>
              </a:cxn>
              <a:cxn ang="0">
                <a:pos x="311" y="656"/>
              </a:cxn>
              <a:cxn ang="0">
                <a:pos x="772" y="659"/>
              </a:cxn>
              <a:cxn ang="0">
                <a:pos x="1153" y="871"/>
              </a:cxn>
              <a:cxn ang="0">
                <a:pos x="628" y="314"/>
              </a:cxn>
              <a:cxn ang="0">
                <a:pos x="1203" y="552"/>
              </a:cxn>
              <a:cxn ang="0">
                <a:pos x="1369" y="703"/>
              </a:cxn>
              <a:cxn ang="0">
                <a:pos x="1747" y="38"/>
              </a:cxn>
            </a:cxnLst>
            <a:rect l="0" t="0" r="r" b="b"/>
            <a:pathLst>
              <a:path w="2409" h="4865">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chemeClr val="bg1">
              <a:alpha val="2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 name="Date Placeholder 3"/>
          <p:cNvSpPr>
            <a:spLocks noGrp="1"/>
          </p:cNvSpPr>
          <p:nvPr>
            <p:ph type="dt" sz="half" idx="10"/>
          </p:nvPr>
        </p:nvSpPr>
        <p:spPr/>
        <p:txBody>
          <a:bodyPr/>
          <a:lstStyle/>
          <a:p>
            <a:fld id="{0A9D4A9C-18A5-5644-9935-45D655230875}" type="datetimeFigureOut">
              <a:rPr lang="en-US" smtClean="0"/>
              <a:t>05/12/2013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0715A0-4EC7-4A44-A935-356049F4EC67}" type="slidenum">
              <a:rPr lang="en-US" smtClean="0"/>
              <a:t>‹#›</a:t>
            </a:fld>
            <a:endParaRPr lang="en-US"/>
          </a:p>
        </p:txBody>
      </p:sp>
      <p:sp>
        <p:nvSpPr>
          <p:cNvPr id="25" name="Title Placeholder 1"/>
          <p:cNvSpPr>
            <a:spLocks noGrp="1"/>
          </p:cNvSpPr>
          <p:nvPr>
            <p:ph type="title"/>
          </p:nvPr>
        </p:nvSpPr>
        <p:spPr>
          <a:xfrm>
            <a:off x="276225" y="228600"/>
            <a:ext cx="8591550" cy="1066801"/>
          </a:xfrm>
          <a:prstGeom prst="rect">
            <a:avLst/>
          </a:prstGeom>
        </p:spPr>
        <p:txBody>
          <a:bodyPr vert="horz" lIns="91440" tIns="45720" rIns="91440" bIns="45720" rtlCol="0" anchor="b" anchorCtr="0">
            <a:normAutofit/>
          </a:bodyPr>
          <a:lstStyle/>
          <a:p>
            <a:r>
              <a:rPr lang="en-GB" smtClean="0"/>
              <a:t>Click to edit Master title style</a:t>
            </a:r>
            <a:endParaRPr lang="en-US" dirty="0"/>
          </a:p>
        </p:txBody>
      </p:sp>
      <p:sp>
        <p:nvSpPr>
          <p:cNvPr id="31" name="Content Placeholder 30"/>
          <p:cNvSpPr>
            <a:spLocks noGrp="1"/>
          </p:cNvSpPr>
          <p:nvPr>
            <p:ph sz="quarter" idx="13"/>
          </p:nvPr>
        </p:nvSpPr>
        <p:spPr>
          <a:xfrm>
            <a:off x="274320" y="1298448"/>
            <a:ext cx="8595360" cy="4937760"/>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3409950" cy="6858000"/>
          </a:xfrm>
          <a:prstGeom prst="rect">
            <a:avLst/>
          </a:prstGeom>
          <a:solidFill>
            <a:schemeClr val="tx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lvl1pPr>
              <a:defRPr>
                <a:solidFill>
                  <a:schemeClr val="bg2"/>
                </a:solidFill>
              </a:defRPr>
            </a:lvl1pPr>
          </a:lstStyle>
          <a:p>
            <a:fld id="{0A9D4A9C-18A5-5644-9935-45D655230875}" type="datetimeFigureOut">
              <a:rPr lang="en-US" smtClean="0"/>
              <a:t>05/12/2013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0715A0-4EC7-4A44-A935-356049F4EC67}" type="slidenum">
              <a:rPr lang="en-US" smtClean="0"/>
              <a:t>‹#›</a:t>
            </a:fld>
            <a:endParaRPr lang="en-US"/>
          </a:p>
        </p:txBody>
      </p:sp>
      <p:sp>
        <p:nvSpPr>
          <p:cNvPr id="15" name="Subtitle 2"/>
          <p:cNvSpPr>
            <a:spLocks noGrp="1"/>
          </p:cNvSpPr>
          <p:nvPr>
            <p:ph type="subTitle" idx="1"/>
          </p:nvPr>
        </p:nvSpPr>
        <p:spPr>
          <a:xfrm>
            <a:off x="3743324" y="1400174"/>
            <a:ext cx="5120640" cy="1476375"/>
          </a:xfrm>
        </p:spPr>
        <p:txBody>
          <a:bodyPr anchor="b" anchorCtr="0">
            <a:normAutofit/>
          </a:bodyPr>
          <a:lstStyle>
            <a:lvl1pPr marL="0" indent="0" algn="l">
              <a:buNone/>
              <a:defRPr sz="2400" b="0" i="0" cap="none" spc="12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dirty="0"/>
          </a:p>
        </p:txBody>
      </p:sp>
      <p:sp>
        <p:nvSpPr>
          <p:cNvPr id="10" name="Freeform 7"/>
          <p:cNvSpPr>
            <a:spLocks noChangeAspect="1" noEditPoints="1"/>
          </p:cNvSpPr>
          <p:nvPr/>
        </p:nvSpPr>
        <p:spPr bwMode="auto">
          <a:xfrm>
            <a:off x="34289" y="136641"/>
            <a:ext cx="3326149" cy="6721359"/>
          </a:xfrm>
          <a:custGeom>
            <a:avLst/>
            <a:gdLst/>
            <a:ahLst/>
            <a:cxnLst>
              <a:cxn ang="0">
                <a:pos x="687" y="2238"/>
              </a:cxn>
              <a:cxn ang="0">
                <a:pos x="877" y="2192"/>
              </a:cxn>
              <a:cxn ang="0">
                <a:pos x="797" y="2963"/>
              </a:cxn>
              <a:cxn ang="0">
                <a:pos x="1078" y="3026"/>
              </a:cxn>
              <a:cxn ang="0">
                <a:pos x="626" y="2117"/>
              </a:cxn>
              <a:cxn ang="0">
                <a:pos x="749" y="2142"/>
              </a:cxn>
              <a:cxn ang="0">
                <a:pos x="578" y="2052"/>
              </a:cxn>
              <a:cxn ang="0">
                <a:pos x="1866" y="247"/>
              </a:cxn>
              <a:cxn ang="0">
                <a:pos x="1392" y="1037"/>
              </a:cxn>
              <a:cxn ang="0">
                <a:pos x="2006" y="656"/>
              </a:cxn>
              <a:cxn ang="0">
                <a:pos x="1599" y="908"/>
              </a:cxn>
              <a:cxn ang="0">
                <a:pos x="1533" y="1058"/>
              </a:cxn>
              <a:cxn ang="0">
                <a:pos x="2239" y="583"/>
              </a:cxn>
              <a:cxn ang="0">
                <a:pos x="1863" y="1105"/>
              </a:cxn>
              <a:cxn ang="0">
                <a:pos x="2174" y="1621"/>
              </a:cxn>
              <a:cxn ang="0">
                <a:pos x="1801" y="1537"/>
              </a:cxn>
              <a:cxn ang="0">
                <a:pos x="1325" y="1301"/>
              </a:cxn>
              <a:cxn ang="0">
                <a:pos x="1412" y="1835"/>
              </a:cxn>
              <a:cxn ang="0">
                <a:pos x="1213" y="1975"/>
              </a:cxn>
              <a:cxn ang="0">
                <a:pos x="1094" y="4011"/>
              </a:cxn>
              <a:cxn ang="0">
                <a:pos x="1689" y="3264"/>
              </a:cxn>
              <a:cxn ang="0">
                <a:pos x="2404" y="3321"/>
              </a:cxn>
              <a:cxn ang="0">
                <a:pos x="1275" y="3861"/>
              </a:cxn>
              <a:cxn ang="0">
                <a:pos x="1147" y="4865"/>
              </a:cxn>
              <a:cxn ang="0">
                <a:pos x="1045" y="3610"/>
              </a:cxn>
              <a:cxn ang="0">
                <a:pos x="739" y="3818"/>
              </a:cxn>
              <a:cxn ang="0">
                <a:pos x="856" y="4830"/>
              </a:cxn>
              <a:cxn ang="0">
                <a:pos x="638" y="3989"/>
              </a:cxn>
              <a:cxn ang="0">
                <a:pos x="96" y="3777"/>
              </a:cxn>
              <a:cxn ang="0">
                <a:pos x="189" y="3688"/>
              </a:cxn>
              <a:cxn ang="0">
                <a:pos x="523" y="3573"/>
              </a:cxn>
              <a:cxn ang="0">
                <a:pos x="519" y="3333"/>
              </a:cxn>
              <a:cxn ang="0">
                <a:pos x="545" y="3560"/>
              </a:cxn>
              <a:cxn ang="0">
                <a:pos x="712" y="3397"/>
              </a:cxn>
              <a:cxn ang="0">
                <a:pos x="625" y="2944"/>
              </a:cxn>
              <a:cxn ang="0">
                <a:pos x="593" y="2341"/>
              </a:cxn>
              <a:cxn ang="0">
                <a:pos x="156" y="2437"/>
              </a:cxn>
              <a:cxn ang="0">
                <a:pos x="108" y="2289"/>
              </a:cxn>
              <a:cxn ang="0">
                <a:pos x="451" y="2291"/>
              </a:cxn>
              <a:cxn ang="0">
                <a:pos x="109" y="2016"/>
              </a:cxn>
              <a:cxn ang="0">
                <a:pos x="211" y="1975"/>
              </a:cxn>
              <a:cxn ang="0">
                <a:pos x="284" y="1847"/>
              </a:cxn>
              <a:cxn ang="0">
                <a:pos x="542" y="2073"/>
              </a:cxn>
              <a:cxn ang="0">
                <a:pos x="255" y="1764"/>
              </a:cxn>
              <a:cxn ang="0">
                <a:pos x="407" y="1769"/>
              </a:cxn>
              <a:cxn ang="0">
                <a:pos x="540" y="1810"/>
              </a:cxn>
              <a:cxn ang="0">
                <a:pos x="566" y="1580"/>
              </a:cxn>
              <a:cxn ang="0">
                <a:pos x="650" y="1747"/>
              </a:cxn>
              <a:cxn ang="0">
                <a:pos x="827" y="2199"/>
              </a:cxn>
              <a:cxn ang="0">
                <a:pos x="830" y="1779"/>
              </a:cxn>
              <a:cxn ang="0">
                <a:pos x="924" y="1648"/>
              </a:cxn>
              <a:cxn ang="0">
                <a:pos x="915" y="2016"/>
              </a:cxn>
              <a:cxn ang="0">
                <a:pos x="1299" y="1263"/>
              </a:cxn>
              <a:cxn ang="0">
                <a:pos x="970" y="965"/>
              </a:cxn>
              <a:cxn ang="0">
                <a:pos x="311" y="656"/>
              </a:cxn>
              <a:cxn ang="0">
                <a:pos x="772" y="659"/>
              </a:cxn>
              <a:cxn ang="0">
                <a:pos x="1153" y="871"/>
              </a:cxn>
              <a:cxn ang="0">
                <a:pos x="628" y="314"/>
              </a:cxn>
              <a:cxn ang="0">
                <a:pos x="1203" y="552"/>
              </a:cxn>
              <a:cxn ang="0">
                <a:pos x="1369" y="703"/>
              </a:cxn>
              <a:cxn ang="0">
                <a:pos x="1747" y="38"/>
              </a:cxn>
            </a:cxnLst>
            <a:rect l="0" t="0" r="r" b="b"/>
            <a:pathLst>
              <a:path w="2409" h="4865">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chemeClr val="bg1">
              <a:alpha val="8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 name="Title 11"/>
          <p:cNvSpPr>
            <a:spLocks noGrp="1"/>
          </p:cNvSpPr>
          <p:nvPr>
            <p:ph type="title"/>
          </p:nvPr>
        </p:nvSpPr>
        <p:spPr>
          <a:xfrm>
            <a:off x="3733800" y="2895599"/>
            <a:ext cx="5129543" cy="2667001"/>
          </a:xfrm>
        </p:spPr>
        <p:txBody>
          <a:bodyPr anchor="t">
            <a:normAutofit/>
          </a:bodyPr>
          <a:lstStyle>
            <a:lvl1pPr>
              <a:defRPr kumimoji="0" lang="en-US" sz="4000" b="0" i="0" u="none" strike="noStrike" kern="1200" cap="all" spc="0" normalizeH="0" baseline="0" noProof="0" dirty="0" smtClean="0">
                <a:ln>
                  <a:noFill/>
                </a:ln>
                <a:solidFill>
                  <a:schemeClr val="tx2"/>
                </a:solidFill>
                <a:effectLst/>
                <a:uLnTx/>
                <a:uFillTx/>
                <a:latin typeface="+mj-lt"/>
                <a:ea typeface="+mj-ea"/>
                <a:cs typeface="Tunga" pitchFamily="2"/>
              </a:defRPr>
            </a:lvl1pPr>
          </a:lstStyle>
          <a:p>
            <a:r>
              <a:rPr lang="en-GB" smtClean="0"/>
              <a:t>Click to edit Master title style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0A9D4A9C-18A5-5644-9935-45D655230875}" type="datetimeFigureOut">
              <a:rPr lang="en-US" smtClean="0"/>
              <a:t>05/12/2013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0715A0-4EC7-4A44-A935-356049F4EC67}" type="slidenum">
              <a:rPr lang="en-US" smtClean="0"/>
              <a:t>‹#›</a:t>
            </a:fld>
            <a:endParaRPr lang="en-US"/>
          </a:p>
        </p:txBody>
      </p:sp>
      <p:sp>
        <p:nvSpPr>
          <p:cNvPr id="9" name="Title Placeholder 1"/>
          <p:cNvSpPr>
            <a:spLocks noGrp="1"/>
          </p:cNvSpPr>
          <p:nvPr>
            <p:ph type="title"/>
          </p:nvPr>
        </p:nvSpPr>
        <p:spPr>
          <a:xfrm>
            <a:off x="276225" y="228601"/>
            <a:ext cx="8591550" cy="1066800"/>
          </a:xfrm>
          <a:prstGeom prst="rect">
            <a:avLst/>
          </a:prstGeom>
        </p:spPr>
        <p:txBody>
          <a:bodyPr vert="horz" lIns="91440" tIns="45720" rIns="91440" bIns="45720" rtlCol="0" anchor="b" anchorCtr="0">
            <a:normAutofit/>
          </a:bodyPr>
          <a:lstStyle/>
          <a:p>
            <a:r>
              <a:rPr lang="en-GB" smtClean="0"/>
              <a:t>Click to edit Master title style</a:t>
            </a:r>
            <a:endParaRPr lang="en-US" dirty="0"/>
          </a:p>
        </p:txBody>
      </p:sp>
      <p:sp>
        <p:nvSpPr>
          <p:cNvPr id="12" name="Content Placeholder 11"/>
          <p:cNvSpPr>
            <a:spLocks noGrp="1"/>
          </p:cNvSpPr>
          <p:nvPr>
            <p:ph sz="quarter" idx="13"/>
          </p:nvPr>
        </p:nvSpPr>
        <p:spPr>
          <a:xfrm>
            <a:off x="276225" y="1298448"/>
            <a:ext cx="4251960" cy="4937760"/>
          </a:xfrm>
        </p:spPr>
        <p:txBody>
          <a:bodyPr>
            <a:normAutofit/>
          </a:bodyPr>
          <a:lstStyle>
            <a:lvl1pPr>
              <a:defRPr sz="2000"/>
            </a:lvl1pPr>
            <a:lvl2pPr>
              <a:defRPr sz="1800"/>
            </a:lvl2pPr>
            <a:lvl3pPr>
              <a:defRPr sz="1600"/>
            </a:lvl3pPr>
            <a:lvl4pPr>
              <a:defRPr sz="1600"/>
            </a:lvl4pPr>
            <a:lvl5pPr>
              <a:defRPr sz="1600"/>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13" name="Content Placeholder 11"/>
          <p:cNvSpPr>
            <a:spLocks noGrp="1"/>
          </p:cNvSpPr>
          <p:nvPr>
            <p:ph sz="quarter" idx="14"/>
          </p:nvPr>
        </p:nvSpPr>
        <p:spPr>
          <a:xfrm>
            <a:off x="4615815" y="1298448"/>
            <a:ext cx="4251960" cy="4937760"/>
          </a:xfrm>
        </p:spPr>
        <p:txBody>
          <a:bodyPr>
            <a:normAutofit/>
          </a:bodyPr>
          <a:lstStyle>
            <a:lvl1pPr>
              <a:defRPr sz="2000"/>
            </a:lvl1pPr>
            <a:lvl2pPr>
              <a:defRPr sz="1800"/>
            </a:lvl2pPr>
            <a:lvl3pPr>
              <a:defRPr sz="1600"/>
            </a:lvl3pPr>
            <a:lvl4pPr>
              <a:defRPr sz="1600"/>
            </a:lvl4pPr>
            <a:lvl5pPr>
              <a:defRPr sz="1600"/>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0A9D4A9C-18A5-5644-9935-45D655230875}" type="datetimeFigureOut">
              <a:rPr lang="en-US" smtClean="0"/>
              <a:t>05/12/2013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60715A0-4EC7-4A44-A935-356049F4EC67}" type="slidenum">
              <a:rPr lang="en-US" smtClean="0"/>
              <a:t>‹#›</a:t>
            </a:fld>
            <a:endParaRPr lang="en-US"/>
          </a:p>
        </p:txBody>
      </p:sp>
      <p:sp>
        <p:nvSpPr>
          <p:cNvPr id="12" name="Title Placeholder 1"/>
          <p:cNvSpPr>
            <a:spLocks noGrp="1"/>
          </p:cNvSpPr>
          <p:nvPr>
            <p:ph type="title"/>
          </p:nvPr>
        </p:nvSpPr>
        <p:spPr>
          <a:xfrm>
            <a:off x="276225" y="228601"/>
            <a:ext cx="8591550" cy="1066800"/>
          </a:xfrm>
          <a:prstGeom prst="rect">
            <a:avLst/>
          </a:prstGeom>
        </p:spPr>
        <p:txBody>
          <a:bodyPr vert="horz" lIns="91440" tIns="45720" rIns="91440" bIns="45720" rtlCol="0" anchor="b" anchorCtr="0">
            <a:normAutofit/>
          </a:bodyPr>
          <a:lstStyle/>
          <a:p>
            <a:r>
              <a:rPr lang="en-GB" smtClean="0"/>
              <a:t>Click to edit Master title style</a:t>
            </a:r>
            <a:endParaRPr lang="en-US" dirty="0"/>
          </a:p>
        </p:txBody>
      </p:sp>
      <p:sp>
        <p:nvSpPr>
          <p:cNvPr id="14" name="Content Placeholder 11"/>
          <p:cNvSpPr>
            <a:spLocks noGrp="1"/>
          </p:cNvSpPr>
          <p:nvPr>
            <p:ph sz="quarter" idx="13"/>
          </p:nvPr>
        </p:nvSpPr>
        <p:spPr>
          <a:xfrm>
            <a:off x="276225" y="1810512"/>
            <a:ext cx="4251960" cy="4425696"/>
          </a:xfrm>
        </p:spPr>
        <p:txBody>
          <a:bodyPr>
            <a:normAutofit/>
          </a:bodyPr>
          <a:lstStyle>
            <a:lvl1pPr>
              <a:defRPr sz="2000"/>
            </a:lvl1pPr>
            <a:lvl2pPr>
              <a:defRPr sz="1800"/>
            </a:lvl2pPr>
            <a:lvl3pPr>
              <a:defRPr sz="1600"/>
            </a:lvl3pPr>
            <a:lvl4pPr>
              <a:defRPr sz="1600"/>
            </a:lvl4pPr>
            <a:lvl5pPr>
              <a:defRPr sz="1600"/>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15" name="Content Placeholder 11"/>
          <p:cNvSpPr>
            <a:spLocks noGrp="1"/>
          </p:cNvSpPr>
          <p:nvPr>
            <p:ph sz="quarter" idx="14"/>
          </p:nvPr>
        </p:nvSpPr>
        <p:spPr>
          <a:xfrm>
            <a:off x="4615815" y="1810512"/>
            <a:ext cx="4251960" cy="4425696"/>
          </a:xfrm>
        </p:spPr>
        <p:txBody>
          <a:bodyPr>
            <a:normAutofit/>
          </a:bodyPr>
          <a:lstStyle>
            <a:lvl1pPr>
              <a:defRPr sz="2000"/>
            </a:lvl1pPr>
            <a:lvl2pPr>
              <a:defRPr sz="1800"/>
            </a:lvl2pPr>
            <a:lvl3pPr>
              <a:defRPr sz="1600"/>
            </a:lvl3pPr>
            <a:lvl4pPr>
              <a:defRPr sz="1600"/>
            </a:lvl4pPr>
            <a:lvl5pPr>
              <a:defRPr sz="1600"/>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20" name="Text Placeholder 3"/>
          <p:cNvSpPr>
            <a:spLocks noGrp="1"/>
          </p:cNvSpPr>
          <p:nvPr>
            <p:ph type="body" sz="half" idx="2"/>
          </p:nvPr>
        </p:nvSpPr>
        <p:spPr>
          <a:xfrm>
            <a:off x="276225" y="1298448"/>
            <a:ext cx="4248150" cy="509587"/>
          </a:xfrm>
        </p:spPr>
        <p:txBody>
          <a:bodyPr anchor="ctr">
            <a:normAutofit/>
          </a:bodyPr>
          <a:lstStyle>
            <a:lvl1pPr marL="0" indent="0" algn="l">
              <a:buNone/>
              <a:defRPr sz="2000" b="0" i="0" spc="0" baseline="0">
                <a:solidFill>
                  <a:schemeClr val="tx2"/>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21" name="Text Placeholder 3"/>
          <p:cNvSpPr>
            <a:spLocks noGrp="1"/>
          </p:cNvSpPr>
          <p:nvPr>
            <p:ph type="body" sz="half" idx="15"/>
          </p:nvPr>
        </p:nvSpPr>
        <p:spPr>
          <a:xfrm>
            <a:off x="4615815" y="1298448"/>
            <a:ext cx="4248150" cy="509587"/>
          </a:xfrm>
        </p:spPr>
        <p:txBody>
          <a:bodyPr anchor="ctr">
            <a:normAutofit/>
          </a:bodyPr>
          <a:lstStyle>
            <a:lvl1pPr marL="0" indent="0">
              <a:buNone/>
              <a:defRPr sz="2000" b="0" i="0" spc="0" baseline="0">
                <a:solidFill>
                  <a:schemeClr val="tx2"/>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solidFill>
                  <a:schemeClr val="tx2"/>
                </a:solidFill>
              </a:defRPr>
            </a:lvl1pPr>
          </a:lstStyle>
          <a:p>
            <a:fld id="{0A9D4A9C-18A5-5644-9935-45D655230875}" type="datetimeFigureOut">
              <a:rPr lang="en-US" smtClean="0"/>
              <a:t>05/12/2013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60715A0-4EC7-4A44-A935-356049F4EC67}" type="slidenum">
              <a:rPr lang="en-US" smtClean="0"/>
              <a:t>‹#›</a:t>
            </a:fld>
            <a:endParaRPr lang="en-US"/>
          </a:p>
        </p:txBody>
      </p:sp>
      <p:sp>
        <p:nvSpPr>
          <p:cNvPr id="17" name="Title Placeholder 1"/>
          <p:cNvSpPr>
            <a:spLocks noGrp="1"/>
          </p:cNvSpPr>
          <p:nvPr>
            <p:ph type="title"/>
          </p:nvPr>
        </p:nvSpPr>
        <p:spPr>
          <a:xfrm>
            <a:off x="276225" y="228601"/>
            <a:ext cx="8591550" cy="1066800"/>
          </a:xfrm>
          <a:prstGeom prst="rect">
            <a:avLst/>
          </a:prstGeom>
        </p:spPr>
        <p:txBody>
          <a:bodyPr vert="horz" lIns="91440" tIns="45720" rIns="91440" bIns="45720" rtlCol="0" anchor="b" anchorCtr="0">
            <a:normAutofit/>
          </a:bodyPr>
          <a:lstStyle/>
          <a:p>
            <a:r>
              <a:rPr lang="en-GB" smtClean="0"/>
              <a:t>Click to edit Master title style</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A9D4A9C-18A5-5644-9935-45D655230875}" type="datetimeFigureOut">
              <a:rPr lang="en-US" smtClean="0"/>
              <a:t>05/12/2013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60715A0-4EC7-4A44-A935-356049F4EC67}"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1"/>
            <a:ext cx="3409950" cy="6858000"/>
          </a:xfrm>
          <a:prstGeom prst="rect">
            <a:avLst/>
          </a:prstGeom>
          <a:solidFill>
            <a:schemeClr val="tx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lvl1pPr>
              <a:defRPr>
                <a:solidFill>
                  <a:schemeClr val="bg2"/>
                </a:solidFill>
              </a:defRPr>
            </a:lvl1pPr>
          </a:lstStyle>
          <a:p>
            <a:fld id="{0A9D4A9C-18A5-5644-9935-45D655230875}" type="datetimeFigureOut">
              <a:rPr lang="en-US" smtClean="0"/>
              <a:t>05/12/2013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0715A0-4EC7-4A44-A935-356049F4EC67}" type="slidenum">
              <a:rPr lang="en-US" smtClean="0"/>
              <a:t>‹#›</a:t>
            </a:fld>
            <a:endParaRPr lang="en-US"/>
          </a:p>
        </p:txBody>
      </p:sp>
      <p:sp>
        <p:nvSpPr>
          <p:cNvPr id="9" name="Title Placeholder 1"/>
          <p:cNvSpPr>
            <a:spLocks noGrp="1"/>
          </p:cNvSpPr>
          <p:nvPr>
            <p:ph type="title"/>
          </p:nvPr>
        </p:nvSpPr>
        <p:spPr>
          <a:xfrm>
            <a:off x="276225" y="228601"/>
            <a:ext cx="2834640" cy="1298448"/>
          </a:xfrm>
          <a:prstGeom prst="rect">
            <a:avLst/>
          </a:prstGeom>
        </p:spPr>
        <p:txBody>
          <a:bodyPr vert="horz" lIns="91440" tIns="45720" rIns="91440" bIns="45720" rtlCol="0" anchor="b" anchorCtr="0">
            <a:normAutofit/>
          </a:bodyPr>
          <a:lstStyle>
            <a:lvl1pPr>
              <a:defRPr sz="2400">
                <a:solidFill>
                  <a:schemeClr val="bg2"/>
                </a:solidFill>
              </a:defRPr>
            </a:lvl1pPr>
          </a:lstStyle>
          <a:p>
            <a:r>
              <a:rPr lang="en-GB" smtClean="0"/>
              <a:t>Click to edit Master title style</a:t>
            </a:r>
            <a:endParaRPr lang="en-US" dirty="0"/>
          </a:p>
        </p:txBody>
      </p:sp>
      <p:sp>
        <p:nvSpPr>
          <p:cNvPr id="10" name="Content Placeholder 11"/>
          <p:cNvSpPr>
            <a:spLocks noGrp="1"/>
          </p:cNvSpPr>
          <p:nvPr>
            <p:ph sz="quarter" idx="14"/>
          </p:nvPr>
        </p:nvSpPr>
        <p:spPr>
          <a:xfrm>
            <a:off x="3775935" y="533400"/>
            <a:ext cx="5063266" cy="5702808"/>
          </a:xfrm>
        </p:spPr>
        <p:txBody>
          <a:bodyPr>
            <a:normAutofit/>
          </a:bodyPr>
          <a:lstStyle>
            <a:lvl1pPr>
              <a:defRPr sz="2000"/>
            </a:lvl1pPr>
            <a:lvl2pPr>
              <a:defRPr sz="1800"/>
            </a:lvl2pPr>
            <a:lvl3pPr>
              <a:defRPr sz="1600"/>
            </a:lvl3pPr>
            <a:lvl4pPr>
              <a:defRPr sz="1600"/>
            </a:lvl4pPr>
            <a:lvl5pPr>
              <a:defRPr sz="1600"/>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11" name="Text Placeholder 3"/>
          <p:cNvSpPr>
            <a:spLocks noGrp="1"/>
          </p:cNvSpPr>
          <p:nvPr>
            <p:ph type="body" sz="half" idx="2"/>
          </p:nvPr>
        </p:nvSpPr>
        <p:spPr>
          <a:xfrm>
            <a:off x="276224" y="1539240"/>
            <a:ext cx="2834640" cy="4709160"/>
          </a:xfrm>
        </p:spPr>
        <p:txBody>
          <a:bodyPr>
            <a:normAutofit/>
          </a:bodyPr>
          <a:lstStyle>
            <a:lvl1pPr marL="0" indent="0">
              <a:buNone/>
              <a:defRPr lang="en-US" sz="1600" b="0" i="0" kern="1200" cap="none" spc="30" baseline="0" dirty="0" smtClean="0">
                <a:solidFill>
                  <a:schemeClr val="bg2"/>
                </a:solidFill>
                <a:latin typeface="+mn-lt"/>
                <a:ea typeface="+mn-ea"/>
                <a:cs typeface="Tahom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spcBef>
                <a:spcPts val="600"/>
              </a:spcBef>
              <a:spcAft>
                <a:spcPts val="0"/>
              </a:spcAft>
              <a:buClr>
                <a:schemeClr val="accent1"/>
              </a:buClr>
              <a:buFont typeface="Arial" pitchFamily="34" charset="0"/>
              <a:buNone/>
            </a:pPr>
            <a:r>
              <a:rPr lang="en-GB"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3" name="Rectangle 12"/>
          <p:cNvSpPr/>
          <p:nvPr/>
        </p:nvSpPr>
        <p:spPr>
          <a:xfrm>
            <a:off x="0" y="-1"/>
            <a:ext cx="3409950" cy="6858000"/>
          </a:xfrm>
          <a:prstGeom prst="rect">
            <a:avLst/>
          </a:prstGeom>
          <a:solidFill>
            <a:schemeClr val="tx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3409950" y="0"/>
            <a:ext cx="5734050" cy="6858000"/>
          </a:xfrm>
        </p:spPr>
        <p:txBody>
          <a:bodyPr anchor="ctr" anchorCtr="0"/>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smtClean="0"/>
              <a:t>Drag picture to placeholder or click icon to add</a:t>
            </a:r>
            <a:endParaRPr lang="en-US" dirty="0"/>
          </a:p>
        </p:txBody>
      </p:sp>
      <p:sp>
        <p:nvSpPr>
          <p:cNvPr id="5" name="Date Placeholder 4"/>
          <p:cNvSpPr>
            <a:spLocks noGrp="1"/>
          </p:cNvSpPr>
          <p:nvPr>
            <p:ph type="dt" sz="half" idx="10"/>
          </p:nvPr>
        </p:nvSpPr>
        <p:spPr/>
        <p:txBody>
          <a:bodyPr/>
          <a:lstStyle>
            <a:lvl1pPr>
              <a:defRPr>
                <a:solidFill>
                  <a:schemeClr val="bg2"/>
                </a:solidFill>
              </a:defRPr>
            </a:lvl1pPr>
          </a:lstStyle>
          <a:p>
            <a:fld id="{0A9D4A9C-18A5-5644-9935-45D655230875}" type="datetimeFigureOut">
              <a:rPr lang="en-US" smtClean="0"/>
              <a:t>05/12/2013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0715A0-4EC7-4A44-A935-356049F4EC67}" type="slidenum">
              <a:rPr lang="en-US" smtClean="0"/>
              <a:t>‹#›</a:t>
            </a:fld>
            <a:endParaRPr lang="en-US"/>
          </a:p>
        </p:txBody>
      </p:sp>
      <p:sp>
        <p:nvSpPr>
          <p:cNvPr id="21" name="Title Placeholder 1"/>
          <p:cNvSpPr>
            <a:spLocks noGrp="1"/>
          </p:cNvSpPr>
          <p:nvPr>
            <p:ph type="title"/>
          </p:nvPr>
        </p:nvSpPr>
        <p:spPr>
          <a:xfrm>
            <a:off x="276224" y="228600"/>
            <a:ext cx="2834640" cy="1295399"/>
          </a:xfrm>
          <a:prstGeom prst="rect">
            <a:avLst/>
          </a:prstGeom>
        </p:spPr>
        <p:txBody>
          <a:bodyPr vert="horz" lIns="91440" tIns="45720" rIns="91440" bIns="45720" rtlCol="0" anchor="b" anchorCtr="0">
            <a:normAutofit/>
          </a:bodyPr>
          <a:lstStyle>
            <a:lvl1pPr>
              <a:defRPr sz="2400">
                <a:solidFill>
                  <a:schemeClr val="bg2"/>
                </a:solidFill>
              </a:defRPr>
            </a:lvl1pPr>
          </a:lstStyle>
          <a:p>
            <a:r>
              <a:rPr lang="en-GB" smtClean="0"/>
              <a:t>Click to edit Master title style</a:t>
            </a:r>
            <a:endParaRPr lang="en-US" dirty="0"/>
          </a:p>
        </p:txBody>
      </p:sp>
      <p:sp>
        <p:nvSpPr>
          <p:cNvPr id="25" name="Text Placeholder 24"/>
          <p:cNvSpPr>
            <a:spLocks noGrp="1"/>
          </p:cNvSpPr>
          <p:nvPr>
            <p:ph type="body" sz="quarter" idx="13"/>
          </p:nvPr>
        </p:nvSpPr>
        <p:spPr>
          <a:xfrm>
            <a:off x="274320" y="1536192"/>
            <a:ext cx="2834640" cy="4712208"/>
          </a:xfrm>
        </p:spPr>
        <p:txBody>
          <a:bodyPr>
            <a:normAutofit/>
          </a:bodyPr>
          <a:lstStyle>
            <a:lvl1pPr marL="0" indent="0">
              <a:buNone/>
              <a:defRPr sz="1600">
                <a:solidFill>
                  <a:schemeClr val="bg2"/>
                </a:solidFill>
              </a:defRPr>
            </a:lvl1pPr>
            <a:lvl2pPr marL="171450" indent="1588">
              <a:buNone/>
              <a:defRPr>
                <a:solidFill>
                  <a:schemeClr val="bg2"/>
                </a:solidFill>
              </a:defRPr>
            </a:lvl2pPr>
            <a:lvl3pPr marL="344488" indent="6350">
              <a:buNone/>
              <a:defRPr>
                <a:solidFill>
                  <a:schemeClr val="bg2"/>
                </a:solidFill>
              </a:defRPr>
            </a:lvl3pPr>
            <a:lvl4pPr marL="515938" indent="3175">
              <a:buNone/>
              <a:defRPr>
                <a:solidFill>
                  <a:schemeClr val="bg2"/>
                </a:solidFill>
              </a:defRPr>
            </a:lvl4pPr>
            <a:lvl5pPr marL="688975" indent="-1588">
              <a:buNone/>
              <a:defRPr>
                <a:solidFill>
                  <a:schemeClr val="bg2"/>
                </a:solidFill>
              </a:defRPr>
            </a:lvl5pPr>
          </a:lstStyle>
          <a:p>
            <a:pPr lvl="0"/>
            <a:r>
              <a:rPr lang="en-GB"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6225" y="228601"/>
            <a:ext cx="8591550" cy="1066800"/>
          </a:xfrm>
          <a:prstGeom prst="rect">
            <a:avLst/>
          </a:prstGeom>
        </p:spPr>
        <p:txBody>
          <a:bodyPr vert="horz" lIns="91440" tIns="45720" rIns="91440" bIns="45720" rtlCol="0" anchor="b" anchorCtr="0">
            <a:normAutofit/>
          </a:bodyPr>
          <a:lstStyle/>
          <a:p>
            <a:r>
              <a:rPr lang="en-GB" smtClean="0"/>
              <a:t>Click to edit Master title style</a:t>
            </a:r>
            <a:endParaRPr lang="en-US" dirty="0"/>
          </a:p>
        </p:txBody>
      </p:sp>
      <p:sp>
        <p:nvSpPr>
          <p:cNvPr id="3" name="Text Placeholder 2"/>
          <p:cNvSpPr>
            <a:spLocks noGrp="1"/>
          </p:cNvSpPr>
          <p:nvPr>
            <p:ph type="body" idx="1"/>
          </p:nvPr>
        </p:nvSpPr>
        <p:spPr>
          <a:xfrm>
            <a:off x="276225" y="1295400"/>
            <a:ext cx="8591550" cy="4933949"/>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4" name="Date Placeholder 3"/>
          <p:cNvSpPr>
            <a:spLocks noGrp="1"/>
          </p:cNvSpPr>
          <p:nvPr>
            <p:ph type="dt" sz="half" idx="2"/>
          </p:nvPr>
        </p:nvSpPr>
        <p:spPr>
          <a:xfrm>
            <a:off x="276225" y="6429375"/>
            <a:ext cx="2133600" cy="292100"/>
          </a:xfrm>
          <a:prstGeom prst="rect">
            <a:avLst/>
          </a:prstGeom>
        </p:spPr>
        <p:txBody>
          <a:bodyPr vert="horz" lIns="91440" tIns="45720" rIns="91440" bIns="45720" rtlCol="0" anchor="ctr">
            <a:normAutofit/>
          </a:bodyPr>
          <a:lstStyle>
            <a:lvl1pPr algn="l">
              <a:defRPr sz="1050" b="1">
                <a:solidFill>
                  <a:schemeClr val="tx2"/>
                </a:solidFill>
              </a:defRPr>
            </a:lvl1pPr>
          </a:lstStyle>
          <a:p>
            <a:fld id="{0A9D4A9C-18A5-5644-9935-45D655230875}" type="datetimeFigureOut">
              <a:rPr lang="en-US" smtClean="0"/>
              <a:t>05/12/2013</a:t>
            </a:fld>
            <a:endParaRPr lang="en-US"/>
          </a:p>
        </p:txBody>
      </p:sp>
      <p:sp>
        <p:nvSpPr>
          <p:cNvPr id="5" name="Footer Placeholder 4"/>
          <p:cNvSpPr>
            <a:spLocks noGrp="1"/>
          </p:cNvSpPr>
          <p:nvPr>
            <p:ph type="ftr" sz="quarter" idx="3"/>
          </p:nvPr>
        </p:nvSpPr>
        <p:spPr>
          <a:xfrm>
            <a:off x="3743324" y="6429375"/>
            <a:ext cx="4086225" cy="292100"/>
          </a:xfrm>
          <a:prstGeom prst="rect">
            <a:avLst/>
          </a:prstGeom>
        </p:spPr>
        <p:txBody>
          <a:bodyPr vert="horz" lIns="91440" tIns="45720" rIns="91440" bIns="45720" rtlCol="0" anchor="ctr">
            <a:normAutofit/>
          </a:bodyPr>
          <a:lstStyle>
            <a:lvl1pPr algn="l">
              <a:defRPr sz="1050" b="1">
                <a:solidFill>
                  <a:schemeClr val="tx2"/>
                </a:solidFill>
              </a:defRPr>
            </a:lvl1pPr>
          </a:lstStyle>
          <a:p>
            <a:endParaRPr lang="en-US"/>
          </a:p>
        </p:txBody>
      </p:sp>
      <p:sp>
        <p:nvSpPr>
          <p:cNvPr id="6" name="Slide Number Placeholder 5"/>
          <p:cNvSpPr>
            <a:spLocks noGrp="1"/>
          </p:cNvSpPr>
          <p:nvPr>
            <p:ph type="sldNum" sz="quarter" idx="4"/>
          </p:nvPr>
        </p:nvSpPr>
        <p:spPr>
          <a:xfrm>
            <a:off x="7991475" y="6429375"/>
            <a:ext cx="876300" cy="292100"/>
          </a:xfrm>
          <a:prstGeom prst="rect">
            <a:avLst/>
          </a:prstGeom>
        </p:spPr>
        <p:txBody>
          <a:bodyPr vert="horz" lIns="91440" tIns="45720" rIns="91440" bIns="45720" rtlCol="0" anchor="ctr">
            <a:normAutofit/>
          </a:bodyPr>
          <a:lstStyle>
            <a:lvl1pPr algn="r">
              <a:defRPr sz="1600" b="1">
                <a:solidFill>
                  <a:schemeClr val="tx2"/>
                </a:solidFill>
              </a:defRPr>
            </a:lvl1pPr>
          </a:lstStyle>
          <a:p>
            <a:fld id="{160715A0-4EC7-4A44-A935-356049F4EC67}"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ts val="400"/>
        </a:spcBef>
        <a:buNone/>
        <a:defRPr sz="3600" b="0" kern="1200" cap="none" spc="0" baseline="0">
          <a:solidFill>
            <a:schemeClr val="tx2"/>
          </a:solidFill>
          <a:latin typeface="+mj-lt"/>
          <a:ea typeface="+mj-ea"/>
          <a:cs typeface="Tunga" pitchFamily="2"/>
        </a:defRPr>
      </a:lvl1pPr>
    </p:titleStyle>
    <p:bodyStyle>
      <a:lvl1pPr marL="171450" indent="-173736" algn="l" defTabSz="914400" rtl="0" eaLnBrk="1" latinLnBrk="0" hangingPunct="1">
        <a:spcBef>
          <a:spcPts val="600"/>
        </a:spcBef>
        <a:spcAft>
          <a:spcPts val="0"/>
        </a:spcAft>
        <a:buClr>
          <a:schemeClr val="accent1"/>
        </a:buClr>
        <a:buFont typeface="Arial" pitchFamily="34" charset="0"/>
        <a:buChar char="•"/>
        <a:defRPr sz="2200" b="0" i="0" kern="1200" cap="none" spc="30" baseline="0">
          <a:solidFill>
            <a:schemeClr val="tx2"/>
          </a:solidFill>
          <a:latin typeface="+mn-lt"/>
          <a:ea typeface="+mn-ea"/>
          <a:cs typeface="Tahoma" pitchFamily="34" charset="0"/>
        </a:defRPr>
      </a:lvl1pPr>
      <a:lvl2pPr marL="344488" indent="-173736" algn="l" defTabSz="914400" rtl="0" eaLnBrk="1" latinLnBrk="0" hangingPunct="1">
        <a:spcBef>
          <a:spcPts val="600"/>
        </a:spcBef>
        <a:buClr>
          <a:schemeClr val="accent1"/>
        </a:buClr>
        <a:buFont typeface="Arial" pitchFamily="34" charset="0"/>
        <a:buChar char="•"/>
        <a:defRPr sz="2000" kern="1200">
          <a:solidFill>
            <a:schemeClr val="tx2"/>
          </a:solidFill>
          <a:latin typeface="+mn-lt"/>
          <a:ea typeface="+mn-ea"/>
          <a:cs typeface="Tahoma" pitchFamily="34" charset="0"/>
        </a:defRPr>
      </a:lvl2pPr>
      <a:lvl3pPr marL="515938" indent="-173736" algn="l" defTabSz="914400" rtl="0" eaLnBrk="1" latinLnBrk="0" hangingPunct="1">
        <a:spcBef>
          <a:spcPts val="600"/>
        </a:spcBef>
        <a:buClr>
          <a:schemeClr val="accent1"/>
        </a:buClr>
        <a:buFont typeface="Arial" pitchFamily="34" charset="0"/>
        <a:buChar char="•"/>
        <a:defRPr sz="1800" kern="1200">
          <a:solidFill>
            <a:schemeClr val="tx2"/>
          </a:solidFill>
          <a:latin typeface="+mn-lt"/>
          <a:ea typeface="+mn-ea"/>
          <a:cs typeface="Tahoma" pitchFamily="34" charset="0"/>
        </a:defRPr>
      </a:lvl3pPr>
      <a:lvl4pPr marL="688975" indent="-173736" algn="l" defTabSz="914400" rtl="0" eaLnBrk="1" latinLnBrk="0" hangingPunct="1">
        <a:spcBef>
          <a:spcPts val="600"/>
        </a:spcBef>
        <a:buClr>
          <a:schemeClr val="accent1"/>
        </a:buClr>
        <a:buFont typeface="Arial" pitchFamily="34" charset="0"/>
        <a:buChar char="•"/>
        <a:defRPr sz="1600" kern="1200">
          <a:solidFill>
            <a:schemeClr val="tx2"/>
          </a:solidFill>
          <a:latin typeface="+mn-lt"/>
          <a:ea typeface="+mn-ea"/>
          <a:cs typeface="Tahoma" pitchFamily="34" charset="0"/>
        </a:defRPr>
      </a:lvl4pPr>
      <a:lvl5pPr marL="860425" indent="-173736" algn="l" defTabSz="914400" rtl="0" eaLnBrk="1" latinLnBrk="0" hangingPunct="1">
        <a:spcBef>
          <a:spcPts val="600"/>
        </a:spcBef>
        <a:buClr>
          <a:schemeClr val="accent1"/>
        </a:buClr>
        <a:buFont typeface="Arial" pitchFamily="34" charset="0"/>
        <a:buChar char="•"/>
        <a:defRPr sz="1600" kern="1200" baseline="0">
          <a:solidFill>
            <a:schemeClr val="tx2"/>
          </a:solidFill>
          <a:latin typeface="+mn-lt"/>
          <a:ea typeface="+mn-ea"/>
          <a:cs typeface="Tahoma" pitchFamily="34" charset="0"/>
        </a:defRPr>
      </a:lvl5pPr>
      <a:lvl6pPr marL="105156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123444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7pPr>
      <a:lvl8pPr marL="141732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8pPr>
      <a:lvl9pPr marL="160020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7.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18.jpeg"/></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4" Type="http://schemas.openxmlformats.org/officeDocument/2006/relationships/image" Target="../media/image11.png"/><Relationship Id="rId1" Type="http://schemas.openxmlformats.org/officeDocument/2006/relationships/slideLayout" Target="../slideLayouts/slideLayout7.xml"/><Relationship Id="rId2" Type="http://schemas.openxmlformats.org/officeDocument/2006/relationships/notesSlide" Target="../notesSlides/notesSlide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2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3.xml"/><Relationship Id="rId4" Type="http://schemas.openxmlformats.org/officeDocument/2006/relationships/oleObject" Target="../embeddings/Microsoft_Word_97_-_2004_Document1.doc"/><Relationship Id="rId5" Type="http://schemas.openxmlformats.org/officeDocument/2006/relationships/image" Target="../media/image5.emf"/><Relationship Id="rId6" Type="http://schemas.openxmlformats.org/officeDocument/2006/relationships/image" Target="../media/image6.png"/><Relationship Id="rId7" Type="http://schemas.openxmlformats.org/officeDocument/2006/relationships/image" Target="../media/image7.png"/><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4" Type="http://schemas.openxmlformats.org/officeDocument/2006/relationships/image" Target="../media/image9.jpe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png"/><Relationship Id="rId5" Type="http://schemas.openxmlformats.org/officeDocument/2006/relationships/image" Target="../media/image12.jpeg"/><Relationship Id="rId6" Type="http://schemas.openxmlformats.org/officeDocument/2006/relationships/image" Target="../media/image13.jpeg"/><Relationship Id="rId7" Type="http://schemas.openxmlformats.org/officeDocument/2006/relationships/image" Target="../media/image14.jpeg"/><Relationship Id="rId8" Type="http://schemas.openxmlformats.org/officeDocument/2006/relationships/image" Target="../media/image15.jpeg"/><Relationship Id="rId9" Type="http://schemas.openxmlformats.org/officeDocument/2006/relationships/image" Target="../media/image16.jpeg"/><Relationship Id="rId1" Type="http://schemas.openxmlformats.org/officeDocument/2006/relationships/slideLayout" Target="../slideLayouts/slideLayout7.xml"/><Relationship Id="rId2" Type="http://schemas.openxmlformats.org/officeDocument/2006/relationships/notesSlide" Target="../notesSlides/notesSlide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743323" y="2476500"/>
            <a:ext cx="5120640" cy="1333500"/>
          </a:xfrm>
        </p:spPr>
        <p:txBody>
          <a:bodyPr/>
          <a:lstStyle/>
          <a:p>
            <a:r>
              <a:rPr lang="en-US" dirty="0" smtClean="0"/>
              <a:t>Rehema White</a:t>
            </a:r>
            <a:endParaRPr lang="en-US" dirty="0"/>
          </a:p>
        </p:txBody>
      </p:sp>
      <p:sp>
        <p:nvSpPr>
          <p:cNvPr id="2" name="Title 1"/>
          <p:cNvSpPr>
            <a:spLocks noGrp="1"/>
          </p:cNvSpPr>
          <p:nvPr>
            <p:ph type="title"/>
          </p:nvPr>
        </p:nvSpPr>
        <p:spPr>
          <a:xfrm>
            <a:off x="3739896" y="570653"/>
            <a:ext cx="5120640" cy="1567180"/>
          </a:xfrm>
        </p:spPr>
        <p:txBody>
          <a:bodyPr/>
          <a:lstStyle/>
          <a:p>
            <a:r>
              <a:rPr lang="en-US" dirty="0" smtClean="0"/>
              <a:t>ESD at University of St Andrews</a:t>
            </a:r>
            <a:endParaRPr lang="en-US" dirty="0"/>
          </a:p>
        </p:txBody>
      </p:sp>
      <p:pic>
        <p:nvPicPr>
          <p:cNvPr id="4" name="Picture 3"/>
          <p:cNvPicPr>
            <a:picLocks noChangeAspect="1"/>
          </p:cNvPicPr>
          <p:nvPr/>
        </p:nvPicPr>
        <p:blipFill>
          <a:blip r:embed="rId2"/>
          <a:stretch>
            <a:fillRect/>
          </a:stretch>
        </p:blipFill>
        <p:spPr>
          <a:xfrm>
            <a:off x="3661843" y="3332554"/>
            <a:ext cx="5223523" cy="3377278"/>
          </a:xfrm>
          <a:prstGeom prst="rect">
            <a:avLst/>
          </a:prstGeom>
        </p:spPr>
      </p:pic>
    </p:spTree>
    <p:extLst>
      <p:ext uri="{BB962C8B-B14F-4D97-AF65-F5344CB8AC3E}">
        <p14:creationId xmlns:p14="http://schemas.microsoft.com/office/powerpoint/2010/main" val="35932924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Content Placeholder 2"/>
          <p:cNvSpPr>
            <a:spLocks noGrp="1"/>
          </p:cNvSpPr>
          <p:nvPr>
            <p:ph idx="4294967295"/>
          </p:nvPr>
        </p:nvSpPr>
        <p:spPr>
          <a:xfrm>
            <a:off x="285750" y="214313"/>
            <a:ext cx="5500688" cy="5518150"/>
          </a:xfrm>
          <a:prstGeom prst="rect">
            <a:avLst/>
          </a:prstGeom>
        </p:spPr>
        <p:txBody>
          <a:bodyPr/>
          <a:lstStyle/>
          <a:p>
            <a:r>
              <a:rPr lang="en-GB">
                <a:latin typeface="Calibri" charset="0"/>
              </a:rPr>
              <a:t>UN’s five priority areas for environment:</a:t>
            </a:r>
          </a:p>
          <a:p>
            <a:pPr lvl="1"/>
            <a:r>
              <a:rPr lang="en-GB">
                <a:latin typeface="Calibri" charset="0"/>
              </a:rPr>
              <a:t>Water and sanitation</a:t>
            </a:r>
          </a:p>
          <a:p>
            <a:pPr lvl="1"/>
            <a:r>
              <a:rPr lang="en-GB">
                <a:latin typeface="Calibri" charset="0"/>
              </a:rPr>
              <a:t>Energy</a:t>
            </a:r>
          </a:p>
          <a:p>
            <a:pPr lvl="1"/>
            <a:r>
              <a:rPr lang="en-GB">
                <a:latin typeface="Calibri" charset="0"/>
              </a:rPr>
              <a:t>Health</a:t>
            </a:r>
          </a:p>
          <a:p>
            <a:pPr lvl="1"/>
            <a:r>
              <a:rPr lang="en-GB">
                <a:latin typeface="Calibri" charset="0"/>
              </a:rPr>
              <a:t>Agriculture</a:t>
            </a:r>
          </a:p>
          <a:p>
            <a:pPr lvl="1"/>
            <a:r>
              <a:rPr lang="en-GB">
                <a:latin typeface="Calibri" charset="0"/>
              </a:rPr>
              <a:t>Biodiversity</a:t>
            </a:r>
          </a:p>
          <a:p>
            <a:r>
              <a:rPr lang="en-GB">
                <a:latin typeface="Calibri" charset="0"/>
              </a:rPr>
              <a:t>Now UN has strong emphasis on climate change</a:t>
            </a:r>
          </a:p>
          <a:p>
            <a:r>
              <a:rPr lang="en-GB">
                <a:latin typeface="Calibri" charset="0"/>
              </a:rPr>
              <a:t>Sustainable development goals being established to replace MDG</a:t>
            </a:r>
          </a:p>
        </p:txBody>
      </p:sp>
      <p:pic>
        <p:nvPicPr>
          <p:cNvPr id="49154" name="Picture 6" descr="IMG_078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1863" y="1484313"/>
            <a:ext cx="2825750" cy="376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75918624"/>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Rectangle 2"/>
          <p:cNvSpPr>
            <a:spLocks noGrp="1" noChangeArrowheads="1"/>
          </p:cNvSpPr>
          <p:nvPr>
            <p:ph type="title"/>
          </p:nvPr>
        </p:nvSpPr>
        <p:spPr>
          <a:xfrm>
            <a:off x="228600" y="115888"/>
            <a:ext cx="8686800" cy="1143000"/>
          </a:xfrm>
        </p:spPr>
        <p:txBody>
          <a:bodyPr/>
          <a:lstStyle/>
          <a:p>
            <a:pPr>
              <a:defRPr/>
            </a:pPr>
            <a:r>
              <a:rPr lang="en-US" dirty="0" smtClean="0">
                <a:solidFill>
                  <a:schemeClr val="tx2">
                    <a:lumMod val="50000"/>
                  </a:schemeClr>
                </a:solidFill>
                <a:latin typeface="Arial" charset="0"/>
                <a:cs typeface="+mj-cs"/>
              </a:rPr>
              <a:t>5.  Local focus-global perspective</a:t>
            </a:r>
          </a:p>
        </p:txBody>
      </p:sp>
      <p:sp>
        <p:nvSpPr>
          <p:cNvPr id="241667" name="Rectangle 3"/>
          <p:cNvSpPr>
            <a:spLocks noGrp="1" noChangeArrowheads="1"/>
          </p:cNvSpPr>
          <p:nvPr>
            <p:ph type="body" idx="4294967295"/>
          </p:nvPr>
        </p:nvSpPr>
        <p:spPr>
          <a:xfrm>
            <a:off x="457200" y="1600200"/>
            <a:ext cx="8229600" cy="4525963"/>
          </a:xfrm>
          <a:prstGeom prst="rect">
            <a:avLst/>
          </a:prstGeom>
        </p:spPr>
        <p:txBody>
          <a:bodyPr/>
          <a:lstStyle/>
          <a:p>
            <a:pPr>
              <a:buFontTx/>
              <a:buNone/>
              <a:defRPr/>
            </a:pPr>
            <a:r>
              <a:rPr lang="en-US" i="1" dirty="0" smtClean="0">
                <a:solidFill>
                  <a:schemeClr val="accent6">
                    <a:lumMod val="50000"/>
                  </a:schemeClr>
                </a:solidFill>
                <a:latin typeface="Arial" charset="0"/>
                <a:cs typeface="+mn-cs"/>
              </a:rPr>
              <a:t>Think global-act locally</a:t>
            </a:r>
            <a:r>
              <a:rPr lang="en-US" i="1" dirty="0" smtClean="0">
                <a:solidFill>
                  <a:schemeClr val="bg1"/>
                </a:solidFill>
                <a:latin typeface="Arial" charset="0"/>
                <a:cs typeface="+mn-cs"/>
              </a:rPr>
              <a:t>..</a:t>
            </a:r>
          </a:p>
        </p:txBody>
      </p:sp>
      <p:grpSp>
        <p:nvGrpSpPr>
          <p:cNvPr id="51203" name="Group 4"/>
          <p:cNvGrpSpPr>
            <a:grpSpLocks/>
          </p:cNvGrpSpPr>
          <p:nvPr/>
        </p:nvGrpSpPr>
        <p:grpSpPr bwMode="auto">
          <a:xfrm>
            <a:off x="898525" y="2819400"/>
            <a:ext cx="3673475" cy="3600450"/>
            <a:chOff x="612" y="935"/>
            <a:chExt cx="2314" cy="2268"/>
          </a:xfrm>
        </p:grpSpPr>
        <p:grpSp>
          <p:nvGrpSpPr>
            <p:cNvPr id="51206" name="Group 5"/>
            <p:cNvGrpSpPr>
              <a:grpSpLocks/>
            </p:cNvGrpSpPr>
            <p:nvPr/>
          </p:nvGrpSpPr>
          <p:grpSpPr bwMode="auto">
            <a:xfrm>
              <a:off x="612" y="935"/>
              <a:ext cx="2314" cy="2268"/>
              <a:chOff x="2336" y="73"/>
              <a:chExt cx="2314" cy="2268"/>
            </a:xfrm>
          </p:grpSpPr>
          <p:sp>
            <p:nvSpPr>
              <p:cNvPr id="241670" name="Oval 6"/>
              <p:cNvSpPr>
                <a:spLocks noChangeArrowheads="1"/>
              </p:cNvSpPr>
              <p:nvPr/>
            </p:nvSpPr>
            <p:spPr bwMode="auto">
              <a:xfrm>
                <a:off x="2336" y="73"/>
                <a:ext cx="2314" cy="2268"/>
              </a:xfrm>
              <a:prstGeom prst="ellipse">
                <a:avLst/>
              </a:prstGeom>
              <a:solidFill>
                <a:srgbClr val="FF6600"/>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spcBef>
                    <a:spcPct val="20000"/>
                  </a:spcBef>
                  <a:defRPr/>
                </a:pPr>
                <a:r>
                  <a:rPr lang="en-GB"/>
                  <a:t>Global</a:t>
                </a:r>
                <a:endParaRPr lang="en-US"/>
              </a:p>
              <a:p>
                <a:pPr algn="ctr">
                  <a:defRPr/>
                </a:pPr>
                <a:endParaRPr lang="en-US"/>
              </a:p>
            </p:txBody>
          </p:sp>
          <p:sp>
            <p:nvSpPr>
              <p:cNvPr id="241671" name="Oval 7"/>
              <p:cNvSpPr>
                <a:spLocks noChangeArrowheads="1"/>
              </p:cNvSpPr>
              <p:nvPr/>
            </p:nvSpPr>
            <p:spPr bwMode="auto">
              <a:xfrm>
                <a:off x="2653" y="709"/>
                <a:ext cx="1678" cy="1587"/>
              </a:xfrm>
              <a:prstGeom prst="ellipse">
                <a:avLst/>
              </a:prstGeom>
              <a:solidFill>
                <a:srgbClr val="993366"/>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spcBef>
                    <a:spcPct val="20000"/>
                  </a:spcBef>
                  <a:defRPr/>
                </a:pPr>
                <a:r>
                  <a:rPr lang="en-GB">
                    <a:solidFill>
                      <a:srgbClr val="FFFF00"/>
                    </a:solidFill>
                  </a:rPr>
                  <a:t>National</a:t>
                </a:r>
              </a:p>
              <a:p>
                <a:pPr algn="ctr">
                  <a:defRPr/>
                </a:pPr>
                <a:endParaRPr lang="en-US"/>
              </a:p>
            </p:txBody>
          </p:sp>
          <p:sp>
            <p:nvSpPr>
              <p:cNvPr id="241672" name="Oval 8"/>
              <p:cNvSpPr>
                <a:spLocks noChangeArrowheads="1"/>
              </p:cNvSpPr>
              <p:nvPr/>
            </p:nvSpPr>
            <p:spPr bwMode="auto">
              <a:xfrm>
                <a:off x="2880" y="1026"/>
                <a:ext cx="1315" cy="127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endParaRPr lang="en-US">
                  <a:solidFill>
                    <a:srgbClr val="FFFF00"/>
                  </a:solidFill>
                </a:endParaRPr>
              </a:p>
            </p:txBody>
          </p:sp>
          <p:sp>
            <p:nvSpPr>
              <p:cNvPr id="241673" name="Oval 9"/>
              <p:cNvSpPr>
                <a:spLocks noChangeArrowheads="1"/>
              </p:cNvSpPr>
              <p:nvPr/>
            </p:nvSpPr>
            <p:spPr bwMode="auto">
              <a:xfrm>
                <a:off x="3107" y="1570"/>
                <a:ext cx="771" cy="726"/>
              </a:xfrm>
              <a:prstGeom prst="ellipse">
                <a:avLst/>
              </a:prstGeom>
              <a:solidFill>
                <a:srgbClr val="FFFF99"/>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r>
                  <a:rPr lang="en-GB">
                    <a:solidFill>
                      <a:schemeClr val="tx2"/>
                    </a:solidFill>
                    <a:latin typeface="Chalkboard" charset="0"/>
                  </a:rPr>
                  <a:t>Local</a:t>
                </a:r>
                <a:endParaRPr lang="en-US">
                  <a:solidFill>
                    <a:schemeClr val="tx2"/>
                  </a:solidFill>
                </a:endParaRPr>
              </a:p>
            </p:txBody>
          </p:sp>
        </p:grpSp>
        <p:sp>
          <p:nvSpPr>
            <p:cNvPr id="241674" name="Rectangle 10"/>
            <p:cNvSpPr>
              <a:spLocks noChangeArrowheads="1"/>
            </p:cNvSpPr>
            <p:nvPr/>
          </p:nvSpPr>
          <p:spPr bwMode="auto">
            <a:xfrm>
              <a:off x="1429" y="2038"/>
              <a:ext cx="718"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GB">
                  <a:latin typeface="Chalkboard" charset="0"/>
                </a:rPr>
                <a:t>Regional</a:t>
              </a:r>
              <a:endParaRPr lang="en-US">
                <a:latin typeface="Chalkboard" charset="0"/>
              </a:endParaRPr>
            </a:p>
          </p:txBody>
        </p:sp>
        <p:sp>
          <p:nvSpPr>
            <p:cNvPr id="241675" name="Text Box 11"/>
            <p:cNvSpPr txBox="1">
              <a:spLocks noChangeArrowheads="1"/>
            </p:cNvSpPr>
            <p:nvPr/>
          </p:nvSpPr>
          <p:spPr bwMode="auto">
            <a:xfrm>
              <a:off x="1247" y="1071"/>
              <a:ext cx="1044"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defRPr/>
              </a:pPr>
              <a:r>
                <a:rPr lang="en-GB">
                  <a:latin typeface="Chalkboard" charset="0"/>
                </a:rPr>
                <a:t>Global</a:t>
              </a:r>
              <a:endParaRPr lang="en-US"/>
            </a:p>
          </p:txBody>
        </p:sp>
        <p:sp>
          <p:nvSpPr>
            <p:cNvPr id="241676" name="Text Box 12"/>
            <p:cNvSpPr txBox="1">
              <a:spLocks noChangeArrowheads="1"/>
            </p:cNvSpPr>
            <p:nvPr/>
          </p:nvSpPr>
          <p:spPr bwMode="auto">
            <a:xfrm>
              <a:off x="1429" y="1616"/>
              <a:ext cx="772"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GB">
                  <a:latin typeface="Chalkboard" charset="0"/>
                </a:rPr>
                <a:t>National</a:t>
              </a:r>
              <a:endParaRPr lang="en-US"/>
            </a:p>
          </p:txBody>
        </p:sp>
      </p:grpSp>
      <p:sp>
        <p:nvSpPr>
          <p:cNvPr id="29700" name="Rectangle 13"/>
          <p:cNvSpPr>
            <a:spLocks noChangeArrowheads="1"/>
          </p:cNvSpPr>
          <p:nvPr/>
        </p:nvSpPr>
        <p:spPr bwMode="auto">
          <a:xfrm>
            <a:off x="5257800" y="1773238"/>
            <a:ext cx="3886200" cy="50783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defRPr/>
            </a:pPr>
            <a:r>
              <a:rPr lang="en-GB" dirty="0">
                <a:solidFill>
                  <a:schemeClr val="bg1"/>
                </a:solidFill>
              </a:rPr>
              <a:t/>
            </a:r>
            <a:br>
              <a:rPr lang="en-GB" dirty="0">
                <a:solidFill>
                  <a:schemeClr val="bg1"/>
                </a:solidFill>
              </a:rPr>
            </a:br>
            <a:r>
              <a:rPr lang="en-GB" dirty="0">
                <a:solidFill>
                  <a:schemeClr val="accent5">
                    <a:lumMod val="50000"/>
                  </a:schemeClr>
                </a:solidFill>
              </a:rPr>
              <a:t>Examples</a:t>
            </a:r>
            <a:r>
              <a:rPr lang="en-GB" dirty="0">
                <a:solidFill>
                  <a:srgbClr val="FFCC00"/>
                </a:solidFill>
              </a:rPr>
              <a:t>:</a:t>
            </a:r>
            <a:br>
              <a:rPr lang="en-GB" dirty="0">
                <a:solidFill>
                  <a:srgbClr val="FFCC00"/>
                </a:solidFill>
              </a:rPr>
            </a:br>
            <a:r>
              <a:rPr lang="en-GB" dirty="0">
                <a:solidFill>
                  <a:schemeClr val="bg1"/>
                </a:solidFill>
              </a:rPr>
              <a:t/>
            </a:r>
            <a:br>
              <a:rPr lang="en-GB" dirty="0">
                <a:solidFill>
                  <a:schemeClr val="bg1"/>
                </a:solidFill>
              </a:rPr>
            </a:br>
            <a:r>
              <a:rPr lang="en-GB" dirty="0">
                <a:solidFill>
                  <a:schemeClr val="accent3">
                    <a:lumMod val="50000"/>
                  </a:schemeClr>
                </a:solidFill>
              </a:rPr>
              <a:t>HIV Aids in Ethiopia 	</a:t>
            </a:r>
            <a:br>
              <a:rPr lang="en-GB" dirty="0">
                <a:solidFill>
                  <a:schemeClr val="accent3">
                    <a:lumMod val="50000"/>
                  </a:schemeClr>
                </a:solidFill>
              </a:rPr>
            </a:br>
            <a:r>
              <a:rPr lang="en-GB" dirty="0">
                <a:solidFill>
                  <a:schemeClr val="accent3">
                    <a:lumMod val="50000"/>
                  </a:schemeClr>
                </a:solidFill>
              </a:rPr>
              <a:t/>
            </a:r>
            <a:br>
              <a:rPr lang="en-GB" dirty="0">
                <a:solidFill>
                  <a:schemeClr val="accent3">
                    <a:lumMod val="50000"/>
                  </a:schemeClr>
                </a:solidFill>
              </a:rPr>
            </a:br>
            <a:r>
              <a:rPr lang="en-GB" dirty="0">
                <a:solidFill>
                  <a:schemeClr val="accent3">
                    <a:lumMod val="50000"/>
                  </a:schemeClr>
                </a:solidFill>
              </a:rPr>
              <a:t>European Water Framework Directive</a:t>
            </a:r>
            <a:br>
              <a:rPr lang="en-GB" dirty="0">
                <a:solidFill>
                  <a:schemeClr val="accent3">
                    <a:lumMod val="50000"/>
                  </a:schemeClr>
                </a:solidFill>
              </a:rPr>
            </a:br>
            <a:r>
              <a:rPr lang="en-GB" dirty="0">
                <a:solidFill>
                  <a:schemeClr val="accent3">
                    <a:lumMod val="50000"/>
                  </a:schemeClr>
                </a:solidFill>
              </a:rPr>
              <a:t/>
            </a:r>
            <a:br>
              <a:rPr lang="en-GB" dirty="0">
                <a:solidFill>
                  <a:schemeClr val="accent3">
                    <a:lumMod val="50000"/>
                  </a:schemeClr>
                </a:solidFill>
              </a:rPr>
            </a:br>
            <a:r>
              <a:rPr lang="en-GB" dirty="0">
                <a:solidFill>
                  <a:schemeClr val="accent3">
                    <a:lumMod val="50000"/>
                  </a:schemeClr>
                </a:solidFill>
              </a:rPr>
              <a:t>UK Sustainable Development Indicators </a:t>
            </a:r>
            <a:br>
              <a:rPr lang="en-GB" dirty="0">
                <a:solidFill>
                  <a:schemeClr val="accent3">
                    <a:lumMod val="50000"/>
                  </a:schemeClr>
                </a:solidFill>
              </a:rPr>
            </a:br>
            <a:r>
              <a:rPr lang="en-GB" dirty="0">
                <a:solidFill>
                  <a:schemeClr val="accent3">
                    <a:lumMod val="50000"/>
                  </a:schemeClr>
                </a:solidFill>
              </a:rPr>
              <a:t/>
            </a:r>
            <a:br>
              <a:rPr lang="en-GB" dirty="0">
                <a:solidFill>
                  <a:schemeClr val="accent3">
                    <a:lumMod val="50000"/>
                  </a:schemeClr>
                </a:solidFill>
              </a:rPr>
            </a:br>
            <a:r>
              <a:rPr lang="en-GB" dirty="0">
                <a:solidFill>
                  <a:schemeClr val="accent3">
                    <a:lumMod val="50000"/>
                  </a:schemeClr>
                </a:solidFill>
              </a:rPr>
              <a:t>Scotland</a:t>
            </a:r>
            <a:r>
              <a:rPr lang="ja-JP" altLang="en-GB" dirty="0">
                <a:solidFill>
                  <a:schemeClr val="accent3">
                    <a:lumMod val="50000"/>
                  </a:schemeClr>
                </a:solidFill>
              </a:rPr>
              <a:t>’</a:t>
            </a:r>
            <a:r>
              <a:rPr lang="en-GB" altLang="ja-JP" dirty="0">
                <a:solidFill>
                  <a:schemeClr val="accent3">
                    <a:lumMod val="50000"/>
                  </a:schemeClr>
                </a:solidFill>
              </a:rPr>
              <a:t>s Sustainable Development Commission  </a:t>
            </a:r>
            <a:br>
              <a:rPr lang="en-GB" altLang="ja-JP" dirty="0">
                <a:solidFill>
                  <a:schemeClr val="accent3">
                    <a:lumMod val="50000"/>
                  </a:schemeClr>
                </a:solidFill>
              </a:rPr>
            </a:br>
            <a:r>
              <a:rPr lang="en-GB" altLang="ja-JP" dirty="0">
                <a:solidFill>
                  <a:schemeClr val="accent3">
                    <a:lumMod val="50000"/>
                  </a:schemeClr>
                </a:solidFill>
              </a:rPr>
              <a:t/>
            </a:r>
            <a:br>
              <a:rPr lang="en-GB" altLang="ja-JP" dirty="0">
                <a:solidFill>
                  <a:schemeClr val="accent3">
                    <a:lumMod val="50000"/>
                  </a:schemeClr>
                </a:solidFill>
              </a:rPr>
            </a:br>
            <a:r>
              <a:rPr lang="en-GB" altLang="ja-JP" dirty="0">
                <a:solidFill>
                  <a:schemeClr val="accent3">
                    <a:lumMod val="50000"/>
                  </a:schemeClr>
                </a:solidFill>
              </a:rPr>
              <a:t>Fife Council Waste Management </a:t>
            </a:r>
          </a:p>
          <a:p>
            <a:pPr>
              <a:defRPr/>
            </a:pPr>
            <a:endParaRPr lang="en-GB" dirty="0">
              <a:solidFill>
                <a:schemeClr val="accent3">
                  <a:lumMod val="50000"/>
                </a:schemeClr>
              </a:solidFill>
            </a:endParaRPr>
          </a:p>
          <a:p>
            <a:pPr>
              <a:defRPr/>
            </a:pPr>
            <a:r>
              <a:rPr lang="en-GB" dirty="0">
                <a:solidFill>
                  <a:schemeClr val="accent3">
                    <a:lumMod val="50000"/>
                  </a:schemeClr>
                </a:solidFill>
              </a:rPr>
              <a:t>University of St </a:t>
            </a:r>
            <a:r>
              <a:rPr lang="en-GB" dirty="0" smtClean="0">
                <a:solidFill>
                  <a:schemeClr val="accent3">
                    <a:lumMod val="50000"/>
                  </a:schemeClr>
                </a:solidFill>
              </a:rPr>
              <a:t>Andrews (integrating teaching, practice, research and community)</a:t>
            </a:r>
            <a:endParaRPr lang="en-US" dirty="0">
              <a:solidFill>
                <a:schemeClr val="accent3">
                  <a:lumMod val="50000"/>
                </a:schemeClr>
              </a:solidFill>
            </a:endParaRPr>
          </a:p>
        </p:txBody>
      </p:sp>
      <p:sp>
        <p:nvSpPr>
          <p:cNvPr id="241678" name="AutoShape 14"/>
          <p:cNvSpPr>
            <a:spLocks noChangeArrowheads="1"/>
          </p:cNvSpPr>
          <p:nvPr/>
        </p:nvSpPr>
        <p:spPr bwMode="auto">
          <a:xfrm>
            <a:off x="4876800" y="2971800"/>
            <a:ext cx="215900" cy="3529013"/>
          </a:xfrm>
          <a:prstGeom prst="upDownArrow">
            <a:avLst>
              <a:gd name="adj1" fmla="val 50000"/>
              <a:gd name="adj2" fmla="val 326912"/>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eaVert" wrap="none" anchor="ctr"/>
          <a:lstStyle/>
          <a:p>
            <a:pPr>
              <a:defRPr/>
            </a:pPr>
            <a:endParaRPr lang="en-US">
              <a:cs typeface="+mn-cs"/>
            </a:endParaRPr>
          </a:p>
        </p:txBody>
      </p:sp>
    </p:spTree>
    <p:extLst>
      <p:ext uri="{BB962C8B-B14F-4D97-AF65-F5344CB8AC3E}">
        <p14:creationId xmlns:p14="http://schemas.microsoft.com/office/powerpoint/2010/main" val="7258291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t>SD </a:t>
            </a:r>
            <a:r>
              <a:rPr lang="en-US" sz="2800" b="1" dirty="0" err="1" smtClean="0"/>
              <a:t>Programme</a:t>
            </a:r>
            <a:endParaRPr lang="en-US" sz="2800" b="1" dirty="0"/>
          </a:p>
        </p:txBody>
      </p:sp>
      <p:sp>
        <p:nvSpPr>
          <p:cNvPr id="5" name="Text Placeholder 4"/>
          <p:cNvSpPr>
            <a:spLocks noGrp="1"/>
          </p:cNvSpPr>
          <p:nvPr>
            <p:ph type="body" sz="quarter" idx="13"/>
          </p:nvPr>
        </p:nvSpPr>
        <p:spPr/>
        <p:txBody>
          <a:bodyPr>
            <a:noAutofit/>
          </a:bodyPr>
          <a:lstStyle/>
          <a:p>
            <a:r>
              <a:rPr lang="en-US" sz="2200" dirty="0" smtClean="0"/>
              <a:t>Established legitimacy for ESD</a:t>
            </a:r>
          </a:p>
          <a:p>
            <a:r>
              <a:rPr lang="en-US" sz="2200" dirty="0" smtClean="0"/>
              <a:t>Established relationships and discourse</a:t>
            </a:r>
          </a:p>
          <a:p>
            <a:r>
              <a:rPr lang="en-US" sz="2200" dirty="0" smtClean="0"/>
              <a:t>Provided a forum for those interested</a:t>
            </a:r>
          </a:p>
          <a:p>
            <a:r>
              <a:rPr lang="en-US" sz="2200" dirty="0" smtClean="0"/>
              <a:t>Enabled us to develop principles and process</a:t>
            </a:r>
          </a:p>
          <a:p>
            <a:r>
              <a:rPr lang="en-US" sz="2200" dirty="0" smtClean="0"/>
              <a:t>BUT</a:t>
            </a:r>
          </a:p>
          <a:p>
            <a:r>
              <a:rPr lang="en-US" sz="2200" dirty="0" smtClean="0"/>
              <a:t>Slowed uptake elsewhere?</a:t>
            </a:r>
            <a:endParaRPr lang="en-US" sz="2200" dirty="0"/>
          </a:p>
        </p:txBody>
      </p:sp>
      <p:pic>
        <p:nvPicPr>
          <p:cNvPr id="6" name="Picture 21" descr="participation pics sd3001"/>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l="18706" r="18706"/>
          <a:stretch>
            <a:fillRect/>
          </a:stretch>
        </p:blipFill>
        <p:spPr bwMode="auto">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45413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86" name="AutoShape 14"/>
          <p:cNvSpPr>
            <a:spLocks noChangeArrowheads="1"/>
          </p:cNvSpPr>
          <p:nvPr/>
        </p:nvSpPr>
        <p:spPr bwMode="auto">
          <a:xfrm rot="10800000">
            <a:off x="5938838" y="3068638"/>
            <a:ext cx="504825" cy="288925"/>
          </a:xfrm>
          <a:prstGeom prst="rightArrow">
            <a:avLst>
              <a:gd name="adj1" fmla="val 50000"/>
              <a:gd name="adj2" fmla="val 43681"/>
            </a:avLst>
          </a:prstGeom>
          <a:solidFill>
            <a:srgbClr val="FF00FF"/>
          </a:solidFill>
          <a:ln w="9525">
            <a:solidFill>
              <a:schemeClr val="tx1"/>
            </a:solidFill>
            <a:miter lim="800000"/>
            <a:headEnd/>
            <a:tailEnd/>
          </a:ln>
        </p:spPr>
        <p:txBody>
          <a:bodyPr wrap="none" anchor="ctr"/>
          <a:lstStyle/>
          <a:p>
            <a:pPr algn="ctr">
              <a:defRPr/>
            </a:pPr>
            <a:endParaRPr lang="en-US">
              <a:latin typeface="+mj-lt"/>
              <a:ea typeface="+mn-ea"/>
              <a:cs typeface="Arial" charset="0"/>
            </a:endParaRPr>
          </a:p>
        </p:txBody>
      </p:sp>
      <p:sp>
        <p:nvSpPr>
          <p:cNvPr id="28674" name="Rectangle 2"/>
          <p:cNvSpPr>
            <a:spLocks noChangeArrowheads="1"/>
          </p:cNvSpPr>
          <p:nvPr/>
        </p:nvSpPr>
        <p:spPr bwMode="auto">
          <a:xfrm>
            <a:off x="685800" y="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defRPr/>
            </a:pPr>
            <a:r>
              <a:rPr lang="en-GB" sz="3600" b="1" dirty="0">
                <a:latin typeface="+mj-lt"/>
                <a:ea typeface="+mn-ea"/>
                <a:cs typeface="Arial" charset="0"/>
              </a:rPr>
              <a:t>University of St Andrews </a:t>
            </a:r>
            <a:endParaRPr lang="en-GB" sz="3600" b="1" dirty="0" smtClean="0">
              <a:latin typeface="+mj-lt"/>
              <a:ea typeface="+mn-ea"/>
              <a:cs typeface="Arial" charset="0"/>
            </a:endParaRPr>
          </a:p>
          <a:p>
            <a:pPr algn="ctr">
              <a:defRPr/>
            </a:pPr>
            <a:r>
              <a:rPr lang="en-GB" sz="3600" b="1" dirty="0" smtClean="0">
                <a:latin typeface="+mj-lt"/>
                <a:ea typeface="+mn-ea"/>
                <a:cs typeface="Arial" charset="0"/>
              </a:rPr>
              <a:t>Other aspects of sustainability</a:t>
            </a:r>
            <a:endParaRPr lang="en-GB" sz="3600" b="1" dirty="0">
              <a:latin typeface="+mj-lt"/>
              <a:ea typeface="+mn-ea"/>
              <a:cs typeface="Arial" charset="0"/>
            </a:endParaRPr>
          </a:p>
        </p:txBody>
      </p:sp>
      <p:sp>
        <p:nvSpPr>
          <p:cNvPr id="28675" name="Text Box 3"/>
          <p:cNvSpPr txBox="1">
            <a:spLocks noChangeArrowheads="1"/>
          </p:cNvSpPr>
          <p:nvPr/>
        </p:nvSpPr>
        <p:spPr bwMode="auto">
          <a:xfrm>
            <a:off x="611188" y="4438650"/>
            <a:ext cx="2190750" cy="646113"/>
          </a:xfrm>
          <a:prstGeom prst="rect">
            <a:avLst/>
          </a:prstGeom>
          <a:solidFill>
            <a:schemeClr val="accent2">
              <a:lumMod val="20000"/>
              <a:lumOff val="80000"/>
            </a:schemeClr>
          </a:solidFill>
          <a:ln w="19050">
            <a:solidFill>
              <a:schemeClr val="tx1"/>
            </a:solidFill>
          </a:ln>
        </p:spPr>
        <p:txBody>
          <a:bodyPr>
            <a:spAutoFit/>
          </a:bodyPr>
          <a:lstStyle>
            <a:lvl1pPr>
              <a:defRPr sz="2000" b="1">
                <a:solidFill>
                  <a:schemeClr val="tx1"/>
                </a:solidFill>
                <a:latin typeface="Arial" charset="0"/>
              </a:defRPr>
            </a:lvl1pPr>
            <a:lvl2pPr marL="742950" indent="-285750">
              <a:defRPr sz="2000" b="1">
                <a:solidFill>
                  <a:schemeClr val="tx1"/>
                </a:solidFill>
                <a:latin typeface="Arial" charset="0"/>
              </a:defRPr>
            </a:lvl2pPr>
            <a:lvl3pPr marL="1143000" indent="-228600">
              <a:defRPr sz="2000" b="1">
                <a:solidFill>
                  <a:schemeClr val="tx1"/>
                </a:solidFill>
                <a:latin typeface="Arial" charset="0"/>
              </a:defRPr>
            </a:lvl3pPr>
            <a:lvl4pPr marL="1600200" indent="-228600">
              <a:defRPr sz="2000" b="1">
                <a:solidFill>
                  <a:schemeClr val="tx1"/>
                </a:solidFill>
                <a:latin typeface="Arial" charset="0"/>
              </a:defRPr>
            </a:lvl4pPr>
            <a:lvl5pPr marL="2057400" indent="-228600">
              <a:defRPr sz="2000" b="1">
                <a:solidFill>
                  <a:schemeClr val="tx1"/>
                </a:solidFill>
                <a:latin typeface="Arial" charset="0"/>
              </a:defRPr>
            </a:lvl5pPr>
            <a:lvl6pPr marL="2514600" indent="-228600" eaLnBrk="0" fontAlgn="base" hangingPunct="0">
              <a:spcBef>
                <a:spcPct val="0"/>
              </a:spcBef>
              <a:spcAft>
                <a:spcPct val="0"/>
              </a:spcAft>
              <a:defRPr sz="2000" b="1">
                <a:solidFill>
                  <a:schemeClr val="tx1"/>
                </a:solidFill>
                <a:latin typeface="Arial" charset="0"/>
              </a:defRPr>
            </a:lvl6pPr>
            <a:lvl7pPr marL="2971800" indent="-228600" eaLnBrk="0" fontAlgn="base" hangingPunct="0">
              <a:spcBef>
                <a:spcPct val="0"/>
              </a:spcBef>
              <a:spcAft>
                <a:spcPct val="0"/>
              </a:spcAft>
              <a:defRPr sz="2000" b="1">
                <a:solidFill>
                  <a:schemeClr val="tx1"/>
                </a:solidFill>
                <a:latin typeface="Arial" charset="0"/>
              </a:defRPr>
            </a:lvl7pPr>
            <a:lvl8pPr marL="3429000" indent="-228600" eaLnBrk="0" fontAlgn="base" hangingPunct="0">
              <a:spcBef>
                <a:spcPct val="0"/>
              </a:spcBef>
              <a:spcAft>
                <a:spcPct val="0"/>
              </a:spcAft>
              <a:defRPr sz="2000" b="1">
                <a:solidFill>
                  <a:schemeClr val="tx1"/>
                </a:solidFill>
                <a:latin typeface="Arial" charset="0"/>
              </a:defRPr>
            </a:lvl8pPr>
            <a:lvl9pPr marL="3886200" indent="-228600" eaLnBrk="0" fontAlgn="base" hangingPunct="0">
              <a:spcBef>
                <a:spcPct val="0"/>
              </a:spcBef>
              <a:spcAft>
                <a:spcPct val="0"/>
              </a:spcAft>
              <a:defRPr sz="2000" b="1">
                <a:solidFill>
                  <a:schemeClr val="tx1"/>
                </a:solidFill>
                <a:latin typeface="Arial" charset="0"/>
              </a:defRPr>
            </a:lvl9pPr>
          </a:lstStyle>
          <a:p>
            <a:pPr algn="ctr">
              <a:spcBef>
                <a:spcPct val="50000"/>
              </a:spcBef>
              <a:buFont typeface="Wingdings" pitchFamily="2" charset="2"/>
              <a:buNone/>
              <a:defRPr/>
            </a:pPr>
            <a:r>
              <a:rPr lang="en-GB" sz="1800" b="0" dirty="0" smtClean="0">
                <a:latin typeface="+mj-lt"/>
                <a:ea typeface="+mn-ea"/>
                <a:cs typeface="Arial" charset="0"/>
              </a:rPr>
              <a:t>Student groups and initiatives</a:t>
            </a:r>
          </a:p>
        </p:txBody>
      </p:sp>
      <p:sp>
        <p:nvSpPr>
          <p:cNvPr id="28676" name="Rectangle 4"/>
          <p:cNvSpPr>
            <a:spLocks noChangeArrowheads="1"/>
          </p:cNvSpPr>
          <p:nvPr/>
        </p:nvSpPr>
        <p:spPr bwMode="auto">
          <a:xfrm>
            <a:off x="5292725" y="1268413"/>
            <a:ext cx="3168650" cy="646112"/>
          </a:xfrm>
          <a:prstGeom prst="rect">
            <a:avLst/>
          </a:prstGeom>
          <a:solidFill>
            <a:schemeClr val="accent2">
              <a:lumMod val="20000"/>
              <a:lumOff val="80000"/>
            </a:schemeClr>
          </a:solidFill>
          <a:ln w="19050">
            <a:solidFill>
              <a:schemeClr val="tx1"/>
            </a:solidFill>
          </a:ln>
        </p:spPr>
        <p:txBody>
          <a:bodyPr>
            <a:spAutoFit/>
          </a:bodyPr>
          <a:lstStyle/>
          <a:p>
            <a:pPr algn="ctr">
              <a:spcBef>
                <a:spcPct val="50000"/>
              </a:spcBef>
              <a:buFont typeface="Wingdings" pitchFamily="2" charset="2"/>
              <a:buNone/>
              <a:defRPr/>
            </a:pPr>
            <a:r>
              <a:rPr lang="en-GB" dirty="0">
                <a:latin typeface="+mj-lt"/>
                <a:ea typeface="+mn-ea"/>
                <a:cs typeface="Arial" charset="0"/>
              </a:rPr>
              <a:t>Research: St Andrews Sustainability Institute (SASI)</a:t>
            </a:r>
          </a:p>
        </p:txBody>
      </p:sp>
      <p:sp>
        <p:nvSpPr>
          <p:cNvPr id="28677" name="Rectangle 5"/>
          <p:cNvSpPr>
            <a:spLocks noChangeArrowheads="1"/>
          </p:cNvSpPr>
          <p:nvPr/>
        </p:nvSpPr>
        <p:spPr bwMode="auto">
          <a:xfrm>
            <a:off x="814388" y="1268413"/>
            <a:ext cx="3252787" cy="646112"/>
          </a:xfrm>
          <a:prstGeom prst="rect">
            <a:avLst/>
          </a:prstGeom>
          <a:solidFill>
            <a:schemeClr val="accent2">
              <a:lumMod val="20000"/>
              <a:lumOff val="80000"/>
            </a:schemeClr>
          </a:solidFill>
          <a:ln w="19050">
            <a:solidFill>
              <a:schemeClr val="tx2">
                <a:lumMod val="75000"/>
              </a:schemeClr>
            </a:solidFill>
          </a:ln>
        </p:spPr>
        <p:txBody>
          <a:bodyPr>
            <a:spAutoFit/>
          </a:bodyPr>
          <a:lstStyle/>
          <a:p>
            <a:pPr algn="ctr">
              <a:defRPr/>
            </a:pPr>
            <a:r>
              <a:rPr lang="en-GB" dirty="0">
                <a:latin typeface="+mj-lt"/>
                <a:ea typeface="+mn-ea"/>
                <a:cs typeface="Arial" charset="0"/>
              </a:rPr>
              <a:t>SD Undergraduate Programme:</a:t>
            </a:r>
          </a:p>
          <a:p>
            <a:pPr algn="ctr">
              <a:defRPr/>
            </a:pPr>
            <a:r>
              <a:rPr lang="en-GB" dirty="0">
                <a:latin typeface="+mj-lt"/>
                <a:ea typeface="+mn-ea"/>
                <a:cs typeface="Arial" charset="0"/>
              </a:rPr>
              <a:t>Interdisciplinary curriculum</a:t>
            </a:r>
            <a:endParaRPr lang="en-US" dirty="0">
              <a:latin typeface="+mj-lt"/>
              <a:ea typeface="+mn-ea"/>
              <a:cs typeface="Arial" charset="0"/>
            </a:endParaRPr>
          </a:p>
        </p:txBody>
      </p:sp>
      <p:sp>
        <p:nvSpPr>
          <p:cNvPr id="28678" name="Rectangle 6"/>
          <p:cNvSpPr>
            <a:spLocks noChangeArrowheads="1"/>
          </p:cNvSpPr>
          <p:nvPr/>
        </p:nvSpPr>
        <p:spPr bwMode="auto">
          <a:xfrm>
            <a:off x="6443663" y="2854325"/>
            <a:ext cx="2700337" cy="646113"/>
          </a:xfrm>
          <a:prstGeom prst="rect">
            <a:avLst/>
          </a:prstGeom>
          <a:solidFill>
            <a:schemeClr val="accent2">
              <a:lumMod val="20000"/>
              <a:lumOff val="80000"/>
            </a:schemeClr>
          </a:solidFill>
          <a:ln w="19050">
            <a:solidFill>
              <a:schemeClr val="tx1"/>
            </a:solidFill>
          </a:ln>
        </p:spPr>
        <p:txBody>
          <a:bodyPr wrap="square">
            <a:spAutoFit/>
          </a:bodyPr>
          <a:lstStyle/>
          <a:p>
            <a:pPr algn="ctr">
              <a:defRPr/>
            </a:pPr>
            <a:r>
              <a:rPr lang="en-GB" dirty="0">
                <a:latin typeface="+mj-lt"/>
                <a:ea typeface="+mn-ea"/>
                <a:cs typeface="Arial" charset="0"/>
              </a:rPr>
              <a:t>Postgraduate teaching: MSc and PhD</a:t>
            </a:r>
            <a:endParaRPr lang="en-US" dirty="0">
              <a:latin typeface="+mj-lt"/>
              <a:ea typeface="+mn-ea"/>
              <a:cs typeface="Arial" charset="0"/>
            </a:endParaRPr>
          </a:p>
        </p:txBody>
      </p:sp>
      <p:sp>
        <p:nvSpPr>
          <p:cNvPr id="28679" name="Rectangle 7"/>
          <p:cNvSpPr>
            <a:spLocks noChangeArrowheads="1"/>
          </p:cNvSpPr>
          <p:nvPr/>
        </p:nvSpPr>
        <p:spPr bwMode="auto">
          <a:xfrm>
            <a:off x="179388" y="2852738"/>
            <a:ext cx="2520950" cy="646331"/>
          </a:xfrm>
          <a:prstGeom prst="rect">
            <a:avLst/>
          </a:prstGeom>
          <a:solidFill>
            <a:schemeClr val="accent2">
              <a:lumMod val="20000"/>
              <a:lumOff val="80000"/>
            </a:schemeClr>
          </a:solidFill>
          <a:ln w="19050">
            <a:solidFill>
              <a:schemeClr val="tx1"/>
            </a:solidFill>
          </a:ln>
        </p:spPr>
        <p:txBody>
          <a:bodyPr>
            <a:spAutoFit/>
          </a:bodyPr>
          <a:lstStyle/>
          <a:p>
            <a:pPr algn="ctr">
              <a:defRPr/>
            </a:pPr>
            <a:r>
              <a:rPr lang="en-GB" dirty="0">
                <a:latin typeface="+mj-lt"/>
                <a:ea typeface="+mn-ea"/>
                <a:cs typeface="Arial" charset="0"/>
              </a:rPr>
              <a:t>Estates: Sustainable Development Strategy</a:t>
            </a:r>
            <a:endParaRPr lang="en-US" dirty="0">
              <a:latin typeface="+mj-lt"/>
              <a:ea typeface="+mn-ea"/>
              <a:cs typeface="Arial" charset="0"/>
            </a:endParaRPr>
          </a:p>
        </p:txBody>
      </p:sp>
      <p:sp>
        <p:nvSpPr>
          <p:cNvPr id="28681" name="Text Box 9"/>
          <p:cNvSpPr txBox="1">
            <a:spLocks noChangeArrowheads="1"/>
          </p:cNvSpPr>
          <p:nvPr/>
        </p:nvSpPr>
        <p:spPr bwMode="auto">
          <a:xfrm>
            <a:off x="1854303" y="5405735"/>
            <a:ext cx="3011487" cy="646331"/>
          </a:xfrm>
          <a:prstGeom prst="rect">
            <a:avLst/>
          </a:prstGeom>
          <a:solidFill>
            <a:schemeClr val="accent2">
              <a:lumMod val="20000"/>
              <a:lumOff val="80000"/>
            </a:schemeClr>
          </a:solidFill>
          <a:ln w="19050">
            <a:solidFill>
              <a:schemeClr val="tx1"/>
            </a:solidFill>
          </a:ln>
        </p:spPr>
        <p:txBody>
          <a:bodyPr>
            <a:spAutoFit/>
          </a:bodyPr>
          <a:lstStyle>
            <a:lvl1pPr>
              <a:defRPr sz="2000" b="1">
                <a:solidFill>
                  <a:schemeClr val="tx1"/>
                </a:solidFill>
                <a:latin typeface="Arial" charset="0"/>
              </a:defRPr>
            </a:lvl1pPr>
            <a:lvl2pPr marL="742950" indent="-285750">
              <a:defRPr sz="2000" b="1">
                <a:solidFill>
                  <a:schemeClr val="tx1"/>
                </a:solidFill>
                <a:latin typeface="Arial" charset="0"/>
              </a:defRPr>
            </a:lvl2pPr>
            <a:lvl3pPr marL="1143000" indent="-228600">
              <a:defRPr sz="2000" b="1">
                <a:solidFill>
                  <a:schemeClr val="tx1"/>
                </a:solidFill>
                <a:latin typeface="Arial" charset="0"/>
              </a:defRPr>
            </a:lvl3pPr>
            <a:lvl4pPr marL="1600200" indent="-228600">
              <a:defRPr sz="2000" b="1">
                <a:solidFill>
                  <a:schemeClr val="tx1"/>
                </a:solidFill>
                <a:latin typeface="Arial" charset="0"/>
              </a:defRPr>
            </a:lvl4pPr>
            <a:lvl5pPr marL="2057400" indent="-228600">
              <a:defRPr sz="2000" b="1">
                <a:solidFill>
                  <a:schemeClr val="tx1"/>
                </a:solidFill>
                <a:latin typeface="Arial" charset="0"/>
              </a:defRPr>
            </a:lvl5pPr>
            <a:lvl6pPr marL="2514600" indent="-228600" eaLnBrk="0" fontAlgn="base" hangingPunct="0">
              <a:spcBef>
                <a:spcPct val="0"/>
              </a:spcBef>
              <a:spcAft>
                <a:spcPct val="0"/>
              </a:spcAft>
              <a:defRPr sz="2000" b="1">
                <a:solidFill>
                  <a:schemeClr val="tx1"/>
                </a:solidFill>
                <a:latin typeface="Arial" charset="0"/>
              </a:defRPr>
            </a:lvl6pPr>
            <a:lvl7pPr marL="2971800" indent="-228600" eaLnBrk="0" fontAlgn="base" hangingPunct="0">
              <a:spcBef>
                <a:spcPct val="0"/>
              </a:spcBef>
              <a:spcAft>
                <a:spcPct val="0"/>
              </a:spcAft>
              <a:defRPr sz="2000" b="1">
                <a:solidFill>
                  <a:schemeClr val="tx1"/>
                </a:solidFill>
                <a:latin typeface="Arial" charset="0"/>
              </a:defRPr>
            </a:lvl7pPr>
            <a:lvl8pPr marL="3429000" indent="-228600" eaLnBrk="0" fontAlgn="base" hangingPunct="0">
              <a:spcBef>
                <a:spcPct val="0"/>
              </a:spcBef>
              <a:spcAft>
                <a:spcPct val="0"/>
              </a:spcAft>
              <a:defRPr sz="2000" b="1">
                <a:solidFill>
                  <a:schemeClr val="tx1"/>
                </a:solidFill>
                <a:latin typeface="Arial" charset="0"/>
              </a:defRPr>
            </a:lvl8pPr>
            <a:lvl9pPr marL="3886200" indent="-228600" eaLnBrk="0" fontAlgn="base" hangingPunct="0">
              <a:spcBef>
                <a:spcPct val="0"/>
              </a:spcBef>
              <a:spcAft>
                <a:spcPct val="0"/>
              </a:spcAft>
              <a:defRPr sz="2000" b="1">
                <a:solidFill>
                  <a:schemeClr val="tx1"/>
                </a:solidFill>
                <a:latin typeface="Arial" charset="0"/>
              </a:defRPr>
            </a:lvl9pPr>
          </a:lstStyle>
          <a:p>
            <a:pPr algn="ctr">
              <a:spcBef>
                <a:spcPct val="50000"/>
              </a:spcBef>
              <a:buFont typeface="Wingdings" pitchFamily="2" charset="2"/>
              <a:buNone/>
              <a:defRPr/>
            </a:pPr>
            <a:r>
              <a:rPr lang="en-GB" sz="1800" b="0" dirty="0" smtClean="0">
                <a:latin typeface="+mj-lt"/>
                <a:ea typeface="+mn-ea"/>
                <a:cs typeface="Arial" charset="0"/>
              </a:rPr>
              <a:t>Wider community</a:t>
            </a:r>
            <a:r>
              <a:rPr lang="en-GB" sz="1800" b="0" dirty="0" smtClean="0">
                <a:latin typeface="+mj-lt"/>
                <a:ea typeface="+mn-ea"/>
                <a:cs typeface="Arial" charset="0"/>
              </a:rPr>
              <a:t>: Local authority, </a:t>
            </a:r>
            <a:r>
              <a:rPr lang="en-GB" sz="1800" b="0" dirty="0" smtClean="0">
                <a:latin typeface="+mj-lt"/>
                <a:ea typeface="+mn-ea"/>
                <a:cs typeface="Arial" charset="0"/>
              </a:rPr>
              <a:t>community </a:t>
            </a:r>
            <a:r>
              <a:rPr lang="en-GB" sz="1800" b="0" dirty="0" err="1" smtClean="0">
                <a:latin typeface="+mj-lt"/>
                <a:ea typeface="+mn-ea"/>
                <a:cs typeface="Arial" charset="0"/>
              </a:rPr>
              <a:t>etc</a:t>
            </a:r>
            <a:endParaRPr lang="en-GB" sz="1800" b="0" dirty="0" smtClean="0">
              <a:latin typeface="+mj-lt"/>
              <a:ea typeface="+mn-ea"/>
              <a:cs typeface="Arial" charset="0"/>
            </a:endParaRPr>
          </a:p>
        </p:txBody>
      </p:sp>
      <p:pic>
        <p:nvPicPr>
          <p:cNvPr id="28682" name="Picture 10" descr="irvine building_5"/>
          <p:cNvPicPr>
            <a:picLocks noChangeAspect="1" noChangeArrowheads="1"/>
          </p:cNvPicPr>
          <p:nvPr/>
        </p:nvPicPr>
        <p:blipFill>
          <a:blip r:embed="rId3"/>
          <a:srcRect/>
          <a:stretch>
            <a:fillRect/>
          </a:stretch>
        </p:blipFill>
        <p:spPr bwMode="auto">
          <a:xfrm>
            <a:off x="3276600" y="2492375"/>
            <a:ext cx="2601913" cy="1733550"/>
          </a:xfrm>
          <a:prstGeom prst="rect">
            <a:avLst/>
          </a:prstGeom>
          <a:noFill/>
          <a:ln w="25400">
            <a:solidFill>
              <a:schemeClr val="tx2">
                <a:lumMod val="75000"/>
              </a:schemeClr>
            </a:solidFill>
            <a:miter lim="800000"/>
            <a:headEnd/>
            <a:tailEnd/>
          </a:ln>
          <a:extLst>
            <a:ext uri="{909E8E84-426E-40dd-AFC4-6F175D3DCCD1}">
              <a14:hiddenFill xmlns:a14="http://schemas.microsoft.com/office/drawing/2010/main">
                <a:solidFill>
                  <a:srgbClr val="FFFFFF"/>
                </a:solidFill>
              </a14:hiddenFill>
            </a:ext>
          </a:extLst>
        </p:spPr>
      </p:pic>
      <p:sp>
        <p:nvSpPr>
          <p:cNvPr id="28683" name="AutoShape 11"/>
          <p:cNvSpPr>
            <a:spLocks noChangeArrowheads="1"/>
          </p:cNvSpPr>
          <p:nvPr/>
        </p:nvSpPr>
        <p:spPr bwMode="auto">
          <a:xfrm rot="3263349">
            <a:off x="2843213" y="2060575"/>
            <a:ext cx="504825" cy="288925"/>
          </a:xfrm>
          <a:prstGeom prst="rightArrow">
            <a:avLst>
              <a:gd name="adj1" fmla="val 50000"/>
              <a:gd name="adj2" fmla="val 43681"/>
            </a:avLst>
          </a:prstGeom>
          <a:solidFill>
            <a:srgbClr val="FF00FF"/>
          </a:solidFill>
          <a:ln w="9525">
            <a:solidFill>
              <a:schemeClr val="tx1"/>
            </a:solidFill>
            <a:miter lim="800000"/>
            <a:headEnd/>
            <a:tailEnd/>
          </a:ln>
        </p:spPr>
        <p:txBody>
          <a:bodyPr wrap="none" anchor="ctr"/>
          <a:lstStyle/>
          <a:p>
            <a:pPr algn="ctr">
              <a:defRPr/>
            </a:pPr>
            <a:endParaRPr lang="en-US">
              <a:latin typeface="+mj-lt"/>
              <a:ea typeface="+mn-ea"/>
              <a:cs typeface="Arial" charset="0"/>
            </a:endParaRPr>
          </a:p>
        </p:txBody>
      </p:sp>
      <p:sp>
        <p:nvSpPr>
          <p:cNvPr id="28684" name="AutoShape 12"/>
          <p:cNvSpPr>
            <a:spLocks noChangeArrowheads="1"/>
          </p:cNvSpPr>
          <p:nvPr/>
        </p:nvSpPr>
        <p:spPr bwMode="auto">
          <a:xfrm>
            <a:off x="2700338" y="3068638"/>
            <a:ext cx="504825" cy="288925"/>
          </a:xfrm>
          <a:prstGeom prst="rightArrow">
            <a:avLst>
              <a:gd name="adj1" fmla="val 50000"/>
              <a:gd name="adj2" fmla="val 43681"/>
            </a:avLst>
          </a:prstGeom>
          <a:solidFill>
            <a:srgbClr val="FF00FF"/>
          </a:solidFill>
          <a:ln w="9525">
            <a:solidFill>
              <a:schemeClr val="tx1"/>
            </a:solidFill>
            <a:miter lim="800000"/>
            <a:headEnd/>
            <a:tailEnd/>
          </a:ln>
        </p:spPr>
        <p:txBody>
          <a:bodyPr wrap="none" anchor="ctr"/>
          <a:lstStyle/>
          <a:p>
            <a:pPr algn="ctr">
              <a:defRPr/>
            </a:pPr>
            <a:endParaRPr lang="en-US">
              <a:latin typeface="+mj-lt"/>
              <a:ea typeface="+mn-ea"/>
              <a:cs typeface="Arial" charset="0"/>
            </a:endParaRPr>
          </a:p>
        </p:txBody>
      </p:sp>
      <p:sp>
        <p:nvSpPr>
          <p:cNvPr id="28685" name="AutoShape 13"/>
          <p:cNvSpPr>
            <a:spLocks noChangeArrowheads="1"/>
          </p:cNvSpPr>
          <p:nvPr/>
        </p:nvSpPr>
        <p:spPr bwMode="auto">
          <a:xfrm rot="8117297">
            <a:off x="5688013" y="2097088"/>
            <a:ext cx="504825" cy="288925"/>
          </a:xfrm>
          <a:prstGeom prst="rightArrow">
            <a:avLst>
              <a:gd name="adj1" fmla="val 50000"/>
              <a:gd name="adj2" fmla="val 43681"/>
            </a:avLst>
          </a:prstGeom>
          <a:solidFill>
            <a:srgbClr val="FF00FF"/>
          </a:solidFill>
          <a:ln w="9525">
            <a:solidFill>
              <a:schemeClr val="tx1"/>
            </a:solidFill>
            <a:miter lim="800000"/>
            <a:headEnd/>
            <a:tailEnd/>
          </a:ln>
        </p:spPr>
        <p:txBody>
          <a:bodyPr wrap="none" anchor="ctr"/>
          <a:lstStyle/>
          <a:p>
            <a:pPr algn="ctr">
              <a:defRPr/>
            </a:pPr>
            <a:endParaRPr lang="en-US">
              <a:latin typeface="+mj-lt"/>
              <a:ea typeface="+mn-ea"/>
              <a:cs typeface="Arial" charset="0"/>
            </a:endParaRPr>
          </a:p>
        </p:txBody>
      </p:sp>
      <p:sp>
        <p:nvSpPr>
          <p:cNvPr id="28687" name="AutoShape 15"/>
          <p:cNvSpPr>
            <a:spLocks noChangeArrowheads="1"/>
          </p:cNvSpPr>
          <p:nvPr/>
        </p:nvSpPr>
        <p:spPr bwMode="auto">
          <a:xfrm rot="12280226">
            <a:off x="5868988" y="4279900"/>
            <a:ext cx="504825" cy="288925"/>
          </a:xfrm>
          <a:prstGeom prst="rightArrow">
            <a:avLst>
              <a:gd name="adj1" fmla="val 50000"/>
              <a:gd name="adj2" fmla="val 43681"/>
            </a:avLst>
          </a:prstGeom>
          <a:solidFill>
            <a:srgbClr val="FF00FF"/>
          </a:solidFill>
          <a:ln w="9525">
            <a:solidFill>
              <a:schemeClr val="tx1"/>
            </a:solidFill>
            <a:miter lim="800000"/>
            <a:headEnd/>
            <a:tailEnd/>
          </a:ln>
        </p:spPr>
        <p:txBody>
          <a:bodyPr wrap="none" anchor="ctr"/>
          <a:lstStyle/>
          <a:p>
            <a:pPr algn="ctr">
              <a:defRPr/>
            </a:pPr>
            <a:endParaRPr lang="en-US">
              <a:latin typeface="+mj-lt"/>
              <a:ea typeface="+mn-ea"/>
              <a:cs typeface="Arial" charset="0"/>
            </a:endParaRPr>
          </a:p>
        </p:txBody>
      </p:sp>
      <p:sp>
        <p:nvSpPr>
          <p:cNvPr id="28688" name="AutoShape 16"/>
          <p:cNvSpPr>
            <a:spLocks noChangeArrowheads="1"/>
          </p:cNvSpPr>
          <p:nvPr/>
        </p:nvSpPr>
        <p:spPr bwMode="auto">
          <a:xfrm rot="-5400000">
            <a:off x="3424535" y="4646313"/>
            <a:ext cx="996356" cy="288925"/>
          </a:xfrm>
          <a:prstGeom prst="rightArrow">
            <a:avLst>
              <a:gd name="adj1" fmla="val 50000"/>
              <a:gd name="adj2" fmla="val 43681"/>
            </a:avLst>
          </a:prstGeom>
          <a:solidFill>
            <a:srgbClr val="FF00FF"/>
          </a:solidFill>
          <a:ln w="9525">
            <a:solidFill>
              <a:schemeClr val="tx1"/>
            </a:solidFill>
            <a:miter lim="800000"/>
            <a:headEnd/>
            <a:tailEnd/>
          </a:ln>
        </p:spPr>
        <p:txBody>
          <a:bodyPr wrap="none" anchor="ctr"/>
          <a:lstStyle/>
          <a:p>
            <a:pPr algn="ctr">
              <a:defRPr/>
            </a:pPr>
            <a:endParaRPr lang="en-US">
              <a:latin typeface="+mj-lt"/>
              <a:ea typeface="+mn-ea"/>
              <a:cs typeface="Arial" charset="0"/>
            </a:endParaRPr>
          </a:p>
        </p:txBody>
      </p:sp>
      <p:sp>
        <p:nvSpPr>
          <p:cNvPr id="28689" name="AutoShape 17"/>
          <p:cNvSpPr>
            <a:spLocks noChangeArrowheads="1"/>
          </p:cNvSpPr>
          <p:nvPr/>
        </p:nvSpPr>
        <p:spPr bwMode="auto">
          <a:xfrm rot="-2933235">
            <a:off x="2808288" y="4329113"/>
            <a:ext cx="504825" cy="288925"/>
          </a:xfrm>
          <a:prstGeom prst="rightArrow">
            <a:avLst>
              <a:gd name="adj1" fmla="val 50000"/>
              <a:gd name="adj2" fmla="val 43681"/>
            </a:avLst>
          </a:prstGeom>
          <a:solidFill>
            <a:srgbClr val="FF00FF"/>
          </a:solidFill>
          <a:ln w="9525">
            <a:solidFill>
              <a:schemeClr val="tx1"/>
            </a:solidFill>
            <a:miter lim="800000"/>
            <a:headEnd/>
            <a:tailEnd/>
          </a:ln>
        </p:spPr>
        <p:txBody>
          <a:bodyPr wrap="none" anchor="ctr"/>
          <a:lstStyle/>
          <a:p>
            <a:pPr algn="ctr">
              <a:defRPr/>
            </a:pPr>
            <a:endParaRPr lang="en-US">
              <a:latin typeface="+mj-lt"/>
              <a:ea typeface="+mn-ea"/>
              <a:cs typeface="Arial" charset="0"/>
            </a:endParaRPr>
          </a:p>
        </p:txBody>
      </p:sp>
      <p:sp>
        <p:nvSpPr>
          <p:cNvPr id="18" name="Rectangle 6"/>
          <p:cNvSpPr>
            <a:spLocks noChangeArrowheads="1"/>
          </p:cNvSpPr>
          <p:nvPr/>
        </p:nvSpPr>
        <p:spPr bwMode="auto">
          <a:xfrm>
            <a:off x="6443663" y="4365625"/>
            <a:ext cx="2376487" cy="923330"/>
          </a:xfrm>
          <a:prstGeom prst="rect">
            <a:avLst/>
          </a:prstGeom>
          <a:solidFill>
            <a:schemeClr val="accent2">
              <a:lumMod val="20000"/>
              <a:lumOff val="80000"/>
            </a:schemeClr>
          </a:solidFill>
          <a:ln w="19050">
            <a:solidFill>
              <a:schemeClr val="tx1"/>
            </a:solidFill>
          </a:ln>
        </p:spPr>
        <p:txBody>
          <a:bodyPr>
            <a:spAutoFit/>
          </a:bodyPr>
          <a:lstStyle/>
          <a:p>
            <a:pPr algn="ctr">
              <a:defRPr/>
            </a:pPr>
            <a:r>
              <a:rPr lang="en-US" dirty="0">
                <a:latin typeface="+mj-lt"/>
                <a:ea typeface="+mn-ea"/>
                <a:cs typeface="Arial" charset="0"/>
              </a:rPr>
              <a:t>Senior Management: A University </a:t>
            </a:r>
            <a:r>
              <a:rPr lang="en-US" dirty="0" smtClean="0">
                <a:latin typeface="+mj-lt"/>
                <a:ea typeface="+mn-ea"/>
                <a:cs typeface="Arial" charset="0"/>
              </a:rPr>
              <a:t>Goal; SDWG</a:t>
            </a:r>
            <a:endParaRPr lang="en-US" dirty="0">
              <a:latin typeface="+mj-lt"/>
              <a:ea typeface="+mn-ea"/>
              <a:cs typeface="Arial" charset="0"/>
            </a:endParaRPr>
          </a:p>
        </p:txBody>
      </p:sp>
      <p:pic>
        <p:nvPicPr>
          <p:cNvPr id="62481" name="Picture 2" descr="cres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5867400"/>
            <a:ext cx="663575"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Text Box 9"/>
          <p:cNvSpPr txBox="1">
            <a:spLocks noChangeArrowheads="1"/>
          </p:cNvSpPr>
          <p:nvPr/>
        </p:nvSpPr>
        <p:spPr bwMode="auto">
          <a:xfrm>
            <a:off x="5018191" y="5405735"/>
            <a:ext cx="2347810" cy="646331"/>
          </a:xfrm>
          <a:prstGeom prst="rect">
            <a:avLst/>
          </a:prstGeom>
          <a:solidFill>
            <a:schemeClr val="accent2">
              <a:lumMod val="20000"/>
              <a:lumOff val="80000"/>
            </a:schemeClr>
          </a:solidFill>
          <a:ln w="19050">
            <a:solidFill>
              <a:schemeClr val="tx1"/>
            </a:solidFill>
          </a:ln>
        </p:spPr>
        <p:txBody>
          <a:bodyPr wrap="square">
            <a:spAutoFit/>
          </a:bodyPr>
          <a:lstStyle>
            <a:lvl1pPr>
              <a:defRPr sz="2000" b="1">
                <a:solidFill>
                  <a:schemeClr val="tx1"/>
                </a:solidFill>
                <a:latin typeface="Arial" charset="0"/>
              </a:defRPr>
            </a:lvl1pPr>
            <a:lvl2pPr marL="742950" indent="-285750">
              <a:defRPr sz="2000" b="1">
                <a:solidFill>
                  <a:schemeClr val="tx1"/>
                </a:solidFill>
                <a:latin typeface="Arial" charset="0"/>
              </a:defRPr>
            </a:lvl2pPr>
            <a:lvl3pPr marL="1143000" indent="-228600">
              <a:defRPr sz="2000" b="1">
                <a:solidFill>
                  <a:schemeClr val="tx1"/>
                </a:solidFill>
                <a:latin typeface="Arial" charset="0"/>
              </a:defRPr>
            </a:lvl3pPr>
            <a:lvl4pPr marL="1600200" indent="-228600">
              <a:defRPr sz="2000" b="1">
                <a:solidFill>
                  <a:schemeClr val="tx1"/>
                </a:solidFill>
                <a:latin typeface="Arial" charset="0"/>
              </a:defRPr>
            </a:lvl4pPr>
            <a:lvl5pPr marL="2057400" indent="-228600">
              <a:defRPr sz="2000" b="1">
                <a:solidFill>
                  <a:schemeClr val="tx1"/>
                </a:solidFill>
                <a:latin typeface="Arial" charset="0"/>
              </a:defRPr>
            </a:lvl5pPr>
            <a:lvl6pPr marL="2514600" indent="-228600" eaLnBrk="0" fontAlgn="base" hangingPunct="0">
              <a:spcBef>
                <a:spcPct val="0"/>
              </a:spcBef>
              <a:spcAft>
                <a:spcPct val="0"/>
              </a:spcAft>
              <a:defRPr sz="2000" b="1">
                <a:solidFill>
                  <a:schemeClr val="tx1"/>
                </a:solidFill>
                <a:latin typeface="Arial" charset="0"/>
              </a:defRPr>
            </a:lvl6pPr>
            <a:lvl7pPr marL="2971800" indent="-228600" eaLnBrk="0" fontAlgn="base" hangingPunct="0">
              <a:spcBef>
                <a:spcPct val="0"/>
              </a:spcBef>
              <a:spcAft>
                <a:spcPct val="0"/>
              </a:spcAft>
              <a:defRPr sz="2000" b="1">
                <a:solidFill>
                  <a:schemeClr val="tx1"/>
                </a:solidFill>
                <a:latin typeface="Arial" charset="0"/>
              </a:defRPr>
            </a:lvl7pPr>
            <a:lvl8pPr marL="3429000" indent="-228600" eaLnBrk="0" fontAlgn="base" hangingPunct="0">
              <a:spcBef>
                <a:spcPct val="0"/>
              </a:spcBef>
              <a:spcAft>
                <a:spcPct val="0"/>
              </a:spcAft>
              <a:defRPr sz="2000" b="1">
                <a:solidFill>
                  <a:schemeClr val="tx1"/>
                </a:solidFill>
                <a:latin typeface="Arial" charset="0"/>
              </a:defRPr>
            </a:lvl8pPr>
            <a:lvl9pPr marL="3886200" indent="-228600" eaLnBrk="0" fontAlgn="base" hangingPunct="0">
              <a:spcBef>
                <a:spcPct val="0"/>
              </a:spcBef>
              <a:spcAft>
                <a:spcPct val="0"/>
              </a:spcAft>
              <a:defRPr sz="2000" b="1">
                <a:solidFill>
                  <a:schemeClr val="tx1"/>
                </a:solidFill>
                <a:latin typeface="Arial" charset="0"/>
              </a:defRPr>
            </a:lvl9pPr>
          </a:lstStyle>
          <a:p>
            <a:pPr algn="ctr">
              <a:spcBef>
                <a:spcPct val="50000"/>
              </a:spcBef>
              <a:buFont typeface="Wingdings" pitchFamily="2" charset="2"/>
              <a:buNone/>
              <a:defRPr/>
            </a:pPr>
            <a:r>
              <a:rPr lang="en-GB" sz="1800" b="0" dirty="0" smtClean="0">
                <a:latin typeface="+mj-lt"/>
                <a:ea typeface="+mn-ea"/>
                <a:cs typeface="Arial" charset="0"/>
              </a:rPr>
              <a:t>Transition: University of St Andrews</a:t>
            </a:r>
            <a:endParaRPr lang="en-GB" sz="1800" b="0" dirty="0" smtClean="0">
              <a:latin typeface="+mj-lt"/>
              <a:ea typeface="+mn-ea"/>
              <a:cs typeface="Arial" charset="0"/>
            </a:endParaRPr>
          </a:p>
        </p:txBody>
      </p:sp>
      <p:sp>
        <p:nvSpPr>
          <p:cNvPr id="20" name="AutoShape 16"/>
          <p:cNvSpPr>
            <a:spLocks noChangeArrowheads="1"/>
          </p:cNvSpPr>
          <p:nvPr/>
        </p:nvSpPr>
        <p:spPr bwMode="auto">
          <a:xfrm rot="16200000">
            <a:off x="5087680" y="4655839"/>
            <a:ext cx="996356" cy="288925"/>
          </a:xfrm>
          <a:prstGeom prst="rightArrow">
            <a:avLst>
              <a:gd name="adj1" fmla="val 50000"/>
              <a:gd name="adj2" fmla="val 43681"/>
            </a:avLst>
          </a:prstGeom>
          <a:solidFill>
            <a:srgbClr val="FF00FF"/>
          </a:solidFill>
          <a:ln w="9525">
            <a:solidFill>
              <a:schemeClr val="tx1"/>
            </a:solidFill>
            <a:miter lim="800000"/>
            <a:headEnd/>
            <a:tailEnd/>
          </a:ln>
        </p:spPr>
        <p:txBody>
          <a:bodyPr wrap="none" anchor="ctr"/>
          <a:lstStyle/>
          <a:p>
            <a:pPr algn="ctr">
              <a:defRPr/>
            </a:pPr>
            <a:endParaRPr lang="en-US">
              <a:latin typeface="+mj-lt"/>
              <a:ea typeface="+mn-ea"/>
              <a:cs typeface="Arial" charset="0"/>
            </a:endParaRPr>
          </a:p>
        </p:txBody>
      </p:sp>
    </p:spTree>
    <p:extLst>
      <p:ext uri="{BB962C8B-B14F-4D97-AF65-F5344CB8AC3E}">
        <p14:creationId xmlns:p14="http://schemas.microsoft.com/office/powerpoint/2010/main" val="716324022"/>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05470" y="2631514"/>
            <a:ext cx="2646998" cy="369332"/>
          </a:xfrm>
          <a:prstGeom prst="rect">
            <a:avLst/>
          </a:prstGeom>
          <a:noFill/>
        </p:spPr>
        <p:txBody>
          <a:bodyPr wrap="square" rtlCol="0">
            <a:spAutoFit/>
          </a:bodyPr>
          <a:lstStyle/>
          <a:p>
            <a:r>
              <a:rPr lang="en-US" dirty="0" smtClean="0">
                <a:latin typeface="Arial"/>
                <a:cs typeface="Arial"/>
              </a:rPr>
              <a:t>Sustainability action</a:t>
            </a:r>
            <a:endParaRPr lang="en-US" dirty="0">
              <a:latin typeface="Arial"/>
              <a:cs typeface="Arial"/>
            </a:endParaRPr>
          </a:p>
        </p:txBody>
      </p:sp>
      <p:sp>
        <p:nvSpPr>
          <p:cNvPr id="3" name="TextBox 2"/>
          <p:cNvSpPr txBox="1"/>
          <p:nvPr/>
        </p:nvSpPr>
        <p:spPr>
          <a:xfrm>
            <a:off x="2714881" y="2646814"/>
            <a:ext cx="1661081" cy="369332"/>
          </a:xfrm>
          <a:prstGeom prst="rect">
            <a:avLst/>
          </a:prstGeom>
          <a:noFill/>
        </p:spPr>
        <p:txBody>
          <a:bodyPr wrap="square" rtlCol="0">
            <a:spAutoFit/>
          </a:bodyPr>
          <a:lstStyle/>
          <a:p>
            <a:r>
              <a:rPr lang="en-US" dirty="0" smtClean="0">
                <a:latin typeface="Arial"/>
                <a:cs typeface="Arial"/>
              </a:rPr>
              <a:t>Community</a:t>
            </a:r>
            <a:endParaRPr lang="en-US" dirty="0">
              <a:latin typeface="Arial"/>
              <a:cs typeface="Arial"/>
            </a:endParaRPr>
          </a:p>
        </p:txBody>
      </p:sp>
      <p:sp>
        <p:nvSpPr>
          <p:cNvPr id="4" name="Curved Left Arrow 3"/>
          <p:cNvSpPr/>
          <p:nvPr/>
        </p:nvSpPr>
        <p:spPr>
          <a:xfrm rot="5400000">
            <a:off x="3977624" y="2779182"/>
            <a:ext cx="731520" cy="1502196"/>
          </a:xfrm>
          <a:prstGeom prst="curvedLeftArrow">
            <a:avLst>
              <a:gd name="adj1" fmla="val 25000"/>
              <a:gd name="adj2" fmla="val 50000"/>
              <a:gd name="adj3" fmla="val 20040"/>
            </a:avLst>
          </a:prstGeom>
          <a:solidFill>
            <a:srgbClr val="66006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5" name="Curved Left Arrow 4"/>
          <p:cNvSpPr/>
          <p:nvPr/>
        </p:nvSpPr>
        <p:spPr>
          <a:xfrm rot="16200000">
            <a:off x="4015573" y="1180089"/>
            <a:ext cx="731520" cy="1578093"/>
          </a:xfrm>
          <a:prstGeom prst="curvedLeftArrow">
            <a:avLst/>
          </a:prstGeom>
          <a:solidFill>
            <a:srgbClr val="66006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cxnSp>
        <p:nvCxnSpPr>
          <p:cNvPr id="7" name="Straight Arrow Connector 6"/>
          <p:cNvCxnSpPr/>
          <p:nvPr/>
        </p:nvCxnSpPr>
        <p:spPr>
          <a:xfrm>
            <a:off x="2402824" y="1751438"/>
            <a:ext cx="914400" cy="9144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1514756" y="1311831"/>
            <a:ext cx="1737149" cy="369332"/>
          </a:xfrm>
          <a:prstGeom prst="rect">
            <a:avLst/>
          </a:prstGeom>
          <a:noFill/>
        </p:spPr>
        <p:txBody>
          <a:bodyPr wrap="none" rtlCol="0">
            <a:spAutoFit/>
          </a:bodyPr>
          <a:lstStyle/>
          <a:p>
            <a:r>
              <a:rPr lang="en-US" dirty="0" smtClean="0">
                <a:latin typeface="Arial"/>
                <a:cs typeface="Arial"/>
              </a:rPr>
              <a:t>SD enthusiasts</a:t>
            </a:r>
            <a:endParaRPr lang="en-US" dirty="0">
              <a:latin typeface="Arial"/>
              <a:cs typeface="Arial"/>
            </a:endParaRPr>
          </a:p>
        </p:txBody>
      </p:sp>
      <p:cxnSp>
        <p:nvCxnSpPr>
          <p:cNvPr id="9" name="Straight Arrow Connector 8"/>
          <p:cNvCxnSpPr>
            <a:endCxn id="2" idx="0"/>
          </p:cNvCxnSpPr>
          <p:nvPr/>
        </p:nvCxnSpPr>
        <p:spPr>
          <a:xfrm flipH="1">
            <a:off x="5928969" y="1755775"/>
            <a:ext cx="864482" cy="875739"/>
          </a:xfrm>
          <a:prstGeom prst="straightConnector1">
            <a:avLst/>
          </a:prstGeom>
          <a:ln>
            <a:prstDash val="dash"/>
            <a:tailEnd type="arrow"/>
          </a:ln>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a:off x="5634027" y="1315067"/>
            <a:ext cx="3302594" cy="369332"/>
          </a:xfrm>
          <a:prstGeom prst="rect">
            <a:avLst/>
          </a:prstGeom>
          <a:noFill/>
        </p:spPr>
        <p:txBody>
          <a:bodyPr wrap="none" rtlCol="0">
            <a:spAutoFit/>
          </a:bodyPr>
          <a:lstStyle/>
          <a:p>
            <a:r>
              <a:rPr lang="en-US" dirty="0" smtClean="0">
                <a:latin typeface="Arial"/>
                <a:cs typeface="Arial"/>
              </a:rPr>
              <a:t>SD governance and structures</a:t>
            </a:r>
            <a:endParaRPr lang="en-US" dirty="0">
              <a:latin typeface="Arial"/>
              <a:cs typeface="Arial"/>
            </a:endParaRPr>
          </a:p>
        </p:txBody>
      </p:sp>
      <p:sp>
        <p:nvSpPr>
          <p:cNvPr id="6" name="TextBox 5"/>
          <p:cNvSpPr txBox="1"/>
          <p:nvPr/>
        </p:nvSpPr>
        <p:spPr>
          <a:xfrm>
            <a:off x="5031643" y="6037727"/>
            <a:ext cx="2892051" cy="400110"/>
          </a:xfrm>
          <a:prstGeom prst="rect">
            <a:avLst/>
          </a:prstGeom>
          <a:noFill/>
        </p:spPr>
        <p:txBody>
          <a:bodyPr wrap="square" rtlCol="0">
            <a:spAutoFit/>
          </a:bodyPr>
          <a:lstStyle/>
          <a:p>
            <a:r>
              <a:rPr lang="en-US" sz="2000" dirty="0" smtClean="0"/>
              <a:t>White and Harder (2013)</a:t>
            </a:r>
            <a:endParaRPr lang="en-US" sz="2000" dirty="0"/>
          </a:p>
        </p:txBody>
      </p:sp>
      <p:sp>
        <p:nvSpPr>
          <p:cNvPr id="10" name="TextBox 9"/>
          <p:cNvSpPr txBox="1"/>
          <p:nvPr/>
        </p:nvSpPr>
        <p:spPr>
          <a:xfrm>
            <a:off x="682429" y="4246557"/>
            <a:ext cx="7742380" cy="954107"/>
          </a:xfrm>
          <a:prstGeom prst="rect">
            <a:avLst/>
          </a:prstGeom>
          <a:noFill/>
        </p:spPr>
        <p:txBody>
          <a:bodyPr wrap="square" rtlCol="0">
            <a:spAutoFit/>
          </a:bodyPr>
          <a:lstStyle/>
          <a:p>
            <a:pPr algn="ctr"/>
            <a:r>
              <a:rPr lang="en-US" sz="2800" dirty="0" smtClean="0"/>
              <a:t>The virtuous cycle of sustainability action </a:t>
            </a:r>
          </a:p>
          <a:p>
            <a:pPr algn="ctr"/>
            <a:r>
              <a:rPr lang="en-US" sz="2800" dirty="0" smtClean="0"/>
              <a:t>within a University</a:t>
            </a:r>
            <a:endParaRPr lang="en-US" sz="2800" dirty="0"/>
          </a:p>
        </p:txBody>
      </p:sp>
      <p:sp>
        <p:nvSpPr>
          <p:cNvPr id="11" name="TextBox 10"/>
          <p:cNvSpPr txBox="1"/>
          <p:nvPr/>
        </p:nvSpPr>
        <p:spPr>
          <a:xfrm>
            <a:off x="1176084" y="169329"/>
            <a:ext cx="6719077" cy="769441"/>
          </a:xfrm>
          <a:prstGeom prst="rect">
            <a:avLst/>
          </a:prstGeom>
          <a:noFill/>
        </p:spPr>
        <p:txBody>
          <a:bodyPr wrap="square" rtlCol="0">
            <a:spAutoFit/>
          </a:bodyPr>
          <a:lstStyle/>
          <a:p>
            <a:pPr algn="ctr"/>
            <a:r>
              <a:rPr lang="en-US" sz="4400" dirty="0"/>
              <a:t>University </a:t>
            </a:r>
            <a:r>
              <a:rPr lang="en-US" sz="4400" dirty="0" smtClean="0"/>
              <a:t>‘community’</a:t>
            </a:r>
            <a:endParaRPr lang="en-US" sz="4400" dirty="0"/>
          </a:p>
        </p:txBody>
      </p:sp>
    </p:spTree>
    <p:extLst>
      <p:ext uri="{BB962C8B-B14F-4D97-AF65-F5344CB8AC3E}">
        <p14:creationId xmlns:p14="http://schemas.microsoft.com/office/powerpoint/2010/main" val="3500756065"/>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228601"/>
            <a:ext cx="3110864" cy="977900"/>
          </a:xfrm>
        </p:spPr>
        <p:txBody>
          <a:bodyPr>
            <a:normAutofit/>
          </a:bodyPr>
          <a:lstStyle/>
          <a:p>
            <a:r>
              <a:rPr lang="en-US" sz="2800" b="1" dirty="0" smtClean="0"/>
              <a:t>ESD in Green week</a:t>
            </a:r>
            <a:endParaRPr lang="en-US" sz="2800" b="1" dirty="0"/>
          </a:p>
        </p:txBody>
      </p:sp>
      <p:sp>
        <p:nvSpPr>
          <p:cNvPr id="4" name="Content Placeholder 3"/>
          <p:cNvSpPr>
            <a:spLocks noGrp="1"/>
          </p:cNvSpPr>
          <p:nvPr>
            <p:ph type="body" sz="quarter" idx="13"/>
          </p:nvPr>
        </p:nvSpPr>
        <p:spPr>
          <a:xfrm>
            <a:off x="274320" y="1430357"/>
            <a:ext cx="2834640" cy="4712208"/>
          </a:xfrm>
        </p:spPr>
        <p:txBody>
          <a:bodyPr>
            <a:noAutofit/>
          </a:bodyPr>
          <a:lstStyle/>
          <a:p>
            <a:r>
              <a:rPr lang="en-US" sz="2400" dirty="0" smtClean="0"/>
              <a:t>Everyone encouraged to think about how to incorporate a case study, example or theme that relates to SD</a:t>
            </a:r>
          </a:p>
          <a:p>
            <a:pPr marL="0" indent="0">
              <a:buNone/>
            </a:pPr>
            <a:r>
              <a:rPr lang="en-US" sz="2400" dirty="0" smtClean="0"/>
              <a:t>BUT</a:t>
            </a:r>
          </a:p>
          <a:p>
            <a:r>
              <a:rPr lang="en-US" sz="2400" dirty="0" smtClean="0"/>
              <a:t>Interpreted as environmental</a:t>
            </a:r>
          </a:p>
          <a:p>
            <a:r>
              <a:rPr lang="en-US" sz="2400" dirty="0" smtClean="0"/>
              <a:t>Tends to be focused on curriculum rather than pedagogy</a:t>
            </a:r>
            <a:endParaRPr lang="en-US" sz="2400" dirty="0"/>
          </a:p>
        </p:txBody>
      </p:sp>
      <p:pic>
        <p:nvPicPr>
          <p:cNvPr id="6" name="Picture Placeholder 5"/>
          <p:cNvPicPr>
            <a:picLocks noGrp="1" noChangeAspect="1"/>
          </p:cNvPicPr>
          <p:nvPr>
            <p:ph type="pic" idx="1"/>
          </p:nvPr>
        </p:nvPicPr>
        <p:blipFill>
          <a:blip r:embed="rId2"/>
          <a:srcRect t="10133" b="10133"/>
          <a:stretch>
            <a:fillRect/>
          </a:stretch>
        </p:blipFill>
        <p:spPr>
          <a:prstGeom prst="rect">
            <a:avLst/>
          </a:prstGeom>
        </p:spPr>
      </p:pic>
    </p:spTree>
    <p:extLst>
      <p:ext uri="{BB962C8B-B14F-4D97-AF65-F5344CB8AC3E}">
        <p14:creationId xmlns:p14="http://schemas.microsoft.com/office/powerpoint/2010/main" val="6598661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Future plans</a:t>
            </a:r>
            <a:endParaRPr lang="en-US" dirty="0"/>
          </a:p>
        </p:txBody>
      </p:sp>
      <p:sp>
        <p:nvSpPr>
          <p:cNvPr id="6" name="Content Placeholder 5"/>
          <p:cNvSpPr>
            <a:spLocks noGrp="1"/>
          </p:cNvSpPr>
          <p:nvPr>
            <p:ph sz="quarter" idx="13"/>
          </p:nvPr>
        </p:nvSpPr>
        <p:spPr/>
        <p:txBody>
          <a:bodyPr/>
          <a:lstStyle/>
          <a:p>
            <a:endParaRPr lang="en-US" dirty="0" smtClean="0"/>
          </a:p>
          <a:p>
            <a:r>
              <a:rPr lang="en-US" dirty="0" smtClean="0"/>
              <a:t>SD Working Group has begun engagement from above</a:t>
            </a:r>
          </a:p>
          <a:p>
            <a:r>
              <a:rPr lang="en-US" dirty="0" smtClean="0"/>
              <a:t>Transition: University of St Andrews is pushing unofficial engagement</a:t>
            </a:r>
          </a:p>
          <a:p>
            <a:r>
              <a:rPr lang="en-US" dirty="0" smtClean="0"/>
              <a:t>Research debate has intensified again</a:t>
            </a:r>
          </a:p>
          <a:p>
            <a:r>
              <a:rPr lang="en-US" dirty="0" smtClean="0"/>
              <a:t>Plans to create an action plan with SMART targets to strengthen ESD amongst other sustainability goals</a:t>
            </a:r>
          </a:p>
          <a:p>
            <a:pPr marL="0" indent="0">
              <a:buNone/>
            </a:pPr>
            <a:r>
              <a:rPr lang="en-US" dirty="0" smtClean="0"/>
              <a:t>BUT</a:t>
            </a:r>
          </a:p>
          <a:p>
            <a:r>
              <a:rPr lang="en-US" dirty="0" smtClean="0"/>
              <a:t>Not all academics or managers want ESD!</a:t>
            </a:r>
          </a:p>
          <a:p>
            <a:r>
              <a:rPr lang="en-US" dirty="0" smtClean="0"/>
              <a:t>Fear of loss of academic freedom / imposition of ideology</a:t>
            </a:r>
            <a:endParaRPr lang="en-US" dirty="0"/>
          </a:p>
        </p:txBody>
      </p:sp>
    </p:spTree>
    <p:extLst>
      <p:ext uri="{BB962C8B-B14F-4D97-AF65-F5344CB8AC3E}">
        <p14:creationId xmlns:p14="http://schemas.microsoft.com/office/powerpoint/2010/main" val="34995692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Conclusions</a:t>
            </a:r>
            <a:endParaRPr lang="en-US" dirty="0"/>
          </a:p>
        </p:txBody>
      </p:sp>
      <p:sp>
        <p:nvSpPr>
          <p:cNvPr id="5" name="Content Placeholder 4"/>
          <p:cNvSpPr>
            <a:spLocks noGrp="1"/>
          </p:cNvSpPr>
          <p:nvPr>
            <p:ph sz="quarter" idx="13"/>
          </p:nvPr>
        </p:nvSpPr>
        <p:spPr>
          <a:xfrm>
            <a:off x="4445000" y="1298448"/>
            <a:ext cx="4424680" cy="4937760"/>
          </a:xfrm>
        </p:spPr>
        <p:txBody>
          <a:bodyPr>
            <a:normAutofit/>
          </a:bodyPr>
          <a:lstStyle/>
          <a:p>
            <a:r>
              <a:rPr lang="en-US" sz="2400" dirty="0" smtClean="0"/>
              <a:t>Academic excellence has forced us to use academic </a:t>
            </a:r>
            <a:r>
              <a:rPr lang="en-US" sz="2400" dirty="0" err="1" smtClean="0"/>
              <a:t>rigour</a:t>
            </a:r>
            <a:r>
              <a:rPr lang="en-US" sz="2400" dirty="0" smtClean="0"/>
              <a:t> in implementing ESD</a:t>
            </a:r>
          </a:p>
          <a:p>
            <a:r>
              <a:rPr lang="en-US" sz="2400" dirty="0" smtClean="0"/>
              <a:t>SD </a:t>
            </a:r>
            <a:r>
              <a:rPr lang="en-US" sz="2400" dirty="0" err="1" smtClean="0"/>
              <a:t>Programme</a:t>
            </a:r>
            <a:r>
              <a:rPr lang="en-US" sz="2400" dirty="0" smtClean="0"/>
              <a:t> has been a good way for us to begin, but we now need to move to wider ESD </a:t>
            </a:r>
          </a:p>
          <a:p>
            <a:r>
              <a:rPr lang="en-US" sz="2400" dirty="0" smtClean="0"/>
              <a:t>We are strengthened by sustainability activity across the University</a:t>
            </a:r>
            <a:endParaRPr lang="en-US" sz="2400" dirty="0"/>
          </a:p>
        </p:txBody>
      </p:sp>
      <p:pic>
        <p:nvPicPr>
          <p:cNvPr id="6" name="Picture 5"/>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0" y="2202329"/>
            <a:ext cx="4148667" cy="3242972"/>
          </a:xfrm>
          <a:prstGeom prst="rect">
            <a:avLst/>
          </a:prstGeom>
        </p:spPr>
      </p:pic>
    </p:spTree>
    <p:extLst>
      <p:ext uri="{BB962C8B-B14F-4D97-AF65-F5344CB8AC3E}">
        <p14:creationId xmlns:p14="http://schemas.microsoft.com/office/powerpoint/2010/main" val="40602086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contents</a:t>
            </a:r>
            <a:endParaRPr lang="en-US" dirty="0"/>
          </a:p>
        </p:txBody>
      </p:sp>
      <p:sp>
        <p:nvSpPr>
          <p:cNvPr id="3" name="Content Placeholder 2"/>
          <p:cNvSpPr>
            <a:spLocks noGrp="1"/>
          </p:cNvSpPr>
          <p:nvPr>
            <p:ph sz="quarter" idx="13"/>
          </p:nvPr>
        </p:nvSpPr>
        <p:spPr/>
        <p:txBody>
          <a:bodyPr/>
          <a:lstStyle/>
          <a:p>
            <a:endParaRPr lang="en-US" dirty="0" smtClean="0"/>
          </a:p>
          <a:p>
            <a:r>
              <a:rPr lang="en-US" dirty="0" smtClean="0"/>
              <a:t>‘academic excellence’</a:t>
            </a:r>
          </a:p>
          <a:p>
            <a:endParaRPr lang="en-US" dirty="0" smtClean="0"/>
          </a:p>
          <a:p>
            <a:r>
              <a:rPr lang="en-US" dirty="0" smtClean="0"/>
              <a:t>SD </a:t>
            </a:r>
            <a:r>
              <a:rPr lang="en-US" dirty="0" err="1" smtClean="0"/>
              <a:t>Programme</a:t>
            </a:r>
            <a:endParaRPr lang="en-US" dirty="0" smtClean="0"/>
          </a:p>
          <a:p>
            <a:endParaRPr lang="en-US" dirty="0" smtClean="0"/>
          </a:p>
          <a:p>
            <a:r>
              <a:rPr lang="en-US" dirty="0" smtClean="0"/>
              <a:t>Other aspects of SD at the University</a:t>
            </a:r>
          </a:p>
          <a:p>
            <a:endParaRPr lang="en-US" dirty="0"/>
          </a:p>
          <a:p>
            <a:r>
              <a:rPr lang="en-US" dirty="0" smtClean="0"/>
              <a:t>Future plans</a:t>
            </a:r>
          </a:p>
          <a:p>
            <a:endParaRPr lang="en-US" dirty="0"/>
          </a:p>
        </p:txBody>
      </p:sp>
    </p:spTree>
    <p:extLst>
      <p:ext uri="{BB962C8B-B14F-4D97-AF65-F5344CB8AC3E}">
        <p14:creationId xmlns:p14="http://schemas.microsoft.com/office/powerpoint/2010/main" val="27668894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icture Placeholder 7"/>
          <p:cNvSpPr>
            <a:spLocks noGrp="1"/>
          </p:cNvSpPr>
          <p:nvPr>
            <p:ph type="pic" idx="1"/>
          </p:nvPr>
        </p:nvSpPr>
        <p:spPr/>
      </p:sp>
      <p:sp>
        <p:nvSpPr>
          <p:cNvPr id="2" name="Title 1"/>
          <p:cNvSpPr>
            <a:spLocks noGrp="1"/>
          </p:cNvSpPr>
          <p:nvPr>
            <p:ph type="title"/>
          </p:nvPr>
        </p:nvSpPr>
        <p:spPr/>
        <p:txBody>
          <a:bodyPr>
            <a:normAutofit/>
          </a:bodyPr>
          <a:lstStyle/>
          <a:p>
            <a:r>
              <a:rPr lang="en-US" sz="2800" b="1" dirty="0" smtClean="0"/>
              <a:t>‘Academic excellence’</a:t>
            </a:r>
            <a:endParaRPr lang="en-US" sz="2800" b="1" dirty="0"/>
          </a:p>
        </p:txBody>
      </p:sp>
      <p:sp>
        <p:nvSpPr>
          <p:cNvPr id="3" name="Content Placeholder 2"/>
          <p:cNvSpPr>
            <a:spLocks noGrp="1"/>
          </p:cNvSpPr>
          <p:nvPr>
            <p:ph type="body" sz="quarter" idx="13"/>
          </p:nvPr>
        </p:nvSpPr>
        <p:spPr>
          <a:xfrm>
            <a:off x="274320" y="1841500"/>
            <a:ext cx="2834640" cy="4406899"/>
          </a:xfrm>
        </p:spPr>
        <p:txBody>
          <a:bodyPr>
            <a:normAutofit/>
          </a:bodyPr>
          <a:lstStyle/>
          <a:p>
            <a:r>
              <a:rPr lang="en-US" sz="2000" dirty="0" smtClean="0"/>
              <a:t>Small, ancient university</a:t>
            </a:r>
          </a:p>
          <a:p>
            <a:r>
              <a:rPr lang="en-US" sz="2000" dirty="0" smtClean="0"/>
              <a:t>Promotes research </a:t>
            </a:r>
          </a:p>
          <a:p>
            <a:r>
              <a:rPr lang="en-US" sz="2000" dirty="0" smtClean="0"/>
              <a:t>Easier to tackle through notion of ‘critical reflection’ than ‘curriculum’</a:t>
            </a:r>
          </a:p>
          <a:p>
            <a:r>
              <a:rPr lang="en-US" sz="2000" dirty="0" smtClean="0"/>
              <a:t>Wide scope for SD (explicitly not just environmental)</a:t>
            </a:r>
          </a:p>
          <a:p>
            <a:endParaRPr lang="en-US" sz="2000" dirty="0" smtClean="0"/>
          </a:p>
          <a:p>
            <a:endParaRPr lang="en-US" sz="2000" dirty="0"/>
          </a:p>
        </p:txBody>
      </p:sp>
      <p:pic>
        <p:nvPicPr>
          <p:cNvPr id="6" name="Picture 5"/>
          <p:cNvPicPr>
            <a:picLocks noChangeAspect="1"/>
          </p:cNvPicPr>
          <p:nvPr/>
        </p:nvPicPr>
        <p:blipFill>
          <a:blip r:embed="rId2"/>
          <a:stretch>
            <a:fillRect/>
          </a:stretch>
        </p:blipFill>
        <p:spPr>
          <a:xfrm>
            <a:off x="3367615" y="1609579"/>
            <a:ext cx="5903383" cy="3784220"/>
          </a:xfrm>
          <a:prstGeom prst="rect">
            <a:avLst/>
          </a:prstGeom>
        </p:spPr>
      </p:pic>
    </p:spTree>
    <p:extLst>
      <p:ext uri="{BB962C8B-B14F-4D97-AF65-F5344CB8AC3E}">
        <p14:creationId xmlns:p14="http://schemas.microsoft.com/office/powerpoint/2010/main" val="25269746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body" idx="4294967295"/>
          </p:nvPr>
        </p:nvSpPr>
        <p:spPr>
          <a:xfrm>
            <a:off x="684213" y="549275"/>
            <a:ext cx="7772400" cy="4114800"/>
          </a:xfrm>
          <a:prstGeom prst="rect">
            <a:avLst/>
          </a:prstGeom>
        </p:spPr>
        <p:txBody>
          <a:bodyPr/>
          <a:lstStyle/>
          <a:p>
            <a:pPr>
              <a:buFontTx/>
              <a:buNone/>
              <a:defRPr/>
            </a:pPr>
            <a:r>
              <a:rPr lang="en-GB" sz="2400" dirty="0" smtClean="0">
                <a:solidFill>
                  <a:srgbClr val="003366"/>
                </a:solidFill>
                <a:latin typeface="Berlin Sans FB Demi" charset="0"/>
                <a:cs typeface="+mn-cs"/>
              </a:rPr>
              <a:t>	The overall goal of the SD Programme is to enable students to critically interrogate the principles, practice and plurality of sustainable development and so to contribute to the evolution of innovative, interdisciplinary thinking and action in this area. </a:t>
            </a:r>
            <a:endParaRPr lang="en-US" sz="2400" dirty="0" smtClean="0">
              <a:solidFill>
                <a:srgbClr val="003366"/>
              </a:solidFill>
              <a:latin typeface="Berlin Sans FB Demi" charset="0"/>
              <a:cs typeface="+mn-cs"/>
            </a:endParaRPr>
          </a:p>
        </p:txBody>
      </p:sp>
      <p:pic>
        <p:nvPicPr>
          <p:cNvPr id="180227" name="Picture 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07950" y="4149725"/>
            <a:ext cx="9036050" cy="2038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32290151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Text Box 2"/>
          <p:cNvSpPr txBox="1">
            <a:spLocks noChangeArrowheads="1"/>
          </p:cNvSpPr>
          <p:nvPr/>
        </p:nvSpPr>
        <p:spPr bwMode="auto">
          <a:xfrm>
            <a:off x="144463" y="1851025"/>
            <a:ext cx="8891587" cy="2554288"/>
          </a:xfrm>
          <a:prstGeom prst="rect">
            <a:avLst/>
          </a:prstGeom>
          <a:solidFill>
            <a:srgbClr val="729A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marL="457200" indent="-457200">
              <a:defRPr sz="2400">
                <a:solidFill>
                  <a:schemeClr val="tx1"/>
                </a:solidFill>
                <a:latin typeface="Times New Roman" charset="0"/>
                <a:ea typeface="ＭＳ Ｐゴシック" charset="0"/>
              </a:defRPr>
            </a:lvl1pPr>
            <a:lvl2pPr marL="914400" indent="-457200">
              <a:defRPr sz="2400">
                <a:solidFill>
                  <a:schemeClr val="tx1"/>
                </a:solidFill>
                <a:latin typeface="Times New Roman" charset="0"/>
                <a:ea typeface="ＭＳ Ｐゴシック" charset="0"/>
              </a:defRPr>
            </a:lvl2pPr>
            <a:lvl3pPr marL="1371600" indent="-457200">
              <a:defRPr sz="2400">
                <a:solidFill>
                  <a:schemeClr val="tx1"/>
                </a:solidFill>
                <a:latin typeface="Times New Roman" charset="0"/>
                <a:ea typeface="ＭＳ Ｐゴシック" charset="0"/>
              </a:defRPr>
            </a:lvl3pPr>
            <a:lvl4pPr marL="1828800" indent="-457200">
              <a:defRPr sz="2400">
                <a:solidFill>
                  <a:schemeClr val="tx1"/>
                </a:solidFill>
                <a:latin typeface="Times New Roman" charset="0"/>
                <a:ea typeface="ＭＳ Ｐゴシック" charset="0"/>
              </a:defRPr>
            </a:lvl4pPr>
            <a:lvl5pPr marL="2286000" indent="-457200">
              <a:defRPr sz="2400">
                <a:solidFill>
                  <a:schemeClr val="tx1"/>
                </a:solidFill>
                <a:latin typeface="Times New Roman" charset="0"/>
                <a:ea typeface="ＭＳ Ｐゴシック" charset="0"/>
              </a:defRPr>
            </a:lvl5pPr>
            <a:lvl6pPr marL="2743200" indent="-457200" eaLnBrk="0" fontAlgn="base" hangingPunct="0">
              <a:spcBef>
                <a:spcPct val="0"/>
              </a:spcBef>
              <a:spcAft>
                <a:spcPct val="0"/>
              </a:spcAft>
              <a:defRPr sz="2400">
                <a:solidFill>
                  <a:schemeClr val="tx1"/>
                </a:solidFill>
                <a:latin typeface="Times New Roman" charset="0"/>
                <a:ea typeface="ＭＳ Ｐゴシック" charset="0"/>
              </a:defRPr>
            </a:lvl6pPr>
            <a:lvl7pPr marL="3200400" indent="-457200" eaLnBrk="0" fontAlgn="base" hangingPunct="0">
              <a:spcBef>
                <a:spcPct val="0"/>
              </a:spcBef>
              <a:spcAft>
                <a:spcPct val="0"/>
              </a:spcAft>
              <a:defRPr sz="2400">
                <a:solidFill>
                  <a:schemeClr val="tx1"/>
                </a:solidFill>
                <a:latin typeface="Times New Roman" charset="0"/>
                <a:ea typeface="ＭＳ Ｐゴシック" charset="0"/>
              </a:defRPr>
            </a:lvl7pPr>
            <a:lvl8pPr marL="3657600" indent="-457200" eaLnBrk="0" fontAlgn="base" hangingPunct="0">
              <a:spcBef>
                <a:spcPct val="0"/>
              </a:spcBef>
              <a:spcAft>
                <a:spcPct val="0"/>
              </a:spcAft>
              <a:defRPr sz="2400">
                <a:solidFill>
                  <a:schemeClr val="tx1"/>
                </a:solidFill>
                <a:latin typeface="Times New Roman" charset="0"/>
                <a:ea typeface="ＭＳ Ｐゴシック" charset="0"/>
              </a:defRPr>
            </a:lvl8pPr>
            <a:lvl9pPr marL="4114800" indent="-457200" eaLnBrk="0" fontAlgn="base" hangingPunct="0">
              <a:spcBef>
                <a:spcPct val="0"/>
              </a:spcBef>
              <a:spcAft>
                <a:spcPct val="0"/>
              </a:spcAft>
              <a:defRPr sz="2400">
                <a:solidFill>
                  <a:schemeClr val="tx1"/>
                </a:solidFill>
                <a:latin typeface="Times New Roman" charset="0"/>
                <a:ea typeface="ＭＳ Ｐゴシック" charset="0"/>
              </a:defRPr>
            </a:lvl9pPr>
          </a:lstStyle>
          <a:p>
            <a:pPr>
              <a:spcBef>
                <a:spcPct val="75000"/>
              </a:spcBef>
              <a:buFontTx/>
              <a:buAutoNum type="arabicPeriod"/>
              <a:defRPr/>
            </a:pPr>
            <a:r>
              <a:rPr lang="en-GB" sz="2000" dirty="0" smtClean="0">
                <a:solidFill>
                  <a:srgbClr val="000099"/>
                </a:solidFill>
                <a:latin typeface="Arial" charset="0"/>
                <a:cs typeface="+mn-cs"/>
              </a:rPr>
              <a:t> Critical interrogation of what </a:t>
            </a:r>
            <a:r>
              <a:rPr lang="ja-JP" altLang="en-GB" sz="2000" dirty="0" smtClean="0">
                <a:solidFill>
                  <a:srgbClr val="000099"/>
                </a:solidFill>
                <a:latin typeface="Arial"/>
                <a:cs typeface="+mn-cs"/>
              </a:rPr>
              <a:t>“</a:t>
            </a:r>
            <a:r>
              <a:rPr lang="en-GB" sz="2000" dirty="0" smtClean="0">
                <a:solidFill>
                  <a:srgbClr val="000099"/>
                </a:solidFill>
                <a:latin typeface="Arial" charset="0"/>
                <a:cs typeface="+mn-cs"/>
              </a:rPr>
              <a:t>Sustainable Development</a:t>
            </a:r>
            <a:r>
              <a:rPr lang="ja-JP" altLang="en-GB" sz="2000" dirty="0" smtClean="0">
                <a:solidFill>
                  <a:srgbClr val="000099"/>
                </a:solidFill>
                <a:latin typeface="Arial"/>
                <a:cs typeface="+mn-cs"/>
              </a:rPr>
              <a:t>”</a:t>
            </a:r>
            <a:r>
              <a:rPr lang="en-GB" sz="2000" dirty="0" smtClean="0">
                <a:solidFill>
                  <a:srgbClr val="000099"/>
                </a:solidFill>
                <a:latin typeface="Arial" charset="0"/>
                <a:cs typeface="+mn-cs"/>
              </a:rPr>
              <a:t> is or might be </a:t>
            </a:r>
          </a:p>
          <a:p>
            <a:pPr>
              <a:spcBef>
                <a:spcPct val="75000"/>
              </a:spcBef>
              <a:buFontTx/>
              <a:buAutoNum type="arabicPeriod"/>
              <a:defRPr/>
            </a:pPr>
            <a:r>
              <a:rPr lang="en-GB" sz="2000" dirty="0" smtClean="0">
                <a:solidFill>
                  <a:srgbClr val="000099"/>
                </a:solidFill>
                <a:latin typeface="Arial" charset="0"/>
                <a:cs typeface="+mn-cs"/>
              </a:rPr>
              <a:t> </a:t>
            </a:r>
            <a:r>
              <a:rPr lang="en-GB" sz="2000" dirty="0" err="1" smtClean="0">
                <a:solidFill>
                  <a:srgbClr val="000099"/>
                </a:solidFill>
                <a:latin typeface="Arial" charset="0"/>
                <a:cs typeface="+mn-cs"/>
              </a:rPr>
              <a:t>Interdisciplinarity</a:t>
            </a:r>
            <a:endParaRPr lang="en-GB" sz="2000" dirty="0" smtClean="0">
              <a:solidFill>
                <a:srgbClr val="000099"/>
              </a:solidFill>
              <a:latin typeface="Arial" charset="0"/>
              <a:cs typeface="+mn-cs"/>
            </a:endParaRPr>
          </a:p>
          <a:p>
            <a:pPr>
              <a:spcBef>
                <a:spcPct val="75000"/>
              </a:spcBef>
              <a:buFontTx/>
              <a:buAutoNum type="arabicPeriod"/>
              <a:defRPr/>
            </a:pPr>
            <a:r>
              <a:rPr lang="en-GB" sz="2000" dirty="0" smtClean="0">
                <a:solidFill>
                  <a:srgbClr val="000099"/>
                </a:solidFill>
                <a:latin typeface="Arial" charset="0"/>
                <a:cs typeface="+mn-cs"/>
              </a:rPr>
              <a:t> </a:t>
            </a:r>
            <a:r>
              <a:rPr lang="ja-JP" altLang="en-GB" sz="2000" dirty="0" smtClean="0">
                <a:solidFill>
                  <a:srgbClr val="000099"/>
                </a:solidFill>
                <a:latin typeface="Arial"/>
                <a:cs typeface="+mn-cs"/>
              </a:rPr>
              <a:t>‘</a:t>
            </a:r>
            <a:r>
              <a:rPr lang="en-GB" sz="2000" dirty="0" smtClean="0">
                <a:solidFill>
                  <a:srgbClr val="000099"/>
                </a:solidFill>
                <a:latin typeface="Arial" charset="0"/>
                <a:cs typeface="+mn-cs"/>
              </a:rPr>
              <a:t>Transformative</a:t>
            </a:r>
            <a:r>
              <a:rPr lang="ja-JP" altLang="en-GB" sz="2000" dirty="0" smtClean="0">
                <a:solidFill>
                  <a:srgbClr val="000099"/>
                </a:solidFill>
                <a:latin typeface="Arial"/>
                <a:cs typeface="+mn-cs"/>
              </a:rPr>
              <a:t>’</a:t>
            </a:r>
            <a:r>
              <a:rPr lang="en-GB" sz="2000" dirty="0" smtClean="0">
                <a:solidFill>
                  <a:srgbClr val="000099"/>
                </a:solidFill>
                <a:latin typeface="Arial" charset="0"/>
                <a:cs typeface="+mn-cs"/>
              </a:rPr>
              <a:t> rather than </a:t>
            </a:r>
            <a:r>
              <a:rPr lang="ja-JP" altLang="en-GB" sz="2000" dirty="0" smtClean="0">
                <a:solidFill>
                  <a:srgbClr val="000099"/>
                </a:solidFill>
                <a:latin typeface="Arial"/>
                <a:cs typeface="+mn-cs"/>
              </a:rPr>
              <a:t>‘</a:t>
            </a:r>
            <a:r>
              <a:rPr lang="en-GB" sz="2000" dirty="0" err="1" smtClean="0">
                <a:solidFill>
                  <a:srgbClr val="000099"/>
                </a:solidFill>
                <a:latin typeface="Arial" charset="0"/>
                <a:cs typeface="+mn-cs"/>
              </a:rPr>
              <a:t>transmissive</a:t>
            </a:r>
            <a:r>
              <a:rPr lang="ja-JP" altLang="en-GB" sz="2000" dirty="0" smtClean="0">
                <a:solidFill>
                  <a:srgbClr val="000099"/>
                </a:solidFill>
                <a:latin typeface="Arial"/>
                <a:cs typeface="+mn-cs"/>
              </a:rPr>
              <a:t>’</a:t>
            </a:r>
            <a:r>
              <a:rPr lang="en-GB" sz="2000" dirty="0" smtClean="0">
                <a:solidFill>
                  <a:srgbClr val="000099"/>
                </a:solidFill>
                <a:latin typeface="Arial" charset="0"/>
                <a:cs typeface="+mn-cs"/>
              </a:rPr>
              <a:t> education</a:t>
            </a:r>
          </a:p>
          <a:p>
            <a:pPr>
              <a:spcBef>
                <a:spcPct val="75000"/>
              </a:spcBef>
              <a:buFontTx/>
              <a:buAutoNum type="arabicPeriod"/>
              <a:defRPr/>
            </a:pPr>
            <a:r>
              <a:rPr lang="en-GB" sz="2000" dirty="0" smtClean="0">
                <a:solidFill>
                  <a:srgbClr val="000099"/>
                </a:solidFill>
                <a:latin typeface="Arial" charset="0"/>
                <a:cs typeface="+mn-cs"/>
              </a:rPr>
              <a:t> Academia as if the world matters!</a:t>
            </a:r>
          </a:p>
          <a:p>
            <a:pPr>
              <a:spcBef>
                <a:spcPct val="75000"/>
              </a:spcBef>
              <a:buFontTx/>
              <a:buAutoNum type="arabicPeriod"/>
              <a:defRPr/>
            </a:pPr>
            <a:r>
              <a:rPr lang="en-GB" sz="2000" dirty="0" smtClean="0">
                <a:solidFill>
                  <a:srgbClr val="000099"/>
                </a:solidFill>
                <a:latin typeface="Arial" charset="0"/>
                <a:cs typeface="+mn-cs"/>
              </a:rPr>
              <a:t> Maintaining local focus and global perspective</a:t>
            </a:r>
          </a:p>
        </p:txBody>
      </p:sp>
      <p:sp>
        <p:nvSpPr>
          <p:cNvPr id="182275" name="Text Box 3"/>
          <p:cNvSpPr txBox="1">
            <a:spLocks noChangeArrowheads="1"/>
          </p:cNvSpPr>
          <p:nvPr/>
        </p:nvSpPr>
        <p:spPr bwMode="auto">
          <a:xfrm>
            <a:off x="1058333" y="5149850"/>
            <a:ext cx="7175499" cy="7848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lgn="ctr">
              <a:spcBef>
                <a:spcPct val="50000"/>
              </a:spcBef>
              <a:defRPr/>
            </a:pPr>
            <a:r>
              <a:rPr lang="en-GB" i="1" dirty="0">
                <a:solidFill>
                  <a:srgbClr val="6B21CD"/>
                </a:solidFill>
                <a:cs typeface="+mn-cs"/>
              </a:rPr>
              <a:t>A unique approach to education for sustainable development </a:t>
            </a:r>
          </a:p>
          <a:p>
            <a:pPr algn="ctr">
              <a:spcBef>
                <a:spcPct val="50000"/>
              </a:spcBef>
              <a:defRPr/>
            </a:pPr>
            <a:endParaRPr lang="en-GB" i="1" dirty="0">
              <a:solidFill>
                <a:srgbClr val="6B21CD"/>
              </a:solidFill>
              <a:cs typeface="+mn-cs"/>
            </a:endParaRPr>
          </a:p>
        </p:txBody>
      </p:sp>
      <p:sp>
        <p:nvSpPr>
          <p:cNvPr id="182276" name="Text Box 4"/>
          <p:cNvSpPr txBox="1">
            <a:spLocks noChangeArrowheads="1"/>
          </p:cNvSpPr>
          <p:nvPr/>
        </p:nvSpPr>
        <p:spPr bwMode="auto">
          <a:xfrm>
            <a:off x="1908175" y="588963"/>
            <a:ext cx="5256213" cy="608012"/>
          </a:xfrm>
          <a:prstGeom prst="rect">
            <a:avLst/>
          </a:prstGeom>
          <a:solidFill>
            <a:srgbClr val="729A00"/>
          </a:solidFill>
          <a:ln w="28575">
            <a:solidFill>
              <a:srgbClr val="6600CC"/>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defRPr/>
            </a:pPr>
            <a:r>
              <a:rPr lang="en-GB" sz="3200">
                <a:solidFill>
                  <a:srgbClr val="6600CC"/>
                </a:solidFill>
                <a:cs typeface="+mn-cs"/>
              </a:rPr>
              <a:t>Principles of degree</a:t>
            </a:r>
          </a:p>
        </p:txBody>
      </p:sp>
    </p:spTree>
    <p:extLst>
      <p:ext uri="{BB962C8B-B14F-4D97-AF65-F5344CB8AC3E}">
        <p14:creationId xmlns:p14="http://schemas.microsoft.com/office/powerpoint/2010/main" val="320170864"/>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Rectangle 2"/>
          <p:cNvSpPr>
            <a:spLocks noGrp="1" noChangeArrowheads="1"/>
          </p:cNvSpPr>
          <p:nvPr>
            <p:ph type="title"/>
          </p:nvPr>
        </p:nvSpPr>
        <p:spPr/>
        <p:txBody>
          <a:bodyPr/>
          <a:lstStyle/>
          <a:p>
            <a:pPr>
              <a:defRPr/>
            </a:pPr>
            <a:r>
              <a:rPr lang="en-US" dirty="0" smtClean="0">
                <a:solidFill>
                  <a:srgbClr val="215968"/>
                </a:solidFill>
                <a:latin typeface="Arial" charset="0"/>
                <a:cs typeface="+mj-cs"/>
              </a:rPr>
              <a:t>1. Critical interrogation</a:t>
            </a:r>
          </a:p>
        </p:txBody>
      </p:sp>
      <p:sp>
        <p:nvSpPr>
          <p:cNvPr id="221187" name="Rectangle 3"/>
          <p:cNvSpPr>
            <a:spLocks noGrp="1" noChangeArrowheads="1"/>
          </p:cNvSpPr>
          <p:nvPr>
            <p:ph type="body" idx="4294967295"/>
          </p:nvPr>
        </p:nvSpPr>
        <p:spPr>
          <a:xfrm>
            <a:off x="457200" y="1600200"/>
            <a:ext cx="8229600" cy="4525963"/>
          </a:xfrm>
          <a:prstGeom prst="rect">
            <a:avLst/>
          </a:prstGeom>
        </p:spPr>
        <p:txBody>
          <a:bodyPr/>
          <a:lstStyle/>
          <a:p>
            <a:pPr>
              <a:defRPr/>
            </a:pPr>
            <a:endParaRPr noProof="1" smtClean="0">
              <a:cs typeface="+mn-cs"/>
            </a:endParaRPr>
          </a:p>
          <a:p>
            <a:pPr>
              <a:defRPr/>
            </a:pPr>
            <a:endParaRPr noProof="1" smtClean="0">
              <a:cs typeface="+mn-cs"/>
            </a:endParaRPr>
          </a:p>
        </p:txBody>
      </p:sp>
      <p:graphicFrame>
        <p:nvGraphicFramePr>
          <p:cNvPr id="40963" name="Object 4"/>
          <p:cNvGraphicFramePr>
            <a:graphicFrameLocks noChangeAspect="1"/>
          </p:cNvGraphicFramePr>
          <p:nvPr/>
        </p:nvGraphicFramePr>
        <p:xfrm>
          <a:off x="1858963" y="4191000"/>
          <a:ext cx="5532437" cy="2136775"/>
        </p:xfrm>
        <a:graphic>
          <a:graphicData uri="http://schemas.openxmlformats.org/presentationml/2006/ole">
            <mc:AlternateContent xmlns:mc="http://schemas.openxmlformats.org/markup-compatibility/2006">
              <mc:Choice xmlns:v="urn:schemas-microsoft-com:vml" Requires="v">
                <p:oleObj spid="_x0000_s5130" name="Document" r:id="rId4" imgW="5537200" imgH="2133600" progId="Word.Document.8">
                  <p:embed/>
                </p:oleObj>
              </mc:Choice>
              <mc:Fallback>
                <p:oleObj name="Document" r:id="rId4" imgW="5537200" imgH="2133600" progId="Word.Documen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58963" y="4191000"/>
                        <a:ext cx="5532437" cy="2136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221189" name="Text Box 5"/>
          <p:cNvSpPr txBox="1">
            <a:spLocks noChangeArrowheads="1"/>
          </p:cNvSpPr>
          <p:nvPr/>
        </p:nvSpPr>
        <p:spPr bwMode="auto">
          <a:xfrm>
            <a:off x="3419475" y="1989138"/>
            <a:ext cx="4681538" cy="13388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r">
              <a:spcBef>
                <a:spcPct val="50000"/>
              </a:spcBef>
              <a:defRPr/>
            </a:pPr>
            <a:r>
              <a:rPr lang="ja-JP" altLang="en-GB" dirty="0">
                <a:latin typeface="Comic Sans MS"/>
                <a:cs typeface="Comic Sans MS"/>
              </a:rPr>
              <a:t>“</a:t>
            </a:r>
            <a:r>
              <a:rPr lang="en-GB" dirty="0">
                <a:latin typeface="Comic Sans MS"/>
                <a:cs typeface="Comic Sans MS"/>
              </a:rPr>
              <a:t>We can</a:t>
            </a:r>
            <a:r>
              <a:rPr lang="ja-JP" altLang="en-GB" dirty="0">
                <a:latin typeface="Comic Sans MS"/>
                <a:cs typeface="Comic Sans MS"/>
              </a:rPr>
              <a:t>’</a:t>
            </a:r>
            <a:r>
              <a:rPr lang="en-GB" dirty="0">
                <a:latin typeface="Comic Sans MS"/>
                <a:cs typeface="Comic Sans MS"/>
              </a:rPr>
              <a:t>t solve problems by using the same kind of thinking we used when we created them</a:t>
            </a:r>
            <a:r>
              <a:rPr lang="ja-JP" altLang="en-GB" dirty="0">
                <a:latin typeface="Comic Sans MS"/>
                <a:cs typeface="Comic Sans MS"/>
              </a:rPr>
              <a:t>”</a:t>
            </a:r>
            <a:r>
              <a:rPr lang="en-GB" dirty="0">
                <a:latin typeface="Comic Sans MS"/>
                <a:cs typeface="Comic Sans MS"/>
              </a:rPr>
              <a:t> </a:t>
            </a:r>
          </a:p>
          <a:p>
            <a:pPr algn="r">
              <a:spcBef>
                <a:spcPct val="50000"/>
              </a:spcBef>
              <a:defRPr/>
            </a:pPr>
            <a:r>
              <a:rPr lang="en-GB" dirty="0">
                <a:latin typeface="Comic Sans MS"/>
                <a:cs typeface="Comic Sans MS"/>
              </a:rPr>
              <a:t>Albert Einstein</a:t>
            </a:r>
            <a:endParaRPr lang="en-US" dirty="0">
              <a:latin typeface="Comic Sans MS"/>
              <a:cs typeface="Comic Sans MS"/>
            </a:endParaRPr>
          </a:p>
        </p:txBody>
      </p:sp>
      <p:pic>
        <p:nvPicPr>
          <p:cNvPr id="221190" name="Picture 6"/>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2393950" y="2046288"/>
            <a:ext cx="1241425" cy="1598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221191" name="Picture 7"/>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5992813" y="4652963"/>
            <a:ext cx="1243012" cy="1655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34354828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Text Box 2"/>
          <p:cNvSpPr txBox="1">
            <a:spLocks noChangeArrowheads="1"/>
          </p:cNvSpPr>
          <p:nvPr/>
        </p:nvSpPr>
        <p:spPr bwMode="auto">
          <a:xfrm>
            <a:off x="3455988" y="3429000"/>
            <a:ext cx="2232025" cy="923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defRPr/>
            </a:pPr>
            <a:r>
              <a:rPr lang="en-GB" dirty="0">
                <a:solidFill>
                  <a:schemeClr val="tx2">
                    <a:lumMod val="50000"/>
                  </a:schemeClr>
                </a:solidFill>
                <a:cs typeface="+mn-cs"/>
              </a:rPr>
              <a:t>Geography and Geosciences (coordinator)</a:t>
            </a:r>
          </a:p>
        </p:txBody>
      </p:sp>
      <p:sp>
        <p:nvSpPr>
          <p:cNvPr id="225283" name="Text Box 3"/>
          <p:cNvSpPr txBox="1">
            <a:spLocks noChangeArrowheads="1"/>
          </p:cNvSpPr>
          <p:nvPr/>
        </p:nvSpPr>
        <p:spPr bwMode="auto">
          <a:xfrm>
            <a:off x="3455988" y="5805488"/>
            <a:ext cx="2232025" cy="36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GB" dirty="0">
                <a:solidFill>
                  <a:schemeClr val="accent6">
                    <a:lumMod val="50000"/>
                  </a:schemeClr>
                </a:solidFill>
                <a:cs typeface="+mn-cs"/>
              </a:rPr>
              <a:t>External experts</a:t>
            </a:r>
          </a:p>
        </p:txBody>
      </p:sp>
      <p:sp>
        <p:nvSpPr>
          <p:cNvPr id="225284" name="Text Box 4"/>
          <p:cNvSpPr txBox="1">
            <a:spLocks noChangeArrowheads="1"/>
          </p:cNvSpPr>
          <p:nvPr/>
        </p:nvSpPr>
        <p:spPr bwMode="auto">
          <a:xfrm>
            <a:off x="3455988" y="1358900"/>
            <a:ext cx="22320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defRPr/>
            </a:pPr>
            <a:r>
              <a:rPr lang="en-GB">
                <a:solidFill>
                  <a:srgbClr val="003300"/>
                </a:solidFill>
                <a:cs typeface="+mn-cs"/>
              </a:rPr>
              <a:t>Biological Sciences</a:t>
            </a:r>
          </a:p>
        </p:txBody>
      </p:sp>
      <p:sp>
        <p:nvSpPr>
          <p:cNvPr id="225285" name="Text Box 5"/>
          <p:cNvSpPr txBox="1">
            <a:spLocks noChangeArrowheads="1"/>
          </p:cNvSpPr>
          <p:nvPr/>
        </p:nvSpPr>
        <p:spPr bwMode="auto">
          <a:xfrm>
            <a:off x="395288" y="2727325"/>
            <a:ext cx="22320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defRPr/>
            </a:pPr>
            <a:r>
              <a:rPr lang="en-GB">
                <a:solidFill>
                  <a:srgbClr val="FF0066"/>
                </a:solidFill>
                <a:cs typeface="+mn-cs"/>
              </a:rPr>
              <a:t>International Relations</a:t>
            </a:r>
          </a:p>
        </p:txBody>
      </p:sp>
      <p:sp>
        <p:nvSpPr>
          <p:cNvPr id="225286" name="Text Box 6"/>
          <p:cNvSpPr txBox="1">
            <a:spLocks noChangeArrowheads="1"/>
          </p:cNvSpPr>
          <p:nvPr/>
        </p:nvSpPr>
        <p:spPr bwMode="auto">
          <a:xfrm>
            <a:off x="6300788" y="2773363"/>
            <a:ext cx="2232025"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GB">
                <a:solidFill>
                  <a:srgbClr val="AF2DD3"/>
                </a:solidFill>
                <a:cs typeface="+mn-cs"/>
              </a:rPr>
              <a:t>Film Studies, Philosophy and Social Anthropology</a:t>
            </a:r>
          </a:p>
        </p:txBody>
      </p:sp>
      <p:sp>
        <p:nvSpPr>
          <p:cNvPr id="225287" name="Text Box 7"/>
          <p:cNvSpPr txBox="1">
            <a:spLocks noChangeArrowheads="1"/>
          </p:cNvSpPr>
          <p:nvPr/>
        </p:nvSpPr>
        <p:spPr bwMode="auto">
          <a:xfrm>
            <a:off x="468313" y="3789363"/>
            <a:ext cx="22320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GB">
                <a:solidFill>
                  <a:srgbClr val="CC3300"/>
                </a:solidFill>
                <a:cs typeface="+mn-cs"/>
              </a:rPr>
              <a:t>Chemistry</a:t>
            </a:r>
          </a:p>
        </p:txBody>
      </p:sp>
      <p:sp>
        <p:nvSpPr>
          <p:cNvPr id="225288" name="Text Box 8"/>
          <p:cNvSpPr txBox="1">
            <a:spLocks noChangeArrowheads="1"/>
          </p:cNvSpPr>
          <p:nvPr/>
        </p:nvSpPr>
        <p:spPr bwMode="auto">
          <a:xfrm>
            <a:off x="6443663" y="4221163"/>
            <a:ext cx="22320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GB">
                <a:solidFill>
                  <a:schemeClr val="accent2"/>
                </a:solidFill>
                <a:cs typeface="+mn-cs"/>
              </a:rPr>
              <a:t>Divinity</a:t>
            </a:r>
          </a:p>
        </p:txBody>
      </p:sp>
      <p:sp>
        <p:nvSpPr>
          <p:cNvPr id="225289" name="Text Box 9"/>
          <p:cNvSpPr txBox="1">
            <a:spLocks noChangeArrowheads="1"/>
          </p:cNvSpPr>
          <p:nvPr/>
        </p:nvSpPr>
        <p:spPr bwMode="auto">
          <a:xfrm>
            <a:off x="179388" y="4652963"/>
            <a:ext cx="22320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defRPr/>
            </a:pPr>
            <a:r>
              <a:rPr lang="en-GB">
                <a:solidFill>
                  <a:srgbClr val="00CCFF"/>
                </a:solidFill>
                <a:cs typeface="+mn-cs"/>
              </a:rPr>
              <a:t>Mathematics and Statistics</a:t>
            </a:r>
          </a:p>
        </p:txBody>
      </p:sp>
      <p:sp>
        <p:nvSpPr>
          <p:cNvPr id="225290" name="Text Box 10"/>
          <p:cNvSpPr txBox="1">
            <a:spLocks noChangeArrowheads="1"/>
          </p:cNvSpPr>
          <p:nvPr/>
        </p:nvSpPr>
        <p:spPr bwMode="auto">
          <a:xfrm>
            <a:off x="900113" y="1557338"/>
            <a:ext cx="22320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GB">
                <a:solidFill>
                  <a:srgbClr val="00FF00"/>
                </a:solidFill>
                <a:cs typeface="+mn-cs"/>
              </a:rPr>
              <a:t>Management</a:t>
            </a:r>
          </a:p>
        </p:txBody>
      </p:sp>
      <p:sp>
        <p:nvSpPr>
          <p:cNvPr id="225291" name="Text Box 11"/>
          <p:cNvSpPr txBox="1">
            <a:spLocks noChangeArrowheads="1"/>
          </p:cNvSpPr>
          <p:nvPr/>
        </p:nvSpPr>
        <p:spPr bwMode="auto">
          <a:xfrm>
            <a:off x="6227763" y="5805488"/>
            <a:ext cx="2232025" cy="36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GB" dirty="0">
                <a:solidFill>
                  <a:schemeClr val="accent4">
                    <a:lumMod val="50000"/>
                  </a:schemeClr>
                </a:solidFill>
                <a:cs typeface="+mn-cs"/>
              </a:rPr>
              <a:t>Estates</a:t>
            </a:r>
          </a:p>
        </p:txBody>
      </p:sp>
      <p:sp>
        <p:nvSpPr>
          <p:cNvPr id="225292" name="Text Box 12"/>
          <p:cNvSpPr txBox="1">
            <a:spLocks noChangeArrowheads="1"/>
          </p:cNvSpPr>
          <p:nvPr/>
        </p:nvSpPr>
        <p:spPr bwMode="auto">
          <a:xfrm>
            <a:off x="2051050" y="5516563"/>
            <a:ext cx="22320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GB">
                <a:solidFill>
                  <a:srgbClr val="66FF33"/>
                </a:solidFill>
                <a:cs typeface="+mn-cs"/>
              </a:rPr>
              <a:t>History</a:t>
            </a:r>
          </a:p>
        </p:txBody>
      </p:sp>
      <p:sp>
        <p:nvSpPr>
          <p:cNvPr id="225293" name="Text Box 13"/>
          <p:cNvSpPr txBox="1">
            <a:spLocks noChangeArrowheads="1"/>
          </p:cNvSpPr>
          <p:nvPr/>
        </p:nvSpPr>
        <p:spPr bwMode="auto">
          <a:xfrm>
            <a:off x="5795963" y="1503363"/>
            <a:ext cx="22320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defRPr/>
            </a:pPr>
            <a:r>
              <a:rPr lang="en-GB">
                <a:solidFill>
                  <a:srgbClr val="660033"/>
                </a:solidFill>
                <a:cs typeface="+mn-cs"/>
              </a:rPr>
              <a:t>Economics and Finance</a:t>
            </a:r>
          </a:p>
        </p:txBody>
      </p:sp>
      <p:sp>
        <p:nvSpPr>
          <p:cNvPr id="225294" name="Line 14"/>
          <p:cNvSpPr>
            <a:spLocks noChangeShapeType="1"/>
          </p:cNvSpPr>
          <p:nvPr/>
        </p:nvSpPr>
        <p:spPr bwMode="auto">
          <a:xfrm flipV="1">
            <a:off x="2051050" y="3933825"/>
            <a:ext cx="1512888" cy="215900"/>
          </a:xfrm>
          <a:prstGeom prst="line">
            <a:avLst/>
          </a:prstGeom>
          <a:noFill/>
          <a:ln w="38100">
            <a:solidFill>
              <a:schemeClr val="accent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225295" name="Line 15"/>
          <p:cNvSpPr>
            <a:spLocks noChangeShapeType="1"/>
          </p:cNvSpPr>
          <p:nvPr/>
        </p:nvSpPr>
        <p:spPr bwMode="auto">
          <a:xfrm flipV="1">
            <a:off x="5580063" y="3644900"/>
            <a:ext cx="647700" cy="144463"/>
          </a:xfrm>
          <a:prstGeom prst="line">
            <a:avLst/>
          </a:prstGeom>
          <a:noFill/>
          <a:ln w="38100">
            <a:solidFill>
              <a:schemeClr val="accent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225296" name="Line 16"/>
          <p:cNvSpPr>
            <a:spLocks noChangeShapeType="1"/>
          </p:cNvSpPr>
          <p:nvPr/>
        </p:nvSpPr>
        <p:spPr bwMode="auto">
          <a:xfrm>
            <a:off x="2339975" y="3141663"/>
            <a:ext cx="1079500" cy="287337"/>
          </a:xfrm>
          <a:prstGeom prst="line">
            <a:avLst/>
          </a:prstGeom>
          <a:noFill/>
          <a:ln w="38100">
            <a:solidFill>
              <a:schemeClr val="accent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225297" name="Line 17"/>
          <p:cNvSpPr>
            <a:spLocks noChangeShapeType="1"/>
          </p:cNvSpPr>
          <p:nvPr/>
        </p:nvSpPr>
        <p:spPr bwMode="auto">
          <a:xfrm flipV="1">
            <a:off x="2987675" y="4437063"/>
            <a:ext cx="1008063" cy="1008062"/>
          </a:xfrm>
          <a:prstGeom prst="line">
            <a:avLst/>
          </a:prstGeom>
          <a:noFill/>
          <a:ln w="38100">
            <a:solidFill>
              <a:schemeClr val="accent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225298" name="Line 18"/>
          <p:cNvSpPr>
            <a:spLocks noChangeShapeType="1"/>
          </p:cNvSpPr>
          <p:nvPr/>
        </p:nvSpPr>
        <p:spPr bwMode="auto">
          <a:xfrm>
            <a:off x="5148263" y="4437063"/>
            <a:ext cx="1079500" cy="1152525"/>
          </a:xfrm>
          <a:prstGeom prst="line">
            <a:avLst/>
          </a:prstGeom>
          <a:noFill/>
          <a:ln w="38100">
            <a:solidFill>
              <a:schemeClr val="accent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225299" name="Line 19"/>
          <p:cNvSpPr>
            <a:spLocks noChangeShapeType="1"/>
          </p:cNvSpPr>
          <p:nvPr/>
        </p:nvSpPr>
        <p:spPr bwMode="auto">
          <a:xfrm flipV="1">
            <a:off x="4572000" y="4508500"/>
            <a:ext cx="0" cy="1225550"/>
          </a:xfrm>
          <a:prstGeom prst="line">
            <a:avLst/>
          </a:prstGeom>
          <a:noFill/>
          <a:ln w="38100">
            <a:solidFill>
              <a:schemeClr val="accent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225300" name="Line 20"/>
          <p:cNvSpPr>
            <a:spLocks noChangeShapeType="1"/>
          </p:cNvSpPr>
          <p:nvPr/>
        </p:nvSpPr>
        <p:spPr bwMode="auto">
          <a:xfrm flipV="1">
            <a:off x="2339975" y="4221163"/>
            <a:ext cx="1223963" cy="720725"/>
          </a:xfrm>
          <a:prstGeom prst="line">
            <a:avLst/>
          </a:prstGeom>
          <a:noFill/>
          <a:ln w="38100">
            <a:solidFill>
              <a:schemeClr val="accent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225301" name="Line 21"/>
          <p:cNvSpPr>
            <a:spLocks noChangeShapeType="1"/>
          </p:cNvSpPr>
          <p:nvPr/>
        </p:nvSpPr>
        <p:spPr bwMode="auto">
          <a:xfrm>
            <a:off x="5435600" y="4221163"/>
            <a:ext cx="1008063" cy="144462"/>
          </a:xfrm>
          <a:prstGeom prst="line">
            <a:avLst/>
          </a:prstGeom>
          <a:noFill/>
          <a:ln w="38100">
            <a:solidFill>
              <a:schemeClr val="accent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225302" name="Line 22"/>
          <p:cNvSpPr>
            <a:spLocks noChangeShapeType="1"/>
          </p:cNvSpPr>
          <p:nvPr/>
        </p:nvSpPr>
        <p:spPr bwMode="auto">
          <a:xfrm flipV="1">
            <a:off x="5219700" y="2133600"/>
            <a:ext cx="1081088" cy="1008063"/>
          </a:xfrm>
          <a:prstGeom prst="line">
            <a:avLst/>
          </a:prstGeom>
          <a:noFill/>
          <a:ln w="38100">
            <a:solidFill>
              <a:schemeClr val="accent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225303" name="Line 23"/>
          <p:cNvSpPr>
            <a:spLocks noChangeShapeType="1"/>
          </p:cNvSpPr>
          <p:nvPr/>
        </p:nvSpPr>
        <p:spPr bwMode="auto">
          <a:xfrm flipV="1">
            <a:off x="4572000" y="2133600"/>
            <a:ext cx="0" cy="1295400"/>
          </a:xfrm>
          <a:prstGeom prst="line">
            <a:avLst/>
          </a:prstGeom>
          <a:noFill/>
          <a:ln w="38100">
            <a:solidFill>
              <a:schemeClr val="accent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225304" name="Line 24"/>
          <p:cNvSpPr>
            <a:spLocks noChangeShapeType="1"/>
          </p:cNvSpPr>
          <p:nvPr/>
        </p:nvSpPr>
        <p:spPr bwMode="auto">
          <a:xfrm>
            <a:off x="2700338" y="1917700"/>
            <a:ext cx="1150937" cy="1223963"/>
          </a:xfrm>
          <a:prstGeom prst="line">
            <a:avLst/>
          </a:prstGeom>
          <a:noFill/>
          <a:ln w="38100">
            <a:solidFill>
              <a:schemeClr val="accent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225305" name="Text Box 25"/>
          <p:cNvSpPr txBox="1">
            <a:spLocks noChangeArrowheads="1"/>
          </p:cNvSpPr>
          <p:nvPr/>
        </p:nvSpPr>
        <p:spPr bwMode="auto">
          <a:xfrm>
            <a:off x="1116013" y="188913"/>
            <a:ext cx="6840537" cy="1077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defRPr/>
            </a:pPr>
            <a:r>
              <a:rPr lang="en-GB" sz="3200" dirty="0">
                <a:solidFill>
                  <a:srgbClr val="215968"/>
                </a:solidFill>
                <a:cs typeface="+mn-cs"/>
              </a:rPr>
              <a:t>2. </a:t>
            </a:r>
            <a:r>
              <a:rPr lang="en-GB" sz="3200" dirty="0" err="1">
                <a:solidFill>
                  <a:srgbClr val="215968"/>
                </a:solidFill>
                <a:cs typeface="+mn-cs"/>
              </a:rPr>
              <a:t>Interdisciplinarity</a:t>
            </a:r>
            <a:r>
              <a:rPr lang="en-GB" sz="3200" dirty="0">
                <a:solidFill>
                  <a:srgbClr val="215968"/>
                </a:solidFill>
                <a:cs typeface="+mn-cs"/>
              </a:rPr>
              <a:t>:</a:t>
            </a:r>
          </a:p>
          <a:p>
            <a:pPr algn="ctr">
              <a:defRPr/>
            </a:pPr>
            <a:r>
              <a:rPr lang="en-GB" sz="3200" dirty="0">
                <a:solidFill>
                  <a:srgbClr val="215968"/>
                </a:solidFill>
                <a:cs typeface="+mn-cs"/>
              </a:rPr>
              <a:t>Schools contributing to teaching</a:t>
            </a:r>
          </a:p>
        </p:txBody>
      </p:sp>
      <p:sp>
        <p:nvSpPr>
          <p:cNvPr id="225306" name="Text Box 26"/>
          <p:cNvSpPr txBox="1">
            <a:spLocks noChangeArrowheads="1"/>
          </p:cNvSpPr>
          <p:nvPr/>
        </p:nvSpPr>
        <p:spPr bwMode="auto">
          <a:xfrm>
            <a:off x="6372225" y="4797425"/>
            <a:ext cx="22320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GB">
                <a:solidFill>
                  <a:srgbClr val="CCFF33"/>
                </a:solidFill>
                <a:cs typeface="+mn-cs"/>
              </a:rPr>
              <a:t>Medicine</a:t>
            </a:r>
          </a:p>
        </p:txBody>
      </p:sp>
      <p:sp>
        <p:nvSpPr>
          <p:cNvPr id="225307" name="Line 27"/>
          <p:cNvSpPr>
            <a:spLocks noChangeShapeType="1"/>
          </p:cNvSpPr>
          <p:nvPr/>
        </p:nvSpPr>
        <p:spPr bwMode="auto">
          <a:xfrm>
            <a:off x="5508625" y="4437063"/>
            <a:ext cx="863600" cy="504825"/>
          </a:xfrm>
          <a:prstGeom prst="line">
            <a:avLst/>
          </a:prstGeom>
          <a:noFill/>
          <a:ln w="38100">
            <a:solidFill>
              <a:schemeClr val="accent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Tree>
    <p:extLst>
      <p:ext uri="{BB962C8B-B14F-4D97-AF65-F5344CB8AC3E}">
        <p14:creationId xmlns:p14="http://schemas.microsoft.com/office/powerpoint/2010/main" val="26046160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Rectangle 2"/>
          <p:cNvSpPr>
            <a:spLocks noGrp="1" noChangeArrowheads="1"/>
          </p:cNvSpPr>
          <p:nvPr>
            <p:ph type="title"/>
          </p:nvPr>
        </p:nvSpPr>
        <p:spPr>
          <a:xfrm>
            <a:off x="827088" y="188913"/>
            <a:ext cx="7772400" cy="1143000"/>
          </a:xfrm>
        </p:spPr>
        <p:txBody>
          <a:bodyPr/>
          <a:lstStyle/>
          <a:p>
            <a:pPr>
              <a:defRPr/>
            </a:pPr>
            <a:r>
              <a:rPr lang="en-GB" sz="3200" dirty="0" smtClean="0">
                <a:solidFill>
                  <a:schemeClr val="tx2">
                    <a:lumMod val="50000"/>
                  </a:schemeClr>
                </a:solidFill>
                <a:latin typeface="Arial" charset="0"/>
                <a:cs typeface="+mj-cs"/>
              </a:rPr>
              <a:t>3. Transformative approaches – diversity of skills built</a:t>
            </a:r>
          </a:p>
        </p:txBody>
      </p:sp>
      <p:sp>
        <p:nvSpPr>
          <p:cNvPr id="190467" name="Text Box 3"/>
          <p:cNvSpPr txBox="1">
            <a:spLocks noChangeArrowheads="1"/>
          </p:cNvSpPr>
          <p:nvPr/>
        </p:nvSpPr>
        <p:spPr bwMode="auto">
          <a:xfrm>
            <a:off x="395288" y="2205038"/>
            <a:ext cx="1655762" cy="36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GB">
                <a:solidFill>
                  <a:schemeClr val="accent5">
                    <a:lumMod val="50000"/>
                  </a:schemeClr>
                </a:solidFill>
                <a:cs typeface="+mn-cs"/>
              </a:rPr>
              <a:t>Essays</a:t>
            </a:r>
          </a:p>
        </p:txBody>
      </p:sp>
      <p:sp>
        <p:nvSpPr>
          <p:cNvPr id="190468" name="Text Box 4"/>
          <p:cNvSpPr txBox="1">
            <a:spLocks noChangeArrowheads="1"/>
          </p:cNvSpPr>
          <p:nvPr/>
        </p:nvSpPr>
        <p:spPr bwMode="auto">
          <a:xfrm>
            <a:off x="1619250" y="3644900"/>
            <a:ext cx="1944688" cy="64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GB">
                <a:solidFill>
                  <a:schemeClr val="accent5">
                    <a:lumMod val="50000"/>
                  </a:schemeClr>
                </a:solidFill>
                <a:cs typeface="+mn-cs"/>
              </a:rPr>
              <a:t>Independent research</a:t>
            </a:r>
          </a:p>
        </p:txBody>
      </p:sp>
      <p:sp>
        <p:nvSpPr>
          <p:cNvPr id="190469" name="Text Box 5"/>
          <p:cNvSpPr txBox="1">
            <a:spLocks noChangeArrowheads="1"/>
          </p:cNvSpPr>
          <p:nvPr/>
        </p:nvSpPr>
        <p:spPr bwMode="auto">
          <a:xfrm>
            <a:off x="3419475" y="1484313"/>
            <a:ext cx="1655763" cy="36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GB">
                <a:solidFill>
                  <a:schemeClr val="accent5">
                    <a:lumMod val="50000"/>
                  </a:schemeClr>
                </a:solidFill>
                <a:cs typeface="+mn-cs"/>
              </a:rPr>
              <a:t>Group work</a:t>
            </a:r>
          </a:p>
        </p:txBody>
      </p:sp>
      <p:sp>
        <p:nvSpPr>
          <p:cNvPr id="190470" name="Text Box 6"/>
          <p:cNvSpPr txBox="1">
            <a:spLocks noChangeArrowheads="1"/>
          </p:cNvSpPr>
          <p:nvPr/>
        </p:nvSpPr>
        <p:spPr bwMode="auto">
          <a:xfrm>
            <a:off x="323850" y="5300663"/>
            <a:ext cx="1655763" cy="646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GB">
                <a:solidFill>
                  <a:schemeClr val="accent5">
                    <a:lumMod val="50000"/>
                  </a:schemeClr>
                </a:solidFill>
                <a:cs typeface="+mn-cs"/>
              </a:rPr>
              <a:t>Popular articles</a:t>
            </a:r>
          </a:p>
        </p:txBody>
      </p:sp>
      <p:sp>
        <p:nvSpPr>
          <p:cNvPr id="190471" name="Text Box 7"/>
          <p:cNvSpPr txBox="1">
            <a:spLocks noChangeArrowheads="1"/>
          </p:cNvSpPr>
          <p:nvPr/>
        </p:nvSpPr>
        <p:spPr bwMode="auto">
          <a:xfrm>
            <a:off x="468313" y="4292600"/>
            <a:ext cx="1655762"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GB">
                <a:solidFill>
                  <a:schemeClr val="accent5">
                    <a:lumMod val="50000"/>
                  </a:schemeClr>
                </a:solidFill>
                <a:cs typeface="+mn-cs"/>
              </a:rPr>
              <a:t>Exams</a:t>
            </a:r>
          </a:p>
        </p:txBody>
      </p:sp>
      <p:sp>
        <p:nvSpPr>
          <p:cNvPr id="190472" name="Text Box 8"/>
          <p:cNvSpPr txBox="1">
            <a:spLocks noChangeArrowheads="1"/>
          </p:cNvSpPr>
          <p:nvPr/>
        </p:nvSpPr>
        <p:spPr bwMode="auto">
          <a:xfrm>
            <a:off x="4140200" y="5013325"/>
            <a:ext cx="2160588"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GB">
                <a:solidFill>
                  <a:schemeClr val="accent5">
                    <a:lumMod val="50000"/>
                  </a:schemeClr>
                </a:solidFill>
                <a:cs typeface="+mn-cs"/>
              </a:rPr>
              <a:t>Presentations</a:t>
            </a:r>
          </a:p>
        </p:txBody>
      </p:sp>
      <p:sp>
        <p:nvSpPr>
          <p:cNvPr id="190473" name="Text Box 9"/>
          <p:cNvSpPr txBox="1">
            <a:spLocks noChangeArrowheads="1"/>
          </p:cNvSpPr>
          <p:nvPr/>
        </p:nvSpPr>
        <p:spPr bwMode="auto">
          <a:xfrm>
            <a:off x="1979613" y="4724400"/>
            <a:ext cx="1655762"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GB">
                <a:solidFill>
                  <a:schemeClr val="accent5">
                    <a:lumMod val="50000"/>
                  </a:schemeClr>
                </a:solidFill>
                <a:cs typeface="+mn-cs"/>
              </a:rPr>
              <a:t>Reports</a:t>
            </a:r>
          </a:p>
        </p:txBody>
      </p:sp>
      <p:sp>
        <p:nvSpPr>
          <p:cNvPr id="190474" name="Text Box 10"/>
          <p:cNvSpPr txBox="1">
            <a:spLocks noChangeArrowheads="1"/>
          </p:cNvSpPr>
          <p:nvPr/>
        </p:nvSpPr>
        <p:spPr bwMode="auto">
          <a:xfrm>
            <a:off x="7092950" y="1268413"/>
            <a:ext cx="1655763"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GB">
                <a:solidFill>
                  <a:srgbClr val="99CCFF"/>
                </a:solidFill>
                <a:cs typeface="+mn-cs"/>
              </a:rPr>
              <a:t>External linkages</a:t>
            </a:r>
          </a:p>
        </p:txBody>
      </p:sp>
      <p:sp>
        <p:nvSpPr>
          <p:cNvPr id="190475" name="Text Box 11"/>
          <p:cNvSpPr txBox="1">
            <a:spLocks noChangeArrowheads="1"/>
          </p:cNvSpPr>
          <p:nvPr/>
        </p:nvSpPr>
        <p:spPr bwMode="auto">
          <a:xfrm>
            <a:off x="6443663" y="1989138"/>
            <a:ext cx="1655762"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GB">
                <a:solidFill>
                  <a:schemeClr val="hlink"/>
                </a:solidFill>
                <a:cs typeface="+mn-cs"/>
              </a:rPr>
              <a:t>Careers support</a:t>
            </a:r>
          </a:p>
        </p:txBody>
      </p:sp>
      <p:sp>
        <p:nvSpPr>
          <p:cNvPr id="190476" name="Text Box 12"/>
          <p:cNvSpPr txBox="1">
            <a:spLocks noChangeArrowheads="1"/>
          </p:cNvSpPr>
          <p:nvPr/>
        </p:nvSpPr>
        <p:spPr bwMode="auto">
          <a:xfrm>
            <a:off x="323850" y="3032125"/>
            <a:ext cx="1655763"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GB">
                <a:solidFill>
                  <a:schemeClr val="accent5">
                    <a:lumMod val="50000"/>
                  </a:schemeClr>
                </a:solidFill>
                <a:cs typeface="+mn-cs"/>
              </a:rPr>
              <a:t>Dissertation</a:t>
            </a:r>
          </a:p>
        </p:txBody>
      </p:sp>
      <p:sp>
        <p:nvSpPr>
          <p:cNvPr id="190477" name="Text Box 13"/>
          <p:cNvSpPr txBox="1">
            <a:spLocks noChangeArrowheads="1"/>
          </p:cNvSpPr>
          <p:nvPr/>
        </p:nvSpPr>
        <p:spPr bwMode="auto">
          <a:xfrm>
            <a:off x="6516688" y="3078163"/>
            <a:ext cx="1655762" cy="646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GB" dirty="0">
                <a:solidFill>
                  <a:schemeClr val="accent2">
                    <a:lumMod val="50000"/>
                  </a:schemeClr>
                </a:solidFill>
                <a:cs typeface="+mn-cs"/>
              </a:rPr>
              <a:t>Visiting speakers</a:t>
            </a:r>
          </a:p>
        </p:txBody>
      </p:sp>
      <p:sp>
        <p:nvSpPr>
          <p:cNvPr id="190478" name="Text Box 14"/>
          <p:cNvSpPr txBox="1">
            <a:spLocks noChangeArrowheads="1"/>
          </p:cNvSpPr>
          <p:nvPr/>
        </p:nvSpPr>
        <p:spPr bwMode="auto">
          <a:xfrm>
            <a:off x="7092950" y="2708275"/>
            <a:ext cx="1655763"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GB">
                <a:solidFill>
                  <a:schemeClr val="bg2">
                    <a:lumMod val="25000"/>
                  </a:schemeClr>
                </a:solidFill>
                <a:cs typeface="+mn-cs"/>
              </a:rPr>
              <a:t>Fieldtrips</a:t>
            </a:r>
          </a:p>
        </p:txBody>
      </p:sp>
      <p:sp>
        <p:nvSpPr>
          <p:cNvPr id="190479" name="Text Box 15"/>
          <p:cNvSpPr txBox="1">
            <a:spLocks noChangeArrowheads="1"/>
          </p:cNvSpPr>
          <p:nvPr/>
        </p:nvSpPr>
        <p:spPr bwMode="auto">
          <a:xfrm>
            <a:off x="3635375" y="5734050"/>
            <a:ext cx="1871663" cy="64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GB">
                <a:solidFill>
                  <a:schemeClr val="accent5">
                    <a:lumMod val="50000"/>
                  </a:schemeClr>
                </a:solidFill>
                <a:cs typeface="+mn-cs"/>
              </a:rPr>
              <a:t>Reflective assignments</a:t>
            </a:r>
          </a:p>
        </p:txBody>
      </p:sp>
      <p:sp>
        <p:nvSpPr>
          <p:cNvPr id="190480" name="Text Box 16"/>
          <p:cNvSpPr txBox="1">
            <a:spLocks noChangeArrowheads="1"/>
          </p:cNvSpPr>
          <p:nvPr/>
        </p:nvSpPr>
        <p:spPr bwMode="auto">
          <a:xfrm>
            <a:off x="6948488" y="4005263"/>
            <a:ext cx="1655762" cy="36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GB">
                <a:solidFill>
                  <a:schemeClr val="accent6">
                    <a:lumMod val="50000"/>
                  </a:schemeClr>
                </a:solidFill>
                <a:cs typeface="+mn-cs"/>
              </a:rPr>
              <a:t>Debate</a:t>
            </a:r>
          </a:p>
        </p:txBody>
      </p:sp>
      <p:sp>
        <p:nvSpPr>
          <p:cNvPr id="190481" name="Text Box 17"/>
          <p:cNvSpPr txBox="1">
            <a:spLocks noChangeArrowheads="1"/>
          </p:cNvSpPr>
          <p:nvPr/>
        </p:nvSpPr>
        <p:spPr bwMode="auto">
          <a:xfrm>
            <a:off x="1692275" y="2708275"/>
            <a:ext cx="1655763"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GB">
                <a:solidFill>
                  <a:schemeClr val="accent5">
                    <a:lumMod val="50000"/>
                  </a:schemeClr>
                </a:solidFill>
                <a:cs typeface="+mn-cs"/>
              </a:rPr>
              <a:t>Marketing</a:t>
            </a:r>
          </a:p>
        </p:txBody>
      </p:sp>
      <p:sp>
        <p:nvSpPr>
          <p:cNvPr id="190482" name="Text Box 18"/>
          <p:cNvSpPr txBox="1">
            <a:spLocks noChangeArrowheads="1"/>
          </p:cNvSpPr>
          <p:nvPr/>
        </p:nvSpPr>
        <p:spPr bwMode="auto">
          <a:xfrm>
            <a:off x="1763713" y="5734050"/>
            <a:ext cx="2089150"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GB">
                <a:solidFill>
                  <a:schemeClr val="accent5">
                    <a:lumMod val="50000"/>
                  </a:schemeClr>
                </a:solidFill>
                <a:cs typeface="+mn-cs"/>
              </a:rPr>
              <a:t>Time management</a:t>
            </a:r>
          </a:p>
        </p:txBody>
      </p:sp>
      <p:sp>
        <p:nvSpPr>
          <p:cNvPr id="190483" name="Text Box 19"/>
          <p:cNvSpPr txBox="1">
            <a:spLocks noChangeArrowheads="1"/>
          </p:cNvSpPr>
          <p:nvPr/>
        </p:nvSpPr>
        <p:spPr bwMode="auto">
          <a:xfrm>
            <a:off x="1619250" y="1700213"/>
            <a:ext cx="1655763" cy="646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GB">
                <a:solidFill>
                  <a:schemeClr val="accent5">
                    <a:lumMod val="50000"/>
                  </a:schemeClr>
                </a:solidFill>
                <a:cs typeface="+mn-cs"/>
              </a:rPr>
              <a:t>Educational display</a:t>
            </a:r>
          </a:p>
        </p:txBody>
      </p:sp>
      <p:pic>
        <p:nvPicPr>
          <p:cNvPr id="45075" name="Picture 20" descr="Findhorn craigs kitche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9813" y="4589463"/>
            <a:ext cx="3024187" cy="2268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76" name="Picture 21" descr="IMG_078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40200" y="2060575"/>
            <a:ext cx="1976438" cy="263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0486" name="Oval 22"/>
          <p:cNvSpPr>
            <a:spLocks noChangeArrowheads="1"/>
          </p:cNvSpPr>
          <p:nvPr/>
        </p:nvSpPr>
        <p:spPr bwMode="auto">
          <a:xfrm>
            <a:off x="250825" y="2132013"/>
            <a:ext cx="1439863" cy="576262"/>
          </a:xfrm>
          <a:prstGeom prst="ellipse">
            <a:avLst/>
          </a:prstGeom>
          <a:noFill/>
          <a:ln w="38100">
            <a:solidFill>
              <a:srgbClr val="00008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90487" name="Oval 23"/>
          <p:cNvSpPr>
            <a:spLocks noChangeArrowheads="1"/>
          </p:cNvSpPr>
          <p:nvPr/>
        </p:nvSpPr>
        <p:spPr bwMode="auto">
          <a:xfrm>
            <a:off x="1476375" y="3573463"/>
            <a:ext cx="1943100" cy="863600"/>
          </a:xfrm>
          <a:prstGeom prst="ellipse">
            <a:avLst/>
          </a:prstGeom>
          <a:noFill/>
          <a:ln w="38100">
            <a:solidFill>
              <a:srgbClr val="00008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90488" name="Oval 24"/>
          <p:cNvSpPr>
            <a:spLocks noChangeArrowheads="1"/>
          </p:cNvSpPr>
          <p:nvPr/>
        </p:nvSpPr>
        <p:spPr bwMode="auto">
          <a:xfrm>
            <a:off x="0" y="4149725"/>
            <a:ext cx="1655763" cy="719138"/>
          </a:xfrm>
          <a:prstGeom prst="ellipse">
            <a:avLst/>
          </a:prstGeom>
          <a:noFill/>
          <a:ln w="38100">
            <a:solidFill>
              <a:srgbClr val="00008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90489" name="Oval 25"/>
          <p:cNvSpPr>
            <a:spLocks noChangeArrowheads="1"/>
          </p:cNvSpPr>
          <p:nvPr/>
        </p:nvSpPr>
        <p:spPr bwMode="auto">
          <a:xfrm>
            <a:off x="3492500" y="5661025"/>
            <a:ext cx="2016125" cy="790575"/>
          </a:xfrm>
          <a:prstGeom prst="ellipse">
            <a:avLst/>
          </a:prstGeom>
          <a:noFill/>
          <a:ln w="38100">
            <a:solidFill>
              <a:srgbClr val="00008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90490" name="Oval 26"/>
          <p:cNvSpPr>
            <a:spLocks noChangeArrowheads="1"/>
          </p:cNvSpPr>
          <p:nvPr/>
        </p:nvSpPr>
        <p:spPr bwMode="auto">
          <a:xfrm>
            <a:off x="4211638" y="4868863"/>
            <a:ext cx="1800225" cy="792162"/>
          </a:xfrm>
          <a:prstGeom prst="ellipse">
            <a:avLst/>
          </a:prstGeom>
          <a:noFill/>
          <a:ln w="38100">
            <a:solidFill>
              <a:srgbClr val="00008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90491" name="Oval 27"/>
          <p:cNvSpPr>
            <a:spLocks noChangeArrowheads="1"/>
          </p:cNvSpPr>
          <p:nvPr/>
        </p:nvSpPr>
        <p:spPr bwMode="auto">
          <a:xfrm>
            <a:off x="1476375" y="1628775"/>
            <a:ext cx="1871663" cy="792163"/>
          </a:xfrm>
          <a:prstGeom prst="ellipse">
            <a:avLst/>
          </a:prstGeom>
          <a:noFill/>
          <a:ln w="38100">
            <a:solidFill>
              <a:srgbClr val="00008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90492" name="Oval 28"/>
          <p:cNvSpPr>
            <a:spLocks noChangeArrowheads="1"/>
          </p:cNvSpPr>
          <p:nvPr/>
        </p:nvSpPr>
        <p:spPr bwMode="auto">
          <a:xfrm>
            <a:off x="3492500" y="1341438"/>
            <a:ext cx="1584325" cy="647700"/>
          </a:xfrm>
          <a:prstGeom prst="ellipse">
            <a:avLst/>
          </a:prstGeom>
          <a:noFill/>
          <a:ln w="38100">
            <a:solidFill>
              <a:srgbClr val="00008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90493" name="Oval 29"/>
          <p:cNvSpPr>
            <a:spLocks noChangeArrowheads="1"/>
          </p:cNvSpPr>
          <p:nvPr/>
        </p:nvSpPr>
        <p:spPr bwMode="auto">
          <a:xfrm>
            <a:off x="1619250" y="5661025"/>
            <a:ext cx="1944688" cy="792163"/>
          </a:xfrm>
          <a:prstGeom prst="ellipse">
            <a:avLst/>
          </a:prstGeom>
          <a:noFill/>
          <a:ln w="38100">
            <a:solidFill>
              <a:srgbClr val="00008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Tree>
    <p:extLst>
      <p:ext uri="{BB962C8B-B14F-4D97-AF65-F5344CB8AC3E}">
        <p14:creationId xmlns:p14="http://schemas.microsoft.com/office/powerpoint/2010/main" val="16822777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5" name="Picture 2" descr="31_map_water_nationa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388" y="2349500"/>
            <a:ext cx="1800225" cy="1273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4979" name="Rectangle 3"/>
          <p:cNvSpPr>
            <a:spLocks noChangeArrowheads="1"/>
          </p:cNvSpPr>
          <p:nvPr/>
        </p:nvSpPr>
        <p:spPr bwMode="auto">
          <a:xfrm>
            <a:off x="3348038" y="1077913"/>
            <a:ext cx="5903912" cy="4870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GB" dirty="0">
                <a:solidFill>
                  <a:srgbClr val="10253F"/>
                </a:solidFill>
                <a:cs typeface="+mn-cs"/>
              </a:rPr>
              <a:t>      </a:t>
            </a:r>
            <a:r>
              <a:rPr lang="en-GB" dirty="0">
                <a:solidFill>
                  <a:schemeClr val="accent3">
                    <a:lumMod val="50000"/>
                  </a:schemeClr>
                </a:solidFill>
                <a:cs typeface="+mn-cs"/>
              </a:rPr>
              <a:t>Priority areas (from DEFRA):</a:t>
            </a:r>
          </a:p>
          <a:p>
            <a:pPr>
              <a:defRPr/>
            </a:pPr>
            <a:endParaRPr lang="en-GB" dirty="0">
              <a:solidFill>
                <a:srgbClr val="10253F"/>
              </a:solidFill>
              <a:cs typeface="+mn-cs"/>
            </a:endParaRPr>
          </a:p>
          <a:p>
            <a:pPr lvl="1">
              <a:spcBef>
                <a:spcPct val="25000"/>
              </a:spcBef>
              <a:buFontTx/>
              <a:buChar char="•"/>
              <a:defRPr/>
            </a:pPr>
            <a:r>
              <a:rPr lang="en-GB" dirty="0">
                <a:solidFill>
                  <a:srgbClr val="10253F"/>
                </a:solidFill>
                <a:cs typeface="+mn-cs"/>
              </a:rPr>
              <a:t> Sustainable production and consumption</a:t>
            </a:r>
          </a:p>
          <a:p>
            <a:pPr lvl="1">
              <a:spcBef>
                <a:spcPct val="25000"/>
              </a:spcBef>
              <a:buFontTx/>
              <a:buChar char="•"/>
              <a:defRPr/>
            </a:pPr>
            <a:r>
              <a:rPr lang="en-GB" dirty="0">
                <a:solidFill>
                  <a:srgbClr val="10253F"/>
                </a:solidFill>
                <a:cs typeface="+mn-cs"/>
              </a:rPr>
              <a:t> Natural resource protection and environmental enhancement</a:t>
            </a:r>
          </a:p>
          <a:p>
            <a:pPr lvl="1">
              <a:spcBef>
                <a:spcPct val="25000"/>
              </a:spcBef>
              <a:buFontTx/>
              <a:buChar char="•"/>
              <a:defRPr/>
            </a:pPr>
            <a:r>
              <a:rPr lang="en-GB" dirty="0">
                <a:solidFill>
                  <a:srgbClr val="10253F"/>
                </a:solidFill>
                <a:cs typeface="+mn-cs"/>
              </a:rPr>
              <a:t> Building sustainable communities</a:t>
            </a:r>
          </a:p>
          <a:p>
            <a:pPr lvl="1">
              <a:spcBef>
                <a:spcPct val="25000"/>
              </a:spcBef>
              <a:buFontTx/>
              <a:buChar char="•"/>
              <a:defRPr/>
            </a:pPr>
            <a:r>
              <a:rPr lang="en-GB" dirty="0">
                <a:solidFill>
                  <a:srgbClr val="10253F"/>
                </a:solidFill>
                <a:cs typeface="+mn-cs"/>
              </a:rPr>
              <a:t> Climate change and energy</a:t>
            </a:r>
          </a:p>
          <a:p>
            <a:pPr lvl="1">
              <a:buFontTx/>
              <a:buChar char="•"/>
              <a:defRPr/>
            </a:pPr>
            <a:endParaRPr lang="en-GB" dirty="0">
              <a:solidFill>
                <a:srgbClr val="10253F"/>
              </a:solidFill>
              <a:cs typeface="+mn-cs"/>
            </a:endParaRPr>
          </a:p>
          <a:p>
            <a:pPr lvl="1">
              <a:defRPr/>
            </a:pPr>
            <a:r>
              <a:rPr lang="en-GB" dirty="0">
                <a:solidFill>
                  <a:srgbClr val="4F6228"/>
                </a:solidFill>
                <a:cs typeface="+mn-cs"/>
              </a:rPr>
              <a:t>Cross cutting themes:</a:t>
            </a:r>
          </a:p>
          <a:p>
            <a:pPr lvl="1">
              <a:defRPr/>
            </a:pPr>
            <a:endParaRPr lang="en-GB" dirty="0">
              <a:solidFill>
                <a:srgbClr val="10253F"/>
              </a:solidFill>
              <a:cs typeface="+mn-cs"/>
            </a:endParaRPr>
          </a:p>
          <a:p>
            <a:pPr lvl="1">
              <a:spcBef>
                <a:spcPct val="25000"/>
              </a:spcBef>
              <a:buFontTx/>
              <a:buChar char="•"/>
              <a:defRPr/>
            </a:pPr>
            <a:r>
              <a:rPr lang="en-GB" dirty="0">
                <a:solidFill>
                  <a:srgbClr val="10253F"/>
                </a:solidFill>
                <a:cs typeface="+mn-cs"/>
              </a:rPr>
              <a:t>Research and education</a:t>
            </a:r>
          </a:p>
          <a:p>
            <a:pPr lvl="1">
              <a:spcBef>
                <a:spcPct val="25000"/>
              </a:spcBef>
              <a:buFontTx/>
              <a:buChar char="•"/>
              <a:defRPr/>
            </a:pPr>
            <a:r>
              <a:rPr lang="en-GB" dirty="0">
                <a:solidFill>
                  <a:srgbClr val="10253F"/>
                </a:solidFill>
                <a:cs typeface="+mn-cs"/>
              </a:rPr>
              <a:t>Policy, decision making and governance</a:t>
            </a:r>
          </a:p>
          <a:p>
            <a:pPr lvl="1">
              <a:spcBef>
                <a:spcPct val="25000"/>
              </a:spcBef>
              <a:buFontTx/>
              <a:buChar char="•"/>
              <a:defRPr/>
            </a:pPr>
            <a:r>
              <a:rPr lang="en-GB" dirty="0">
                <a:solidFill>
                  <a:srgbClr val="10253F"/>
                </a:solidFill>
                <a:cs typeface="+mn-cs"/>
              </a:rPr>
              <a:t>Changing behaviour</a:t>
            </a:r>
          </a:p>
          <a:p>
            <a:pPr lvl="1">
              <a:spcBef>
                <a:spcPct val="25000"/>
              </a:spcBef>
              <a:buFontTx/>
              <a:buChar char="•"/>
              <a:defRPr/>
            </a:pPr>
            <a:r>
              <a:rPr lang="en-GB" dirty="0">
                <a:solidFill>
                  <a:srgbClr val="10253F"/>
                </a:solidFill>
                <a:cs typeface="+mn-cs"/>
              </a:rPr>
              <a:t>Values, philosophies and ethics</a:t>
            </a:r>
          </a:p>
          <a:p>
            <a:pPr lvl="1">
              <a:spcBef>
                <a:spcPct val="25000"/>
              </a:spcBef>
              <a:buFontTx/>
              <a:buChar char="•"/>
              <a:defRPr/>
            </a:pPr>
            <a:r>
              <a:rPr lang="en-GB" dirty="0">
                <a:solidFill>
                  <a:srgbClr val="10253F"/>
                </a:solidFill>
                <a:cs typeface="+mn-cs"/>
              </a:rPr>
              <a:t>Gender and equity</a:t>
            </a:r>
          </a:p>
        </p:txBody>
      </p:sp>
      <p:pic>
        <p:nvPicPr>
          <p:cNvPr id="47107" name="Picture 4" descr="cres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5867400"/>
            <a:ext cx="663575"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4981" name="Line 5"/>
          <p:cNvSpPr>
            <a:spLocks noChangeShapeType="1"/>
          </p:cNvSpPr>
          <p:nvPr/>
        </p:nvSpPr>
        <p:spPr bwMode="auto">
          <a:xfrm rot="5400000">
            <a:off x="2807494" y="5337969"/>
            <a:ext cx="0" cy="1223962"/>
          </a:xfrm>
          <a:prstGeom prst="line">
            <a:avLst/>
          </a:prstGeom>
          <a:noFill/>
          <a:ln w="28575">
            <a:solidFill>
              <a:srgbClr val="6600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254982" name="Line 6"/>
          <p:cNvSpPr>
            <a:spLocks noChangeShapeType="1"/>
          </p:cNvSpPr>
          <p:nvPr/>
        </p:nvSpPr>
        <p:spPr bwMode="auto">
          <a:xfrm rot="5400000">
            <a:off x="2880519" y="5625307"/>
            <a:ext cx="0" cy="1223962"/>
          </a:xfrm>
          <a:prstGeom prst="line">
            <a:avLst/>
          </a:prstGeom>
          <a:noFill/>
          <a:ln w="28575">
            <a:solidFill>
              <a:srgbClr val="6600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grpSp>
        <p:nvGrpSpPr>
          <p:cNvPr id="47110" name="Group 7"/>
          <p:cNvGrpSpPr>
            <a:grpSpLocks/>
          </p:cNvGrpSpPr>
          <p:nvPr/>
        </p:nvGrpSpPr>
        <p:grpSpPr bwMode="auto">
          <a:xfrm>
            <a:off x="2195513" y="5661025"/>
            <a:ext cx="1296987" cy="863600"/>
            <a:chOff x="1383" y="3566"/>
            <a:chExt cx="817" cy="544"/>
          </a:xfrm>
        </p:grpSpPr>
        <p:sp>
          <p:nvSpPr>
            <p:cNvPr id="254984" name="Line 8"/>
            <p:cNvSpPr>
              <a:spLocks noChangeShapeType="1"/>
            </p:cNvSpPr>
            <p:nvPr/>
          </p:nvSpPr>
          <p:spPr bwMode="auto">
            <a:xfrm>
              <a:off x="1519" y="3566"/>
              <a:ext cx="0" cy="544"/>
            </a:xfrm>
            <a:prstGeom prst="line">
              <a:avLst/>
            </a:prstGeom>
            <a:noFill/>
            <a:ln w="28575">
              <a:solidFill>
                <a:srgbClr val="6600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254985" name="Line 9"/>
            <p:cNvSpPr>
              <a:spLocks noChangeShapeType="1"/>
            </p:cNvSpPr>
            <p:nvPr/>
          </p:nvSpPr>
          <p:spPr bwMode="auto">
            <a:xfrm>
              <a:off x="1655" y="3566"/>
              <a:ext cx="0" cy="544"/>
            </a:xfrm>
            <a:prstGeom prst="line">
              <a:avLst/>
            </a:prstGeom>
            <a:noFill/>
            <a:ln w="28575">
              <a:solidFill>
                <a:srgbClr val="6600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254986" name="Line 10"/>
            <p:cNvSpPr>
              <a:spLocks noChangeShapeType="1"/>
            </p:cNvSpPr>
            <p:nvPr/>
          </p:nvSpPr>
          <p:spPr bwMode="auto">
            <a:xfrm>
              <a:off x="1791" y="3566"/>
              <a:ext cx="0" cy="544"/>
            </a:xfrm>
            <a:prstGeom prst="line">
              <a:avLst/>
            </a:prstGeom>
            <a:noFill/>
            <a:ln w="28575">
              <a:solidFill>
                <a:srgbClr val="6600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254987" name="Line 11"/>
            <p:cNvSpPr>
              <a:spLocks noChangeShapeType="1"/>
            </p:cNvSpPr>
            <p:nvPr/>
          </p:nvSpPr>
          <p:spPr bwMode="auto">
            <a:xfrm>
              <a:off x="1927" y="3566"/>
              <a:ext cx="0" cy="544"/>
            </a:xfrm>
            <a:prstGeom prst="line">
              <a:avLst/>
            </a:prstGeom>
            <a:noFill/>
            <a:ln w="28575">
              <a:solidFill>
                <a:srgbClr val="6600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254988" name="Line 12"/>
            <p:cNvSpPr>
              <a:spLocks noChangeShapeType="1"/>
            </p:cNvSpPr>
            <p:nvPr/>
          </p:nvSpPr>
          <p:spPr bwMode="auto">
            <a:xfrm>
              <a:off x="2063" y="3566"/>
              <a:ext cx="0" cy="544"/>
            </a:xfrm>
            <a:prstGeom prst="line">
              <a:avLst/>
            </a:prstGeom>
            <a:noFill/>
            <a:ln w="28575">
              <a:solidFill>
                <a:srgbClr val="6600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254989" name="Line 13"/>
            <p:cNvSpPr>
              <a:spLocks noChangeShapeType="1"/>
            </p:cNvSpPr>
            <p:nvPr/>
          </p:nvSpPr>
          <p:spPr bwMode="auto">
            <a:xfrm rot="5400000">
              <a:off x="1768" y="3272"/>
              <a:ext cx="0" cy="771"/>
            </a:xfrm>
            <a:prstGeom prst="line">
              <a:avLst/>
            </a:prstGeom>
            <a:noFill/>
            <a:ln w="28575">
              <a:solidFill>
                <a:srgbClr val="6600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254990" name="Line 14"/>
            <p:cNvSpPr>
              <a:spLocks noChangeShapeType="1"/>
            </p:cNvSpPr>
            <p:nvPr/>
          </p:nvSpPr>
          <p:spPr bwMode="auto">
            <a:xfrm rot="5400000">
              <a:off x="1768" y="3453"/>
              <a:ext cx="0" cy="771"/>
            </a:xfrm>
            <a:prstGeom prst="line">
              <a:avLst/>
            </a:prstGeom>
            <a:noFill/>
            <a:ln w="28575">
              <a:solidFill>
                <a:srgbClr val="6600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254991" name="Line 15"/>
            <p:cNvSpPr>
              <a:spLocks noChangeShapeType="1"/>
            </p:cNvSpPr>
            <p:nvPr/>
          </p:nvSpPr>
          <p:spPr bwMode="auto">
            <a:xfrm rot="5400000">
              <a:off x="1815" y="3640"/>
              <a:ext cx="0" cy="771"/>
            </a:xfrm>
            <a:prstGeom prst="line">
              <a:avLst/>
            </a:prstGeom>
            <a:noFill/>
            <a:ln w="28575">
              <a:solidFill>
                <a:srgbClr val="6600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grpSp>
      <p:pic>
        <p:nvPicPr>
          <p:cNvPr id="47111" name="Picture 16" descr="IMG_078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92275" y="1412875"/>
            <a:ext cx="1295400" cy="172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12" name="Picture 17" descr="bowbarrie 08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9388" y="3616325"/>
            <a:ext cx="1476375"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13" name="Picture 18" descr="madzana"/>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74800" y="3141663"/>
            <a:ext cx="1181100" cy="175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14" name="Picture 19" descr="lwandil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771775" y="2492375"/>
            <a:ext cx="1096963" cy="1443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4996" name="Picture 20"/>
          <p:cNvPicPr>
            <a:picLocks noChangeAspect="1" noChangeArrowheads="1"/>
          </p:cNvPicPr>
          <p:nvPr/>
        </p:nvPicPr>
        <p:blipFill>
          <a:blip r:embed="rId9">
            <a:extLst>
              <a:ext uri="{28A0092B-C50C-407E-A947-70E740481C1C}">
                <a14:useLocalDpi xmlns:a14="http://schemas.microsoft.com/office/drawing/2010/main"/>
              </a:ext>
            </a:extLst>
          </a:blip>
          <a:srcRect/>
          <a:stretch>
            <a:fillRect/>
          </a:stretch>
        </p:blipFill>
        <p:spPr bwMode="auto">
          <a:xfrm>
            <a:off x="2700338" y="3860800"/>
            <a:ext cx="644525" cy="935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254997" name="Rectangle 21"/>
          <p:cNvSpPr>
            <a:spLocks noChangeArrowheads="1"/>
          </p:cNvSpPr>
          <p:nvPr/>
        </p:nvSpPr>
        <p:spPr bwMode="auto">
          <a:xfrm>
            <a:off x="395288" y="333375"/>
            <a:ext cx="84582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ctr">
              <a:defRPr/>
            </a:pPr>
            <a:r>
              <a:rPr lang="en-GB" sz="3600" dirty="0">
                <a:solidFill>
                  <a:schemeClr val="tx2">
                    <a:lumMod val="50000"/>
                  </a:schemeClr>
                </a:solidFill>
                <a:cs typeface="+mn-cs"/>
              </a:rPr>
              <a:t>4. Academia as if the world matters:</a:t>
            </a:r>
            <a:br>
              <a:rPr lang="en-GB" sz="3600" dirty="0">
                <a:solidFill>
                  <a:schemeClr val="tx2">
                    <a:lumMod val="50000"/>
                  </a:schemeClr>
                </a:solidFill>
                <a:cs typeface="+mn-cs"/>
              </a:rPr>
            </a:br>
            <a:r>
              <a:rPr lang="en-GB" sz="3600" dirty="0">
                <a:solidFill>
                  <a:schemeClr val="tx2">
                    <a:lumMod val="50000"/>
                  </a:schemeClr>
                </a:solidFill>
                <a:cs typeface="+mn-cs"/>
              </a:rPr>
              <a:t> </a:t>
            </a:r>
            <a:r>
              <a:rPr lang="en-GB" sz="2800" dirty="0">
                <a:solidFill>
                  <a:schemeClr val="tx2">
                    <a:lumMod val="50000"/>
                  </a:schemeClr>
                </a:solidFill>
                <a:cs typeface="+mn-cs"/>
              </a:rPr>
              <a:t>Contemporary issues framework</a:t>
            </a:r>
            <a:endParaRPr lang="en-GB" sz="2800" dirty="0">
              <a:solidFill>
                <a:schemeClr val="tx2">
                  <a:lumMod val="50000"/>
                </a:schemeClr>
              </a:solidFill>
              <a:latin typeface="Times New Roman" charset="0"/>
              <a:cs typeface="+mn-cs"/>
            </a:endParaRPr>
          </a:p>
        </p:txBody>
      </p:sp>
    </p:spTree>
    <p:extLst>
      <p:ext uri="{BB962C8B-B14F-4D97-AF65-F5344CB8AC3E}">
        <p14:creationId xmlns:p14="http://schemas.microsoft.com/office/powerpoint/2010/main" val="196704381"/>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ho">
  <a:themeElements>
    <a:clrScheme name="SOHO">
      <a:dk1>
        <a:srgbClr val="2E2224"/>
      </a:dk1>
      <a:lt1>
        <a:sysClr val="window" lastClr="FFFFFF"/>
      </a:lt1>
      <a:dk2>
        <a:srgbClr val="48231E"/>
      </a:dk2>
      <a:lt2>
        <a:srgbClr val="CBD8DD"/>
      </a:lt2>
      <a:accent1>
        <a:srgbClr val="61625E"/>
      </a:accent1>
      <a:accent2>
        <a:srgbClr val="964D2C"/>
      </a:accent2>
      <a:accent3>
        <a:srgbClr val="66553E"/>
      </a:accent3>
      <a:accent4>
        <a:srgbClr val="848058"/>
      </a:accent4>
      <a:accent5>
        <a:srgbClr val="AFA14B"/>
      </a:accent5>
      <a:accent6>
        <a:srgbClr val="AD7D4D"/>
      </a:accent6>
      <a:hlink>
        <a:srgbClr val="FFDE66"/>
      </a:hlink>
      <a:folHlink>
        <a:srgbClr val="C0AEBC"/>
      </a:folHlink>
    </a:clrScheme>
    <a:fontScheme name="SOHO">
      <a:majorFont>
        <a:latin typeface="Candara"/>
        <a:ea typeface=""/>
        <a:cs typeface=""/>
        <a:font script="Jpan" typeface="ＭＳ Ｐゴシック"/>
        <a:font script="Hang" typeface="HY견명조"/>
        <a:font script="Hans" typeface="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ＭＳ Ｐゴシック"/>
        <a:font script="Hang" typeface="HY견명조"/>
        <a:font script="Hans" typeface="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OHO">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7000"/>
                <a:satMod val="150000"/>
              </a:schemeClr>
            </a:gs>
            <a:gs pos="30000">
              <a:schemeClr val="phClr">
                <a:shade val="94000"/>
                <a:satMod val="130000"/>
              </a:schemeClr>
            </a:gs>
            <a:gs pos="45000">
              <a:schemeClr val="phClr">
                <a:shade val="100000"/>
                <a:satMod val="120000"/>
              </a:schemeClr>
            </a:gs>
            <a:gs pos="55000">
              <a:schemeClr val="phClr">
                <a:shade val="100000"/>
                <a:satMod val="118000"/>
              </a:schemeClr>
            </a:gs>
            <a:gs pos="73000">
              <a:schemeClr val="phClr">
                <a:shade val="94000"/>
                <a:satMod val="130000"/>
              </a:schemeClr>
            </a:gs>
            <a:gs pos="100000">
              <a:schemeClr val="phClr">
                <a:shade val="67000"/>
                <a:satMod val="150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2700000" algn="br" rotWithShape="0">
              <a:srgbClr val="000000">
                <a:alpha val="40000"/>
              </a:srgbClr>
            </a:outerShdw>
          </a:effectLst>
        </a:effectStyle>
        <a:effectStyle>
          <a:effectLst>
            <a:outerShdw blurRad="50800" dist="38100" dir="2700000" algn="br" rotWithShape="0">
              <a:srgbClr val="000000">
                <a:alpha val="40000"/>
              </a:srgbClr>
            </a:outerShdw>
          </a:effectLst>
        </a:effectStyle>
        <a:effectStyle>
          <a:effectLst>
            <a:outerShdw blurRad="50800" dist="38100" dir="2700000" algn="br" rotWithShape="0">
              <a:srgbClr val="000000">
                <a:alpha val="40000"/>
              </a:srgbClr>
            </a:outerShdw>
          </a:effectLst>
          <a:scene3d>
            <a:camera prst="orthographicFront">
              <a:rot lat="0" lon="0" rev="0"/>
            </a:camera>
            <a:lightRig rig="threePt" dir="t">
              <a:rot lat="0" lon="0" rev="2700000"/>
            </a:lightRig>
          </a:scene3d>
          <a:sp3d contourW="19050">
            <a:bevelT w="31750" h="38100"/>
            <a:contourClr>
              <a:schemeClr val="phClr">
                <a:shade val="15000"/>
                <a:satMod val="110000"/>
              </a:schemeClr>
            </a:contourClr>
          </a:sp3d>
        </a:effectStyle>
      </a:effectStyleLst>
      <a:bgFillStyleLst>
        <a:solidFill>
          <a:schemeClr val="phClr"/>
        </a:solidFill>
        <a:gradFill rotWithShape="1">
          <a:gsLst>
            <a:gs pos="0">
              <a:schemeClr val="phClr">
                <a:tint val="64000"/>
                <a:satMod val="210000"/>
              </a:schemeClr>
            </a:gs>
            <a:gs pos="40000">
              <a:schemeClr val="phClr">
                <a:tint val="72000"/>
                <a:shade val="99000"/>
                <a:satMod val="200000"/>
              </a:schemeClr>
            </a:gs>
            <a:gs pos="100000">
              <a:schemeClr val="phClr">
                <a:tint val="100000"/>
                <a:shade val="30000"/>
                <a:alpha val="100000"/>
                <a:satMod val="175000"/>
                <a:lumMod val="100000"/>
              </a:schemeClr>
            </a:gs>
          </a:gsLst>
          <a:path path="circle">
            <a:fillToRect l="50000" t="-80000" r="50000" b="180000"/>
          </a:path>
        </a:gradFill>
        <a:blipFill rotWithShape="1">
          <a:blip xmlns:r="http://schemas.openxmlformats.org/officeDocument/2006/relationships" r:embed="rId1">
            <a:duotone>
              <a:schemeClr val="phClr">
                <a:tint val="86000"/>
                <a:alpha val="90000"/>
              </a:schemeClr>
              <a:schemeClr val="phClr">
                <a:shade val="49000"/>
                <a:satMod val="12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SOHO.thmx</Template>
  <TotalTime>45</TotalTime>
  <Words>643</Words>
  <Application>Microsoft Macintosh PowerPoint</Application>
  <PresentationFormat>On-screen Show (4:3)</PresentationFormat>
  <Paragraphs>149</Paragraphs>
  <Slides>17</Slides>
  <Notes>10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17</vt:i4>
      </vt:variant>
    </vt:vector>
  </HeadingPairs>
  <TitlesOfParts>
    <vt:vector size="19" baseType="lpstr">
      <vt:lpstr>Soho</vt:lpstr>
      <vt:lpstr>Microsoft Word 97 - 2004 Document</vt:lpstr>
      <vt:lpstr>ESD at University of St Andrews</vt:lpstr>
      <vt:lpstr>contents</vt:lpstr>
      <vt:lpstr>‘Academic excellence’</vt:lpstr>
      <vt:lpstr>PowerPoint Presentation</vt:lpstr>
      <vt:lpstr>PowerPoint Presentation</vt:lpstr>
      <vt:lpstr>1. Critical interrogation</vt:lpstr>
      <vt:lpstr>PowerPoint Presentation</vt:lpstr>
      <vt:lpstr>3. Transformative approaches – diversity of skills built</vt:lpstr>
      <vt:lpstr>PowerPoint Presentation</vt:lpstr>
      <vt:lpstr>PowerPoint Presentation</vt:lpstr>
      <vt:lpstr>5.  Local focus-global perspective</vt:lpstr>
      <vt:lpstr>SD Programme</vt:lpstr>
      <vt:lpstr>PowerPoint Presentation</vt:lpstr>
      <vt:lpstr>PowerPoint Presentation</vt:lpstr>
      <vt:lpstr>ESD in Green week</vt:lpstr>
      <vt:lpstr>Future plans</vt:lpstr>
      <vt:lpstr>Conclusions</vt:lpstr>
    </vt:vector>
  </TitlesOfParts>
  <Company>Geography and Geosciences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ESD at University of St Andrews</dc:title>
  <dc:creator>Rehema White</dc:creator>
  <cp:lastModifiedBy>Rehema White</cp:lastModifiedBy>
  <cp:revision>12</cp:revision>
  <dcterms:created xsi:type="dcterms:W3CDTF">2013-12-05T22:27:38Z</dcterms:created>
  <dcterms:modified xsi:type="dcterms:W3CDTF">2013-12-05T23:12:51Z</dcterms:modified>
</cp:coreProperties>
</file>