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86" r:id="rId3"/>
    <p:sldId id="289" r:id="rId4"/>
    <p:sldId id="287" r:id="rId5"/>
    <p:sldId id="288" r:id="rId6"/>
    <p:sldId id="290" r:id="rId7"/>
    <p:sldId id="291" r:id="rId8"/>
    <p:sldId id="293" r:id="rId9"/>
    <p:sldId id="29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D5A5A-EFE4-42F3-A08F-34429EDFABE9}" type="datetimeFigureOut">
              <a:rPr lang="en-US" smtClean="0"/>
              <a:pPr/>
              <a:t>3/23/2010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C24E46-9199-4B8F-99CB-717CA683739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7C33F78-4390-4B46-9DFF-24D0BEAD1086}" type="datetimeFigureOut">
              <a:rPr lang="en-US" smtClean="0"/>
              <a:pPr/>
              <a:t>3/23/2010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B388E-DC33-4EE9-80CD-B2D95C2EED1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C33F78-4390-4B46-9DFF-24D0BEAD1086}" type="datetimeFigureOut">
              <a:rPr lang="en-US" smtClean="0"/>
              <a:pPr/>
              <a:t>3/23/2010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B388E-DC33-4EE9-80CD-B2D95C2EED1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C33F78-4390-4B46-9DFF-24D0BEAD1086}" type="datetimeFigureOut">
              <a:rPr lang="en-US" smtClean="0"/>
              <a:pPr/>
              <a:t>3/23/2010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B388E-DC33-4EE9-80CD-B2D95C2EED1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C33F78-4390-4B46-9DFF-24D0BEAD1086}" type="datetimeFigureOut">
              <a:rPr lang="en-US" smtClean="0"/>
              <a:pPr/>
              <a:t>3/23/2010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B388E-DC33-4EE9-80CD-B2D95C2EED1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33F78-4390-4B46-9DFF-24D0BEAD1086}" type="datetimeFigureOut">
              <a:rPr lang="en-US" smtClean="0"/>
              <a:pPr/>
              <a:t>3/23/2010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B388E-DC33-4EE9-80CD-B2D95C2EED1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7C33F78-4390-4B46-9DFF-24D0BEAD1086}" type="datetimeFigureOut">
              <a:rPr lang="en-US" smtClean="0"/>
              <a:pPr/>
              <a:t>3/23/2010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1B388E-DC33-4EE9-80CD-B2D95C2EED1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7C33F78-4390-4B46-9DFF-24D0BEAD1086}" type="datetimeFigureOut">
              <a:rPr lang="en-US" smtClean="0"/>
              <a:pPr/>
              <a:t>3/23/2010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1B388E-DC33-4EE9-80CD-B2D95C2EED1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7C33F78-4390-4B46-9DFF-24D0BEAD1086}" type="datetimeFigureOut">
              <a:rPr lang="en-US" smtClean="0"/>
              <a:pPr/>
              <a:t>3/23/2010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B388E-DC33-4EE9-80CD-B2D95C2EED1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33F78-4390-4B46-9DFF-24D0BEAD1086}" type="datetimeFigureOut">
              <a:rPr lang="en-US" smtClean="0"/>
              <a:pPr/>
              <a:t>3/23/2010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1B388E-DC33-4EE9-80CD-B2D95C2EED1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33F78-4390-4B46-9DFF-24D0BEAD1086}" type="datetimeFigureOut">
              <a:rPr lang="en-US" smtClean="0"/>
              <a:pPr/>
              <a:t>3/23/2010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1B388E-DC33-4EE9-80CD-B2D95C2EED1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33F78-4390-4B46-9DFF-24D0BEAD1086}" type="datetimeFigureOut">
              <a:rPr lang="en-US" smtClean="0"/>
              <a:pPr/>
              <a:t>3/23/2010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1B388E-DC33-4EE9-80CD-B2D95C2EED1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33F78-4390-4B46-9DFF-24D0BEAD1086}" type="datetimeFigureOut">
              <a:rPr lang="en-US" smtClean="0"/>
              <a:pPr/>
              <a:t>3/23/2010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1B388E-DC33-4EE9-80CD-B2D95C2EED1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142984"/>
            <a:ext cx="7772400" cy="5214974"/>
          </a:xfrm>
          <a:solidFill>
            <a:schemeClr val="bg1"/>
          </a:solidFill>
          <a:ln>
            <a:noFill/>
          </a:ln>
        </p:spPr>
        <p:style>
          <a:lnRef idx="1">
            <a:schemeClr val="accent3"/>
          </a:lnRef>
          <a:fillRef idx="2">
            <a:schemeClr val="accent3"/>
          </a:fillRef>
          <a:effectRef idx="1">
            <a:schemeClr val="accent3"/>
          </a:effectRef>
          <a:fontRef idx="minor">
            <a:schemeClr val="dk1"/>
          </a:fontRef>
        </p:style>
        <p:txBody>
          <a:bodyPr>
            <a:normAutofit/>
          </a:bodyPr>
          <a:lstStyle/>
          <a:p>
            <a:r>
              <a:rPr lang="en-GB" sz="5400" b="1" dirty="0" smtClean="0">
                <a:solidFill>
                  <a:schemeClr val="accent3">
                    <a:lumMod val="50000"/>
                  </a:schemeClr>
                </a:solidFill>
              </a:rPr>
              <a:t>Engaging with colleagues to get</a:t>
            </a:r>
            <a:br>
              <a:rPr lang="en-GB" sz="5400" b="1" dirty="0" smtClean="0">
                <a:solidFill>
                  <a:schemeClr val="accent3">
                    <a:lumMod val="50000"/>
                  </a:schemeClr>
                </a:solidFill>
              </a:rPr>
            </a:br>
            <a:r>
              <a:rPr lang="en-GB" sz="5400" b="1" dirty="0" smtClean="0">
                <a:solidFill>
                  <a:schemeClr val="accent3">
                    <a:lumMod val="50000"/>
                  </a:schemeClr>
                </a:solidFill>
              </a:rPr>
              <a:t>Environmental and Social</a:t>
            </a:r>
            <a:br>
              <a:rPr lang="en-GB" sz="5400" b="1" dirty="0" smtClean="0">
                <a:solidFill>
                  <a:schemeClr val="accent3">
                    <a:lumMod val="50000"/>
                  </a:schemeClr>
                </a:solidFill>
              </a:rPr>
            </a:br>
            <a:r>
              <a:rPr lang="en-GB" sz="5400" b="1" dirty="0" smtClean="0">
                <a:solidFill>
                  <a:srgbClr val="C00000"/>
                </a:solidFill>
              </a:rPr>
              <a:t>Change!</a:t>
            </a:r>
            <a:endParaRPr lang="en-GB" sz="5400" dirty="0">
              <a:solidFill>
                <a:srgbClr val="C00000"/>
              </a:solidFill>
            </a:endParaRPr>
          </a:p>
        </p:txBody>
      </p:sp>
      <p:pic>
        <p:nvPicPr>
          <p:cNvPr id="1026" name="Picture 2" descr="UTC block logo hr"/>
          <p:cNvPicPr>
            <a:picLocks noChangeAspect="1" noChangeArrowheads="1"/>
          </p:cNvPicPr>
          <p:nvPr/>
        </p:nvPicPr>
        <p:blipFill>
          <a:blip r:embed="rId2" cstate="print"/>
          <a:srcRect/>
          <a:stretch>
            <a:fillRect/>
          </a:stretch>
        </p:blipFill>
        <p:spPr bwMode="auto">
          <a:xfrm>
            <a:off x="6057900" y="0"/>
            <a:ext cx="30861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928670"/>
            <a:ext cx="7772400" cy="5214974"/>
          </a:xfrm>
          <a:ln>
            <a:noFill/>
          </a:ln>
        </p:spPr>
        <p:style>
          <a:lnRef idx="2">
            <a:schemeClr val="accent3"/>
          </a:lnRef>
          <a:fillRef idx="1">
            <a:schemeClr val="lt1"/>
          </a:fillRef>
          <a:effectRef idx="0">
            <a:schemeClr val="accent3"/>
          </a:effectRef>
          <a:fontRef idx="minor">
            <a:schemeClr val="dk1"/>
          </a:fontRef>
        </p:style>
        <p:txBody>
          <a:bodyPr>
            <a:normAutofit/>
          </a:bodyPr>
          <a:lstStyle/>
          <a:p>
            <a:pPr algn="l"/>
            <a:r>
              <a:rPr lang="en-GB" sz="3200" b="1" dirty="0" smtClean="0">
                <a:solidFill>
                  <a:schemeClr val="accent3">
                    <a:lumMod val="50000"/>
                  </a:schemeClr>
                </a:solidFill>
              </a:rPr>
              <a:t/>
            </a:r>
            <a:br>
              <a:rPr lang="en-GB" sz="3200" b="1" dirty="0" smtClean="0">
                <a:solidFill>
                  <a:schemeClr val="accent3">
                    <a:lumMod val="50000"/>
                  </a:schemeClr>
                </a:solidFill>
              </a:rPr>
            </a:br>
            <a:r>
              <a:rPr lang="en-GB" sz="3200" b="1" dirty="0" smtClean="0">
                <a:solidFill>
                  <a:schemeClr val="accent3">
                    <a:lumMod val="50000"/>
                  </a:schemeClr>
                </a:solidFill>
              </a:rPr>
              <a:t/>
            </a:r>
            <a:br>
              <a:rPr lang="en-GB" sz="3200" b="1" dirty="0" smtClean="0">
                <a:solidFill>
                  <a:schemeClr val="accent3">
                    <a:lumMod val="50000"/>
                  </a:schemeClr>
                </a:solidFill>
              </a:rPr>
            </a:br>
            <a:r>
              <a:rPr lang="en-GB" sz="3200" b="1" dirty="0" smtClean="0">
                <a:solidFill>
                  <a:schemeClr val="accent3">
                    <a:lumMod val="50000"/>
                  </a:schemeClr>
                </a:solidFill>
              </a:rPr>
              <a:t/>
            </a:r>
            <a:br>
              <a:rPr lang="en-GB" sz="3200" b="1" dirty="0" smtClean="0">
                <a:solidFill>
                  <a:schemeClr val="accent3">
                    <a:lumMod val="50000"/>
                  </a:schemeClr>
                </a:solidFill>
              </a:rPr>
            </a:br>
            <a:r>
              <a:rPr lang="en-GB" sz="3200" b="1" dirty="0" smtClean="0">
                <a:solidFill>
                  <a:schemeClr val="accent3">
                    <a:lumMod val="50000"/>
                  </a:schemeClr>
                </a:solidFill>
              </a:rPr>
              <a:t>“How to make friends and influence people”</a:t>
            </a:r>
            <a:r>
              <a:rPr lang="en-GB" sz="3200" dirty="0" smtClean="0">
                <a:solidFill>
                  <a:schemeClr val="accent3">
                    <a:lumMod val="50000"/>
                  </a:schemeClr>
                </a:solidFill>
              </a:rPr>
              <a:t/>
            </a:r>
            <a:br>
              <a:rPr lang="en-GB" sz="3200" dirty="0" smtClean="0">
                <a:solidFill>
                  <a:schemeClr val="accent3">
                    <a:lumMod val="50000"/>
                  </a:schemeClr>
                </a:solidFill>
              </a:rPr>
            </a:br>
            <a:r>
              <a:rPr lang="en-GB" sz="3200" dirty="0" smtClean="0"/>
              <a:t/>
            </a:r>
            <a:br>
              <a:rPr lang="en-GB" sz="3200" dirty="0" smtClean="0"/>
            </a:br>
            <a:r>
              <a:rPr lang="en-GB" sz="3200" dirty="0" smtClean="0">
                <a:solidFill>
                  <a:schemeClr val="accent5">
                    <a:lumMod val="75000"/>
                  </a:schemeClr>
                </a:solidFill>
              </a:rPr>
              <a:t/>
            </a:r>
            <a:br>
              <a:rPr lang="en-GB" sz="3200" dirty="0" smtClean="0">
                <a:solidFill>
                  <a:schemeClr val="accent5">
                    <a:lumMod val="75000"/>
                  </a:schemeClr>
                </a:solidFill>
              </a:rPr>
            </a:br>
            <a:endParaRPr lang="en-GB" sz="3200" i="1" dirty="0">
              <a:solidFill>
                <a:schemeClr val="accent5">
                  <a:lumMod val="75000"/>
                </a:schemeClr>
              </a:solidFill>
            </a:endParaRPr>
          </a:p>
        </p:txBody>
      </p:sp>
      <p:pic>
        <p:nvPicPr>
          <p:cNvPr id="1026" name="Picture 2" descr="UTC block logo hr"/>
          <p:cNvPicPr>
            <a:picLocks noChangeAspect="1" noChangeArrowheads="1"/>
          </p:cNvPicPr>
          <p:nvPr/>
        </p:nvPicPr>
        <p:blipFill>
          <a:blip r:embed="rId2" cstate="print"/>
          <a:srcRect/>
          <a:stretch>
            <a:fillRect/>
          </a:stretch>
        </p:blipFill>
        <p:spPr bwMode="auto">
          <a:xfrm>
            <a:off x="6057900" y="0"/>
            <a:ext cx="30861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928670"/>
            <a:ext cx="8001056" cy="5715040"/>
          </a:xfrm>
          <a:solidFill>
            <a:schemeClr val="bg1"/>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algn="l"/>
            <a:r>
              <a:rPr lang="en-GB" sz="2200" b="1" dirty="0" smtClean="0">
                <a:solidFill>
                  <a:schemeClr val="accent3">
                    <a:lumMod val="50000"/>
                  </a:schemeClr>
                </a:solidFill>
              </a:rPr>
              <a:t>Quick exercise</a:t>
            </a:r>
            <a:br>
              <a:rPr lang="en-GB" sz="2200" b="1" dirty="0" smtClean="0">
                <a:solidFill>
                  <a:schemeClr val="accent3">
                    <a:lumMod val="50000"/>
                  </a:schemeClr>
                </a:solidFill>
              </a:rPr>
            </a:br>
            <a:r>
              <a:rPr lang="en-GB" sz="2200" b="1" dirty="0" smtClean="0">
                <a:solidFill>
                  <a:schemeClr val="accent3">
                    <a:lumMod val="50000"/>
                  </a:schemeClr>
                </a:solidFill>
              </a:rPr>
              <a:t/>
            </a:r>
            <a:br>
              <a:rPr lang="en-GB" sz="2200" b="1" dirty="0" smtClean="0">
                <a:solidFill>
                  <a:schemeClr val="accent3">
                    <a:lumMod val="50000"/>
                  </a:schemeClr>
                </a:solidFill>
              </a:rPr>
            </a:br>
            <a:r>
              <a:rPr lang="en-GB" sz="2200" b="1" dirty="0" smtClean="0">
                <a:solidFill>
                  <a:schemeClr val="accent3">
                    <a:lumMod val="50000"/>
                  </a:schemeClr>
                </a:solidFill>
              </a:rPr>
              <a:t>A. My role...</a:t>
            </a:r>
            <a:br>
              <a:rPr lang="en-GB" sz="2200" b="1" dirty="0" smtClean="0">
                <a:solidFill>
                  <a:schemeClr val="accent3">
                    <a:lumMod val="50000"/>
                  </a:schemeClr>
                </a:solidFill>
              </a:rPr>
            </a:br>
            <a:r>
              <a:rPr lang="en-GB" sz="2200" b="1" dirty="0" smtClean="0">
                <a:solidFill>
                  <a:schemeClr val="accent3">
                    <a:lumMod val="50000"/>
                  </a:schemeClr>
                </a:solidFill>
              </a:rPr>
              <a:t/>
            </a:r>
            <a:br>
              <a:rPr lang="en-GB" sz="2200" b="1" dirty="0" smtClean="0">
                <a:solidFill>
                  <a:schemeClr val="accent3">
                    <a:lumMod val="50000"/>
                  </a:schemeClr>
                </a:solidFill>
              </a:rPr>
            </a:br>
            <a:r>
              <a:rPr lang="en-GB" sz="2200" dirty="0" smtClean="0">
                <a:solidFill>
                  <a:schemeClr val="accent3">
                    <a:lumMod val="50000"/>
                  </a:schemeClr>
                </a:solidFill>
              </a:rPr>
              <a:t>1. Is kept within the boundaries of my department – minimal opportunities to work with other colleagues/departments.</a:t>
            </a:r>
            <a:br>
              <a:rPr lang="en-GB" sz="2200" dirty="0" smtClean="0">
                <a:solidFill>
                  <a:schemeClr val="accent3">
                    <a:lumMod val="50000"/>
                  </a:schemeClr>
                </a:solidFill>
              </a:rPr>
            </a:b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2. Allows me to work with other colleagues/ other departments  on environment initiatives. </a:t>
            </a:r>
            <a:r>
              <a:rPr lang="en-GB" sz="2200" dirty="0" smtClean="0">
                <a:solidFill>
                  <a:srgbClr val="C00000"/>
                </a:solidFill>
              </a:rPr>
              <a:t>(2 points)</a:t>
            </a:r>
            <a:br>
              <a:rPr lang="en-GB" sz="2200" dirty="0" smtClean="0">
                <a:solidFill>
                  <a:srgbClr val="C00000"/>
                </a:solidFill>
              </a:rPr>
            </a:br>
            <a:r>
              <a:rPr lang="en-GB" sz="2200" dirty="0" smtClean="0">
                <a:solidFill>
                  <a:srgbClr val="C00000"/>
                </a:solidFill>
              </a:rPr>
              <a:t/>
            </a:r>
            <a:br>
              <a:rPr lang="en-GB" sz="2200" dirty="0" smtClean="0">
                <a:solidFill>
                  <a:srgbClr val="C00000"/>
                </a:solidFill>
              </a:rPr>
            </a:br>
            <a:r>
              <a:rPr lang="en-GB" sz="2200" dirty="0" smtClean="0">
                <a:solidFill>
                  <a:schemeClr val="accent3">
                    <a:lumMod val="50000"/>
                  </a:schemeClr>
                </a:solidFill>
              </a:rPr>
              <a:t>3. Gives me an open-door to engage with all parts of the university on sustainability agenda (social and environment). </a:t>
            </a:r>
            <a:r>
              <a:rPr lang="en-GB" sz="2200" dirty="0" smtClean="0">
                <a:solidFill>
                  <a:srgbClr val="C00000"/>
                </a:solidFill>
              </a:rPr>
              <a:t>(4 points)</a:t>
            </a:r>
            <a:br>
              <a:rPr lang="en-GB" sz="2200" dirty="0" smtClean="0">
                <a:solidFill>
                  <a:srgbClr val="C00000"/>
                </a:solidFill>
              </a:rPr>
            </a:b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4. Includes working with academics [and students] on ‘ESD’. </a:t>
            </a:r>
            <a:br>
              <a:rPr lang="en-GB" sz="2200" dirty="0" smtClean="0">
                <a:solidFill>
                  <a:schemeClr val="accent3">
                    <a:lumMod val="50000"/>
                  </a:schemeClr>
                </a:solidFill>
              </a:rPr>
            </a:br>
            <a:r>
              <a:rPr lang="en-GB" sz="2200" dirty="0" smtClean="0">
                <a:solidFill>
                  <a:srgbClr val="C00000"/>
                </a:solidFill>
              </a:rPr>
              <a:t>(4 points)</a:t>
            </a:r>
            <a:br>
              <a:rPr lang="en-GB" sz="2200" dirty="0" smtClean="0">
                <a:solidFill>
                  <a:srgbClr val="C00000"/>
                </a:solidFill>
              </a:rPr>
            </a:br>
            <a:r>
              <a:rPr lang="en-GB" sz="2200" dirty="0" smtClean="0"/>
              <a:t/>
            </a:r>
            <a:br>
              <a:rPr lang="en-GB" sz="2200" dirty="0" smtClean="0"/>
            </a:br>
            <a:r>
              <a:rPr lang="en-GB" sz="2200" b="1" dirty="0" smtClean="0">
                <a:solidFill>
                  <a:schemeClr val="accent3">
                    <a:lumMod val="50000"/>
                  </a:schemeClr>
                </a:solidFill>
              </a:rPr>
              <a:t>	</a:t>
            </a:r>
            <a:r>
              <a:rPr lang="en-GB" sz="2200" dirty="0" smtClean="0"/>
              <a:t>					</a:t>
            </a:r>
            <a:r>
              <a:rPr lang="en-GB" sz="2200" dirty="0" smtClean="0">
                <a:solidFill>
                  <a:srgbClr val="C00000"/>
                </a:solidFill>
              </a:rPr>
              <a:t>Score  /10</a:t>
            </a:r>
            <a:endParaRPr lang="en-GB" sz="2200" i="1" dirty="0">
              <a:solidFill>
                <a:srgbClr val="C00000"/>
              </a:solidFill>
            </a:endParaRPr>
          </a:p>
        </p:txBody>
      </p:sp>
      <p:pic>
        <p:nvPicPr>
          <p:cNvPr id="1026" name="Picture 2" descr="UTC block logo hr"/>
          <p:cNvPicPr>
            <a:picLocks noChangeAspect="1" noChangeArrowheads="1"/>
          </p:cNvPicPr>
          <p:nvPr/>
        </p:nvPicPr>
        <p:blipFill>
          <a:blip r:embed="rId2" cstate="print"/>
          <a:srcRect/>
          <a:stretch>
            <a:fillRect/>
          </a:stretch>
        </p:blipFill>
        <p:spPr bwMode="auto">
          <a:xfrm>
            <a:off x="6057900" y="0"/>
            <a:ext cx="30861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928670"/>
            <a:ext cx="7772400" cy="5643602"/>
          </a:xfrm>
          <a:solidFill>
            <a:schemeClr val="bg1"/>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algn="l"/>
            <a:r>
              <a:rPr lang="en-GB" sz="2200" b="1" dirty="0" smtClean="0">
                <a:solidFill>
                  <a:schemeClr val="accent3">
                    <a:lumMod val="50000"/>
                  </a:schemeClr>
                </a:solidFill>
              </a:rPr>
              <a:t>B. Cross departmental w</a:t>
            </a:r>
            <a:r>
              <a:rPr lang="en-GB" sz="2200" b="1" dirty="0" smtClean="0">
                <a:solidFill>
                  <a:schemeClr val="accent3">
                    <a:lumMod val="50000"/>
                  </a:schemeClr>
                </a:solidFill>
              </a:rPr>
              <a:t>orking group...?</a:t>
            </a:r>
            <a:br>
              <a:rPr lang="en-GB" sz="2200" b="1" dirty="0" smtClean="0">
                <a:solidFill>
                  <a:schemeClr val="accent3">
                    <a:lumMod val="50000"/>
                  </a:schemeClr>
                </a:solidFill>
              </a:rPr>
            </a:br>
            <a:r>
              <a:rPr lang="en-GB" sz="2200" b="1" dirty="0" smtClean="0">
                <a:solidFill>
                  <a:schemeClr val="accent3">
                    <a:lumMod val="50000"/>
                  </a:schemeClr>
                </a:solidFill>
              </a:rPr>
              <a:t> </a:t>
            </a:r>
            <a:br>
              <a:rPr lang="en-GB" sz="2200" b="1" dirty="0" smtClean="0">
                <a:solidFill>
                  <a:schemeClr val="accent3">
                    <a:lumMod val="50000"/>
                  </a:schemeClr>
                </a:solidFill>
              </a:rPr>
            </a:br>
            <a:r>
              <a:rPr lang="en-GB" sz="2200" dirty="0" smtClean="0">
                <a:solidFill>
                  <a:schemeClr val="accent3">
                    <a:lumMod val="50000"/>
                  </a:schemeClr>
                </a:solidFill>
              </a:rPr>
              <a:t>1. No</a:t>
            </a:r>
            <a:br>
              <a:rPr lang="en-GB" sz="2200" dirty="0" smtClean="0">
                <a:solidFill>
                  <a:schemeClr val="accent3">
                    <a:lumMod val="50000"/>
                  </a:schemeClr>
                </a:solidFill>
              </a:rPr>
            </a:b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2. Environment - cross depart, focuses is on integrating environmental initiatives </a:t>
            </a:r>
            <a:r>
              <a:rPr lang="en-GB" sz="2200" dirty="0" err="1" smtClean="0">
                <a:solidFill>
                  <a:schemeClr val="accent3">
                    <a:lumMod val="50000"/>
                  </a:schemeClr>
                </a:solidFill>
              </a:rPr>
              <a:t>eg</a:t>
            </a:r>
            <a:r>
              <a:rPr lang="en-GB" sz="2200" dirty="0" smtClean="0">
                <a:solidFill>
                  <a:schemeClr val="accent3">
                    <a:lumMod val="50000"/>
                  </a:schemeClr>
                </a:solidFill>
              </a:rPr>
              <a:t> energy champions programme. </a:t>
            </a:r>
            <a:br>
              <a:rPr lang="en-GB" sz="2200" dirty="0" smtClean="0">
                <a:solidFill>
                  <a:schemeClr val="accent3">
                    <a:lumMod val="50000"/>
                  </a:schemeClr>
                </a:solidFill>
              </a:rPr>
            </a:br>
            <a:r>
              <a:rPr lang="en-GB" sz="2200" dirty="0" smtClean="0">
                <a:solidFill>
                  <a:srgbClr val="C00000"/>
                </a:solidFill>
              </a:rPr>
              <a:t>(2 points)</a:t>
            </a: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3. Sustainability/CSR - cross depart, works on integrating environmental and social initiatives </a:t>
            </a:r>
            <a:r>
              <a:rPr lang="en-GB" sz="2200" dirty="0" err="1" smtClean="0">
                <a:solidFill>
                  <a:schemeClr val="accent3">
                    <a:lumMod val="50000"/>
                  </a:schemeClr>
                </a:solidFill>
              </a:rPr>
              <a:t>eg</a:t>
            </a:r>
            <a:r>
              <a:rPr lang="en-GB" sz="2200" dirty="0" smtClean="0">
                <a:solidFill>
                  <a:schemeClr val="accent3">
                    <a:lumMod val="50000"/>
                  </a:schemeClr>
                </a:solidFill>
              </a:rPr>
              <a:t> staff volunteering, wellbeing, student participation. </a:t>
            </a:r>
            <a:r>
              <a:rPr lang="en-GB" sz="2200" dirty="0" smtClean="0">
                <a:solidFill>
                  <a:srgbClr val="C00000"/>
                </a:solidFill>
              </a:rPr>
              <a:t>(4 points)</a:t>
            </a: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4</a:t>
            </a:r>
            <a:r>
              <a:rPr lang="en-GB" sz="2200" dirty="0" smtClean="0">
                <a:solidFill>
                  <a:schemeClr val="accent3">
                    <a:lumMod val="50000"/>
                  </a:schemeClr>
                </a:solidFill>
              </a:rPr>
              <a:t>. ESD – involves academics and operational staff, integrating ‘sustainability’ into curriculum/learning experience and or extra curricular learning opportunities. </a:t>
            </a:r>
            <a:r>
              <a:rPr lang="en-GB" sz="2200" dirty="0" smtClean="0">
                <a:solidFill>
                  <a:srgbClr val="C00000"/>
                </a:solidFill>
              </a:rPr>
              <a:t>(4 points)</a:t>
            </a:r>
            <a:br>
              <a:rPr lang="en-GB" sz="2200" dirty="0" smtClean="0">
                <a:solidFill>
                  <a:srgbClr val="C00000"/>
                </a:solidFill>
              </a:rPr>
            </a:br>
            <a:r>
              <a:rPr lang="en-GB" sz="2200" dirty="0" smtClean="0"/>
              <a:t/>
            </a:r>
            <a:br>
              <a:rPr lang="en-GB" sz="2200" dirty="0" smtClean="0"/>
            </a:br>
            <a:r>
              <a:rPr lang="en-GB" sz="2200" dirty="0" smtClean="0"/>
              <a:t>					</a:t>
            </a:r>
            <a:r>
              <a:rPr lang="en-GB" sz="2200" dirty="0" smtClean="0">
                <a:solidFill>
                  <a:srgbClr val="C00000"/>
                </a:solidFill>
              </a:rPr>
              <a:t> </a:t>
            </a:r>
            <a:r>
              <a:rPr lang="en-GB" sz="2200" dirty="0" smtClean="0">
                <a:solidFill>
                  <a:srgbClr val="C00000"/>
                </a:solidFill>
              </a:rPr>
              <a:t>	Score  </a:t>
            </a:r>
            <a:r>
              <a:rPr lang="en-GB" sz="2200" dirty="0" smtClean="0">
                <a:solidFill>
                  <a:srgbClr val="C00000"/>
                </a:solidFill>
              </a:rPr>
              <a:t>/10</a:t>
            </a:r>
            <a:endParaRPr lang="en-GB" sz="2200" i="1" dirty="0">
              <a:solidFill>
                <a:srgbClr val="C00000"/>
              </a:solidFill>
            </a:endParaRPr>
          </a:p>
        </p:txBody>
      </p:sp>
      <p:pic>
        <p:nvPicPr>
          <p:cNvPr id="1026" name="Picture 2" descr="UTC block logo hr"/>
          <p:cNvPicPr>
            <a:picLocks noChangeAspect="1" noChangeArrowheads="1"/>
          </p:cNvPicPr>
          <p:nvPr/>
        </p:nvPicPr>
        <p:blipFill>
          <a:blip r:embed="rId2" cstate="print"/>
          <a:srcRect/>
          <a:stretch>
            <a:fillRect/>
          </a:stretch>
        </p:blipFill>
        <p:spPr bwMode="auto">
          <a:xfrm>
            <a:off x="6057900" y="0"/>
            <a:ext cx="30861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928670"/>
            <a:ext cx="7772400" cy="5643602"/>
          </a:xfrm>
          <a:solidFill>
            <a:schemeClr val="bg1"/>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algn="l"/>
            <a:r>
              <a:rPr lang="en-GB" sz="2200" b="1" dirty="0" smtClean="0">
                <a:solidFill>
                  <a:schemeClr val="accent3">
                    <a:lumMod val="50000"/>
                  </a:schemeClr>
                </a:solidFill>
              </a:rPr>
              <a:t>C. </a:t>
            </a:r>
            <a:r>
              <a:rPr lang="en-GB" sz="2200" b="1" dirty="0" smtClean="0">
                <a:solidFill>
                  <a:schemeClr val="accent3">
                    <a:lumMod val="50000"/>
                  </a:schemeClr>
                </a:solidFill>
              </a:rPr>
              <a:t>L</a:t>
            </a:r>
            <a:r>
              <a:rPr lang="en-GB" sz="2200" b="1" dirty="0" smtClean="0">
                <a:solidFill>
                  <a:schemeClr val="accent3">
                    <a:lumMod val="50000"/>
                  </a:schemeClr>
                </a:solidFill>
              </a:rPr>
              <a:t>eadership...?</a:t>
            </a:r>
            <a:br>
              <a:rPr lang="en-GB" sz="2200" b="1" dirty="0" smtClean="0">
                <a:solidFill>
                  <a:schemeClr val="accent3">
                    <a:lumMod val="50000"/>
                  </a:schemeClr>
                </a:solidFill>
              </a:rPr>
            </a:br>
            <a:r>
              <a:rPr lang="en-GB" sz="2200" b="1" dirty="0" smtClean="0">
                <a:solidFill>
                  <a:schemeClr val="accent3">
                    <a:lumMod val="50000"/>
                  </a:schemeClr>
                </a:solidFill>
              </a:rPr>
              <a:t/>
            </a:r>
            <a:br>
              <a:rPr lang="en-GB" sz="2200" b="1" dirty="0" smtClean="0">
                <a:solidFill>
                  <a:schemeClr val="accent3">
                    <a:lumMod val="50000"/>
                  </a:schemeClr>
                </a:solidFill>
              </a:rPr>
            </a:br>
            <a:r>
              <a:rPr lang="en-GB" sz="2200" dirty="0" smtClean="0">
                <a:solidFill>
                  <a:schemeClr val="accent3">
                    <a:lumMod val="50000"/>
                  </a:schemeClr>
                </a:solidFill>
              </a:rPr>
              <a:t>1. No significant involvement of senior staff in sustainability agenda.</a:t>
            </a: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2. Senior staff are actively leading i.e. promoting / rolling out environmental initiatives.  </a:t>
            </a:r>
            <a:r>
              <a:rPr lang="en-GB" sz="2200" dirty="0" smtClean="0">
                <a:solidFill>
                  <a:srgbClr val="C00000"/>
                </a:solidFill>
              </a:rPr>
              <a:t>(2 points)</a:t>
            </a: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3. </a:t>
            </a:r>
            <a:r>
              <a:rPr lang="en-GB" sz="2200" dirty="0" smtClean="0">
                <a:solidFill>
                  <a:schemeClr val="accent3">
                    <a:lumMod val="50000"/>
                  </a:schemeClr>
                </a:solidFill>
              </a:rPr>
              <a:t>Senior staff are actively involved in promoting / rolling out </a:t>
            </a:r>
            <a:r>
              <a:rPr lang="en-GB" sz="2200" dirty="0" smtClean="0">
                <a:solidFill>
                  <a:schemeClr val="accent3">
                    <a:lumMod val="50000"/>
                  </a:schemeClr>
                </a:solidFill>
              </a:rPr>
              <a:t>broader sustainability (environment and social) initiatives. </a:t>
            </a:r>
            <a:br>
              <a:rPr lang="en-GB" sz="2200" dirty="0" smtClean="0">
                <a:solidFill>
                  <a:schemeClr val="accent3">
                    <a:lumMod val="50000"/>
                  </a:schemeClr>
                </a:solidFill>
              </a:rPr>
            </a:br>
            <a:r>
              <a:rPr lang="en-GB" sz="2200" dirty="0" smtClean="0">
                <a:solidFill>
                  <a:srgbClr val="C00000"/>
                </a:solidFill>
              </a:rPr>
              <a:t>(4 points)</a:t>
            </a: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solidFill>
                  <a:schemeClr val="accent3">
                    <a:lumMod val="50000"/>
                  </a:schemeClr>
                </a:solidFill>
              </a:rPr>
              <a:t>4</a:t>
            </a:r>
            <a:r>
              <a:rPr lang="en-GB" sz="2200" dirty="0" smtClean="0">
                <a:solidFill>
                  <a:schemeClr val="accent3">
                    <a:lumMod val="50000"/>
                  </a:schemeClr>
                </a:solidFill>
              </a:rPr>
              <a:t>. Senior academics are involved in promoting ESD or in finding ways to encourage ESD within TLR. </a:t>
            </a:r>
            <a:r>
              <a:rPr lang="en-GB" sz="2200" dirty="0" smtClean="0">
                <a:solidFill>
                  <a:srgbClr val="C00000"/>
                </a:solidFill>
              </a:rPr>
              <a:t>(4 points)</a:t>
            </a:r>
            <a:br>
              <a:rPr lang="en-GB" sz="2200" dirty="0" smtClean="0">
                <a:solidFill>
                  <a:srgbClr val="C00000"/>
                </a:solidFill>
              </a:rPr>
            </a:br>
            <a:r>
              <a:rPr lang="en-GB" sz="2200" dirty="0" smtClean="0">
                <a:solidFill>
                  <a:schemeClr val="accent3">
                    <a:lumMod val="50000"/>
                  </a:schemeClr>
                </a:solidFill>
              </a:rPr>
              <a:t/>
            </a:r>
            <a:br>
              <a:rPr lang="en-GB" sz="2200" dirty="0" smtClean="0">
                <a:solidFill>
                  <a:schemeClr val="accent3">
                    <a:lumMod val="50000"/>
                  </a:schemeClr>
                </a:solidFill>
              </a:rPr>
            </a:br>
            <a:r>
              <a:rPr lang="en-GB" sz="2200" dirty="0" smtClean="0"/>
              <a:t>					</a:t>
            </a:r>
            <a:r>
              <a:rPr lang="en-GB" sz="2200" dirty="0" smtClean="0">
                <a:solidFill>
                  <a:srgbClr val="C00000"/>
                </a:solidFill>
              </a:rPr>
              <a:t> </a:t>
            </a:r>
            <a:r>
              <a:rPr lang="en-GB" sz="2200" dirty="0" smtClean="0">
                <a:solidFill>
                  <a:srgbClr val="C00000"/>
                </a:solidFill>
              </a:rPr>
              <a:t>	Score  </a:t>
            </a:r>
            <a:r>
              <a:rPr lang="en-GB" sz="2200" dirty="0" smtClean="0">
                <a:solidFill>
                  <a:srgbClr val="C00000"/>
                </a:solidFill>
              </a:rPr>
              <a:t>/10</a:t>
            </a:r>
            <a:endParaRPr lang="en-GB" sz="2200" i="1" dirty="0">
              <a:solidFill>
                <a:srgbClr val="C00000"/>
              </a:solidFill>
            </a:endParaRPr>
          </a:p>
        </p:txBody>
      </p:sp>
      <p:pic>
        <p:nvPicPr>
          <p:cNvPr id="1026" name="Picture 2" descr="UTC block logo hr"/>
          <p:cNvPicPr>
            <a:picLocks noChangeAspect="1" noChangeArrowheads="1"/>
          </p:cNvPicPr>
          <p:nvPr/>
        </p:nvPicPr>
        <p:blipFill>
          <a:blip r:embed="rId2" cstate="print"/>
          <a:srcRect/>
          <a:stretch>
            <a:fillRect/>
          </a:stretch>
        </p:blipFill>
        <p:spPr bwMode="auto">
          <a:xfrm>
            <a:off x="6057900" y="0"/>
            <a:ext cx="30861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928670"/>
            <a:ext cx="7772400" cy="5643602"/>
          </a:xfrm>
          <a:solidFill>
            <a:schemeClr val="bg1"/>
          </a:solidFill>
          <a:ln>
            <a:noFill/>
          </a:ln>
        </p:spPr>
        <p:style>
          <a:lnRef idx="1">
            <a:schemeClr val="accent3"/>
          </a:lnRef>
          <a:fillRef idx="2">
            <a:schemeClr val="accent3"/>
          </a:fillRef>
          <a:effectRef idx="1">
            <a:schemeClr val="accent3"/>
          </a:effectRef>
          <a:fontRef idx="minor">
            <a:schemeClr val="dk1"/>
          </a:fontRef>
        </p:style>
        <p:txBody>
          <a:bodyPr>
            <a:normAutofit/>
          </a:bodyPr>
          <a:lstStyle/>
          <a:p>
            <a:pPr algn="l"/>
            <a:r>
              <a:rPr lang="en-GB" sz="2200" b="1" dirty="0" smtClean="0">
                <a:solidFill>
                  <a:schemeClr val="accent3">
                    <a:lumMod val="50000"/>
                  </a:schemeClr>
                </a:solidFill>
              </a:rPr>
              <a:t>Engagement (with other colleagues) and Impact (on university)...</a:t>
            </a:r>
            <a:r>
              <a:rPr lang="en-GB" sz="2200" b="1" dirty="0" smtClean="0">
                <a:solidFill>
                  <a:srgbClr val="C00000"/>
                </a:solidFill>
              </a:rPr>
              <a:t/>
            </a:r>
            <a:br>
              <a:rPr lang="en-GB" sz="2200" b="1" dirty="0" smtClean="0">
                <a:solidFill>
                  <a:srgbClr val="C00000"/>
                </a:solidFill>
              </a:rPr>
            </a:br>
            <a:r>
              <a:rPr lang="en-GB" sz="2200" dirty="0" smtClean="0">
                <a:solidFill>
                  <a:srgbClr val="C00000"/>
                </a:solidFill>
              </a:rPr>
              <a:t/>
            </a:r>
            <a:br>
              <a:rPr lang="en-GB" sz="2200" dirty="0" smtClean="0">
                <a:solidFill>
                  <a:srgbClr val="C00000"/>
                </a:solidFill>
              </a:rPr>
            </a:br>
            <a:r>
              <a:rPr lang="en-GB" sz="2200" dirty="0" smtClean="0">
                <a:solidFill>
                  <a:schemeClr val="accent3">
                    <a:lumMod val="50000"/>
                  </a:schemeClr>
                </a:solidFill>
              </a:rPr>
              <a:t>M</a:t>
            </a:r>
            <a:r>
              <a:rPr lang="en-GB" sz="2200" dirty="0" smtClean="0">
                <a:solidFill>
                  <a:schemeClr val="accent3">
                    <a:lumMod val="50000"/>
                  </a:schemeClr>
                </a:solidFill>
              </a:rPr>
              <a:t>y role:</a:t>
            </a:r>
            <a:r>
              <a:rPr lang="en-GB" sz="2200" dirty="0" smtClean="0">
                <a:solidFill>
                  <a:srgbClr val="C00000"/>
                </a:solidFill>
              </a:rPr>
              <a:t/>
            </a:r>
            <a:br>
              <a:rPr lang="en-GB" sz="2200" dirty="0" smtClean="0">
                <a:solidFill>
                  <a:srgbClr val="C00000"/>
                </a:solidFill>
              </a:rPr>
            </a:br>
            <a:r>
              <a:rPr lang="en-GB" sz="2200" dirty="0" smtClean="0">
                <a:solidFill>
                  <a:srgbClr val="C00000"/>
                </a:solidFill>
              </a:rPr>
              <a:t>Engagement	/5</a:t>
            </a:r>
            <a:br>
              <a:rPr lang="en-GB" sz="2200" dirty="0" smtClean="0">
                <a:solidFill>
                  <a:srgbClr val="C00000"/>
                </a:solidFill>
              </a:rPr>
            </a:br>
            <a:r>
              <a:rPr lang="en-GB" sz="2200" dirty="0" smtClean="0">
                <a:solidFill>
                  <a:srgbClr val="C00000"/>
                </a:solidFill>
              </a:rPr>
              <a:t>Impact		/5</a:t>
            </a:r>
            <a:r>
              <a:rPr lang="en-GB" sz="2200" dirty="0" smtClean="0">
                <a:solidFill>
                  <a:srgbClr val="C00000"/>
                </a:solidFill>
              </a:rPr>
              <a:t/>
            </a:r>
            <a:br>
              <a:rPr lang="en-GB" sz="2200" dirty="0" smtClean="0">
                <a:solidFill>
                  <a:srgbClr val="C00000"/>
                </a:solidFill>
              </a:rPr>
            </a:br>
            <a:r>
              <a:rPr lang="en-GB" sz="2200" dirty="0" smtClean="0">
                <a:solidFill>
                  <a:srgbClr val="C00000"/>
                </a:solidFill>
              </a:rPr>
              <a:t/>
            </a:r>
            <a:br>
              <a:rPr lang="en-GB" sz="2200" dirty="0" smtClean="0">
                <a:solidFill>
                  <a:srgbClr val="C00000"/>
                </a:solidFill>
              </a:rPr>
            </a:br>
            <a:r>
              <a:rPr lang="en-GB" sz="2200" dirty="0" smtClean="0">
                <a:solidFill>
                  <a:schemeClr val="accent3">
                    <a:lumMod val="50000"/>
                  </a:schemeClr>
                </a:solidFill>
              </a:rPr>
              <a:t>Role of the working group:</a:t>
            </a:r>
            <a:r>
              <a:rPr lang="en-GB" sz="2200" dirty="0" smtClean="0">
                <a:solidFill>
                  <a:srgbClr val="C00000"/>
                </a:solidFill>
              </a:rPr>
              <a:t/>
            </a:r>
            <a:br>
              <a:rPr lang="en-GB" sz="2200" dirty="0" smtClean="0">
                <a:solidFill>
                  <a:srgbClr val="C00000"/>
                </a:solidFill>
              </a:rPr>
            </a:br>
            <a:r>
              <a:rPr lang="en-GB" sz="2200" dirty="0" smtClean="0">
                <a:solidFill>
                  <a:srgbClr val="C00000"/>
                </a:solidFill>
              </a:rPr>
              <a:t>Engagement</a:t>
            </a:r>
            <a:r>
              <a:rPr lang="en-GB" sz="2200" dirty="0" smtClean="0">
                <a:solidFill>
                  <a:srgbClr val="C00000"/>
                </a:solidFill>
              </a:rPr>
              <a:t>	/5 </a:t>
            </a:r>
            <a:br>
              <a:rPr lang="en-GB" sz="2200" dirty="0" smtClean="0">
                <a:solidFill>
                  <a:srgbClr val="C00000"/>
                </a:solidFill>
              </a:rPr>
            </a:br>
            <a:r>
              <a:rPr lang="en-GB" sz="2200" dirty="0" smtClean="0">
                <a:solidFill>
                  <a:srgbClr val="C00000"/>
                </a:solidFill>
              </a:rPr>
              <a:t>Impact </a:t>
            </a:r>
            <a:r>
              <a:rPr lang="en-GB" sz="2200" dirty="0" smtClean="0">
                <a:solidFill>
                  <a:srgbClr val="C00000"/>
                </a:solidFill>
              </a:rPr>
              <a:t>		/5</a:t>
            </a:r>
            <a:br>
              <a:rPr lang="en-GB" sz="2200" dirty="0" smtClean="0">
                <a:solidFill>
                  <a:srgbClr val="C00000"/>
                </a:solidFill>
              </a:rPr>
            </a:br>
            <a:r>
              <a:rPr lang="en-GB" sz="2200" dirty="0" smtClean="0">
                <a:solidFill>
                  <a:srgbClr val="C00000"/>
                </a:solidFill>
              </a:rPr>
              <a:t/>
            </a:r>
            <a:br>
              <a:rPr lang="en-GB" sz="2200" dirty="0" smtClean="0">
                <a:solidFill>
                  <a:srgbClr val="C00000"/>
                </a:solidFill>
              </a:rPr>
            </a:br>
            <a:r>
              <a:rPr lang="en-GB" sz="2200" dirty="0" smtClean="0">
                <a:solidFill>
                  <a:schemeClr val="accent3">
                    <a:lumMod val="50000"/>
                  </a:schemeClr>
                </a:solidFill>
              </a:rPr>
              <a:t>Leadership:</a:t>
            </a:r>
            <a:r>
              <a:rPr lang="en-GB" sz="2200" dirty="0" smtClean="0">
                <a:solidFill>
                  <a:srgbClr val="C00000"/>
                </a:solidFill>
              </a:rPr>
              <a:t/>
            </a:r>
            <a:br>
              <a:rPr lang="en-GB" sz="2200" dirty="0" smtClean="0">
                <a:solidFill>
                  <a:srgbClr val="C00000"/>
                </a:solidFill>
              </a:rPr>
            </a:br>
            <a:r>
              <a:rPr lang="en-GB" sz="2200" dirty="0" smtClean="0">
                <a:solidFill>
                  <a:srgbClr val="C00000"/>
                </a:solidFill>
              </a:rPr>
              <a:t>Engagement</a:t>
            </a:r>
            <a:r>
              <a:rPr lang="en-GB" sz="2200" dirty="0" smtClean="0">
                <a:solidFill>
                  <a:srgbClr val="C00000"/>
                </a:solidFill>
              </a:rPr>
              <a:t>	/5 </a:t>
            </a:r>
            <a:br>
              <a:rPr lang="en-GB" sz="2200" dirty="0" smtClean="0">
                <a:solidFill>
                  <a:srgbClr val="C00000"/>
                </a:solidFill>
              </a:rPr>
            </a:br>
            <a:r>
              <a:rPr lang="en-GB" sz="2200" dirty="0" smtClean="0">
                <a:solidFill>
                  <a:srgbClr val="C00000"/>
                </a:solidFill>
              </a:rPr>
              <a:t>Impact </a:t>
            </a:r>
            <a:r>
              <a:rPr lang="en-GB" sz="2200" dirty="0" smtClean="0">
                <a:solidFill>
                  <a:srgbClr val="C00000"/>
                </a:solidFill>
              </a:rPr>
              <a:t>		/5</a:t>
            </a:r>
            <a:br>
              <a:rPr lang="en-GB" sz="2200" dirty="0" smtClean="0">
                <a:solidFill>
                  <a:srgbClr val="C00000"/>
                </a:solidFill>
              </a:rPr>
            </a:br>
            <a:r>
              <a:rPr lang="en-GB" sz="2200" dirty="0" smtClean="0">
                <a:solidFill>
                  <a:srgbClr val="C00000"/>
                </a:solidFill>
              </a:rPr>
              <a:t/>
            </a:r>
            <a:br>
              <a:rPr lang="en-GB" sz="2200" dirty="0" smtClean="0">
                <a:solidFill>
                  <a:srgbClr val="C00000"/>
                </a:solidFill>
              </a:rPr>
            </a:br>
            <a:r>
              <a:rPr lang="en-GB" sz="2200" dirty="0" smtClean="0">
                <a:solidFill>
                  <a:srgbClr val="C00000"/>
                </a:solidFill>
              </a:rPr>
              <a:t>						Score  /30</a:t>
            </a:r>
            <a:endParaRPr lang="en-GB" sz="2200" i="1" dirty="0">
              <a:solidFill>
                <a:srgbClr val="C00000"/>
              </a:solidFill>
            </a:endParaRPr>
          </a:p>
        </p:txBody>
      </p:sp>
      <p:pic>
        <p:nvPicPr>
          <p:cNvPr id="1026" name="Picture 2" descr="UTC block logo hr"/>
          <p:cNvPicPr>
            <a:picLocks noChangeAspect="1" noChangeArrowheads="1"/>
          </p:cNvPicPr>
          <p:nvPr/>
        </p:nvPicPr>
        <p:blipFill>
          <a:blip r:embed="rId2" cstate="print"/>
          <a:srcRect/>
          <a:stretch>
            <a:fillRect/>
          </a:stretch>
        </p:blipFill>
        <p:spPr bwMode="auto">
          <a:xfrm>
            <a:off x="6057900" y="0"/>
            <a:ext cx="30861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928670"/>
            <a:ext cx="7772400" cy="5643602"/>
          </a:xfrm>
          <a:solidFill>
            <a:schemeClr val="bg1"/>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algn="l"/>
            <a:r>
              <a:rPr lang="en-GB" sz="2200" b="1" dirty="0" smtClean="0">
                <a:solidFill>
                  <a:schemeClr val="accent3">
                    <a:lumMod val="50000"/>
                  </a:schemeClr>
                </a:solidFill>
              </a:rPr>
              <a:t>Within your group:</a:t>
            </a:r>
            <a:br>
              <a:rPr lang="en-GB" sz="2200" b="1" dirty="0" smtClean="0">
                <a:solidFill>
                  <a:schemeClr val="accent3">
                    <a:lumMod val="50000"/>
                  </a:schemeClr>
                </a:solidFill>
              </a:rPr>
            </a:br>
            <a:r>
              <a:rPr lang="en-GB" sz="2200" b="1" dirty="0" smtClean="0">
                <a:solidFill>
                  <a:schemeClr val="accent3">
                    <a:lumMod val="50000"/>
                  </a:schemeClr>
                </a:solidFill>
              </a:rPr>
              <a:t/>
            </a:r>
            <a:br>
              <a:rPr lang="en-GB" sz="2200" b="1" dirty="0" smtClean="0">
                <a:solidFill>
                  <a:schemeClr val="accent3">
                    <a:lumMod val="50000"/>
                  </a:schemeClr>
                </a:solidFill>
              </a:rPr>
            </a:br>
            <a:r>
              <a:rPr lang="en-GB" sz="2200" dirty="0" smtClean="0">
                <a:solidFill>
                  <a:srgbClr val="C00000"/>
                </a:solidFill>
              </a:rPr>
              <a:t>5 ideas for improving engagement with colleagues... Or ideas to share that work!</a:t>
            </a:r>
            <a:br>
              <a:rPr lang="en-GB" sz="2200" dirty="0" smtClean="0">
                <a:solidFill>
                  <a:srgbClr val="C00000"/>
                </a:solidFill>
              </a:rPr>
            </a:br>
            <a:r>
              <a:rPr lang="en-GB" sz="2200" dirty="0" smtClean="0">
                <a:solidFill>
                  <a:srgbClr val="C00000"/>
                </a:solidFill>
              </a:rPr>
              <a:t>1.</a:t>
            </a:r>
            <a:br>
              <a:rPr lang="en-GB" sz="2200" dirty="0" smtClean="0">
                <a:solidFill>
                  <a:srgbClr val="C00000"/>
                </a:solidFill>
              </a:rPr>
            </a:br>
            <a:r>
              <a:rPr lang="en-GB" sz="2200" dirty="0" smtClean="0">
                <a:solidFill>
                  <a:srgbClr val="C00000"/>
                </a:solidFill>
              </a:rPr>
              <a:t>2.</a:t>
            </a:r>
            <a:br>
              <a:rPr lang="en-GB" sz="2200" dirty="0" smtClean="0">
                <a:solidFill>
                  <a:srgbClr val="C00000"/>
                </a:solidFill>
              </a:rPr>
            </a:br>
            <a:r>
              <a:rPr lang="en-GB" sz="2200" dirty="0" smtClean="0">
                <a:solidFill>
                  <a:srgbClr val="C00000"/>
                </a:solidFill>
              </a:rPr>
              <a:t>3. </a:t>
            </a:r>
            <a:br>
              <a:rPr lang="en-GB" sz="2200" dirty="0" smtClean="0">
                <a:solidFill>
                  <a:srgbClr val="C00000"/>
                </a:solidFill>
              </a:rPr>
            </a:br>
            <a:r>
              <a:rPr lang="en-GB" sz="2200" dirty="0" smtClean="0">
                <a:solidFill>
                  <a:srgbClr val="C00000"/>
                </a:solidFill>
              </a:rPr>
              <a:t>4.</a:t>
            </a:r>
            <a:br>
              <a:rPr lang="en-GB" sz="2200" dirty="0" smtClean="0">
                <a:solidFill>
                  <a:srgbClr val="C00000"/>
                </a:solidFill>
              </a:rPr>
            </a:br>
            <a:r>
              <a:rPr lang="en-GB" sz="2200" dirty="0" smtClean="0">
                <a:solidFill>
                  <a:srgbClr val="C00000"/>
                </a:solidFill>
              </a:rPr>
              <a:t>5.</a:t>
            </a:r>
            <a:br>
              <a:rPr lang="en-GB" sz="2200" dirty="0" smtClean="0">
                <a:solidFill>
                  <a:srgbClr val="C00000"/>
                </a:solidFill>
              </a:rPr>
            </a:br>
            <a:r>
              <a:rPr lang="en-GB" sz="2200" dirty="0" smtClean="0">
                <a:solidFill>
                  <a:srgbClr val="C00000"/>
                </a:solidFill>
              </a:rPr>
              <a:t/>
            </a:r>
            <a:br>
              <a:rPr lang="en-GB" sz="2200" dirty="0" smtClean="0">
                <a:solidFill>
                  <a:srgbClr val="C00000"/>
                </a:solidFill>
              </a:rPr>
            </a:br>
            <a:r>
              <a:rPr lang="en-GB" sz="2200" b="1" dirty="0" smtClean="0">
                <a:solidFill>
                  <a:schemeClr val="accent3">
                    <a:lumMod val="50000"/>
                  </a:schemeClr>
                </a:solidFill>
              </a:rPr>
              <a:t>Questions to ask yourself and your group...</a:t>
            </a:r>
            <a:r>
              <a:rPr lang="en-GB" sz="2200" dirty="0" smtClean="0">
                <a:solidFill>
                  <a:srgbClr val="C00000"/>
                </a:solidFill>
              </a:rPr>
              <a:t/>
            </a:r>
            <a:br>
              <a:rPr lang="en-GB" sz="2200" dirty="0" smtClean="0">
                <a:solidFill>
                  <a:srgbClr val="C00000"/>
                </a:solidFill>
              </a:rPr>
            </a:br>
            <a:r>
              <a:rPr lang="en-GB" sz="2200" dirty="0" smtClean="0">
                <a:solidFill>
                  <a:srgbClr val="C00000"/>
                </a:solidFill>
              </a:rPr>
              <a:t/>
            </a:r>
            <a:br>
              <a:rPr lang="en-GB" sz="2200" dirty="0" smtClean="0">
                <a:solidFill>
                  <a:srgbClr val="C00000"/>
                </a:solidFill>
              </a:rPr>
            </a:br>
            <a:r>
              <a:rPr lang="en-GB" sz="2200" dirty="0" smtClean="0">
                <a:solidFill>
                  <a:srgbClr val="C00000"/>
                </a:solidFill>
              </a:rPr>
              <a:t>How </a:t>
            </a:r>
            <a:r>
              <a:rPr lang="en-GB" sz="2200" dirty="0" smtClean="0">
                <a:solidFill>
                  <a:srgbClr val="C00000"/>
                </a:solidFill>
              </a:rPr>
              <a:t>did you score in the </a:t>
            </a:r>
            <a:r>
              <a:rPr lang="en-GB" sz="2200" dirty="0" smtClean="0">
                <a:solidFill>
                  <a:srgbClr val="C00000"/>
                </a:solidFill>
              </a:rPr>
              <a:t>previous </a:t>
            </a:r>
            <a:r>
              <a:rPr lang="en-GB" sz="2200" dirty="0" smtClean="0">
                <a:solidFill>
                  <a:srgbClr val="C00000"/>
                </a:solidFill>
              </a:rPr>
              <a:t>slide</a:t>
            </a:r>
            <a:r>
              <a:rPr lang="en-GB" sz="2200" dirty="0" smtClean="0">
                <a:solidFill>
                  <a:srgbClr val="C00000"/>
                </a:solidFill>
              </a:rPr>
              <a:t>? Strong/weak points?</a:t>
            </a:r>
            <a:r>
              <a:rPr lang="en-GB" sz="2200" dirty="0" smtClean="0">
                <a:solidFill>
                  <a:srgbClr val="C00000"/>
                </a:solidFill>
              </a:rPr>
              <a:t/>
            </a:r>
            <a:br>
              <a:rPr lang="en-GB" sz="2200" dirty="0" smtClean="0">
                <a:solidFill>
                  <a:srgbClr val="C00000"/>
                </a:solidFill>
              </a:rPr>
            </a:br>
            <a:r>
              <a:rPr lang="en-GB" sz="2200" dirty="0" smtClean="0">
                <a:solidFill>
                  <a:srgbClr val="C00000"/>
                </a:solidFill>
              </a:rPr>
              <a:t>What are the barriers to better integration? </a:t>
            </a:r>
            <a:r>
              <a:rPr lang="en-GB" sz="2200" dirty="0" smtClean="0">
                <a:solidFill>
                  <a:srgbClr val="C00000"/>
                </a:solidFill>
              </a:rPr>
              <a:t/>
            </a:r>
            <a:br>
              <a:rPr lang="en-GB" sz="2200" dirty="0" smtClean="0">
                <a:solidFill>
                  <a:srgbClr val="C00000"/>
                </a:solidFill>
              </a:rPr>
            </a:br>
            <a:endParaRPr lang="en-GB" sz="2200" dirty="0">
              <a:solidFill>
                <a:srgbClr val="C00000"/>
              </a:solidFill>
            </a:endParaRPr>
          </a:p>
        </p:txBody>
      </p:sp>
      <p:pic>
        <p:nvPicPr>
          <p:cNvPr id="1026" name="Picture 2" descr="UTC block logo hr"/>
          <p:cNvPicPr>
            <a:picLocks noChangeAspect="1" noChangeArrowheads="1"/>
          </p:cNvPicPr>
          <p:nvPr/>
        </p:nvPicPr>
        <p:blipFill>
          <a:blip r:embed="rId2" cstate="print"/>
          <a:srcRect/>
          <a:stretch>
            <a:fillRect/>
          </a:stretch>
        </p:blipFill>
        <p:spPr bwMode="auto">
          <a:xfrm>
            <a:off x="6057900" y="0"/>
            <a:ext cx="30861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928670"/>
            <a:ext cx="7772400" cy="1714512"/>
          </a:xfrm>
          <a:solidFill>
            <a:schemeClr val="bg1"/>
          </a:solidFill>
          <a:ln>
            <a:noFill/>
          </a:ln>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en-GB" sz="2400" b="1" dirty="0" smtClean="0">
                <a:solidFill>
                  <a:srgbClr val="C00000"/>
                </a:solidFill>
              </a:rPr>
              <a:t>Using “Universities that Count” to engage with colleagues...</a:t>
            </a:r>
            <a:r>
              <a:rPr lang="en-GB" sz="2400" dirty="0" smtClean="0">
                <a:solidFill>
                  <a:srgbClr val="C00000"/>
                </a:solidFill>
              </a:rPr>
              <a:t/>
            </a:r>
            <a:br>
              <a:rPr lang="en-GB" sz="2400" dirty="0" smtClean="0">
                <a:solidFill>
                  <a:srgbClr val="C00000"/>
                </a:solidFill>
              </a:rPr>
            </a:br>
            <a:r>
              <a:rPr lang="en-GB" sz="2400" dirty="0" smtClean="0">
                <a:solidFill>
                  <a:srgbClr val="C00000"/>
                </a:solidFill>
              </a:rPr>
              <a:t/>
            </a:r>
            <a:br>
              <a:rPr lang="en-GB" sz="2400" dirty="0" smtClean="0">
                <a:solidFill>
                  <a:srgbClr val="C00000"/>
                </a:solidFill>
              </a:rPr>
            </a:br>
            <a:r>
              <a:rPr lang="en-GB" sz="2400" dirty="0" smtClean="0">
                <a:solidFill>
                  <a:schemeClr val="accent3">
                    <a:lumMod val="50000"/>
                  </a:schemeClr>
                </a:solidFill>
              </a:rPr>
              <a:t>If you coordinate an ‘ESR’ response – you will be your university’s expert on all things ESR (environmental and social responsibility)!</a:t>
            </a:r>
            <a:r>
              <a:rPr lang="en-GB" sz="2000" dirty="0" smtClean="0">
                <a:solidFill>
                  <a:srgbClr val="C00000"/>
                </a:solidFill>
              </a:rPr>
              <a:t/>
            </a:r>
            <a:br>
              <a:rPr lang="en-GB" sz="2000" dirty="0" smtClean="0">
                <a:solidFill>
                  <a:srgbClr val="C00000"/>
                </a:solidFill>
              </a:rPr>
            </a:br>
            <a:endParaRPr lang="en-GB" sz="2000" dirty="0">
              <a:solidFill>
                <a:schemeClr val="accent3">
                  <a:lumMod val="50000"/>
                </a:schemeClr>
              </a:solidFill>
            </a:endParaRPr>
          </a:p>
        </p:txBody>
      </p:sp>
      <p:pic>
        <p:nvPicPr>
          <p:cNvPr id="1026" name="Picture 2" descr="UTC block logo hr"/>
          <p:cNvPicPr>
            <a:picLocks noChangeAspect="1" noChangeArrowheads="1"/>
          </p:cNvPicPr>
          <p:nvPr/>
        </p:nvPicPr>
        <p:blipFill>
          <a:blip r:embed="rId2" cstate="print"/>
          <a:srcRect/>
          <a:stretch>
            <a:fillRect/>
          </a:stretch>
        </p:blipFill>
        <p:spPr bwMode="auto">
          <a:xfrm>
            <a:off x="6057900" y="0"/>
            <a:ext cx="3086100" cy="762000"/>
          </a:xfrm>
          <a:prstGeom prst="rect">
            <a:avLst/>
          </a:prstGeom>
          <a:noFill/>
          <a:ln w="9525">
            <a:noFill/>
            <a:miter lim="800000"/>
            <a:headEnd/>
            <a:tailEnd/>
          </a:ln>
        </p:spPr>
      </p:pic>
      <p:sp>
        <p:nvSpPr>
          <p:cNvPr id="5" name="TextBox 4"/>
          <p:cNvSpPr txBox="1"/>
          <p:nvPr/>
        </p:nvSpPr>
        <p:spPr>
          <a:xfrm>
            <a:off x="714348" y="3000372"/>
            <a:ext cx="7858180" cy="3354765"/>
          </a:xfrm>
          <a:prstGeom prst="rect">
            <a:avLst/>
          </a:prstGeom>
          <a:noFill/>
        </p:spPr>
        <p:txBody>
          <a:bodyPr wrap="square" rtlCol="0">
            <a:spAutoFit/>
          </a:bodyPr>
          <a:lstStyle/>
          <a:p>
            <a:r>
              <a:rPr lang="en-GB" sz="2200" b="1" dirty="0" smtClean="0">
                <a:solidFill>
                  <a:srgbClr val="C00000"/>
                </a:solidFill>
              </a:rPr>
              <a:t>UTC</a:t>
            </a:r>
          </a:p>
          <a:p>
            <a:pPr>
              <a:buFont typeface="Wingdings" pitchFamily="2" charset="2"/>
              <a:buChar char="v"/>
            </a:pPr>
            <a:r>
              <a:rPr lang="en-GB" sz="1900" dirty="0" smtClean="0">
                <a:solidFill>
                  <a:schemeClr val="accent3">
                    <a:lumMod val="50000"/>
                  </a:schemeClr>
                </a:solidFill>
              </a:rPr>
              <a:t>Requires </a:t>
            </a:r>
            <a:r>
              <a:rPr lang="en-GB" sz="1900" dirty="0" smtClean="0">
                <a:solidFill>
                  <a:schemeClr val="accent3">
                    <a:lumMod val="50000"/>
                  </a:schemeClr>
                </a:solidFill>
              </a:rPr>
              <a:t>colleagues from most corners of your university to engage</a:t>
            </a:r>
            <a:r>
              <a:rPr lang="en-GB" sz="1900" dirty="0" smtClean="0">
                <a:solidFill>
                  <a:schemeClr val="accent3">
                    <a:lumMod val="50000"/>
                  </a:schemeClr>
                </a:solidFill>
              </a:rPr>
              <a:t>.</a:t>
            </a:r>
          </a:p>
          <a:p>
            <a:pPr>
              <a:buFont typeface="Wingdings" pitchFamily="2" charset="2"/>
              <a:buChar char="v"/>
            </a:pPr>
            <a:r>
              <a:rPr lang="en-GB" sz="1900" dirty="0" smtClean="0">
                <a:solidFill>
                  <a:schemeClr val="accent3">
                    <a:lumMod val="50000"/>
                  </a:schemeClr>
                </a:solidFill>
              </a:rPr>
              <a:t>Is </a:t>
            </a:r>
            <a:r>
              <a:rPr lang="en-GB" sz="1900" dirty="0" smtClean="0">
                <a:solidFill>
                  <a:schemeClr val="accent3">
                    <a:lumMod val="50000"/>
                  </a:schemeClr>
                </a:solidFill>
              </a:rPr>
              <a:t>‘lead’ or ‘sponsored’ by a senior member of staff</a:t>
            </a:r>
            <a:r>
              <a:rPr lang="en-GB" sz="1900" dirty="0" smtClean="0">
                <a:solidFill>
                  <a:schemeClr val="accent3">
                    <a:lumMod val="50000"/>
                  </a:schemeClr>
                </a:solidFill>
              </a:rPr>
              <a:t>.</a:t>
            </a:r>
          </a:p>
          <a:p>
            <a:pPr>
              <a:buFont typeface="Wingdings" pitchFamily="2" charset="2"/>
              <a:buChar char="v"/>
            </a:pPr>
            <a:r>
              <a:rPr lang="en-GB" sz="1900" dirty="0" smtClean="0">
                <a:solidFill>
                  <a:schemeClr val="accent3">
                    <a:lumMod val="50000"/>
                  </a:schemeClr>
                </a:solidFill>
              </a:rPr>
              <a:t>Links </a:t>
            </a:r>
            <a:r>
              <a:rPr lang="en-GB" sz="1900" dirty="0" smtClean="0">
                <a:solidFill>
                  <a:schemeClr val="accent3">
                    <a:lumMod val="50000"/>
                  </a:schemeClr>
                </a:solidFill>
              </a:rPr>
              <a:t>CSR/Sustainability to your colleagues ‘day job</a:t>
            </a:r>
            <a:r>
              <a:rPr lang="en-GB" sz="1900" dirty="0" smtClean="0">
                <a:solidFill>
                  <a:schemeClr val="accent3">
                    <a:lumMod val="50000"/>
                  </a:schemeClr>
                </a:solidFill>
              </a:rPr>
              <a:t>’.</a:t>
            </a:r>
          </a:p>
          <a:p>
            <a:pPr>
              <a:buFont typeface="Wingdings" pitchFamily="2" charset="2"/>
              <a:buChar char="v"/>
            </a:pPr>
            <a:r>
              <a:rPr lang="en-GB" sz="1900" dirty="0" smtClean="0">
                <a:solidFill>
                  <a:schemeClr val="accent3">
                    <a:lumMod val="50000"/>
                  </a:schemeClr>
                </a:solidFill>
              </a:rPr>
              <a:t>Works </a:t>
            </a:r>
            <a:r>
              <a:rPr lang="en-GB" sz="1900" dirty="0" smtClean="0">
                <a:solidFill>
                  <a:schemeClr val="accent3">
                    <a:lumMod val="50000"/>
                  </a:schemeClr>
                </a:solidFill>
              </a:rPr>
              <a:t>best if the team/working group meet at least once or </a:t>
            </a:r>
            <a:r>
              <a:rPr lang="en-GB" sz="1900" dirty="0" smtClean="0">
                <a:solidFill>
                  <a:schemeClr val="accent3">
                    <a:lumMod val="50000"/>
                  </a:schemeClr>
                </a:solidFill>
              </a:rPr>
              <a:t>twice.</a:t>
            </a:r>
          </a:p>
          <a:p>
            <a:pPr>
              <a:buFont typeface="Wingdings" pitchFamily="2" charset="2"/>
              <a:buChar char="v"/>
            </a:pPr>
            <a:r>
              <a:rPr lang="en-GB" sz="1900" dirty="0" smtClean="0">
                <a:solidFill>
                  <a:schemeClr val="accent3">
                    <a:lumMod val="50000"/>
                  </a:schemeClr>
                </a:solidFill>
              </a:rPr>
              <a:t>Provides </a:t>
            </a:r>
            <a:r>
              <a:rPr lang="en-GB" sz="1900" dirty="0" smtClean="0">
                <a:solidFill>
                  <a:schemeClr val="accent3">
                    <a:lumMod val="50000"/>
                  </a:schemeClr>
                </a:solidFill>
              </a:rPr>
              <a:t>you with Feedback Reports that are (this year) tailored closely to your colleagues </a:t>
            </a:r>
            <a:r>
              <a:rPr lang="en-GB" sz="1900" dirty="0" smtClean="0">
                <a:solidFill>
                  <a:schemeClr val="accent3">
                    <a:lumMod val="50000"/>
                  </a:schemeClr>
                </a:solidFill>
              </a:rPr>
              <a:t>work.</a:t>
            </a:r>
          </a:p>
          <a:p>
            <a:pPr>
              <a:buFont typeface="Wingdings" pitchFamily="2" charset="2"/>
              <a:buChar char="v"/>
            </a:pPr>
            <a:r>
              <a:rPr lang="en-GB" sz="1900" dirty="0" smtClean="0">
                <a:solidFill>
                  <a:schemeClr val="accent3">
                    <a:lumMod val="50000"/>
                  </a:schemeClr>
                </a:solidFill>
              </a:rPr>
              <a:t>Sends </a:t>
            </a:r>
            <a:r>
              <a:rPr lang="en-GB" sz="1900" dirty="0" smtClean="0">
                <a:solidFill>
                  <a:schemeClr val="accent3">
                    <a:lumMod val="50000"/>
                  </a:schemeClr>
                </a:solidFill>
              </a:rPr>
              <a:t>Feedback Report directly to your Vice </a:t>
            </a:r>
            <a:r>
              <a:rPr lang="en-GB" sz="1900" dirty="0" smtClean="0">
                <a:solidFill>
                  <a:schemeClr val="accent3">
                    <a:lumMod val="50000"/>
                  </a:schemeClr>
                </a:solidFill>
              </a:rPr>
              <a:t>Chancellor/Principal.</a:t>
            </a:r>
          </a:p>
          <a:p>
            <a:pPr>
              <a:buFont typeface="Wingdings" pitchFamily="2" charset="2"/>
              <a:buChar char="v"/>
            </a:pPr>
            <a:r>
              <a:rPr lang="en-GB" sz="1900" dirty="0" smtClean="0">
                <a:solidFill>
                  <a:schemeClr val="accent3">
                    <a:lumMod val="50000"/>
                  </a:schemeClr>
                </a:solidFill>
              </a:rPr>
              <a:t>Gives </a:t>
            </a:r>
            <a:r>
              <a:rPr lang="en-GB" sz="1900" dirty="0" smtClean="0">
                <a:solidFill>
                  <a:schemeClr val="accent3">
                    <a:lumMod val="50000"/>
                  </a:schemeClr>
                </a:solidFill>
              </a:rPr>
              <a:t>you the ‘tools’ to talk holistically about sustainability/CSR to all and reaches most corners of your </a:t>
            </a:r>
            <a:r>
              <a:rPr lang="en-GB" sz="1900" dirty="0" smtClean="0">
                <a:solidFill>
                  <a:schemeClr val="accent3">
                    <a:lumMod val="50000"/>
                  </a:schemeClr>
                </a:solidFill>
              </a:rPr>
              <a:t>university.</a:t>
            </a:r>
          </a:p>
          <a:p>
            <a:pPr>
              <a:buFont typeface="Wingdings" pitchFamily="2" charset="2"/>
              <a:buChar char="v"/>
            </a:pPr>
            <a:r>
              <a:rPr lang="en-GB" sz="1900" dirty="0" smtClean="0">
                <a:solidFill>
                  <a:schemeClr val="accent3">
                    <a:lumMod val="50000"/>
                  </a:schemeClr>
                </a:solidFill>
              </a:rPr>
              <a:t>Celebrates </a:t>
            </a:r>
            <a:r>
              <a:rPr lang="en-GB" sz="1900" dirty="0" smtClean="0">
                <a:solidFill>
                  <a:schemeClr val="accent3">
                    <a:lumMod val="50000"/>
                  </a:schemeClr>
                </a:solidFill>
              </a:rPr>
              <a:t>your participation publicly!</a:t>
            </a:r>
            <a:endParaRPr lang="en-GB" sz="19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142984"/>
            <a:ext cx="7772400" cy="5214974"/>
          </a:xfrm>
          <a:solidFill>
            <a:schemeClr val="bg1"/>
          </a:solidFill>
          <a:ln>
            <a:noFill/>
          </a:ln>
        </p:spPr>
        <p:style>
          <a:lnRef idx="1">
            <a:schemeClr val="accent3"/>
          </a:lnRef>
          <a:fillRef idx="2">
            <a:schemeClr val="accent3"/>
          </a:fillRef>
          <a:effectRef idx="1">
            <a:schemeClr val="accent3"/>
          </a:effectRef>
          <a:fontRef idx="minor">
            <a:schemeClr val="dk1"/>
          </a:fontRef>
        </p:style>
        <p:txBody>
          <a:bodyPr>
            <a:normAutofit/>
          </a:bodyPr>
          <a:lstStyle/>
          <a:p>
            <a:r>
              <a:rPr lang="en-GB" sz="5400" b="1" dirty="0" smtClean="0">
                <a:solidFill>
                  <a:schemeClr val="accent3">
                    <a:lumMod val="50000"/>
                  </a:schemeClr>
                </a:solidFill>
              </a:rPr>
              <a:t>Engaging with colleagues to get</a:t>
            </a:r>
            <a:br>
              <a:rPr lang="en-GB" sz="5400" b="1" dirty="0" smtClean="0">
                <a:solidFill>
                  <a:schemeClr val="accent3">
                    <a:lumMod val="50000"/>
                  </a:schemeClr>
                </a:solidFill>
              </a:rPr>
            </a:br>
            <a:r>
              <a:rPr lang="en-GB" sz="5400" b="1" dirty="0" smtClean="0">
                <a:solidFill>
                  <a:schemeClr val="accent3">
                    <a:lumMod val="50000"/>
                  </a:schemeClr>
                </a:solidFill>
              </a:rPr>
              <a:t>Environmental and Social</a:t>
            </a:r>
            <a:br>
              <a:rPr lang="en-GB" sz="5400" b="1" dirty="0" smtClean="0">
                <a:solidFill>
                  <a:schemeClr val="accent3">
                    <a:lumMod val="50000"/>
                  </a:schemeClr>
                </a:solidFill>
              </a:rPr>
            </a:br>
            <a:r>
              <a:rPr lang="en-GB" sz="5400" b="1" dirty="0" smtClean="0">
                <a:solidFill>
                  <a:srgbClr val="C00000"/>
                </a:solidFill>
              </a:rPr>
              <a:t>Change!</a:t>
            </a:r>
            <a:endParaRPr lang="en-GB" sz="5400" dirty="0">
              <a:solidFill>
                <a:srgbClr val="C00000"/>
              </a:solidFill>
            </a:endParaRPr>
          </a:p>
        </p:txBody>
      </p:sp>
      <p:pic>
        <p:nvPicPr>
          <p:cNvPr id="1026" name="Picture 2" descr="UTC block logo hr"/>
          <p:cNvPicPr>
            <a:picLocks noChangeAspect="1" noChangeArrowheads="1"/>
          </p:cNvPicPr>
          <p:nvPr/>
        </p:nvPicPr>
        <p:blipFill>
          <a:blip r:embed="rId2" cstate="print"/>
          <a:srcRect/>
          <a:stretch>
            <a:fillRect/>
          </a:stretch>
        </p:blipFill>
        <p:spPr bwMode="auto">
          <a:xfrm>
            <a:off x="6057900" y="0"/>
            <a:ext cx="30861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769</TotalTime>
  <Words>152</Words>
  <Application>Microsoft Office PowerPoint</Application>
  <PresentationFormat>On-screen Show (4:3)</PresentationFormat>
  <Paragraphs>18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Engaging with colleagues to get Environmental and Social Change!</vt:lpstr>
      <vt:lpstr>   “How to make friends and influence people”   </vt:lpstr>
      <vt:lpstr>Quick exercise  A. My role...  1. Is kept within the boundaries of my department – minimal opportunities to work with other colleagues/departments.  2. Allows me to work with other colleagues/ other departments  on environment initiatives. (2 points)  3. Gives me an open-door to engage with all parts of the university on sustainability agenda (social and environment). (4 points)  4. Includes working with academics [and students] on ‘ESD’.  (4 points)        Score  /10</vt:lpstr>
      <vt:lpstr>B. Cross departmental working group...?   1. No  2. Environment - cross depart, focuses is on integrating environmental initiatives eg energy champions programme.  (2 points)  3. Sustainability/CSR - cross depart, works on integrating environmental and social initiatives eg staff volunteering, wellbeing, student participation. (4 points)  4. ESD – involves academics and operational staff, integrating ‘sustainability’ into curriculum/learning experience and or extra curricular learning opportunities. (4 points)         Score  /10</vt:lpstr>
      <vt:lpstr>C. Leadership...?  1. No significant involvement of senior staff in sustainability agenda.  2. Senior staff are actively leading i.e. promoting / rolling out environmental initiatives.  (2 points)  3. Senior staff are actively involved in promoting / rolling out broader sustainability (environment and social) initiatives.  (4 points)  4. Senior academics are involved in promoting ESD or in finding ways to encourage ESD within TLR. (4 points)         Score  /10</vt:lpstr>
      <vt:lpstr>Engagement (with other colleagues) and Impact (on university)...  My role: Engagement /5 Impact  /5  Role of the working group: Engagement /5  Impact   /5  Leadership: Engagement /5  Impact   /5        Score  /30</vt:lpstr>
      <vt:lpstr>Within your group:  5 ideas for improving engagement with colleagues... Or ideas to share that work! 1. 2. 3.  4. 5.  Questions to ask yourself and your group...  How did you score in the previous slide? Strong/weak points? What are the barriers to better integration?  </vt:lpstr>
      <vt:lpstr>Using “Universities that Count” to engage with colleagues...  If you coordinate an ‘ESR’ response – you will be your university’s expert on all things ESR (environmental and social responsibility)! </vt:lpstr>
      <vt:lpstr>Engaging with colleagues to get Environmental and Social Change!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Westminster – Community    Strategy    Leadership responsibilities – community  33.33% Risk management – community    50% Policies – community     50% Public reporting – community   20%   Overall Management Practice score  52.62% Community Management   47.56% Environment Management   45.83% Marketplace Management   44.13% Workplace Management   72.95%</dc:title>
  <dc:creator>Liesl Truscott</dc:creator>
  <cp:lastModifiedBy>Liesl Truscott</cp:lastModifiedBy>
  <cp:revision>112</cp:revision>
  <dcterms:created xsi:type="dcterms:W3CDTF">2010-01-26T19:04:48Z</dcterms:created>
  <dcterms:modified xsi:type="dcterms:W3CDTF">2010-03-23T12:12:33Z</dcterms:modified>
</cp:coreProperties>
</file>