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8" r:id="rId3"/>
    <p:sldId id="257" r:id="rId4"/>
    <p:sldId id="271" r:id="rId5"/>
    <p:sldId id="262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C78D9-EA9C-4859-8E6E-5C95FF63B4B2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EA58D-E113-4E76-87A7-7F2AE7A72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99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54845-B9E6-495A-8AE7-2C56A503A013}" type="slidenum">
              <a:rPr lang="en-GB"/>
              <a:pPr/>
              <a:t>2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0088"/>
            <a:ext cx="4594225" cy="344487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9" y="4349750"/>
            <a:ext cx="4997450" cy="4140200"/>
          </a:xfrm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smtClean="0"/>
              <a:t> Extension of the Public Transportation Network (PTN)</a:t>
            </a:r>
          </a:p>
          <a:p>
            <a:pPr eaLnBrk="1" hangingPunct="1">
              <a:buFontTx/>
              <a:buChar char="-"/>
            </a:pPr>
            <a:r>
              <a:rPr lang="de-DE" smtClean="0"/>
              <a:t> Promoting cycle traffic</a:t>
            </a:r>
          </a:p>
          <a:p>
            <a:pPr eaLnBrk="1" hangingPunct="1">
              <a:buFontTx/>
              <a:buChar char="-"/>
            </a:pPr>
            <a:r>
              <a:rPr lang="de-DE" smtClean="0"/>
              <a:t> Traffic restraint</a:t>
            </a:r>
          </a:p>
          <a:p>
            <a:pPr eaLnBrk="1" hangingPunct="1">
              <a:buFontTx/>
              <a:buChar char="-"/>
            </a:pPr>
            <a:r>
              <a:rPr lang="de-DE" smtClean="0"/>
              <a:t> Channeling indivdual motorized vehicle traffic</a:t>
            </a:r>
          </a:p>
          <a:p>
            <a:pPr eaLnBrk="1" hangingPunct="1">
              <a:buFontTx/>
              <a:buChar char="-"/>
            </a:pPr>
            <a:r>
              <a:rPr lang="de-DE" smtClean="0"/>
              <a:t> Parking space management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Refer back to previous lecture on welfare economics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6729E-C6A9-4C93-B5F7-3A7B7B1115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84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Refer back to previous lecture on welfare economics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6729E-C6A9-4C93-B5F7-3A7B7B1115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84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1052-ED74-4545-B83C-3BB07ACAC03B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5D83-039A-44CC-AFCC-D5D623BE7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3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1052-ED74-4545-B83C-3BB07ACAC03B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5D83-039A-44CC-AFCC-D5D623BE7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03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1052-ED74-4545-B83C-3BB07ACAC03B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5D83-039A-44CC-AFCC-D5D623BE7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59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AA-6DAE-4471-839B-332509DD5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BA5-98FC-4668-9F41-C3CB7FF3BA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6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AA-6DAE-4471-839B-332509DD5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BA5-98FC-4668-9F41-C3CB7FF3BA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7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AA-6DAE-4471-839B-332509DD5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BA5-98FC-4668-9F41-C3CB7FF3BA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07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AA-6DAE-4471-839B-332509DD5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BA5-98FC-4668-9F41-C3CB7FF3BA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36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AA-6DAE-4471-839B-332509DD5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BA5-98FC-4668-9F41-C3CB7FF3BA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07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AA-6DAE-4471-839B-332509DD5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BA5-98FC-4668-9F41-C3CB7FF3BA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8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AA-6DAE-4471-839B-332509DD5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BA5-98FC-4668-9F41-C3CB7FF3BA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10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AA-6DAE-4471-839B-332509DD5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BA5-98FC-4668-9F41-C3CB7FF3BA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5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1052-ED74-4545-B83C-3BB07ACAC03B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5D83-039A-44CC-AFCC-D5D623BE7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458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AA-6DAE-4471-839B-332509DD5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BA5-98FC-4668-9F41-C3CB7FF3BA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86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AA-6DAE-4471-839B-332509DD5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BA5-98FC-4668-9F41-C3CB7FF3BA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31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AA-6DAE-4471-839B-332509DD5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BA5-98FC-4668-9F41-C3CB7FF3BA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28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BC0374-CBDD-432A-B51A-261BE10ABAA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36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1052-ED74-4545-B83C-3BB07ACAC03B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5D83-039A-44CC-AFCC-D5D623BE7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94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1052-ED74-4545-B83C-3BB07ACAC03B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5D83-039A-44CC-AFCC-D5D623BE7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76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1052-ED74-4545-B83C-3BB07ACAC03B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5D83-039A-44CC-AFCC-D5D623BE7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00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1052-ED74-4545-B83C-3BB07ACAC03B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5D83-039A-44CC-AFCC-D5D623BE7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79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1052-ED74-4545-B83C-3BB07ACAC03B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5D83-039A-44CC-AFCC-D5D623BE7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35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1052-ED74-4545-B83C-3BB07ACAC03B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5D83-039A-44CC-AFCC-D5D623BE7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9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1052-ED74-4545-B83C-3BB07ACAC03B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5D83-039A-44CC-AFCC-D5D623BE7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74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11052-ED74-4545-B83C-3BB07ACAC03B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75D83-039A-44CC-AFCC-D5D623BE7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46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44AA-6DAE-4471-839B-332509DD5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5DBA5-98FC-4668-9F41-C3CB7FF3BA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3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2zGduwWfzRaPAM&amp;tbnid=gsc-krmsAwwH9M:&amp;ved=0CAUQjRw&amp;url=http://www.theautochannel.com/news/2010/09/09/495512.html&amp;ei=ymrWU8roO6Kb0QXOr4GYAQ&amp;bvm=bv.71778758,d.ZGU&amp;psig=AFQjCNFqrTE8yLXeEoB8AFO9dyeyT1QPFA&amp;ust=140664736196179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91580" y="-99392"/>
            <a:ext cx="7560840" cy="2736304"/>
          </a:xfrm>
          <a:prstGeom prst="rect">
            <a:avLst/>
          </a:prstGeom>
          <a:solidFill>
            <a:schemeClr val="bg1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028700" eaLnBrk="1" hangingPunct="1"/>
            <a:r>
              <a:rPr lang="en-GB" sz="3600" dirty="0" smtClean="0">
                <a:solidFill>
                  <a:srgbClr val="FF0000"/>
                </a:solidFill>
                <a:latin typeface="Arial Black" pitchFamily="34" charset="0"/>
              </a:rPr>
              <a:t>Does Transport Really Benefit the Economy?</a:t>
            </a:r>
            <a:endParaRPr lang="en-GB" sz="3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defTabSz="1028700" eaLnBrk="1" hangingPunct="1"/>
            <a:endParaRPr lang="en-GB" sz="1200" dirty="0">
              <a:solidFill>
                <a:srgbClr val="FF0000"/>
              </a:solidFill>
              <a:latin typeface="Arial Black" pitchFamily="34" charset="0"/>
            </a:endParaRPr>
          </a:p>
          <a:p>
            <a:pPr defTabSz="1028700" eaLnBrk="1" hangingPunct="1"/>
            <a:r>
              <a:rPr lang="en-GB" sz="3600" dirty="0" smtClean="0">
                <a:solidFill>
                  <a:schemeClr val="tx1"/>
                </a:solidFill>
                <a:latin typeface="Arial Black" pitchFamily="34" charset="0"/>
              </a:rPr>
              <a:t>Dr Steve </a:t>
            </a:r>
            <a:r>
              <a:rPr lang="en-GB" sz="3600" dirty="0" smtClean="0">
                <a:solidFill>
                  <a:schemeClr val="tx1"/>
                </a:solidFill>
                <a:latin typeface="Arial Black" pitchFamily="34" charset="0"/>
              </a:rPr>
              <a:t>Melia</a:t>
            </a:r>
          </a:p>
          <a:p>
            <a:pPr defTabSz="1028700" eaLnBrk="1" hangingPunct="1"/>
            <a: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  <a:t>Senior Lecturer, Transport &amp; Planning</a:t>
            </a:r>
            <a:endParaRPr lang="de-DE" sz="28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768" y="5337030"/>
            <a:ext cx="3288744" cy="1476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0" y="5476428"/>
            <a:ext cx="3463290" cy="133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44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Is ‘Society’ Better Off or Worse Off?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2483604"/>
            <a:ext cx="151216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Household 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2423960"/>
            <a:ext cx="151216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Household B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395536" y="1487856"/>
            <a:ext cx="1008112" cy="770609"/>
          </a:xfrm>
          <a:prstGeom prst="rightArrow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90530" y="1628977"/>
            <a:ext cx="240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£300 Better off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12160" y="1650328"/>
            <a:ext cx="244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£200 Worse off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963" y="1650327"/>
            <a:ext cx="165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</a:p>
        </p:txBody>
      </p:sp>
      <p:pic>
        <p:nvPicPr>
          <p:cNvPr id="33" name="Picture 2" descr="http://www.theautochannel.com/news/2010/09/09/495512.2-l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3068960"/>
            <a:ext cx="4536504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thefridaytimes.com/beta3/tft/20110722/large-A%20family%20sitting%20along%20the%20roadside,%20suffering%20from%20the%20famine%20in%20194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852936"/>
            <a:ext cx="34272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8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412776"/>
            <a:ext cx="8219256" cy="4680520"/>
          </a:xfrm>
        </p:spPr>
        <p:txBody>
          <a:bodyPr>
            <a:normAutofit fontScale="85000" lnSpcReduction="20000"/>
          </a:bodyPr>
          <a:lstStyle/>
          <a:p>
            <a:pPr marL="1439863" indent="-365125"/>
            <a:r>
              <a:rPr lang="en-GB" dirty="0" smtClean="0"/>
              <a:t>Tested through ‘willingness to pay’ experiments</a:t>
            </a:r>
          </a:p>
          <a:p>
            <a:pPr marL="1439863" indent="-365125"/>
            <a:r>
              <a:rPr lang="en-GB" dirty="0" smtClean="0"/>
              <a:t>Discounted to produce a ‘Present Value’</a:t>
            </a:r>
          </a:p>
          <a:p>
            <a:pPr marL="1439863" indent="-365125"/>
            <a:r>
              <a:rPr lang="en-GB" dirty="0" smtClean="0"/>
              <a:t>Aggregated across the economy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9500" dirty="0" smtClean="0">
                <a:solidFill>
                  <a:srgbClr val="FF0000"/>
                </a:solidFill>
                <a:ea typeface="Adobe Fan Heiti Std B" pitchFamily="34" charset="-128"/>
              </a:rPr>
              <a:t>=</a:t>
            </a:r>
          </a:p>
          <a:p>
            <a:pPr marL="0" indent="0" algn="ctr">
              <a:buNone/>
            </a:pPr>
            <a:r>
              <a:rPr lang="en-GB" sz="6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en-GB" sz="6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GB" sz="3800" b="1" dirty="0" smtClean="0"/>
              <a:t>A monetised opinion</a:t>
            </a:r>
            <a:endParaRPr lang="en-GB" sz="38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6886"/>
            <a:ext cx="8229600" cy="1143000"/>
          </a:xfrm>
        </p:spPr>
        <p:txBody>
          <a:bodyPr/>
          <a:lstStyle/>
          <a:p>
            <a:r>
              <a:rPr lang="en-GB" dirty="0" smtClean="0"/>
              <a:t>A monetised opinion: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5572" y="4509120"/>
            <a:ext cx="3188427" cy="222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29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Benefits of Sustainable Transport and Traffic Restraint?</a:t>
            </a:r>
            <a:endParaRPr lang="en-GB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45740" y="4797152"/>
            <a:ext cx="165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0" y="1700808"/>
            <a:ext cx="4128459" cy="3096344"/>
          </a:xfrm>
          <a:prstGeom prst="rect">
            <a:avLst/>
          </a:prstGeom>
        </p:spPr>
      </p:pic>
      <p:pic>
        <p:nvPicPr>
          <p:cNvPr id="3074" name="Picture 2" descr="http://adventuresportsjournal.com/wp-content/uploads/2013/01/EarthTalkTrafficPollutionAsthma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966036"/>
            <a:ext cx="3378087" cy="23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00121" y="141277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Air quality</a:t>
            </a:r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www.sabc.co.za/wps/wcm/connect/32035900448ade0db51ffd3bfe17c0b1/climate-changeR.jpg?MOD=AJPERES&amp;CACHEID=32035900448ade0db51ffd3bfe17c0b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475" y="4445039"/>
            <a:ext cx="4593724" cy="23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03624" y="5661248"/>
            <a:ext cx="1652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1440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Conclusions?</a:t>
            </a:r>
            <a:endParaRPr lang="en-GB" sz="3200" dirty="0">
              <a:solidFill>
                <a:srgbClr val="FF0000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96855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If it works in transport terms, the economy will look after itself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Sustainable transport is worth promoting for more valid and more important reasons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Play the politicians’ spurious system if you have to, but: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Let’s avoid ‘believing our own propaganda’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3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6738" y="387241"/>
            <a:ext cx="870546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solidFill>
                  <a:srgbClr val="FF0000"/>
                </a:solidFill>
                <a:latin typeface="Arial Black" pitchFamily="34" charset="0"/>
              </a:rPr>
              <a:t>Urban Transport Without the Hot Air</a:t>
            </a:r>
          </a:p>
          <a:p>
            <a:pPr algn="ctr">
              <a:spcBef>
                <a:spcPct val="50000"/>
              </a:spcBef>
            </a:pPr>
            <a:r>
              <a:rPr lang="en-GB" sz="2800" dirty="0" smtClean="0">
                <a:solidFill>
                  <a:srgbClr val="FF0000"/>
                </a:solidFill>
                <a:latin typeface="Arial Black" pitchFamily="34" charset="0"/>
              </a:rPr>
              <a:t>by Steve Melia</a:t>
            </a:r>
            <a:endParaRPr lang="en-GB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512" y="59492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To be published </a:t>
            </a:r>
            <a:r>
              <a:rPr lang="en-GB" sz="3200" b="1" dirty="0" smtClean="0"/>
              <a:t>May 2015 </a:t>
            </a:r>
            <a:r>
              <a:rPr lang="en-GB" sz="3200" b="1" dirty="0" smtClean="0"/>
              <a:t>by UIT Cambridge</a:t>
            </a:r>
            <a:endParaRPr lang="en-GB" sz="3200" b="1" u="sng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916832"/>
            <a:ext cx="2256582" cy="3456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219" y="1940682"/>
            <a:ext cx="2984269" cy="34664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1799" y="4350295"/>
            <a:ext cx="3208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rgbClr val="0000FF"/>
                </a:solidFill>
              </a:rPr>
              <a:t>www.uit.co.uk</a:t>
            </a:r>
            <a:endParaRPr lang="en-GB" sz="2400" b="1" u="sng" dirty="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067" y="2708920"/>
            <a:ext cx="3048000" cy="10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4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umperstickerz.com/images/1000325-00-00-00-00_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094" y="4713684"/>
            <a:ext cx="63341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aptcartoon.com/images/image-clin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6156" y="20578"/>
            <a:ext cx="3826783" cy="474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4797152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^</a:t>
            </a:r>
            <a:endParaRPr lang="en-GB" sz="9600" dirty="0">
              <a:latin typeface="Arial" panose="020B0604020202020204" pitchFamily="34" charset="0"/>
              <a:ea typeface="Adobe Fan Heiti Std B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8221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NOT</a:t>
            </a:r>
            <a:endParaRPr lang="en-GB" sz="4800" b="1" dirty="0">
              <a:latin typeface="Arial" panose="020B0604020202020204" pitchFamily="34" charset="0"/>
              <a:ea typeface="Adobe Fan Heiti Std B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The Claims:</a:t>
            </a:r>
            <a:endParaRPr lang="en-GB" sz="3200" dirty="0">
              <a:solidFill>
                <a:srgbClr val="FF0000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Transport causes an increase in economic 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monetised costs and benefits of transport investment mean that it represents ‘good value for money’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235" y="-27384"/>
            <a:ext cx="3700277" cy="277520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3112" y="4338000"/>
            <a:ext cx="3593893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7384"/>
            <a:ext cx="3096344" cy="3536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4032448"/>
            <a:ext cx="3803915" cy="285293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37938" y="2937549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Invest for sustainability </a:t>
            </a:r>
            <a:br>
              <a:rPr lang="en-GB" sz="3200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GB" sz="3200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or business as usual?</a:t>
            </a:r>
            <a:endParaRPr lang="en-GB" sz="3200" dirty="0">
              <a:solidFill>
                <a:srgbClr val="FF0000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7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SCF10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540" y="2492896"/>
            <a:ext cx="3936437" cy="2952328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724128" y="2564904"/>
            <a:ext cx="2808312" cy="504056"/>
          </a:xfrm>
          <a:prstGeom prst="rect">
            <a:avLst/>
          </a:prstGeom>
          <a:solidFill>
            <a:srgbClr val="99FFCC"/>
          </a:solidFill>
          <a:ln w="508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 dirty="0" smtClean="0">
                <a:cs typeface="Arial" charset="0"/>
              </a:rPr>
              <a:t>Development</a:t>
            </a:r>
            <a:endParaRPr lang="en-GB" sz="2400" b="1" dirty="0">
              <a:cs typeface="Arial" charset="0"/>
            </a:endParaRPr>
          </a:p>
        </p:txBody>
      </p:sp>
      <p:pic>
        <p:nvPicPr>
          <p:cNvPr id="11" name="Picture 10" descr="France07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564904"/>
            <a:ext cx="3840427" cy="2880320"/>
          </a:xfrm>
          <a:prstGeom prst="rect">
            <a:avLst/>
          </a:prstGeom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39552" y="2564904"/>
            <a:ext cx="3707904" cy="576064"/>
          </a:xfrm>
          <a:prstGeom prst="rect">
            <a:avLst/>
          </a:prstGeom>
          <a:solidFill>
            <a:srgbClr val="99FFCC"/>
          </a:solidFill>
          <a:ln w="508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 dirty="0" smtClean="0">
                <a:cs typeface="Arial" charset="0"/>
              </a:rPr>
              <a:t>Transport infrastructure</a:t>
            </a:r>
            <a:endParaRPr lang="en-GB" sz="2400" b="1" dirty="0"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5703639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What causes what?</a:t>
            </a:r>
            <a:endParaRPr lang="en-GB" sz="2400" b="1" dirty="0"/>
          </a:p>
        </p:txBody>
      </p:sp>
      <p:sp>
        <p:nvSpPr>
          <p:cNvPr id="17" name="Curved Down Arrow 16"/>
          <p:cNvSpPr/>
          <p:nvPr/>
        </p:nvSpPr>
        <p:spPr>
          <a:xfrm>
            <a:off x="1835696" y="1412776"/>
            <a:ext cx="5832648" cy="1152128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rot="10800000">
            <a:off x="1619672" y="5445224"/>
            <a:ext cx="5832648" cy="1152128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9144000" cy="1143000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GB" sz="3200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Transport causes an increase in economic activity</a:t>
            </a:r>
            <a:endParaRPr lang="en-GB" sz="3200" dirty="0">
              <a:solidFill>
                <a:srgbClr val="FF0000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51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What does the evidence show?</a:t>
            </a:r>
            <a:endParaRPr lang="en-GB" sz="3200" dirty="0">
              <a:solidFill>
                <a:srgbClr val="FF0000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468052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Weak positive relationship between </a:t>
            </a:r>
            <a:r>
              <a:rPr lang="en-GB" b="1" dirty="0" smtClean="0"/>
              <a:t>transport spending </a:t>
            </a:r>
            <a:r>
              <a:rPr lang="en-GB" dirty="0" smtClean="0"/>
              <a:t>and </a:t>
            </a:r>
            <a:r>
              <a:rPr lang="en-GB" b="1" dirty="0" smtClean="0"/>
              <a:t>GDP</a:t>
            </a:r>
            <a:r>
              <a:rPr lang="en-GB" dirty="0" smtClean="0"/>
              <a:t> (stronger when comparisons made with developing countries)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No robust evidence on what causes what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Transport investment can </a:t>
            </a:r>
            <a:r>
              <a:rPr lang="en-GB" b="1" i="1" dirty="0" smtClean="0"/>
              <a:t>move</a:t>
            </a:r>
            <a:r>
              <a:rPr lang="en-GB" dirty="0" smtClean="0"/>
              <a:t> economic activity (inwards and outwards)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Local effects are greater than overall national effect (if any)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i="1" dirty="0" smtClean="0"/>
              <a:t>Positive</a:t>
            </a:r>
            <a:r>
              <a:rPr lang="en-GB" dirty="0" smtClean="0"/>
              <a:t> relationship between </a:t>
            </a:r>
            <a:r>
              <a:rPr lang="en-GB" b="1" dirty="0" smtClean="0"/>
              <a:t>road congestion </a:t>
            </a:r>
            <a:r>
              <a:rPr lang="en-GB" dirty="0" smtClean="0"/>
              <a:t>and </a:t>
            </a:r>
            <a:r>
              <a:rPr lang="en-GB" b="1" dirty="0" smtClean="0"/>
              <a:t>GDP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90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GB" sz="3200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Cost Benefit Analysis</a:t>
            </a:r>
            <a:endParaRPr lang="en-GB" sz="3200" dirty="0">
              <a:solidFill>
                <a:srgbClr val="FF0000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9218" name="Picture 2" descr="http://www.clipartbest.com/cliparts/yio/gBM/yiogBMB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712016" cy="491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3635732"/>
            <a:ext cx="9721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4571836"/>
            <a:ext cx="9721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3635732"/>
            <a:ext cx="1283440" cy="369332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Monetised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6196" y="4571836"/>
            <a:ext cx="1283440" cy="369332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Monetised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187624" y="4725144"/>
            <a:ext cx="2641725" cy="892564"/>
          </a:xfrm>
          <a:prstGeom prst="round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480934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 Black" panose="020B0A04020102020204" pitchFamily="34" charset="0"/>
              </a:rPr>
              <a:t>COSTS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220072" y="5301208"/>
            <a:ext cx="3096344" cy="892564"/>
          </a:xfrm>
          <a:prstGeom prst="round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538541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 Black" panose="020B0A04020102020204" pitchFamily="34" charset="0"/>
              </a:rPr>
              <a:t>BENEFITS</a:t>
            </a:r>
            <a:endParaRPr lang="en-GB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5572" y="4509120"/>
            <a:ext cx="3188427" cy="222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Assumptions behind CBA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7427168" cy="5319862"/>
          </a:xfrm>
        </p:spPr>
        <p:txBody>
          <a:bodyPr>
            <a:normAutofit/>
          </a:bodyPr>
          <a:lstStyle/>
          <a:p>
            <a:r>
              <a:rPr lang="en-GB" dirty="0" smtClean="0"/>
              <a:t>The benefit to society equals the sum of the benefit to all individuals (and companies)</a:t>
            </a:r>
          </a:p>
          <a:p>
            <a:r>
              <a:rPr lang="en-GB" dirty="0" smtClean="0"/>
              <a:t>The value of the environment (or anything else) is equal to what people alive today are willing to pay for </a:t>
            </a:r>
            <a:br>
              <a:rPr lang="en-GB" dirty="0" smtClean="0"/>
            </a:br>
            <a:r>
              <a:rPr lang="en-GB" dirty="0" smtClean="0"/>
              <a:t>the benefits they get from it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5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>
          <a:solidFill>
            <a:schemeClr val="accent1"/>
          </a:solidFill>
          <a:miter lim="800000"/>
          <a:headEnd/>
          <a:tailEnd/>
        </a:ln>
      </a:spPr>
      <a:bodyPr rtlCol="0" anchor="ctr"/>
      <a:lstStyle>
        <a:defPPr marL="533400" indent="-533400" algn="ctr" defTabSz="1028700">
          <a:spcBef>
            <a:spcPct val="20000"/>
          </a:spcBef>
          <a:buFont typeface="Arial" pitchFamily="34" charset="0"/>
          <a:buChar char="•"/>
          <a:defRPr sz="32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319</Words>
  <Application>Microsoft Office PowerPoint</Application>
  <PresentationFormat>On-screen Show (4:3)</PresentationFormat>
  <Paragraphs>67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The Claims:</vt:lpstr>
      <vt:lpstr>PowerPoint Presentation</vt:lpstr>
      <vt:lpstr>Transport causes an increase in economic activity</vt:lpstr>
      <vt:lpstr>What does the evidence show?</vt:lpstr>
      <vt:lpstr>Cost Benefit Analysis</vt:lpstr>
      <vt:lpstr>Assumptions behind CBA</vt:lpstr>
      <vt:lpstr>Is ‘Society’ Better Off or Worse Off?</vt:lpstr>
      <vt:lpstr>A monetised opinion:</vt:lpstr>
      <vt:lpstr>Benefits of Sustainable Transport and Traffic Restraint?</vt:lpstr>
      <vt:lpstr>Conclusions?</vt:lpstr>
    </vt:vector>
  </TitlesOfParts>
  <Company>University of the West of England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Melia</dc:creator>
  <cp:lastModifiedBy>Steve Melia</cp:lastModifiedBy>
  <cp:revision>14</cp:revision>
  <dcterms:created xsi:type="dcterms:W3CDTF">2014-11-05T10:16:00Z</dcterms:created>
  <dcterms:modified xsi:type="dcterms:W3CDTF">2014-11-05T12:24:08Z</dcterms:modified>
</cp:coreProperties>
</file>