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1" r:id="rId3"/>
    <p:sldId id="258" r:id="rId4"/>
    <p:sldId id="262" r:id="rId5"/>
    <p:sldId id="263" r:id="rId6"/>
    <p:sldId id="265" r:id="rId7"/>
    <p:sldId id="264" r:id="rId8"/>
    <p:sldId id="266" r:id="rId9"/>
    <p:sldId id="257" r:id="rId10"/>
    <p:sldId id="259" r:id="rId11"/>
    <p:sldId id="260"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307" autoAdjust="0"/>
  </p:normalViewPr>
  <p:slideViewPr>
    <p:cSldViewPr>
      <p:cViewPr>
        <p:scale>
          <a:sx n="70" d="100"/>
          <a:sy n="70" d="100"/>
        </p:scale>
        <p:origin x="-1170" y="-210"/>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47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FA4013-1D20-45FD-A726-DF76B7513687}" type="datetimeFigureOut">
              <a:rPr lang="en-GB" smtClean="0"/>
              <a:pPr/>
              <a:t>12/11/2014</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E2CCB2-54FC-41CC-8950-482F44B97EE7}" type="slidenum">
              <a:rPr lang="en-GB" smtClean="0"/>
              <a:pPr/>
              <a:t>‹#›</a:t>
            </a:fld>
            <a:endParaRPr lang="en-GB" dirty="0"/>
          </a:p>
        </p:txBody>
      </p:sp>
    </p:spTree>
    <p:extLst>
      <p:ext uri="{BB962C8B-B14F-4D97-AF65-F5344CB8AC3E}">
        <p14:creationId xmlns:p14="http://schemas.microsoft.com/office/powerpoint/2010/main" val="1760143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There are 2 levels</a:t>
            </a:r>
            <a:r>
              <a:rPr lang="en-GB" baseline="0" dirty="0" smtClean="0"/>
              <a:t> of course – Foundation and Advanced. The Advanced course contains all of the Foundation material plus extra sections on how to apply the theory of the waste hierarchy and waste audits.</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There are separate courses for Scotland to reflect the difference in legislation etc.</a:t>
            </a:r>
          </a:p>
          <a:p>
            <a:r>
              <a:rPr lang="en-GB" baseline="0" dirty="0" smtClean="0"/>
              <a:t>The </a:t>
            </a:r>
            <a:r>
              <a:rPr lang="en-GB" baseline="0" dirty="0" smtClean="0"/>
              <a:t>course is delivered using .</a:t>
            </a:r>
            <a:r>
              <a:rPr lang="en-GB" baseline="0" dirty="0" err="1" smtClean="0"/>
              <a:t>ppt</a:t>
            </a:r>
            <a:r>
              <a:rPr lang="en-GB" baseline="0" dirty="0" smtClean="0"/>
              <a:t> presentations and workbooks produced by CIWM. There is no ability to amend these. Trainers are expected to encourage interaction and discussion throughout the course and the courses include a number of exercises to be undertaken by the delegates. The extensive material that must be covered in the course makes it very challenging to deliver the Advanced course in one day. </a:t>
            </a:r>
            <a:endParaRPr lang="en-GB" baseline="0" dirty="0" smtClean="0"/>
          </a:p>
          <a:p>
            <a:r>
              <a:rPr lang="en-GB" baseline="0" dirty="0" smtClean="0"/>
              <a:t>Each </a:t>
            </a:r>
            <a:r>
              <a:rPr lang="en-GB" baseline="0" dirty="0" smtClean="0"/>
              <a:t>course concludes with a formal, written, assessment. For the Foundation course this is mostly a multiple choice paper. The Advanced course assessment is significantly more in-depth. </a:t>
            </a:r>
          </a:p>
          <a:p>
            <a:r>
              <a:rPr lang="en-GB" baseline="0" dirty="0" smtClean="0"/>
              <a:t>The assessment is undertaken on the same day as the training and is not time limited.</a:t>
            </a:r>
            <a:endParaRPr lang="en-GB" dirty="0"/>
          </a:p>
        </p:txBody>
      </p:sp>
      <p:sp>
        <p:nvSpPr>
          <p:cNvPr id="4" name="Slide Number Placeholder 3"/>
          <p:cNvSpPr>
            <a:spLocks noGrp="1"/>
          </p:cNvSpPr>
          <p:nvPr>
            <p:ph type="sldNum" sz="quarter" idx="10"/>
          </p:nvPr>
        </p:nvSpPr>
        <p:spPr/>
        <p:txBody>
          <a:bodyPr/>
          <a:lstStyle/>
          <a:p>
            <a:fld id="{1BE2CCB2-54FC-41CC-8950-482F44B97EE7}" type="slidenum">
              <a:rPr lang="en-GB" smtClean="0"/>
              <a:pPr/>
              <a:t>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 universities</a:t>
            </a:r>
            <a:r>
              <a:rPr lang="en-GB" baseline="0" dirty="0" smtClean="0"/>
              <a:t> and colleges this is likely to be suitable for people who have some level of seniority but little or no previous waste training and for those </a:t>
            </a:r>
            <a:r>
              <a:rPr lang="en-GB" baseline="0" dirty="0" smtClean="0"/>
              <a:t>whose </a:t>
            </a:r>
            <a:r>
              <a:rPr lang="en-GB" baseline="0" dirty="0" smtClean="0"/>
              <a:t>role is to deal with the day to day management of waste e.g. cleaning supervisors, supervisors or team leaders in estates and catering, middle level technical staff.</a:t>
            </a:r>
          </a:p>
          <a:p>
            <a:r>
              <a:rPr lang="en-GB" baseline="0" dirty="0" smtClean="0"/>
              <a:t>It would also be suitable as an introduction to those newly taking on roles associated with the day to day management of waste.</a:t>
            </a:r>
          </a:p>
          <a:p>
            <a:r>
              <a:rPr lang="en-GB" baseline="0" dirty="0" smtClean="0"/>
              <a:t>Staff can do the Foundation course and then with further experience could go on to do the Advanced course.</a:t>
            </a:r>
            <a:endParaRPr lang="en-GB" dirty="0"/>
          </a:p>
        </p:txBody>
      </p:sp>
      <p:sp>
        <p:nvSpPr>
          <p:cNvPr id="4" name="Slide Number Placeholder 3"/>
          <p:cNvSpPr>
            <a:spLocks noGrp="1"/>
          </p:cNvSpPr>
          <p:nvPr>
            <p:ph type="sldNum" sz="quarter" idx="10"/>
          </p:nvPr>
        </p:nvSpPr>
        <p:spPr/>
        <p:txBody>
          <a:bodyPr/>
          <a:lstStyle/>
          <a:p>
            <a:fld id="{1BE2CCB2-54FC-41CC-8950-482F44B97EE7}" type="slidenum">
              <a:rPr lang="en-GB" smtClean="0"/>
              <a:pPr/>
              <a:t>6</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first 6 sessions are the same as in the Foundation course, although the teaching material is not identical.</a:t>
            </a:r>
          </a:p>
          <a:p>
            <a:r>
              <a:rPr lang="en-GB" dirty="0" smtClean="0"/>
              <a:t>There are 3 additional sessions that are designed to try and bring the theory into a more applied focus as it would be used in the workplace, this</a:t>
            </a:r>
            <a:r>
              <a:rPr lang="en-GB" baseline="0" dirty="0" smtClean="0"/>
              <a:t> approach is supported by a relevant exercise.</a:t>
            </a:r>
            <a:endParaRPr lang="en-GB" dirty="0"/>
          </a:p>
        </p:txBody>
      </p:sp>
      <p:sp>
        <p:nvSpPr>
          <p:cNvPr id="4" name="Slide Number Placeholder 3"/>
          <p:cNvSpPr>
            <a:spLocks noGrp="1"/>
          </p:cNvSpPr>
          <p:nvPr>
            <p:ph type="sldNum" sz="quarter" idx="10"/>
          </p:nvPr>
        </p:nvSpPr>
        <p:spPr/>
        <p:txBody>
          <a:bodyPr/>
          <a:lstStyle/>
          <a:p>
            <a:fld id="{1BE2CCB2-54FC-41CC-8950-482F44B97EE7}" type="slidenum">
              <a:rPr lang="en-GB" smtClean="0"/>
              <a:pPr/>
              <a:t>7</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 universities and colleges suitable candidates</a:t>
            </a:r>
            <a:r>
              <a:rPr lang="en-GB" baseline="0" dirty="0" smtClean="0"/>
              <a:t> are likely to include:</a:t>
            </a:r>
          </a:p>
          <a:p>
            <a:r>
              <a:rPr lang="en-GB" baseline="0" dirty="0" smtClean="0"/>
              <a:t>Those in estates who work directly with, and have input to policy on, the management of waste at institutional, school/faculty and departmental level.</a:t>
            </a:r>
          </a:p>
          <a:p>
            <a:r>
              <a:rPr lang="en-GB" baseline="0" dirty="0" smtClean="0"/>
              <a:t>Those within schools/faculties/departments who have responsibility for developing and overseeing local policy for their own areas. This may include catering  and cleaning managers and assistants, chief and senior technicians.</a:t>
            </a:r>
          </a:p>
          <a:p>
            <a:r>
              <a:rPr lang="en-GB" baseline="0" dirty="0" smtClean="0"/>
              <a:t>In addition this may be suitable for staff within procurement teams and would be particularly relevant for those with a remit for waste contracts or contracts that have a significant aspect of waste compliance by the contractor (e.g. In relation to packaging waste or the purchase of IT equipment).</a:t>
            </a:r>
            <a:endParaRPr lang="en-GB" dirty="0"/>
          </a:p>
        </p:txBody>
      </p:sp>
      <p:sp>
        <p:nvSpPr>
          <p:cNvPr id="4" name="Slide Number Placeholder 3"/>
          <p:cNvSpPr>
            <a:spLocks noGrp="1"/>
          </p:cNvSpPr>
          <p:nvPr>
            <p:ph type="sldNum" sz="quarter" idx="10"/>
          </p:nvPr>
        </p:nvSpPr>
        <p:spPr/>
        <p:txBody>
          <a:bodyPr/>
          <a:lstStyle/>
          <a:p>
            <a:fld id="{1BE2CCB2-54FC-41CC-8950-482F44B97EE7}" type="slidenum">
              <a:rPr lang="en-GB" smtClean="0"/>
              <a:pPr/>
              <a:t>8</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Chartered Institute of Waste Management ‘owns’ the courses. It accredits trainers who are then permitted to deliver the training.</a:t>
            </a:r>
          </a:p>
          <a:p>
            <a:endParaRPr lang="en-GB" dirty="0" smtClean="0"/>
          </a:p>
          <a:p>
            <a:r>
              <a:rPr lang="en-GB" dirty="0" smtClean="0"/>
              <a:t>Trainers interact with CIWM through a designated ‘Centre’. In Scotland this is Zero Waste Scotland.</a:t>
            </a:r>
          </a:p>
          <a:p>
            <a:endParaRPr lang="en-GB" dirty="0" smtClean="0"/>
          </a:p>
          <a:p>
            <a:r>
              <a:rPr lang="en-GB" dirty="0" smtClean="0"/>
              <a:t>EAUC-S has an arrangement with Ann Galbraith (Outreach Wide-access Learning) to deliver training for the sector.</a:t>
            </a:r>
            <a:endParaRPr lang="en-GB" dirty="0"/>
          </a:p>
        </p:txBody>
      </p:sp>
      <p:sp>
        <p:nvSpPr>
          <p:cNvPr id="4" name="Slide Number Placeholder 3"/>
          <p:cNvSpPr>
            <a:spLocks noGrp="1"/>
          </p:cNvSpPr>
          <p:nvPr>
            <p:ph type="sldNum" sz="quarter" idx="10"/>
          </p:nvPr>
        </p:nvSpPr>
        <p:spPr/>
        <p:txBody>
          <a:bodyPr/>
          <a:lstStyle/>
          <a:p>
            <a:fld id="{1BE2CCB2-54FC-41CC-8950-482F44B97EE7}" type="slidenum">
              <a:rPr lang="en-GB" smtClean="0"/>
              <a:pPr/>
              <a:t>9</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Where a delegate fails an assessment the paper is sent to a second marker who will check the marking</a:t>
            </a:r>
          </a:p>
          <a:p>
            <a:r>
              <a:rPr lang="en-GB" dirty="0" smtClean="0"/>
              <a:t>CIWM</a:t>
            </a:r>
            <a:r>
              <a:rPr lang="en-GB" baseline="0" dirty="0" smtClean="0"/>
              <a:t> makes a charge for the marking and the issue of the certificates.</a:t>
            </a:r>
          </a:p>
          <a:p>
            <a:r>
              <a:rPr lang="en-GB" baseline="0" dirty="0" smtClean="0"/>
              <a:t>Assessment papers are changed periodically and in future there is likely to be a selection from which the trainer can choose for each course</a:t>
            </a:r>
            <a:endParaRPr lang="en-GB" dirty="0"/>
          </a:p>
        </p:txBody>
      </p:sp>
      <p:sp>
        <p:nvSpPr>
          <p:cNvPr id="4" name="Slide Number Placeholder 3"/>
          <p:cNvSpPr>
            <a:spLocks noGrp="1"/>
          </p:cNvSpPr>
          <p:nvPr>
            <p:ph type="sldNum" sz="quarter" idx="10"/>
          </p:nvPr>
        </p:nvSpPr>
        <p:spPr/>
        <p:txBody>
          <a:bodyPr/>
          <a:lstStyle/>
          <a:p>
            <a:fld id="{1BE2CCB2-54FC-41CC-8950-482F44B97EE7}" type="slidenum">
              <a:rPr lang="en-GB" smtClean="0"/>
              <a:pPr/>
              <a:t>10</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Most</a:t>
            </a:r>
            <a:r>
              <a:rPr lang="en-GB" baseline="0" dirty="0" smtClean="0"/>
              <a:t> Scottish Tertiary Education Institutions are members</a:t>
            </a:r>
            <a:endParaRPr lang="en-GB" dirty="0"/>
          </a:p>
        </p:txBody>
      </p:sp>
      <p:sp>
        <p:nvSpPr>
          <p:cNvPr id="4" name="Slide Number Placeholder 3"/>
          <p:cNvSpPr>
            <a:spLocks noGrp="1"/>
          </p:cNvSpPr>
          <p:nvPr>
            <p:ph type="sldNum" sz="quarter" idx="10"/>
          </p:nvPr>
        </p:nvSpPr>
        <p:spPr/>
        <p:txBody>
          <a:bodyPr/>
          <a:lstStyle/>
          <a:p>
            <a:fld id="{1BE2CCB2-54FC-41CC-8950-482F44B97EE7}" type="slidenum">
              <a:rPr lang="en-GB" smtClean="0"/>
              <a:pPr/>
              <a:t>11</a:t>
            </a:fld>
            <a:endParaRPr lang="en-GB" dirty="0"/>
          </a:p>
        </p:txBody>
      </p:sp>
    </p:spTree>
    <p:extLst>
      <p:ext uri="{BB962C8B-B14F-4D97-AF65-F5344CB8AC3E}">
        <p14:creationId xmlns:p14="http://schemas.microsoft.com/office/powerpoint/2010/main" val="1706474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dirty="0" smtClean="0"/>
              <a:t>We hope the</a:t>
            </a:r>
            <a:r>
              <a:rPr lang="en-GB" baseline="0" dirty="0" smtClean="0"/>
              <a:t> new version of the course</a:t>
            </a:r>
            <a:r>
              <a:rPr lang="en-GB" dirty="0" smtClean="0"/>
              <a:t> will include more examples drawn from Scotland as at</a:t>
            </a:r>
            <a:r>
              <a:rPr lang="en-GB" baseline="0" dirty="0" smtClean="0"/>
              <a:t> the time of preparation of the current course there were insufficient Scottish waste stats to make sense in the presentation.</a:t>
            </a:r>
          </a:p>
          <a:p>
            <a:endParaRPr lang="en-GB" baseline="0" dirty="0" smtClean="0"/>
          </a:p>
          <a:p>
            <a:r>
              <a:rPr lang="en-GB" baseline="0" dirty="0" smtClean="0"/>
              <a:t>The Advanced course is a very great deal of information to get across in 1 day but the course content is all very relevant. ZWS, Fleur and I have all been in touch with CIWM about how we can ease this. Suggestions include:</a:t>
            </a:r>
          </a:p>
          <a:p>
            <a:endParaRPr lang="en-GB" baseline="0" dirty="0" smtClean="0"/>
          </a:p>
          <a:p>
            <a:pPr>
              <a:buFont typeface="Arial" pitchFamily="34" charset="0"/>
              <a:buChar char="•"/>
            </a:pPr>
            <a:r>
              <a:rPr lang="en-GB" baseline="0" dirty="0" smtClean="0"/>
              <a:t>Spreading course over more than a day. Not likely to work as people will not want to be more than a day away from work</a:t>
            </a:r>
          </a:p>
          <a:p>
            <a:pPr>
              <a:buFont typeface="Arial" pitchFamily="34" charset="0"/>
              <a:buChar char="•"/>
            </a:pPr>
            <a:r>
              <a:rPr lang="en-GB" baseline="0" dirty="0" smtClean="0"/>
              <a:t>Offering the assessment on a different day. Same problem as above.</a:t>
            </a:r>
          </a:p>
          <a:p>
            <a:pPr>
              <a:buFont typeface="Arial" pitchFamily="34" charset="0"/>
              <a:buChar char="•"/>
            </a:pPr>
            <a:r>
              <a:rPr lang="en-GB" baseline="0" dirty="0" smtClean="0"/>
              <a:t>Sending course work book to delegates in advance and spending less time on each topic. Personally I think this is a good move but that most people will not look at the material in-depth prior to the training day. The overall outcome might be more assessment failures if people HAVEN’T studied the material.</a:t>
            </a:r>
          </a:p>
          <a:p>
            <a:pPr>
              <a:buFont typeface="Arial" pitchFamily="34" charset="0"/>
              <a:buChar char="•"/>
            </a:pPr>
            <a:r>
              <a:rPr lang="en-GB" baseline="0" dirty="0" smtClean="0"/>
              <a:t>Allowing people to sit the assessment on-line. Arguments against this include the lack of ability to ensure exam conditions (</a:t>
            </a:r>
            <a:r>
              <a:rPr lang="en-GB" baseline="0" dirty="0" err="1" smtClean="0"/>
              <a:t>ie</a:t>
            </a:r>
            <a:r>
              <a:rPr lang="en-GB" baseline="0" dirty="0" smtClean="0"/>
              <a:t> stop cheating), people might not bother to sit (and CIWM might not like that – personally I feel that gaining the knowledge is more important than sitting an exam, but some may feel that the certificate is necessary).</a:t>
            </a:r>
          </a:p>
          <a:p>
            <a:pPr>
              <a:buFont typeface="Arial" pitchFamily="34" charset="0"/>
              <a:buNone/>
            </a:pPr>
            <a:endParaRPr lang="en-GB" baseline="0" dirty="0" smtClean="0"/>
          </a:p>
          <a:p>
            <a:pPr>
              <a:buFont typeface="Arial" pitchFamily="34" charset="0"/>
              <a:buNone/>
            </a:pPr>
            <a:r>
              <a:rPr lang="en-GB" baseline="0" dirty="0" smtClean="0"/>
              <a:t>CIWM has said they are looking at the possibility of introducing a course that will allow those with the Foundation certificate to do a ‘conversion’ course that briefly covers the Foundation material as a refresher but focuses on the </a:t>
            </a:r>
            <a:r>
              <a:rPr lang="en-GB" baseline="0" dirty="0" smtClean="0"/>
              <a:t>additional </a:t>
            </a:r>
            <a:r>
              <a:rPr lang="en-GB" baseline="0" dirty="0" smtClean="0"/>
              <a:t>material that is in the Advanced course.</a:t>
            </a:r>
          </a:p>
          <a:p>
            <a:endParaRPr lang="en-GB" dirty="0"/>
          </a:p>
        </p:txBody>
      </p:sp>
      <p:sp>
        <p:nvSpPr>
          <p:cNvPr id="4" name="Slide Number Placeholder 3"/>
          <p:cNvSpPr>
            <a:spLocks noGrp="1"/>
          </p:cNvSpPr>
          <p:nvPr>
            <p:ph type="sldNum" sz="quarter" idx="10"/>
          </p:nvPr>
        </p:nvSpPr>
        <p:spPr/>
        <p:txBody>
          <a:bodyPr/>
          <a:lstStyle/>
          <a:p>
            <a:fld id="{1BE2CCB2-54FC-41CC-8950-482F44B97EE7}" type="slidenum">
              <a:rPr lang="en-GB" smtClean="0"/>
              <a:pPr/>
              <a:t>14</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32C975D-3393-4C42-A7E8-A7118E4EFC1D}" type="datetimeFigureOut">
              <a:rPr lang="en-GB" smtClean="0"/>
              <a:pPr/>
              <a:t>12/11/2014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EF81901-48D3-4BAF-B4C3-3C1C6EB07B2E}"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32C975D-3393-4C42-A7E8-A7118E4EFC1D}" type="datetimeFigureOut">
              <a:rPr lang="en-GB" smtClean="0"/>
              <a:pPr/>
              <a:t>12/11/2014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EF81901-48D3-4BAF-B4C3-3C1C6EB07B2E}"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32C975D-3393-4C42-A7E8-A7118E4EFC1D}" type="datetimeFigureOut">
              <a:rPr lang="en-GB" smtClean="0"/>
              <a:pPr/>
              <a:t>12/11/2014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EF81901-48D3-4BAF-B4C3-3C1C6EB07B2E}"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32C975D-3393-4C42-A7E8-A7118E4EFC1D}" type="datetimeFigureOut">
              <a:rPr lang="en-GB" smtClean="0"/>
              <a:pPr/>
              <a:t>12/11/2014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EF81901-48D3-4BAF-B4C3-3C1C6EB07B2E}"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2C975D-3393-4C42-A7E8-A7118E4EFC1D}" type="datetimeFigureOut">
              <a:rPr lang="en-GB" smtClean="0"/>
              <a:pPr/>
              <a:t>12/11/2014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EF81901-48D3-4BAF-B4C3-3C1C6EB07B2E}"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32C975D-3393-4C42-A7E8-A7118E4EFC1D}" type="datetimeFigureOut">
              <a:rPr lang="en-GB" smtClean="0"/>
              <a:pPr/>
              <a:t>12/11/2014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EF81901-48D3-4BAF-B4C3-3C1C6EB07B2E}"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32C975D-3393-4C42-A7E8-A7118E4EFC1D}" type="datetimeFigureOut">
              <a:rPr lang="en-GB" smtClean="0"/>
              <a:pPr/>
              <a:t>12/11/2014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EF81901-48D3-4BAF-B4C3-3C1C6EB07B2E}"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32C975D-3393-4C42-A7E8-A7118E4EFC1D}" type="datetimeFigureOut">
              <a:rPr lang="en-GB" smtClean="0"/>
              <a:pPr/>
              <a:t>12/11/2014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EF81901-48D3-4BAF-B4C3-3C1C6EB07B2E}"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2C975D-3393-4C42-A7E8-A7118E4EFC1D}" type="datetimeFigureOut">
              <a:rPr lang="en-GB" smtClean="0"/>
              <a:pPr/>
              <a:t>12/11/2014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EF81901-48D3-4BAF-B4C3-3C1C6EB07B2E}"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C975D-3393-4C42-A7E8-A7118E4EFC1D}" type="datetimeFigureOut">
              <a:rPr lang="en-GB" smtClean="0"/>
              <a:pPr/>
              <a:t>12/11/2014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EF81901-48D3-4BAF-B4C3-3C1C6EB07B2E}"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C975D-3393-4C42-A7E8-A7118E4EFC1D}" type="datetimeFigureOut">
              <a:rPr lang="en-GB" smtClean="0"/>
              <a:pPr/>
              <a:t>12/11/2014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EF81901-48D3-4BAF-B4C3-3C1C6EB07B2E}"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2C975D-3393-4C42-A7E8-A7118E4EFC1D}" type="datetimeFigureOut">
              <a:rPr lang="en-GB" smtClean="0"/>
              <a:pPr/>
              <a:t>12/11/2014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F81901-48D3-4BAF-B4C3-3C1C6EB07B2E}"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CIWM Waste Smart Courses</a:t>
            </a:r>
            <a:endParaRPr lang="en-GB" dirty="0"/>
          </a:p>
        </p:txBody>
      </p:sp>
      <p:sp>
        <p:nvSpPr>
          <p:cNvPr id="3" name="Subtitle 2"/>
          <p:cNvSpPr>
            <a:spLocks noGrp="1"/>
          </p:cNvSpPr>
          <p:nvPr>
            <p:ph type="subTitle" idx="1"/>
          </p:nvPr>
        </p:nvSpPr>
        <p:spPr>
          <a:xfrm>
            <a:off x="1371600" y="3886200"/>
            <a:ext cx="6400800" cy="2279104"/>
          </a:xfrm>
        </p:spPr>
        <p:txBody>
          <a:bodyPr>
            <a:normAutofit fontScale="85000" lnSpcReduction="10000"/>
          </a:bodyPr>
          <a:lstStyle/>
          <a:p>
            <a:r>
              <a:rPr lang="en-GB" dirty="0" smtClean="0"/>
              <a:t>Delivered through </a:t>
            </a:r>
            <a:r>
              <a:rPr lang="en-GB" dirty="0" smtClean="0"/>
              <a:t>EAUC-Scotland by</a:t>
            </a:r>
            <a:endParaRPr lang="en-GB" dirty="0" smtClean="0"/>
          </a:p>
          <a:p>
            <a:r>
              <a:rPr lang="en-GB" dirty="0" smtClean="0"/>
              <a:t>Dr Ann Galbraith</a:t>
            </a:r>
          </a:p>
          <a:p>
            <a:r>
              <a:rPr lang="en-GB" dirty="0" smtClean="0"/>
              <a:t>Outreach Wide-access Learning (O.W.L</a:t>
            </a:r>
            <a:r>
              <a:rPr lang="en-GB" dirty="0" smtClean="0"/>
              <a:t>.)</a:t>
            </a:r>
          </a:p>
          <a:p>
            <a:endParaRPr lang="en-GB" dirty="0" smtClean="0"/>
          </a:p>
          <a:p>
            <a:r>
              <a:rPr lang="en-GB" i="1" dirty="0" smtClean="0"/>
              <a:t>Presented by Rebecca Petford, EAUC</a:t>
            </a:r>
            <a:endParaRPr lang="en-GB" i="1" dirty="0" smtClean="0"/>
          </a:p>
          <a:p>
            <a:endParaRPr lang="en-GB" dirty="0"/>
          </a:p>
        </p:txBody>
      </p:sp>
      <p:pic>
        <p:nvPicPr>
          <p:cNvPr id="1026" name="Picture 2" descr="D:\My D Documents\ciwm 2014\ZWS\ZWS admin stuff\Waste_Smart_sml.jpg"/>
          <p:cNvPicPr>
            <a:picLocks noChangeAspect="1" noChangeArrowheads="1"/>
          </p:cNvPicPr>
          <p:nvPr/>
        </p:nvPicPr>
        <p:blipFill>
          <a:blip r:embed="rId2" cstate="print"/>
          <a:srcRect/>
          <a:stretch>
            <a:fillRect/>
          </a:stretch>
        </p:blipFill>
        <p:spPr bwMode="auto">
          <a:xfrm>
            <a:off x="611560" y="548680"/>
            <a:ext cx="1343364" cy="1132904"/>
          </a:xfrm>
          <a:prstGeom prst="rect">
            <a:avLst/>
          </a:prstGeom>
          <a:noFill/>
        </p:spPr>
      </p:pic>
      <p:pic>
        <p:nvPicPr>
          <p:cNvPr id="1027" name="Picture 3" descr="D:\My D Documents\ciwm 2014\ZWS\ZWS admin stuff\ZWS logo.jpg"/>
          <p:cNvPicPr>
            <a:picLocks noChangeAspect="1" noChangeArrowheads="1"/>
          </p:cNvPicPr>
          <p:nvPr/>
        </p:nvPicPr>
        <p:blipFill>
          <a:blip r:embed="rId3" cstate="print"/>
          <a:srcRect/>
          <a:stretch>
            <a:fillRect/>
          </a:stretch>
        </p:blipFill>
        <p:spPr bwMode="auto">
          <a:xfrm>
            <a:off x="2249860" y="418640"/>
            <a:ext cx="1458044" cy="1458044"/>
          </a:xfrm>
          <a:prstGeom prst="rect">
            <a:avLst/>
          </a:prstGeom>
          <a:noFill/>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5936" y="548680"/>
            <a:ext cx="2304256" cy="958867"/>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44208" y="332656"/>
            <a:ext cx="2148455" cy="142093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3" name="Content Placeholder 2"/>
          <p:cNvSpPr>
            <a:spLocks noGrp="1"/>
          </p:cNvSpPr>
          <p:nvPr>
            <p:ph idx="1"/>
          </p:nvPr>
        </p:nvSpPr>
        <p:spPr>
          <a:xfrm>
            <a:off x="457200" y="404664"/>
            <a:ext cx="8229600" cy="5721499"/>
          </a:xfrm>
        </p:spPr>
        <p:txBody>
          <a:bodyPr>
            <a:normAutofit fontScale="92500" lnSpcReduction="20000"/>
          </a:bodyPr>
          <a:lstStyle/>
          <a:p>
            <a:pPr algn="ctr">
              <a:buNone/>
            </a:pPr>
            <a:r>
              <a:rPr lang="en-GB" sz="4800" dirty="0" smtClean="0"/>
              <a:t>Waste Smart </a:t>
            </a:r>
            <a:r>
              <a:rPr lang="en-GB" sz="4800" dirty="0" smtClean="0"/>
              <a:t>Admin Arrangements</a:t>
            </a:r>
            <a:endParaRPr lang="en-GB" sz="4800" dirty="0" smtClean="0"/>
          </a:p>
          <a:p>
            <a:endParaRPr lang="en-GB" dirty="0" smtClean="0"/>
          </a:p>
          <a:p>
            <a:r>
              <a:rPr lang="en-GB" dirty="0" smtClean="0"/>
              <a:t>Assessment </a:t>
            </a:r>
            <a:r>
              <a:rPr lang="en-GB" dirty="0" smtClean="0"/>
              <a:t>papers include a delegate evaluation form</a:t>
            </a:r>
          </a:p>
          <a:p>
            <a:r>
              <a:rPr lang="en-GB" dirty="0" smtClean="0"/>
              <a:t>Assessments are sent to ZWS (the Centre) who then send these to CIWM</a:t>
            </a:r>
          </a:p>
          <a:p>
            <a:r>
              <a:rPr lang="en-GB" dirty="0" smtClean="0"/>
              <a:t>Papers are then sent to external markers and the outcome is fed back to CIWM</a:t>
            </a:r>
          </a:p>
          <a:p>
            <a:r>
              <a:rPr lang="en-GB" dirty="0" smtClean="0"/>
              <a:t>CIWM then issues certificates to ZWS who then forward these to the trainer who sends to successful delegates</a:t>
            </a:r>
          </a:p>
          <a:p>
            <a:r>
              <a:rPr lang="en-GB" dirty="0" smtClean="0"/>
              <a:t>CIWM make a charge for the marking and issue of certificates</a:t>
            </a:r>
          </a:p>
          <a:p>
            <a:pPr>
              <a:buNone/>
            </a:pP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3" name="Content Placeholder 2"/>
          <p:cNvSpPr>
            <a:spLocks noGrp="1"/>
          </p:cNvSpPr>
          <p:nvPr>
            <p:ph idx="1"/>
          </p:nvPr>
        </p:nvSpPr>
        <p:spPr>
          <a:xfrm>
            <a:off x="457200" y="620688"/>
            <a:ext cx="8229600" cy="5505475"/>
          </a:xfrm>
        </p:spPr>
        <p:txBody>
          <a:bodyPr>
            <a:normAutofit/>
          </a:bodyPr>
          <a:lstStyle/>
          <a:p>
            <a:pPr marL="0" indent="0" algn="ctr">
              <a:buNone/>
            </a:pPr>
            <a:r>
              <a:rPr lang="en-GB" sz="4400" dirty="0" smtClean="0"/>
              <a:t>Course Details</a:t>
            </a:r>
            <a:endParaRPr lang="en-GB" sz="4400" dirty="0" smtClean="0"/>
          </a:p>
          <a:p>
            <a:endParaRPr lang="en-GB" sz="1800" dirty="0"/>
          </a:p>
          <a:p>
            <a:r>
              <a:rPr lang="en-GB" dirty="0" smtClean="0"/>
              <a:t>To </a:t>
            </a:r>
            <a:r>
              <a:rPr lang="en-GB" dirty="0" smtClean="0"/>
              <a:t>date </a:t>
            </a:r>
          </a:p>
          <a:p>
            <a:pPr lvl="1"/>
            <a:r>
              <a:rPr lang="en-GB" dirty="0" smtClean="0"/>
              <a:t>1 Advanced course delivered to 10 delegates</a:t>
            </a:r>
          </a:p>
          <a:p>
            <a:pPr lvl="1"/>
            <a:r>
              <a:rPr lang="en-GB" dirty="0" smtClean="0"/>
              <a:t>9 sat assessment and all passed</a:t>
            </a:r>
          </a:p>
          <a:p>
            <a:r>
              <a:rPr lang="en-GB" dirty="0" smtClean="0"/>
              <a:t>Advanced course planned for 10 December in Edinburgh</a:t>
            </a:r>
          </a:p>
          <a:p>
            <a:r>
              <a:rPr lang="en-GB" dirty="0" smtClean="0"/>
              <a:t>Course </a:t>
            </a:r>
            <a:r>
              <a:rPr lang="en-GB" dirty="0" smtClean="0"/>
              <a:t>costs (until March 2014)</a:t>
            </a:r>
            <a:endParaRPr lang="en-GB" dirty="0" smtClean="0"/>
          </a:p>
          <a:p>
            <a:pPr lvl="1"/>
            <a:r>
              <a:rPr lang="en-GB" dirty="0" smtClean="0"/>
              <a:t>Foundation </a:t>
            </a:r>
            <a:r>
              <a:rPr lang="en-GB" dirty="0" smtClean="0"/>
              <a:t>£160 (£215 for non-EAUC members)</a:t>
            </a:r>
            <a:endParaRPr lang="en-GB" dirty="0" smtClean="0"/>
          </a:p>
          <a:p>
            <a:pPr lvl="1"/>
            <a:r>
              <a:rPr lang="en-GB" dirty="0" smtClean="0"/>
              <a:t>Advanced </a:t>
            </a:r>
            <a:r>
              <a:rPr lang="en-GB" dirty="0" smtClean="0"/>
              <a:t>£</a:t>
            </a:r>
            <a:r>
              <a:rPr lang="en-GB" dirty="0" smtClean="0"/>
              <a:t>200 (£266 for non-EAUC members)</a:t>
            </a:r>
            <a:endParaRPr lang="en-GB" dirty="0" smtClean="0"/>
          </a:p>
          <a:p>
            <a:pPr lvl="1">
              <a:buNone/>
            </a:pPr>
            <a:endParaRPr lang="en-GB" dirty="0" smtClean="0"/>
          </a:p>
          <a:p>
            <a:pPr lvl="1">
              <a:buNone/>
            </a:pPr>
            <a:endParaRPr lang="en-GB" dirty="0" smtClean="0"/>
          </a:p>
          <a:p>
            <a:pPr lvl="3">
              <a:buNone/>
            </a:pP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3" name="Content Placeholder 2"/>
          <p:cNvSpPr>
            <a:spLocks noGrp="1"/>
          </p:cNvSpPr>
          <p:nvPr>
            <p:ph idx="1"/>
          </p:nvPr>
        </p:nvSpPr>
        <p:spPr>
          <a:xfrm>
            <a:off x="457200" y="548680"/>
            <a:ext cx="8229600" cy="5577483"/>
          </a:xfrm>
        </p:spPr>
        <p:txBody>
          <a:bodyPr>
            <a:normAutofit lnSpcReduction="10000"/>
          </a:bodyPr>
          <a:lstStyle/>
          <a:p>
            <a:pPr algn="ctr">
              <a:buNone/>
            </a:pPr>
            <a:r>
              <a:rPr lang="en-GB" sz="4400" dirty="0" smtClean="0"/>
              <a:t>Pros and </a:t>
            </a:r>
            <a:r>
              <a:rPr lang="en-GB" sz="4400" dirty="0" smtClean="0"/>
              <a:t>Cons </a:t>
            </a:r>
            <a:r>
              <a:rPr lang="en-GB" sz="4400" dirty="0" smtClean="0"/>
              <a:t>of the </a:t>
            </a:r>
            <a:r>
              <a:rPr lang="en-GB" sz="4400" dirty="0" smtClean="0"/>
              <a:t>Courses</a:t>
            </a:r>
            <a:endParaRPr lang="en-GB" sz="4400" dirty="0" smtClean="0"/>
          </a:p>
          <a:p>
            <a:pPr>
              <a:buNone/>
            </a:pPr>
            <a:r>
              <a:rPr lang="en-GB" sz="3000" dirty="0" smtClean="0"/>
              <a:t>Pros</a:t>
            </a:r>
          </a:p>
          <a:p>
            <a:r>
              <a:rPr lang="en-GB" sz="3000" dirty="0" smtClean="0"/>
              <a:t>Accredited by a respected relevant organisation</a:t>
            </a:r>
          </a:p>
          <a:p>
            <a:r>
              <a:rPr lang="en-GB" sz="3000" dirty="0" smtClean="0"/>
              <a:t>A well thought out approach to training in waste management and its relationship with sustainability</a:t>
            </a:r>
          </a:p>
          <a:p>
            <a:r>
              <a:rPr lang="en-GB" sz="3000" dirty="0" smtClean="0"/>
              <a:t>Thoroughly cover the topic</a:t>
            </a:r>
          </a:p>
          <a:p>
            <a:r>
              <a:rPr lang="en-GB" sz="3000" dirty="0" smtClean="0"/>
              <a:t>Include relevant exercises</a:t>
            </a:r>
          </a:p>
          <a:p>
            <a:r>
              <a:rPr lang="en-GB" sz="3000" dirty="0" smtClean="0"/>
              <a:t>A comprehensive work book</a:t>
            </a:r>
          </a:p>
          <a:p>
            <a:r>
              <a:rPr lang="en-GB" sz="3000" dirty="0" smtClean="0"/>
              <a:t>Assessment plus certificate issued by CIWM</a:t>
            </a:r>
          </a:p>
          <a:p>
            <a:r>
              <a:rPr lang="en-GB" sz="3000" dirty="0" smtClean="0"/>
              <a:t>Can be delivered in-house</a:t>
            </a:r>
          </a:p>
          <a:p>
            <a:endParaRPr lang="en-GB" sz="3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3" name="Content Placeholder 2"/>
          <p:cNvSpPr>
            <a:spLocks noGrp="1"/>
          </p:cNvSpPr>
          <p:nvPr>
            <p:ph idx="1"/>
          </p:nvPr>
        </p:nvSpPr>
        <p:spPr>
          <a:xfrm>
            <a:off x="457200" y="620688"/>
            <a:ext cx="8229600" cy="5505475"/>
          </a:xfrm>
        </p:spPr>
        <p:txBody>
          <a:bodyPr>
            <a:normAutofit fontScale="92500" lnSpcReduction="10000"/>
          </a:bodyPr>
          <a:lstStyle/>
          <a:p>
            <a:pPr algn="ctr">
              <a:buNone/>
            </a:pPr>
            <a:r>
              <a:rPr lang="en-GB" sz="4400" dirty="0" smtClean="0"/>
              <a:t>Pros and </a:t>
            </a:r>
            <a:r>
              <a:rPr lang="en-GB" sz="4400" dirty="0" smtClean="0"/>
              <a:t>Cons </a:t>
            </a:r>
            <a:r>
              <a:rPr lang="en-GB" sz="4400" dirty="0" smtClean="0"/>
              <a:t>of the </a:t>
            </a:r>
            <a:r>
              <a:rPr lang="en-GB" sz="4400" dirty="0" smtClean="0"/>
              <a:t>Courses</a:t>
            </a:r>
            <a:endParaRPr lang="en-GB" sz="4400" dirty="0" smtClean="0"/>
          </a:p>
          <a:p>
            <a:pPr>
              <a:buNone/>
            </a:pPr>
            <a:r>
              <a:rPr lang="en-GB" sz="3000" dirty="0" smtClean="0"/>
              <a:t>Cons</a:t>
            </a:r>
          </a:p>
          <a:p>
            <a:r>
              <a:rPr lang="en-GB" sz="3000" dirty="0" smtClean="0"/>
              <a:t>It’s a real struggle to cover the material and sit the assessment in one </a:t>
            </a:r>
            <a:r>
              <a:rPr lang="en-GB" sz="3000" dirty="0" smtClean="0"/>
              <a:t>day for the Advanced course</a:t>
            </a:r>
            <a:endParaRPr lang="en-GB" sz="3000" dirty="0" smtClean="0"/>
          </a:p>
          <a:p>
            <a:r>
              <a:rPr lang="en-GB" sz="3000" dirty="0" smtClean="0"/>
              <a:t>Foundation course covers legislation in same depth as the advanced course. Some aspects may be irrelevant to delegates at that </a:t>
            </a:r>
            <a:r>
              <a:rPr lang="en-GB" sz="3000" dirty="0" smtClean="0"/>
              <a:t>level.</a:t>
            </a:r>
            <a:endParaRPr lang="en-GB" sz="3000" dirty="0" smtClean="0"/>
          </a:p>
          <a:p>
            <a:r>
              <a:rPr lang="en-GB" sz="3000" dirty="0" smtClean="0"/>
              <a:t>There is a significant difference in standard between the Foundation and Advanced assessments, the latter being quite challenging for a 1 day course.</a:t>
            </a:r>
          </a:p>
          <a:p>
            <a:r>
              <a:rPr lang="en-GB" sz="3000" dirty="0" smtClean="0"/>
              <a:t>The current Advanced assessment has a very narrow focus compared to the course content</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3" name="Content Placeholder 2"/>
          <p:cNvSpPr>
            <a:spLocks noGrp="1"/>
          </p:cNvSpPr>
          <p:nvPr>
            <p:ph idx="1"/>
          </p:nvPr>
        </p:nvSpPr>
        <p:spPr>
          <a:xfrm>
            <a:off x="457200" y="548680"/>
            <a:ext cx="8229600" cy="5577483"/>
          </a:xfrm>
        </p:spPr>
        <p:txBody>
          <a:bodyPr/>
          <a:lstStyle/>
          <a:p>
            <a:pPr algn="ctr">
              <a:buNone/>
            </a:pPr>
            <a:r>
              <a:rPr lang="en-GB" sz="4400" dirty="0" smtClean="0"/>
              <a:t>The </a:t>
            </a:r>
            <a:r>
              <a:rPr lang="en-GB" sz="4400" dirty="0" smtClean="0"/>
              <a:t>Future</a:t>
            </a:r>
            <a:r>
              <a:rPr lang="en-GB" sz="4400" dirty="0" smtClean="0"/>
              <a:t>?</a:t>
            </a:r>
          </a:p>
          <a:p>
            <a:endParaRPr lang="en-GB" dirty="0" smtClean="0"/>
          </a:p>
          <a:p>
            <a:r>
              <a:rPr lang="en-GB" dirty="0" smtClean="0"/>
              <a:t>A </a:t>
            </a:r>
            <a:r>
              <a:rPr lang="en-GB" dirty="0" smtClean="0"/>
              <a:t>new version of the Scottish Advanced course is in the pipeline. </a:t>
            </a:r>
          </a:p>
          <a:p>
            <a:r>
              <a:rPr lang="en-GB" dirty="0" smtClean="0"/>
              <a:t>Trying to engage CIWM in discussion about how we can ease the load of presenting the Advanced course in 1 day</a:t>
            </a:r>
          </a:p>
          <a:p>
            <a:r>
              <a:rPr lang="en-GB" dirty="0" smtClean="0"/>
              <a:t>A ‘conversion/upgrade’ course</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3" name="Content Placeholder 2"/>
          <p:cNvSpPr>
            <a:spLocks noGrp="1"/>
          </p:cNvSpPr>
          <p:nvPr>
            <p:ph idx="1"/>
          </p:nvPr>
        </p:nvSpPr>
        <p:spPr>
          <a:xfrm>
            <a:off x="395536" y="548680"/>
            <a:ext cx="8363272" cy="5976664"/>
          </a:xfrm>
        </p:spPr>
        <p:txBody>
          <a:bodyPr>
            <a:normAutofit fontScale="92500"/>
          </a:bodyPr>
          <a:lstStyle/>
          <a:p>
            <a:pPr algn="ctr">
              <a:buNone/>
            </a:pPr>
            <a:r>
              <a:rPr lang="en-GB" sz="4400" dirty="0" smtClean="0"/>
              <a:t>Waste Smart Courses – </a:t>
            </a:r>
            <a:r>
              <a:rPr lang="en-GB" sz="4400" dirty="0" smtClean="0"/>
              <a:t>Conclusions</a:t>
            </a:r>
            <a:endParaRPr lang="en-GB" sz="4400" dirty="0" smtClean="0"/>
          </a:p>
          <a:p>
            <a:pPr indent="15875">
              <a:buNone/>
            </a:pPr>
            <a:endParaRPr lang="en-GB" dirty="0" smtClean="0"/>
          </a:p>
          <a:p>
            <a:pPr indent="15875">
              <a:buNone/>
            </a:pPr>
            <a:r>
              <a:rPr lang="en-GB" dirty="0" smtClean="0"/>
              <a:t>These </a:t>
            </a:r>
            <a:r>
              <a:rPr lang="en-GB" dirty="0" smtClean="0"/>
              <a:t>courses contain very good material that will be an excellent grounding for relevant staff. The ability to gain a certificate could be an advantage for career progression through P&amp;DR etc</a:t>
            </a:r>
            <a:r>
              <a:rPr lang="en-GB" dirty="0" smtClean="0"/>
              <a:t>.</a:t>
            </a:r>
          </a:p>
          <a:p>
            <a:pPr indent="15875">
              <a:buNone/>
            </a:pPr>
            <a:endParaRPr lang="en-GB" dirty="0" smtClean="0"/>
          </a:p>
          <a:p>
            <a:pPr indent="15875">
              <a:buNone/>
            </a:pPr>
            <a:r>
              <a:rPr lang="en-GB" dirty="0" smtClean="0"/>
              <a:t>The </a:t>
            </a:r>
            <a:r>
              <a:rPr lang="en-GB" dirty="0" smtClean="0"/>
              <a:t>only down side is the sheer volume of information to be assimilated prior to an assessment on the same day</a:t>
            </a:r>
            <a:r>
              <a:rPr lang="en-GB" dirty="0" smtClean="0"/>
              <a:t>.</a:t>
            </a:r>
          </a:p>
          <a:p>
            <a:pPr indent="15875">
              <a:buNone/>
            </a:pPr>
            <a:r>
              <a:rPr lang="en-GB" dirty="0" smtClean="0"/>
              <a:t>         -  Come prepared for a full day!</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CIWM Waste Smart Courses</a:t>
            </a:r>
            <a:endParaRPr lang="en-GB" dirty="0"/>
          </a:p>
        </p:txBody>
      </p:sp>
      <p:sp>
        <p:nvSpPr>
          <p:cNvPr id="3" name="Subtitle 2"/>
          <p:cNvSpPr>
            <a:spLocks noGrp="1"/>
          </p:cNvSpPr>
          <p:nvPr>
            <p:ph type="subTitle" idx="1"/>
          </p:nvPr>
        </p:nvSpPr>
        <p:spPr>
          <a:xfrm>
            <a:off x="1371600" y="3886200"/>
            <a:ext cx="6400800" cy="2279104"/>
          </a:xfrm>
        </p:spPr>
        <p:txBody>
          <a:bodyPr>
            <a:normAutofit fontScale="85000" lnSpcReduction="10000"/>
          </a:bodyPr>
          <a:lstStyle/>
          <a:p>
            <a:r>
              <a:rPr lang="en-GB" dirty="0" smtClean="0"/>
              <a:t>Delivered through </a:t>
            </a:r>
            <a:r>
              <a:rPr lang="en-GB" dirty="0" smtClean="0"/>
              <a:t>EAUC-Scotland by</a:t>
            </a:r>
            <a:endParaRPr lang="en-GB" dirty="0" smtClean="0"/>
          </a:p>
          <a:p>
            <a:r>
              <a:rPr lang="en-GB" dirty="0" smtClean="0"/>
              <a:t>Dr Ann Galbraith</a:t>
            </a:r>
          </a:p>
          <a:p>
            <a:r>
              <a:rPr lang="en-GB" dirty="0" smtClean="0"/>
              <a:t>Outreach Wide-access Learning (O.W.L</a:t>
            </a:r>
            <a:r>
              <a:rPr lang="en-GB" dirty="0" smtClean="0"/>
              <a:t>.)</a:t>
            </a:r>
          </a:p>
          <a:p>
            <a:endParaRPr lang="en-GB" dirty="0" smtClean="0"/>
          </a:p>
          <a:p>
            <a:r>
              <a:rPr lang="en-GB" i="1" dirty="0" smtClean="0"/>
              <a:t>Presented by Rebecca Petford, EAUC</a:t>
            </a:r>
            <a:endParaRPr lang="en-GB" i="1" dirty="0" smtClean="0"/>
          </a:p>
          <a:p>
            <a:endParaRPr lang="en-GB" dirty="0"/>
          </a:p>
        </p:txBody>
      </p:sp>
      <p:pic>
        <p:nvPicPr>
          <p:cNvPr id="1026" name="Picture 2" descr="D:\My D Documents\ciwm 2014\ZWS\ZWS admin stuff\Waste_Smart_sml.jpg"/>
          <p:cNvPicPr>
            <a:picLocks noChangeAspect="1" noChangeArrowheads="1"/>
          </p:cNvPicPr>
          <p:nvPr/>
        </p:nvPicPr>
        <p:blipFill>
          <a:blip r:embed="rId2" cstate="print"/>
          <a:srcRect/>
          <a:stretch>
            <a:fillRect/>
          </a:stretch>
        </p:blipFill>
        <p:spPr bwMode="auto">
          <a:xfrm>
            <a:off x="611560" y="548680"/>
            <a:ext cx="1343364" cy="1132904"/>
          </a:xfrm>
          <a:prstGeom prst="rect">
            <a:avLst/>
          </a:prstGeom>
          <a:noFill/>
        </p:spPr>
      </p:pic>
      <p:pic>
        <p:nvPicPr>
          <p:cNvPr id="1027" name="Picture 3" descr="D:\My D Documents\ciwm 2014\ZWS\ZWS admin stuff\ZWS logo.jpg"/>
          <p:cNvPicPr>
            <a:picLocks noChangeAspect="1" noChangeArrowheads="1"/>
          </p:cNvPicPr>
          <p:nvPr/>
        </p:nvPicPr>
        <p:blipFill>
          <a:blip r:embed="rId3" cstate="print"/>
          <a:srcRect/>
          <a:stretch>
            <a:fillRect/>
          </a:stretch>
        </p:blipFill>
        <p:spPr bwMode="auto">
          <a:xfrm>
            <a:off x="2249860" y="418640"/>
            <a:ext cx="1458044" cy="1458044"/>
          </a:xfrm>
          <a:prstGeom prst="rect">
            <a:avLst/>
          </a:prstGeom>
          <a:noFill/>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5936" y="548680"/>
            <a:ext cx="2304256" cy="958867"/>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44208" y="332656"/>
            <a:ext cx="2148455" cy="1420936"/>
          </a:xfrm>
          <a:prstGeom prst="rect">
            <a:avLst/>
          </a:prstGeom>
        </p:spPr>
      </p:pic>
    </p:spTree>
    <p:extLst>
      <p:ext uri="{BB962C8B-B14F-4D97-AF65-F5344CB8AC3E}">
        <p14:creationId xmlns:p14="http://schemas.microsoft.com/office/powerpoint/2010/main" val="951386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3" name="Content Placeholder 2"/>
          <p:cNvSpPr>
            <a:spLocks noGrp="1"/>
          </p:cNvSpPr>
          <p:nvPr>
            <p:ph idx="1"/>
          </p:nvPr>
        </p:nvSpPr>
        <p:spPr>
          <a:xfrm>
            <a:off x="457200" y="692696"/>
            <a:ext cx="8229600" cy="5433467"/>
          </a:xfrm>
        </p:spPr>
        <p:txBody>
          <a:bodyPr>
            <a:normAutofit/>
          </a:bodyPr>
          <a:lstStyle/>
          <a:p>
            <a:pPr algn="ctr">
              <a:buNone/>
            </a:pPr>
            <a:r>
              <a:rPr lang="en-US" sz="4400" dirty="0"/>
              <a:t>Waste Smart </a:t>
            </a:r>
            <a:endParaRPr lang="en-US" sz="4400" dirty="0" smtClean="0"/>
          </a:p>
          <a:p>
            <a:r>
              <a:rPr lang="en-US" dirty="0" smtClean="0"/>
              <a:t>CIWM industry </a:t>
            </a:r>
            <a:r>
              <a:rPr lang="en-US" dirty="0"/>
              <a:t>standard training course </a:t>
            </a:r>
            <a:endParaRPr lang="en-US" dirty="0" smtClean="0"/>
          </a:p>
          <a:p>
            <a:pPr>
              <a:buNone/>
            </a:pPr>
            <a:endParaRPr lang="en-US" dirty="0" smtClean="0"/>
          </a:p>
          <a:p>
            <a:r>
              <a:rPr lang="en-US" dirty="0" smtClean="0"/>
              <a:t>Offers accessible</a:t>
            </a:r>
            <a:r>
              <a:rPr lang="en-US" dirty="0"/>
              <a:t>, practical and sustainable waste and resource management skills. </a:t>
            </a:r>
            <a:endParaRPr lang="en-US" dirty="0" smtClean="0"/>
          </a:p>
          <a:p>
            <a:pPr>
              <a:buNone/>
            </a:pPr>
            <a:endParaRPr lang="en-US" dirty="0" smtClean="0"/>
          </a:p>
          <a:p>
            <a:r>
              <a:rPr lang="en-US" dirty="0"/>
              <a:t>D</a:t>
            </a:r>
            <a:r>
              <a:rPr lang="en-US" dirty="0" smtClean="0"/>
              <a:t>esigned </a:t>
            </a:r>
            <a:r>
              <a:rPr lang="en-US" dirty="0"/>
              <a:t>to help </a:t>
            </a:r>
            <a:r>
              <a:rPr lang="en-US" dirty="0" err="1" smtClean="0"/>
              <a:t>organisations</a:t>
            </a:r>
            <a:r>
              <a:rPr lang="en-US" dirty="0" smtClean="0"/>
              <a:t> become more resource efficient, cut </a:t>
            </a:r>
            <a:r>
              <a:rPr lang="en-US" dirty="0"/>
              <a:t>their waste </a:t>
            </a:r>
            <a:r>
              <a:rPr lang="en-US" dirty="0" smtClean="0"/>
              <a:t>costs and </a:t>
            </a:r>
            <a:r>
              <a:rPr lang="en-US" dirty="0"/>
              <a:t>comply with all necessary </a:t>
            </a:r>
            <a:r>
              <a:rPr lang="en-US" dirty="0" smtClean="0"/>
              <a:t>legislation</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3" name="Content Placeholder 2"/>
          <p:cNvSpPr>
            <a:spLocks noGrp="1"/>
          </p:cNvSpPr>
          <p:nvPr>
            <p:ph idx="1"/>
          </p:nvPr>
        </p:nvSpPr>
        <p:spPr>
          <a:xfrm>
            <a:off x="467544" y="548680"/>
            <a:ext cx="8229600" cy="5606083"/>
          </a:xfrm>
        </p:spPr>
        <p:txBody>
          <a:bodyPr>
            <a:normAutofit fontScale="92500" lnSpcReduction="10000"/>
          </a:bodyPr>
          <a:lstStyle/>
          <a:p>
            <a:pPr algn="ctr">
              <a:buNone/>
            </a:pPr>
            <a:r>
              <a:rPr lang="en-GB" sz="4400" dirty="0" smtClean="0"/>
              <a:t>Waste Smart</a:t>
            </a:r>
          </a:p>
          <a:p>
            <a:r>
              <a:rPr lang="en-GB" dirty="0" smtClean="0"/>
              <a:t>Two levels of course</a:t>
            </a:r>
          </a:p>
          <a:p>
            <a:pPr lvl="1"/>
            <a:r>
              <a:rPr lang="en-GB" dirty="0" smtClean="0"/>
              <a:t>Foundation</a:t>
            </a:r>
          </a:p>
          <a:p>
            <a:pPr lvl="1"/>
            <a:r>
              <a:rPr lang="en-GB" dirty="0" smtClean="0"/>
              <a:t>Advanced</a:t>
            </a:r>
          </a:p>
          <a:p>
            <a:r>
              <a:rPr lang="en-GB" dirty="0" smtClean="0"/>
              <a:t>Separate course for Scotland</a:t>
            </a:r>
          </a:p>
          <a:p>
            <a:r>
              <a:rPr lang="en-GB" dirty="0" smtClean="0"/>
              <a:t>CIWM controls the presentation material and the workbook content</a:t>
            </a:r>
          </a:p>
          <a:p>
            <a:r>
              <a:rPr lang="en-GB" dirty="0" smtClean="0"/>
              <a:t>Courses aim to be interactive and include exercises</a:t>
            </a:r>
          </a:p>
          <a:p>
            <a:r>
              <a:rPr lang="en-GB" dirty="0" smtClean="0"/>
              <a:t>Each course concludes with a formal written assessment</a:t>
            </a:r>
          </a:p>
          <a:p>
            <a:pPr lvl="1">
              <a:buNone/>
            </a:pPr>
            <a:endParaRPr lang="en-GB"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3" name="Content Placeholder 2"/>
          <p:cNvSpPr>
            <a:spLocks noGrp="1"/>
          </p:cNvSpPr>
          <p:nvPr>
            <p:ph idx="1"/>
          </p:nvPr>
        </p:nvSpPr>
        <p:spPr>
          <a:xfrm>
            <a:off x="457200" y="620688"/>
            <a:ext cx="8229600" cy="5505475"/>
          </a:xfrm>
        </p:spPr>
        <p:txBody>
          <a:bodyPr/>
          <a:lstStyle/>
          <a:p>
            <a:pPr algn="ctr">
              <a:buNone/>
            </a:pPr>
            <a:r>
              <a:rPr lang="en-GB" sz="4400" dirty="0" smtClean="0"/>
              <a:t>Waste Smart Foundation course</a:t>
            </a:r>
          </a:p>
          <a:p>
            <a:pPr>
              <a:buNone/>
            </a:pPr>
            <a:endParaRPr lang="en-US" dirty="0" smtClean="0"/>
          </a:p>
          <a:p>
            <a:pPr indent="12700">
              <a:buNone/>
            </a:pPr>
            <a:endParaRPr lang="en-US" dirty="0" smtClean="0"/>
          </a:p>
          <a:p>
            <a:pPr indent="12700">
              <a:buNone/>
            </a:pPr>
            <a:r>
              <a:rPr lang="en-US" dirty="0" smtClean="0"/>
              <a:t>Provides information </a:t>
            </a:r>
            <a:r>
              <a:rPr lang="en-US" dirty="0"/>
              <a:t>necessary to make astute and efficient waste related decisions, whilst increasing sustainability and improving performance</a:t>
            </a:r>
            <a:r>
              <a:rPr lang="en-US" dirty="0" smtClean="0"/>
              <a:t>.</a:t>
            </a:r>
          </a:p>
          <a:p>
            <a:pPr algn="ctr">
              <a:buNone/>
            </a:pPr>
            <a:endParaRPr lang="en-US" dirty="0"/>
          </a:p>
          <a:p>
            <a:pPr>
              <a:buNone/>
            </a:pPr>
            <a:endParaRPr lang="en-GB" dirty="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3" name="Content Placeholder 2"/>
          <p:cNvSpPr>
            <a:spLocks noGrp="1"/>
          </p:cNvSpPr>
          <p:nvPr>
            <p:ph idx="1"/>
          </p:nvPr>
        </p:nvSpPr>
        <p:spPr>
          <a:xfrm>
            <a:off x="457200" y="692696"/>
            <a:ext cx="8229600" cy="5433467"/>
          </a:xfrm>
        </p:spPr>
        <p:txBody>
          <a:bodyPr/>
          <a:lstStyle/>
          <a:p>
            <a:pPr marL="725488" algn="ctr">
              <a:buNone/>
            </a:pPr>
            <a:r>
              <a:rPr lang="en-GB" sz="4400" dirty="0" smtClean="0"/>
              <a:t>Waste Smart Foundation course</a:t>
            </a:r>
          </a:p>
          <a:p>
            <a:pPr marL="725488">
              <a:buNone/>
            </a:pPr>
            <a:r>
              <a:rPr lang="en-US" dirty="0" smtClean="0"/>
              <a:t>Contains 5 sessions</a:t>
            </a:r>
          </a:p>
          <a:p>
            <a:pPr marL="725488"/>
            <a:r>
              <a:rPr lang="en-US" dirty="0" smtClean="0"/>
              <a:t>Waste </a:t>
            </a:r>
            <a:r>
              <a:rPr lang="en-US" dirty="0"/>
              <a:t>as a resource</a:t>
            </a:r>
            <a:endParaRPr lang="en-GB" dirty="0"/>
          </a:p>
          <a:p>
            <a:pPr marL="725488"/>
            <a:r>
              <a:rPr lang="en-US" dirty="0"/>
              <a:t>The environmental impact of waste</a:t>
            </a:r>
            <a:endParaRPr lang="en-GB" dirty="0"/>
          </a:p>
          <a:p>
            <a:pPr marL="725488"/>
            <a:r>
              <a:rPr lang="en-US" dirty="0"/>
              <a:t>The cost of managing waste</a:t>
            </a:r>
            <a:endParaRPr lang="en-GB" dirty="0"/>
          </a:p>
          <a:p>
            <a:pPr marL="725488"/>
            <a:r>
              <a:rPr lang="en-US" dirty="0"/>
              <a:t>Understanding and applying the Waste Hierarchy</a:t>
            </a:r>
            <a:endParaRPr lang="en-GB" dirty="0"/>
          </a:p>
          <a:p>
            <a:pPr marL="725488"/>
            <a:r>
              <a:rPr lang="en-US" dirty="0"/>
              <a:t>Legislation and compliance</a:t>
            </a:r>
            <a:endParaRPr lang="en-GB" dirty="0"/>
          </a:p>
          <a:p>
            <a:pPr>
              <a:buNone/>
            </a:pP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3" name="Content Placeholder 2"/>
          <p:cNvSpPr>
            <a:spLocks noGrp="1"/>
          </p:cNvSpPr>
          <p:nvPr>
            <p:ph idx="1"/>
          </p:nvPr>
        </p:nvSpPr>
        <p:spPr>
          <a:xfrm>
            <a:off x="457200" y="620688"/>
            <a:ext cx="8229600" cy="5505475"/>
          </a:xfrm>
        </p:spPr>
        <p:txBody>
          <a:bodyPr>
            <a:normAutofit/>
          </a:bodyPr>
          <a:lstStyle/>
          <a:p>
            <a:pPr algn="ctr">
              <a:buNone/>
            </a:pPr>
            <a:r>
              <a:rPr lang="en-GB" sz="4400" dirty="0" smtClean="0"/>
              <a:t>Waste Smart Foundation course</a:t>
            </a:r>
          </a:p>
          <a:p>
            <a:pPr>
              <a:buNone/>
            </a:pPr>
            <a:endParaRPr lang="en-GB" dirty="0" smtClean="0"/>
          </a:p>
          <a:p>
            <a:pPr>
              <a:buNone/>
            </a:pPr>
            <a:r>
              <a:rPr lang="en-GB" dirty="0" smtClean="0"/>
              <a:t>Who is it for?</a:t>
            </a:r>
          </a:p>
          <a:p>
            <a:pPr marL="179388" indent="12700">
              <a:buNone/>
            </a:pPr>
            <a:r>
              <a:rPr lang="en-US" dirty="0" smtClean="0"/>
              <a:t>Aimed </a:t>
            </a:r>
            <a:r>
              <a:rPr lang="en-US" dirty="0"/>
              <a:t>at anyone who generates, handles </a:t>
            </a:r>
            <a:r>
              <a:rPr lang="en-US" dirty="0" smtClean="0"/>
              <a:t>or manages </a:t>
            </a:r>
            <a:r>
              <a:rPr lang="en-US" dirty="0"/>
              <a:t>waste as part of their role within the </a:t>
            </a:r>
            <a:r>
              <a:rPr lang="en-US" dirty="0" err="1"/>
              <a:t>organisation</a:t>
            </a:r>
            <a:r>
              <a:rPr lang="en-US" dirty="0"/>
              <a:t>. It provides the information necessary to make astute and efficient waste related decisions, whilst increasing sustainability and improving performance.</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3" name="Content Placeholder 2"/>
          <p:cNvSpPr>
            <a:spLocks noGrp="1"/>
          </p:cNvSpPr>
          <p:nvPr>
            <p:ph idx="1"/>
          </p:nvPr>
        </p:nvSpPr>
        <p:spPr>
          <a:xfrm>
            <a:off x="457200" y="620688"/>
            <a:ext cx="8229600" cy="5904656"/>
          </a:xfrm>
        </p:spPr>
        <p:txBody>
          <a:bodyPr>
            <a:normAutofit fontScale="92500" lnSpcReduction="20000"/>
          </a:bodyPr>
          <a:lstStyle/>
          <a:p>
            <a:pPr algn="ctr">
              <a:buNone/>
            </a:pPr>
            <a:r>
              <a:rPr lang="en-GB" sz="4400" dirty="0" smtClean="0"/>
              <a:t>Waste Smart Advanced course</a:t>
            </a:r>
          </a:p>
          <a:p>
            <a:pPr>
              <a:buNone/>
            </a:pPr>
            <a:r>
              <a:rPr lang="en-GB" dirty="0" smtClean="0"/>
              <a:t>Contains 8 sessions</a:t>
            </a:r>
          </a:p>
          <a:p>
            <a:pPr marL="725488"/>
            <a:r>
              <a:rPr lang="en-US" dirty="0" smtClean="0"/>
              <a:t>Waste as a resource</a:t>
            </a:r>
            <a:endParaRPr lang="en-GB" dirty="0" smtClean="0"/>
          </a:p>
          <a:p>
            <a:pPr marL="725488"/>
            <a:r>
              <a:rPr lang="en-US" dirty="0" smtClean="0"/>
              <a:t>The environmental impact of waste</a:t>
            </a:r>
            <a:endParaRPr lang="en-GB" dirty="0" smtClean="0"/>
          </a:p>
          <a:p>
            <a:pPr marL="725488"/>
            <a:r>
              <a:rPr lang="en-US" dirty="0" smtClean="0"/>
              <a:t>The cost of managing waste</a:t>
            </a:r>
            <a:endParaRPr lang="en-GB" dirty="0" smtClean="0"/>
          </a:p>
          <a:p>
            <a:pPr marL="725488"/>
            <a:r>
              <a:rPr lang="en-US" dirty="0" smtClean="0"/>
              <a:t>Understanding and applying the Waste Hierarchy</a:t>
            </a:r>
            <a:endParaRPr lang="en-GB" dirty="0" smtClean="0"/>
          </a:p>
          <a:p>
            <a:pPr marL="725488"/>
            <a:r>
              <a:rPr lang="en-US" dirty="0" smtClean="0"/>
              <a:t>Legislation and compliance</a:t>
            </a:r>
          </a:p>
          <a:p>
            <a:pPr marL="725488"/>
            <a:r>
              <a:rPr lang="en-US" dirty="0" smtClean="0">
                <a:solidFill>
                  <a:schemeClr val="accent3">
                    <a:lumMod val="75000"/>
                  </a:schemeClr>
                </a:solidFill>
              </a:rPr>
              <a:t>How to identify opportunities to reduce waste in the workplace</a:t>
            </a:r>
            <a:endParaRPr lang="en-GB" dirty="0" smtClean="0">
              <a:solidFill>
                <a:schemeClr val="accent3">
                  <a:lumMod val="75000"/>
                </a:schemeClr>
              </a:solidFill>
            </a:endParaRPr>
          </a:p>
          <a:p>
            <a:pPr marL="725488"/>
            <a:r>
              <a:rPr lang="en-US" dirty="0" smtClean="0">
                <a:solidFill>
                  <a:schemeClr val="accent3">
                    <a:lumMod val="75000"/>
                  </a:schemeClr>
                </a:solidFill>
              </a:rPr>
              <a:t>Managing resources and wastes in the workplace</a:t>
            </a:r>
            <a:endParaRPr lang="en-GB" dirty="0" smtClean="0">
              <a:solidFill>
                <a:schemeClr val="accent3">
                  <a:lumMod val="75000"/>
                </a:schemeClr>
              </a:solidFill>
            </a:endParaRPr>
          </a:p>
          <a:p>
            <a:pPr marL="725488"/>
            <a:r>
              <a:rPr lang="en-US" dirty="0" smtClean="0">
                <a:solidFill>
                  <a:schemeClr val="accent3">
                    <a:lumMod val="75000"/>
                  </a:schemeClr>
                </a:solidFill>
              </a:rPr>
              <a:t>How to demonstrate improvements</a:t>
            </a:r>
            <a:endParaRPr lang="en-GB" dirty="0" smtClean="0">
              <a:solidFill>
                <a:schemeClr val="accent3">
                  <a:lumMod val="75000"/>
                </a:schemeClr>
              </a:solidFill>
            </a:endParaRPr>
          </a:p>
          <a:p>
            <a:pPr marL="725488"/>
            <a:endParaRPr lang="en-GB" dirty="0" smtClean="0"/>
          </a:p>
          <a:p>
            <a:pPr>
              <a:buNone/>
            </a:pPr>
            <a:endParaRPr lang="en-GB" dirty="0" smtClean="0"/>
          </a:p>
          <a:p>
            <a:pPr>
              <a:buNone/>
            </a:pPr>
            <a:endParaRPr lang="en-GB" dirty="0" smtClean="0"/>
          </a:p>
          <a:p>
            <a:pPr>
              <a:buNone/>
            </a:pPr>
            <a:endParaRPr lang="en-US" dirty="0" smtClean="0"/>
          </a:p>
          <a:p>
            <a:pPr algn="ctr">
              <a:buNone/>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3" name="Content Placeholder 2"/>
          <p:cNvSpPr>
            <a:spLocks noGrp="1"/>
          </p:cNvSpPr>
          <p:nvPr>
            <p:ph idx="1"/>
          </p:nvPr>
        </p:nvSpPr>
        <p:spPr>
          <a:xfrm>
            <a:off x="457200" y="548680"/>
            <a:ext cx="8229600" cy="5577483"/>
          </a:xfrm>
        </p:spPr>
        <p:txBody>
          <a:bodyPr/>
          <a:lstStyle/>
          <a:p>
            <a:pPr algn="ctr">
              <a:buNone/>
            </a:pPr>
            <a:r>
              <a:rPr lang="en-GB" sz="4400" dirty="0" smtClean="0"/>
              <a:t>Waste Smart Advanced course</a:t>
            </a:r>
          </a:p>
          <a:p>
            <a:pPr>
              <a:buNone/>
            </a:pPr>
            <a:endParaRPr lang="en-GB" dirty="0" smtClean="0"/>
          </a:p>
          <a:p>
            <a:pPr>
              <a:buNone/>
            </a:pPr>
            <a:r>
              <a:rPr lang="en-GB" dirty="0" smtClean="0"/>
              <a:t>Who is it for?</a:t>
            </a:r>
          </a:p>
          <a:p>
            <a:pPr indent="12700">
              <a:buNone/>
            </a:pPr>
            <a:r>
              <a:rPr lang="en-US" dirty="0" smtClean="0"/>
              <a:t>Aimed at delegates whose role deals predominantly with the management of wastes within their </a:t>
            </a:r>
            <a:r>
              <a:rPr lang="en-US" dirty="0" err="1" smtClean="0"/>
              <a:t>orgaisation</a:t>
            </a:r>
            <a:r>
              <a:rPr lang="en-US" dirty="0" smtClean="0"/>
              <a:t>, and whose decisions have the ability to influence a significant level of change within their </a:t>
            </a:r>
            <a:r>
              <a:rPr lang="en-US" dirty="0" err="1" smtClean="0"/>
              <a:t>organisation’s</a:t>
            </a:r>
            <a:r>
              <a:rPr lang="en-US" dirty="0" smtClean="0"/>
              <a:t> policy and routine.</a:t>
            </a:r>
            <a:endParaRPr lang="en-GB" dirty="0" smtClean="0"/>
          </a:p>
          <a:p>
            <a:pPr>
              <a:buNone/>
            </a:pPr>
            <a:endParaRPr lang="en-GB" dirty="0" smtClean="0"/>
          </a:p>
          <a:p>
            <a:pPr algn="ctr">
              <a:buNone/>
            </a:pPr>
            <a:endParaRPr lang="en-GB" sz="4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3" name="Content Placeholder 2"/>
          <p:cNvSpPr>
            <a:spLocks noGrp="1"/>
          </p:cNvSpPr>
          <p:nvPr>
            <p:ph idx="1"/>
          </p:nvPr>
        </p:nvSpPr>
        <p:spPr>
          <a:xfrm>
            <a:off x="457200" y="548680"/>
            <a:ext cx="8229600" cy="5577483"/>
          </a:xfrm>
          <a:ln w="3175">
            <a:solidFill>
              <a:schemeClr val="bg1"/>
            </a:solidFill>
          </a:ln>
        </p:spPr>
        <p:txBody>
          <a:bodyPr>
            <a:normAutofit/>
          </a:bodyPr>
          <a:lstStyle/>
          <a:p>
            <a:pPr algn="ctr">
              <a:buNone/>
            </a:pPr>
            <a:r>
              <a:rPr lang="en-GB" sz="4400" dirty="0" smtClean="0"/>
              <a:t>Waste Smart </a:t>
            </a:r>
            <a:r>
              <a:rPr lang="en-GB" sz="4400" dirty="0" smtClean="0"/>
              <a:t>Admin Arrangements</a:t>
            </a:r>
            <a:endParaRPr lang="en-GB" sz="4400" dirty="0" smtClean="0"/>
          </a:p>
          <a:p>
            <a:pPr algn="ctr">
              <a:buNone/>
            </a:pPr>
            <a:endParaRPr lang="en-GB" dirty="0" smtClean="0"/>
          </a:p>
          <a:p>
            <a:pPr algn="ctr">
              <a:buNone/>
            </a:pPr>
            <a:r>
              <a:rPr lang="en-GB" dirty="0" smtClean="0"/>
              <a:t>CIWM</a:t>
            </a:r>
          </a:p>
          <a:p>
            <a:pPr algn="ctr">
              <a:buNone/>
            </a:pPr>
            <a:endParaRPr lang="en-GB" dirty="0"/>
          </a:p>
          <a:p>
            <a:pPr algn="ctr">
              <a:buNone/>
            </a:pPr>
            <a:endParaRPr lang="en-GB" dirty="0" smtClean="0"/>
          </a:p>
          <a:p>
            <a:pPr algn="ctr">
              <a:buNone/>
            </a:pPr>
            <a:r>
              <a:rPr lang="en-GB" dirty="0" smtClean="0"/>
              <a:t>ZWS</a:t>
            </a:r>
          </a:p>
          <a:p>
            <a:pPr algn="ctr"/>
            <a:endParaRPr lang="en-GB" dirty="0"/>
          </a:p>
          <a:p>
            <a:pPr algn="ctr">
              <a:buNone/>
            </a:pPr>
            <a:endParaRPr lang="en-GB" dirty="0" smtClean="0"/>
          </a:p>
          <a:p>
            <a:pPr algn="ctr">
              <a:buNone/>
            </a:pPr>
            <a:r>
              <a:rPr lang="en-GB" dirty="0" smtClean="0"/>
              <a:t>OWL/EAUC-S</a:t>
            </a:r>
          </a:p>
          <a:p>
            <a:pPr>
              <a:buNone/>
            </a:pPr>
            <a:endParaRPr lang="en-GB" dirty="0"/>
          </a:p>
        </p:txBody>
      </p:sp>
      <p:cxnSp>
        <p:nvCxnSpPr>
          <p:cNvPr id="10" name="Straight Arrow Connector 9"/>
          <p:cNvCxnSpPr/>
          <p:nvPr/>
        </p:nvCxnSpPr>
        <p:spPr>
          <a:xfrm>
            <a:off x="4572000" y="2708920"/>
            <a:ext cx="0" cy="864096"/>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572000" y="4221088"/>
            <a:ext cx="0" cy="864096"/>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1589</Words>
  <Application>Microsoft Office PowerPoint</Application>
  <PresentationFormat>On-screen Show (4:3)</PresentationFormat>
  <Paragraphs>166</Paragraphs>
  <Slides>16</Slides>
  <Notes>8</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CIWM Waste Smart Courses</vt:lpstr>
      <vt:lpstr> </vt:lpstr>
      <vt:lpstr> </vt:lpstr>
      <vt:lpstr> </vt:lpstr>
      <vt:lpstr> </vt:lpstr>
      <vt:lpstr> </vt:lpstr>
      <vt:lpstr> </vt:lpstr>
      <vt:lpstr> </vt:lpstr>
      <vt:lpstr> </vt:lpstr>
      <vt:lpstr> </vt:lpstr>
      <vt:lpstr> </vt:lpstr>
      <vt:lpstr> </vt:lpstr>
      <vt:lpstr> </vt:lpstr>
      <vt:lpstr> </vt:lpstr>
      <vt:lpstr> </vt:lpstr>
      <vt:lpstr>CIWM Waste Smart Courses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CIWM Waste Smart Courses</dc:title>
  <dc:creator>ian</dc:creator>
  <cp:lastModifiedBy>rpetford</cp:lastModifiedBy>
  <cp:revision>23</cp:revision>
  <dcterms:created xsi:type="dcterms:W3CDTF">2014-11-03T22:49:43Z</dcterms:created>
  <dcterms:modified xsi:type="dcterms:W3CDTF">2014-11-12T11:59:12Z</dcterms:modified>
</cp:coreProperties>
</file>