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66" r:id="rId5"/>
    <p:sldId id="260" r:id="rId6"/>
    <p:sldId id="261" r:id="rId7"/>
    <p:sldId id="259" r:id="rId8"/>
    <p:sldId id="262" r:id="rId9"/>
    <p:sldId id="265" r:id="rId10"/>
    <p:sldId id="263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CE0623-398E-4907-A5CA-26EB43415D58}" type="datetimeFigureOut">
              <a:rPr lang="en-GB" smtClean="0"/>
              <a:pPr/>
              <a:t>10/03/2015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56C72D-3961-4204-9851-9E1EEA653A2A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56C72D-3961-4204-9851-9E1EEA653A2A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699D6-EA0C-4F47-A09F-CEC6E28FBC15}" type="datetimeFigureOut">
              <a:rPr lang="en-GB" smtClean="0"/>
              <a:pPr/>
              <a:t>10/03/2015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6C765-A4C2-44CE-A100-D1435E578E7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703954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699D6-EA0C-4F47-A09F-CEC6E28FBC15}" type="datetimeFigureOut">
              <a:rPr lang="en-GB" smtClean="0"/>
              <a:pPr/>
              <a:t>10/03/2015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6C765-A4C2-44CE-A100-D1435E578E7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604008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699D6-EA0C-4F47-A09F-CEC6E28FBC15}" type="datetimeFigureOut">
              <a:rPr lang="en-GB" smtClean="0"/>
              <a:pPr/>
              <a:t>10/03/2015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6C765-A4C2-44CE-A100-D1435E578E7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295699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699D6-EA0C-4F47-A09F-CEC6E28FBC15}" type="datetimeFigureOut">
              <a:rPr lang="en-GB" smtClean="0"/>
              <a:pPr/>
              <a:t>10/03/2015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6C765-A4C2-44CE-A100-D1435E578E7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269781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699D6-EA0C-4F47-A09F-CEC6E28FBC15}" type="datetimeFigureOut">
              <a:rPr lang="en-GB" smtClean="0"/>
              <a:pPr/>
              <a:t>10/03/2015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6C765-A4C2-44CE-A100-D1435E578E7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152824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699D6-EA0C-4F47-A09F-CEC6E28FBC15}" type="datetimeFigureOut">
              <a:rPr lang="en-GB" smtClean="0"/>
              <a:pPr/>
              <a:t>10/03/2015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6C765-A4C2-44CE-A100-D1435E578E7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032962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699D6-EA0C-4F47-A09F-CEC6E28FBC15}" type="datetimeFigureOut">
              <a:rPr lang="en-GB" smtClean="0"/>
              <a:pPr/>
              <a:t>10/03/2015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6C765-A4C2-44CE-A100-D1435E578E7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643802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699D6-EA0C-4F47-A09F-CEC6E28FBC15}" type="datetimeFigureOut">
              <a:rPr lang="en-GB" smtClean="0"/>
              <a:pPr/>
              <a:t>10/03/2015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6C765-A4C2-44CE-A100-D1435E578E7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996228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699D6-EA0C-4F47-A09F-CEC6E28FBC15}" type="datetimeFigureOut">
              <a:rPr lang="en-GB" smtClean="0"/>
              <a:pPr/>
              <a:t>10/03/2015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6C765-A4C2-44CE-A100-D1435E578E7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844738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699D6-EA0C-4F47-A09F-CEC6E28FBC15}" type="datetimeFigureOut">
              <a:rPr lang="en-GB" smtClean="0"/>
              <a:pPr/>
              <a:t>10/03/2015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6C765-A4C2-44CE-A100-D1435E578E7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96801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699D6-EA0C-4F47-A09F-CEC6E28FBC15}" type="datetimeFigureOut">
              <a:rPr lang="en-GB" smtClean="0"/>
              <a:pPr/>
              <a:t>10/03/2015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6C765-A4C2-44CE-A100-D1435E578E7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171024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D699D6-EA0C-4F47-A09F-CEC6E28FBC15}" type="datetimeFigureOut">
              <a:rPr lang="en-GB" smtClean="0"/>
              <a:pPr/>
              <a:t>10/03/2015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A6C765-A4C2-44CE-A100-D1435E578E7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242130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clnorth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an.org/E-waste/technotrashfinalcomp.pdf" TargetMode="External"/><Relationship Id="rId2" Type="http://schemas.openxmlformats.org/officeDocument/2006/relationships/hyperlink" Target="https://www.youtube.com/watch?v=8tVdTBnBXw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an.org/library/TheDigitalDump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772400" cy="3456384"/>
          </a:xfrm>
        </p:spPr>
        <p:txBody>
          <a:bodyPr>
            <a:normAutofit/>
          </a:bodyPr>
          <a:lstStyle/>
          <a:p>
            <a:r>
              <a:rPr lang="en-GB" dirty="0" smtClean="0"/>
              <a:t>Useful Reuse</a:t>
            </a:r>
            <a:br>
              <a:rPr lang="en-GB" dirty="0" smtClean="0"/>
            </a:br>
            <a:r>
              <a:rPr lang="en-GB" dirty="0" smtClean="0"/>
              <a:t>and</a:t>
            </a:r>
            <a:br>
              <a:rPr lang="en-GB" dirty="0" smtClean="0"/>
            </a:br>
            <a:r>
              <a:rPr lang="en-GB" dirty="0" smtClean="0"/>
              <a:t>Resourceful Recycling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Capabilities and Realities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4293096"/>
            <a:ext cx="6400800" cy="1968624"/>
          </a:xfrm>
        </p:spPr>
        <p:txBody>
          <a:bodyPr/>
          <a:lstStyle/>
          <a:p>
            <a:r>
              <a:rPr lang="en-GB" dirty="0" smtClean="0"/>
              <a:t>Alison Gallacher</a:t>
            </a:r>
          </a:p>
          <a:p>
            <a:endParaRPr lang="en-GB" dirty="0" smtClean="0"/>
          </a:p>
        </p:txBody>
      </p:sp>
      <p:pic>
        <p:nvPicPr>
          <p:cNvPr id="4" name="Picture 3" descr="CCLlogo small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880" y="5157192"/>
            <a:ext cx="2160240" cy="10081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6207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4000" dirty="0"/>
              <a:t>R</a:t>
            </a:r>
            <a:r>
              <a:rPr lang="en-GB" sz="4000" dirty="0" smtClean="0"/>
              <a:t>ealities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Lack of viable end markets for material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r>
              <a:rPr lang="en-GB" dirty="0" smtClean="0"/>
              <a:t>Lack of willingness to buy second hand electrical items</a:t>
            </a:r>
          </a:p>
          <a:p>
            <a:r>
              <a:rPr lang="en-GB" dirty="0" smtClean="0"/>
              <a:t>Lack of awareness of legislation </a:t>
            </a:r>
          </a:p>
          <a:p>
            <a:r>
              <a:rPr lang="en-GB" dirty="0" smtClean="0"/>
              <a:t>Reuse focused on whole items and not components</a:t>
            </a:r>
          </a:p>
          <a:p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r>
              <a:rPr lang="en-GB" dirty="0" smtClean="0"/>
              <a:t>Rogue traders 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4" name="Picture 3" descr="Image result for electric heaters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844824"/>
            <a:ext cx="144016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Image result for lawnmower recycli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1556792"/>
            <a:ext cx="1728192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http://www.candorservices.co.uk/image/data/Products_99/DYS02317-0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4509120"/>
            <a:ext cx="1224136" cy="1040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Image result for memory module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4581128"/>
            <a:ext cx="2592288" cy="981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26362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CCL would like to openly invite anyone interested to visit our facilities in Irvine.</a:t>
            </a:r>
          </a:p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dirty="0" smtClean="0"/>
              <a:t>Thank you!</a:t>
            </a:r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Alison </a:t>
            </a:r>
            <a:r>
              <a:rPr lang="en-GB" dirty="0" err="1" smtClean="0"/>
              <a:t>Gallacher</a:t>
            </a:r>
            <a:endParaRPr lang="en-GB" dirty="0" smtClean="0"/>
          </a:p>
          <a:p>
            <a:pPr marL="0" indent="0" algn="ctr">
              <a:buNone/>
            </a:pPr>
            <a:r>
              <a:rPr lang="en-GB" dirty="0" smtClean="0"/>
              <a:t>CCL (North) Ltd.</a:t>
            </a:r>
          </a:p>
          <a:p>
            <a:pPr marL="0" indent="0" algn="ctr">
              <a:buNone/>
            </a:pPr>
            <a:r>
              <a:rPr lang="en-GB" dirty="0" smtClean="0"/>
              <a:t>1 Dunlop Drive, </a:t>
            </a:r>
            <a:r>
              <a:rPr lang="en-GB" dirty="0" err="1" smtClean="0"/>
              <a:t>Meadowhead</a:t>
            </a:r>
            <a:r>
              <a:rPr lang="en-GB" dirty="0" smtClean="0"/>
              <a:t> Industrial Estate, Irvine, Ayrshire, KA11 5AU</a:t>
            </a:r>
          </a:p>
          <a:p>
            <a:pPr marL="0" indent="0" algn="ctr">
              <a:buNone/>
            </a:pPr>
            <a:r>
              <a:rPr lang="en-GB" dirty="0" smtClean="0">
                <a:hlinkClick r:id="rId3"/>
              </a:rPr>
              <a:t>www.cclnorth.com</a:t>
            </a:r>
            <a:endParaRPr lang="en-GB" dirty="0" smtClean="0"/>
          </a:p>
          <a:p>
            <a:pPr marL="0" indent="0" algn="ctr">
              <a:buNone/>
            </a:pPr>
            <a:r>
              <a:rPr lang="en-GB" dirty="0" smtClean="0"/>
              <a:t>01294  278844</a:t>
            </a:r>
          </a:p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70813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4000" u="sng" dirty="0" smtClean="0"/>
              <a:t>Who We Are</a:t>
            </a:r>
            <a:endParaRPr lang="en-GB" sz="4000" u="sng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Autofit/>
          </a:bodyPr>
          <a:lstStyle/>
          <a:p>
            <a:endParaRPr lang="en-GB" sz="2800" dirty="0" smtClean="0"/>
          </a:p>
          <a:p>
            <a:r>
              <a:rPr lang="en-GB" sz="2800" dirty="0" smtClean="0"/>
              <a:t>Established in March 2000  </a:t>
            </a:r>
          </a:p>
          <a:p>
            <a:r>
              <a:rPr lang="en-GB" sz="2800" dirty="0" smtClean="0"/>
              <a:t>Fully licensed facility</a:t>
            </a:r>
          </a:p>
          <a:p>
            <a:r>
              <a:rPr lang="en-GB" sz="2800" dirty="0" smtClean="0"/>
              <a:t>Capability to collect ,reuse and recycle all 14 categories of WEEE</a:t>
            </a:r>
          </a:p>
          <a:p>
            <a:r>
              <a:rPr lang="en-GB" sz="2800" dirty="0" smtClean="0"/>
              <a:t>Last year we recycled approx 2,400 Tonnes of WEEE equipment</a:t>
            </a:r>
          </a:p>
          <a:p>
            <a:r>
              <a:rPr lang="en-GB" sz="2800" dirty="0" smtClean="0"/>
              <a:t>Have capability to process up to 4,000 Tonnes</a:t>
            </a:r>
          </a:p>
          <a:p>
            <a:r>
              <a:rPr lang="en-GB" sz="2800" dirty="0" smtClean="0"/>
              <a:t>We operate in 2 main sectors including B2B collections and collections from HWRC</a:t>
            </a:r>
          </a:p>
        </p:txBody>
      </p:sp>
      <p:pic>
        <p:nvPicPr>
          <p:cNvPr id="8" name="Picture 7" descr="\\CCL-SERV1\users\alison\My Documents\My Pictures\Factory- promo pics\cclfactory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980728"/>
            <a:ext cx="3528392" cy="1656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23246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4000" u="sng" dirty="0" smtClean="0"/>
              <a:t>What We Do</a:t>
            </a:r>
            <a:endParaRPr lang="en-GB" sz="4000" u="sng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>
              <a:buNone/>
            </a:pPr>
            <a:endParaRPr lang="en-GB" sz="2800" dirty="0" smtClean="0"/>
          </a:p>
          <a:p>
            <a:pPr>
              <a:buNone/>
            </a:pPr>
            <a:endParaRPr lang="en-GB" sz="2800" dirty="0" smtClean="0"/>
          </a:p>
          <a:p>
            <a:endParaRPr lang="en-GB" sz="5100" dirty="0" smtClean="0"/>
          </a:p>
          <a:p>
            <a:r>
              <a:rPr lang="en-GB" sz="5900" dirty="0" smtClean="0"/>
              <a:t>Tailored disposal solutions for </a:t>
            </a:r>
          </a:p>
          <a:p>
            <a:pPr>
              <a:buNone/>
            </a:pPr>
            <a:r>
              <a:rPr lang="en-GB" sz="5900" dirty="0" smtClean="0"/>
              <a:t>	end of life IT and WEEE equipment </a:t>
            </a:r>
          </a:p>
          <a:p>
            <a:endParaRPr lang="en-GB" sz="5900" dirty="0" smtClean="0"/>
          </a:p>
          <a:p>
            <a:r>
              <a:rPr lang="en-GB" sz="5900" dirty="0" smtClean="0"/>
              <a:t>Carry out all collections using own fleet of liveried, satellite tracked vehicles</a:t>
            </a:r>
          </a:p>
          <a:p>
            <a:endParaRPr lang="en-GB" sz="5900" dirty="0" smtClean="0"/>
          </a:p>
          <a:p>
            <a:r>
              <a:rPr lang="en-GB" sz="5900" dirty="0" smtClean="0"/>
              <a:t>All material collected and processed by our own full time employees in house</a:t>
            </a:r>
          </a:p>
          <a:p>
            <a:endParaRPr lang="en-GB" sz="5900" dirty="0" smtClean="0"/>
          </a:p>
          <a:p>
            <a:r>
              <a:rPr lang="en-GB" sz="5900" dirty="0" smtClean="0"/>
              <a:t>Focus is on security to ensure no possibility for data to escape</a:t>
            </a:r>
          </a:p>
          <a:p>
            <a:endParaRPr lang="en-GB" sz="5900" dirty="0" smtClean="0"/>
          </a:p>
          <a:p>
            <a:pPr>
              <a:buNone/>
            </a:pPr>
            <a:endParaRPr lang="en-GB" sz="5900" dirty="0" smtClean="0"/>
          </a:p>
          <a:p>
            <a:endParaRPr lang="en-GB" dirty="0" smtClean="0"/>
          </a:p>
          <a:p>
            <a:endParaRPr lang="en-GB" dirty="0" smtClean="0"/>
          </a:p>
          <a:p>
            <a:pPr>
              <a:buNone/>
            </a:pPr>
            <a:endParaRPr lang="en-GB" dirty="0"/>
          </a:p>
        </p:txBody>
      </p:sp>
      <p:pic>
        <p:nvPicPr>
          <p:cNvPr id="10242" name="Picture 2" descr="http://www.cclnorth.com/uploads/img/collections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764704"/>
            <a:ext cx="2880320" cy="17281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88108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4000" dirty="0" smtClean="0"/>
              <a:t>Customer Examples</a:t>
            </a:r>
            <a:endParaRPr lang="en-GB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For the period 2014 </a:t>
            </a:r>
          </a:p>
          <a:p>
            <a:pPr lvl="1"/>
            <a:r>
              <a:rPr lang="en-GB" dirty="0" smtClean="0"/>
              <a:t>Over 400 unique collections, </a:t>
            </a:r>
          </a:p>
          <a:p>
            <a:pPr lvl="1"/>
            <a:r>
              <a:rPr lang="en-GB" dirty="0" smtClean="0"/>
              <a:t>collecting approximately 130 Tonnes of material, </a:t>
            </a:r>
          </a:p>
          <a:p>
            <a:pPr lvl="1"/>
            <a:r>
              <a:rPr lang="en-GB" dirty="0" smtClean="0"/>
              <a:t>over 12,000 items in total</a:t>
            </a:r>
          </a:p>
          <a:p>
            <a:pPr>
              <a:buNone/>
            </a:pPr>
            <a:endParaRPr lang="en-GB" dirty="0"/>
          </a:p>
        </p:txBody>
      </p:sp>
      <p:pic>
        <p:nvPicPr>
          <p:cNvPr id="7" name="Picture 6" descr="The University of Edinburgh hom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628800"/>
            <a:ext cx="93610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4000" dirty="0" smtClean="0"/>
              <a:t>How We Do It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Full traceability on all equipment collected</a:t>
            </a:r>
          </a:p>
          <a:p>
            <a:r>
              <a:rPr lang="en-GB" sz="2800" dirty="0" smtClean="0"/>
              <a:t>Where permitted, reuse is given as a priority</a:t>
            </a:r>
          </a:p>
          <a:p>
            <a:pPr>
              <a:buNone/>
            </a:pPr>
            <a:r>
              <a:rPr lang="en-GB" sz="2800" dirty="0" smtClean="0"/>
              <a:t>		(where there are viable end markets!)</a:t>
            </a:r>
          </a:p>
          <a:p>
            <a:r>
              <a:rPr lang="en-GB" sz="2800" dirty="0" smtClean="0"/>
              <a:t>Full testing, data wiping / destruction,  refurbishment and PAT testing carried out</a:t>
            </a:r>
          </a:p>
          <a:p>
            <a:r>
              <a:rPr lang="en-GB" sz="2800" dirty="0" smtClean="0"/>
              <a:t>Work closely with UK companies for resale of equipment</a:t>
            </a:r>
          </a:p>
          <a:p>
            <a:r>
              <a:rPr lang="en-GB" sz="2800" dirty="0" smtClean="0"/>
              <a:t>Secure Data Recycling </a:t>
            </a:r>
          </a:p>
          <a:p>
            <a:endParaRPr lang="en-GB" dirty="0" smtClean="0"/>
          </a:p>
          <a:p>
            <a:endParaRPr lang="en-GB" dirty="0" smtClean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4581128"/>
            <a:ext cx="3562883" cy="2020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97021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4000" dirty="0" smtClean="0"/>
              <a:t>Why We Do It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By encouraging reuse we work towards a Circular Economy Business Model (CEBM)</a:t>
            </a:r>
          </a:p>
          <a:p>
            <a:r>
              <a:rPr lang="en-GB" dirty="0" smtClean="0"/>
              <a:t>This business model keeps products and materials in use for as long as possible</a:t>
            </a:r>
          </a:p>
          <a:p>
            <a:r>
              <a:rPr lang="en-GB" dirty="0" smtClean="0"/>
              <a:t>Increases the value that can be recovered and keeps recycling costs low</a:t>
            </a:r>
          </a:p>
          <a:p>
            <a:pPr>
              <a:buNone/>
            </a:pPr>
            <a:endParaRPr lang="en-GB" dirty="0" smtClean="0"/>
          </a:p>
          <a:p>
            <a:endParaRPr lang="en-GB" dirty="0"/>
          </a:p>
        </p:txBody>
      </p:sp>
      <p:pic>
        <p:nvPicPr>
          <p:cNvPr id="4" name="Picture 3" descr="http://www.cclnorth.com/uploads/img/lcd-re-0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5013176"/>
            <a:ext cx="165618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www.cclnorth.com/uploads/img/secure-0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73723" y="5013176"/>
            <a:ext cx="1690365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ttp://www.cclnorth.com/uploads/img/itreb-0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66011" y="5013176"/>
            <a:ext cx="1618357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45612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4000" dirty="0"/>
              <a:t>B</a:t>
            </a:r>
            <a:r>
              <a:rPr lang="en-GB" sz="4000" dirty="0" smtClean="0"/>
              <a:t>enefits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Diverts valuable material from landfill</a:t>
            </a:r>
          </a:p>
          <a:p>
            <a:r>
              <a:rPr lang="en-GB" dirty="0" smtClean="0"/>
              <a:t>By keeping material in UK it creates jobs and retains </a:t>
            </a:r>
            <a:r>
              <a:rPr lang="en-GB" dirty="0" err="1" smtClean="0"/>
              <a:t>recyclate</a:t>
            </a:r>
            <a:r>
              <a:rPr lang="en-GB" dirty="0" smtClean="0"/>
              <a:t> value within the UK market</a:t>
            </a:r>
          </a:p>
          <a:p>
            <a:pPr>
              <a:buNone/>
            </a:pPr>
            <a:endParaRPr lang="en-GB" dirty="0" smtClean="0"/>
          </a:p>
          <a:p>
            <a:endParaRPr lang="en-GB" dirty="0" smtClean="0"/>
          </a:p>
          <a:p>
            <a:pPr>
              <a:buNone/>
            </a:pPr>
            <a:endParaRPr lang="en-GB" dirty="0"/>
          </a:p>
        </p:txBody>
      </p:sp>
      <p:pic>
        <p:nvPicPr>
          <p:cNvPr id="4" name="Picture 3" descr="http://www.hr-ltd.com/Resources/cable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7" y="3501008"/>
            <a:ext cx="2232247" cy="1781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ttp://www.cclnorth.com/uploads/img/clients-0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3501008"/>
            <a:ext cx="2304256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http://www.cclnorth.com/uploads/img/clients-0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3501008"/>
            <a:ext cx="2232248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69260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Risks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Data leaks when material not handled properly</a:t>
            </a:r>
          </a:p>
          <a:p>
            <a:r>
              <a:rPr lang="en-GB" sz="2800" dirty="0" smtClean="0"/>
              <a:t>Material being sent overseas for processing</a:t>
            </a: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4" name="Picture 3" descr="http://www.hazards.org/images/h109stateimag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93124"/>
            <a:ext cx="2676649" cy="171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http://www.postlandfill.org/wp-content/uploads/2014/07/e-waste-developing-worl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4077072"/>
            <a:ext cx="2664296" cy="1728192"/>
          </a:xfrm>
          <a:prstGeom prst="rect">
            <a:avLst/>
          </a:prstGeom>
          <a:noFill/>
        </p:spPr>
      </p:pic>
      <p:pic>
        <p:nvPicPr>
          <p:cNvPr id="6" name="Picture 5" descr="http://www.theinnovationdiaries.com/wp-content/uploads/2011/06/electronics-recycling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4077072"/>
            <a:ext cx="2555776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41754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dirty="0" smtClean="0"/>
              <a:t>Sources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hlinkClick r:id="rId2"/>
              </a:rPr>
              <a:t>https://www.youtube.com/watch?v=8tVdTBnBXw0</a:t>
            </a:r>
            <a:endParaRPr lang="en-GB" dirty="0" smtClean="0"/>
          </a:p>
          <a:p>
            <a:pPr>
              <a:buNone/>
            </a:pPr>
            <a:endParaRPr lang="en-GB" dirty="0" smtClean="0"/>
          </a:p>
          <a:p>
            <a:r>
              <a:rPr lang="en-GB" dirty="0" smtClean="0">
                <a:hlinkClick r:id="rId3"/>
              </a:rPr>
              <a:t>http://www.ban.org/E-waste/technotrashfinalcomp.pdf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>
                <a:hlinkClick r:id="rId4"/>
              </a:rPr>
              <a:t>http://ban.org/library/TheDigitalDump.pdf</a:t>
            </a:r>
            <a:endParaRPr lang="en-GB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</TotalTime>
  <Words>272</Words>
  <Application>Microsoft Office PowerPoint</Application>
  <PresentationFormat>On-screen Show (4:3)</PresentationFormat>
  <Paragraphs>83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Useful Reuse and Resourceful Recycling  Capabilities and Realities</vt:lpstr>
      <vt:lpstr>Who We Are</vt:lpstr>
      <vt:lpstr>What We Do</vt:lpstr>
      <vt:lpstr>Customer Examples</vt:lpstr>
      <vt:lpstr>How We Do It</vt:lpstr>
      <vt:lpstr>Why We Do It</vt:lpstr>
      <vt:lpstr>Benefits</vt:lpstr>
      <vt:lpstr>Risks</vt:lpstr>
      <vt:lpstr>Sources</vt:lpstr>
      <vt:lpstr>Realities</vt:lpstr>
      <vt:lpstr>Slide 11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Useful Reuse  Resourceful Recycling  Capabilities and Realities</dc:title>
  <dc:creator>Bruce McLean</dc:creator>
  <cp:lastModifiedBy>Alison</cp:lastModifiedBy>
  <cp:revision>42</cp:revision>
  <dcterms:created xsi:type="dcterms:W3CDTF">2015-03-04T17:01:30Z</dcterms:created>
  <dcterms:modified xsi:type="dcterms:W3CDTF">2015-03-10T16:30:10Z</dcterms:modified>
</cp:coreProperties>
</file>