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68494-98BF-47C7-9CD1-BC8061E0321D}" type="datetimeFigureOut">
              <a:rPr lang="en-GB" smtClean="0"/>
              <a:t>16/06/2014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A4BC1-9E23-4605-87AE-431BDDFB7767}" type="slidenum">
              <a:rPr lang="en-GB" smtClean="0"/>
              <a:t>‹#›</a:t>
            </a:fld>
            <a:endParaRPr lang="en-GB"/>
          </a:p>
        </p:txBody>
      </p:sp>
    </p:spTree>
    <p:extLst>
      <p:ext uri="{BB962C8B-B14F-4D97-AF65-F5344CB8AC3E}">
        <p14:creationId xmlns:p14="http://schemas.microsoft.com/office/powerpoint/2010/main" val="84472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a:ln/>
        </p:spPr>
        <p:txBody>
          <a:bodyPr/>
          <a:lstStyle/>
          <a:p>
            <a:endParaRPr lang="en-GB" dirty="0" smtClean="0"/>
          </a:p>
        </p:txBody>
      </p:sp>
      <p:sp>
        <p:nvSpPr>
          <p:cNvPr id="46084" name="Slide Number Placeholder 3"/>
          <p:cNvSpPr>
            <a:spLocks noGrp="1"/>
          </p:cNvSpPr>
          <p:nvPr>
            <p:ph type="sldNum" sz="quarter" idx="5"/>
          </p:nvPr>
        </p:nvSpPr>
        <p:spPr>
          <a:noFill/>
        </p:spPr>
        <p:txBody>
          <a:bodyPr/>
          <a:lstStyle/>
          <a:p>
            <a:fld id="{78DDA15F-379A-41AD-9ADD-DC97AA302A37}" type="slidenum">
              <a:rPr lang="en-GB" smtClean="0">
                <a:solidFill>
                  <a:prstClr val="black"/>
                </a:solidFill>
              </a:rPr>
              <a:pPr/>
              <a:t>1</a:t>
            </a:fld>
            <a:endParaRPr lang="en-GB"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3000" y="685800"/>
            <a:ext cx="4572000" cy="3429000"/>
          </a:xfrm>
          <a:ln/>
        </p:spPr>
      </p:sp>
      <p:sp>
        <p:nvSpPr>
          <p:cNvPr id="55299" name="Notes Placeholder 2"/>
          <p:cNvSpPr>
            <a:spLocks noGrp="1"/>
          </p:cNvSpPr>
          <p:nvPr>
            <p:ph type="body" idx="1"/>
          </p:nvPr>
        </p:nvSpPr>
        <p:spPr>
          <a:noFill/>
          <a:ln/>
        </p:spPr>
        <p:txBody>
          <a:bodyPr/>
          <a:lstStyle/>
          <a:p>
            <a:r>
              <a:rPr lang="en-GB" sz="1400" b="0" i="0" u="none" strike="noStrike" kern="1200" baseline="0" dirty="0" smtClean="0">
                <a:solidFill>
                  <a:schemeClr val="tx1"/>
                </a:solidFill>
                <a:latin typeface="Arial" charset="0"/>
                <a:ea typeface="ＭＳ Ｐゴシック" pitchFamily="34" charset="-128"/>
                <a:cs typeface="Arial" charset="0"/>
              </a:rPr>
              <a:t>Material efficiency - using fewer materials, reusing existing demolition/strip-out materials and, where appropriate, procuring materials with higher levels of recycled content It may also include the adoption of alternative means of design/construction that result in lower materials usage and lower wastage levels including off-site manufacture and use of pre-assembled service pods.</a:t>
            </a:r>
            <a:endParaRPr lang="en-GB" dirty="0" smtClean="0"/>
          </a:p>
        </p:txBody>
      </p:sp>
      <p:sp>
        <p:nvSpPr>
          <p:cNvPr id="55300" name="Slide Number Placeholder 3"/>
          <p:cNvSpPr>
            <a:spLocks noGrp="1"/>
          </p:cNvSpPr>
          <p:nvPr>
            <p:ph type="sldNum" sz="quarter" idx="5"/>
          </p:nvPr>
        </p:nvSpPr>
        <p:spPr>
          <a:noFill/>
        </p:spPr>
        <p:txBody>
          <a:bodyPr/>
          <a:lstStyle/>
          <a:p>
            <a:fld id="{D4CAF70F-E1D2-4455-A5F6-7E36B32C13AF}" type="slidenum">
              <a:rPr lang="en-GB" smtClean="0">
                <a:solidFill>
                  <a:prstClr val="black"/>
                </a:solidFill>
              </a:rPr>
              <a:pPr/>
              <a:t>11</a:t>
            </a:fld>
            <a:endParaRPr lang="en-GB"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3000" y="685800"/>
            <a:ext cx="4572000" cy="3429000"/>
          </a:xfrm>
          <a:ln/>
        </p:spPr>
      </p:sp>
      <p:sp>
        <p:nvSpPr>
          <p:cNvPr id="57347" name="Notes Placeholder 2"/>
          <p:cNvSpPr>
            <a:spLocks noGrp="1"/>
          </p:cNvSpPr>
          <p:nvPr>
            <p:ph type="body" idx="1"/>
          </p:nvPr>
        </p:nvSpPr>
        <p:spPr>
          <a:noFill/>
          <a:ln/>
        </p:spPr>
        <p:txBody>
          <a:bodyPr/>
          <a:lstStyle/>
          <a:p>
            <a:r>
              <a:rPr lang="en-GB" dirty="0" err="1" smtClean="0"/>
              <a:t>Agg</a:t>
            </a:r>
            <a:r>
              <a:rPr lang="en-GB" dirty="0" smtClean="0"/>
              <a:t> benchmarks – some harder, some easier, some same. No 30km requirement for sourcing secondary</a:t>
            </a:r>
            <a:r>
              <a:rPr lang="en-GB" baseline="0" dirty="0" smtClean="0"/>
              <a:t> </a:t>
            </a:r>
            <a:r>
              <a:rPr lang="en-GB" baseline="0" dirty="0" err="1" smtClean="0"/>
              <a:t>agg</a:t>
            </a:r>
            <a:r>
              <a:rPr lang="en-GB" baseline="0" dirty="0" smtClean="0"/>
              <a:t>. No </a:t>
            </a:r>
            <a:r>
              <a:rPr lang="en-GB" baseline="0" dirty="0" err="1" smtClean="0"/>
              <a:t>exemp</a:t>
            </a:r>
            <a:r>
              <a:rPr lang="en-GB" baseline="0" dirty="0" smtClean="0"/>
              <a:t> req.</a:t>
            </a:r>
            <a:endParaRPr lang="en-GB" dirty="0" smtClean="0"/>
          </a:p>
        </p:txBody>
      </p:sp>
      <p:sp>
        <p:nvSpPr>
          <p:cNvPr id="57348" name="Slide Number Placeholder 3"/>
          <p:cNvSpPr>
            <a:spLocks noGrp="1"/>
          </p:cNvSpPr>
          <p:nvPr>
            <p:ph type="sldNum" sz="quarter" idx="5"/>
          </p:nvPr>
        </p:nvSpPr>
        <p:spPr>
          <a:noFill/>
        </p:spPr>
        <p:txBody>
          <a:bodyPr/>
          <a:lstStyle/>
          <a:p>
            <a:fld id="{F79C489F-FBE9-429D-88E3-4FFA72E5E868}" type="slidenum">
              <a:rPr lang="en-GB" smtClean="0">
                <a:solidFill>
                  <a:prstClr val="black"/>
                </a:solidFill>
              </a:rPr>
              <a:pPr/>
              <a:t>12</a:t>
            </a:fld>
            <a:endParaRPr lang="en-GB"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3000" y="685800"/>
            <a:ext cx="4572000" cy="3429000"/>
          </a:xfrm>
          <a:ln/>
        </p:spPr>
      </p:sp>
      <p:sp>
        <p:nvSpPr>
          <p:cNvPr id="57347" name="Notes Placeholder 2"/>
          <p:cNvSpPr>
            <a:spLocks noGrp="1"/>
          </p:cNvSpPr>
          <p:nvPr>
            <p:ph type="body" idx="1"/>
          </p:nvPr>
        </p:nvSpPr>
        <p:spPr>
          <a:noFill/>
          <a:ln/>
        </p:spPr>
        <p:txBody>
          <a:bodyPr/>
          <a:lstStyle/>
          <a:p>
            <a:endParaRPr lang="en-GB" dirty="0" smtClean="0"/>
          </a:p>
        </p:txBody>
      </p:sp>
      <p:sp>
        <p:nvSpPr>
          <p:cNvPr id="57348" name="Slide Number Placeholder 3"/>
          <p:cNvSpPr>
            <a:spLocks noGrp="1"/>
          </p:cNvSpPr>
          <p:nvPr>
            <p:ph type="sldNum" sz="quarter" idx="5"/>
          </p:nvPr>
        </p:nvSpPr>
        <p:spPr>
          <a:noFill/>
        </p:spPr>
        <p:txBody>
          <a:bodyPr/>
          <a:lstStyle/>
          <a:p>
            <a:fld id="{F79C489F-FBE9-429D-88E3-4FFA72E5E868}" type="slidenum">
              <a:rPr lang="en-GB" smtClean="0">
                <a:solidFill>
                  <a:prstClr val="black"/>
                </a:solidFill>
              </a:rPr>
              <a:pPr/>
              <a:t>13</a:t>
            </a:fld>
            <a:endParaRPr lang="en-GB"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85800"/>
            <a:ext cx="4572000" cy="3429000"/>
          </a:xfrm>
          <a:ln/>
        </p:spPr>
      </p:sp>
      <p:sp>
        <p:nvSpPr>
          <p:cNvPr id="58371" name="Notes Placeholder 2"/>
          <p:cNvSpPr>
            <a:spLocks noGrp="1"/>
          </p:cNvSpPr>
          <p:nvPr>
            <p:ph type="body" idx="1"/>
          </p:nvPr>
        </p:nvSpPr>
        <p:spPr>
          <a:noFill/>
          <a:ln/>
        </p:spPr>
        <p:txBody>
          <a:bodyPr/>
          <a:lstStyle/>
          <a:p>
            <a:endParaRPr lang="en-US" dirty="0" smtClean="0"/>
          </a:p>
        </p:txBody>
      </p:sp>
      <p:sp>
        <p:nvSpPr>
          <p:cNvPr id="58372" name="Slide Number Placeholder 3"/>
          <p:cNvSpPr>
            <a:spLocks noGrp="1"/>
          </p:cNvSpPr>
          <p:nvPr>
            <p:ph type="sldNum" sz="quarter" idx="5"/>
          </p:nvPr>
        </p:nvSpPr>
        <p:spPr>
          <a:noFill/>
        </p:spPr>
        <p:txBody>
          <a:bodyPr/>
          <a:lstStyle/>
          <a:p>
            <a:fld id="{335FC950-DE75-428D-8006-B4973224471B}" type="slidenum">
              <a:rPr lang="en-GB" smtClean="0">
                <a:solidFill>
                  <a:prstClr val="black"/>
                </a:solidFill>
              </a:rPr>
              <a:pPr/>
              <a:t>14</a:t>
            </a:fld>
            <a:endParaRPr lang="en-GB"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85800"/>
            <a:ext cx="4572000" cy="3429000"/>
          </a:xfrm>
          <a:ln/>
        </p:spPr>
      </p:sp>
      <p:sp>
        <p:nvSpPr>
          <p:cNvPr id="58371" name="Notes Placeholder 2"/>
          <p:cNvSpPr>
            <a:spLocks noGrp="1"/>
          </p:cNvSpPr>
          <p:nvPr>
            <p:ph type="body" idx="1"/>
          </p:nvPr>
        </p:nvSpPr>
        <p:spPr>
          <a:noFill/>
          <a:ln/>
        </p:spPr>
        <p:txBody>
          <a:bodyPr/>
          <a:lstStyle/>
          <a:p>
            <a:endParaRPr lang="en-US" dirty="0" smtClean="0"/>
          </a:p>
        </p:txBody>
      </p:sp>
      <p:sp>
        <p:nvSpPr>
          <p:cNvPr id="58372" name="Slide Number Placeholder 3"/>
          <p:cNvSpPr>
            <a:spLocks noGrp="1"/>
          </p:cNvSpPr>
          <p:nvPr>
            <p:ph type="sldNum" sz="quarter" idx="5"/>
          </p:nvPr>
        </p:nvSpPr>
        <p:spPr>
          <a:noFill/>
        </p:spPr>
        <p:txBody>
          <a:bodyPr/>
          <a:lstStyle/>
          <a:p>
            <a:fld id="{335FC950-DE75-428D-8006-B4973224471B}" type="slidenum">
              <a:rPr lang="en-GB" smtClean="0">
                <a:solidFill>
                  <a:prstClr val="black"/>
                </a:solidFill>
              </a:rPr>
              <a:pPr/>
              <a:t>15</a:t>
            </a:fld>
            <a:endParaRPr lang="en-GB"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Part L 2013 came</a:t>
            </a:r>
            <a:r>
              <a:rPr lang="en-GB" baseline="0" dirty="0" smtClean="0"/>
              <a:t> into effect in April this year.</a:t>
            </a:r>
          </a:p>
          <a:p>
            <a:r>
              <a:rPr lang="en-GB" baseline="0" dirty="0" smtClean="0"/>
              <a:t>TC 350 Sustainability of Construction Works – suite of European standards produced for the assessing sustainability of construction products and built environment</a:t>
            </a:r>
            <a:endParaRPr lang="en-GB" dirty="0"/>
          </a:p>
        </p:txBody>
      </p:sp>
      <p:sp>
        <p:nvSpPr>
          <p:cNvPr id="4" name="Slide Number Placeholder 3"/>
          <p:cNvSpPr>
            <a:spLocks noGrp="1"/>
          </p:cNvSpPr>
          <p:nvPr>
            <p:ph type="sldNum" sz="quarter" idx="10"/>
          </p:nvPr>
        </p:nvSpPr>
        <p:spPr/>
        <p:txBody>
          <a:bodyPr/>
          <a:lstStyle/>
          <a:p>
            <a:pPr>
              <a:defRPr/>
            </a:pPr>
            <a:fld id="{E2B8B810-46B1-4864-B7C0-1D0507DCF8D3}"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182482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43000" y="685800"/>
            <a:ext cx="4572000" cy="3429000"/>
          </a:xfrm>
          <a:ln/>
        </p:spPr>
      </p:sp>
      <p:sp>
        <p:nvSpPr>
          <p:cNvPr id="50179" name="Notes Placeholder 2"/>
          <p:cNvSpPr>
            <a:spLocks noGrp="1"/>
          </p:cNvSpPr>
          <p:nvPr>
            <p:ph type="body" idx="1"/>
          </p:nvPr>
        </p:nvSpPr>
        <p:spPr>
          <a:noFill/>
          <a:ln/>
        </p:spPr>
        <p:txBody>
          <a:bodyPr/>
          <a:lstStyle/>
          <a:p>
            <a:endParaRPr lang="en-GB" dirty="0" smtClean="0"/>
          </a:p>
        </p:txBody>
      </p:sp>
      <p:sp>
        <p:nvSpPr>
          <p:cNvPr id="50180" name="Slide Number Placeholder 3"/>
          <p:cNvSpPr>
            <a:spLocks noGrp="1"/>
          </p:cNvSpPr>
          <p:nvPr>
            <p:ph type="sldNum" sz="quarter" idx="5"/>
          </p:nvPr>
        </p:nvSpPr>
        <p:spPr>
          <a:noFill/>
        </p:spPr>
        <p:txBody>
          <a:bodyPr/>
          <a:lstStyle/>
          <a:p>
            <a:fld id="{0A916088-06C8-457F-9B25-0A99CD63088B}" type="slidenum">
              <a:rPr lang="en-GB" smtClean="0">
                <a:solidFill>
                  <a:prstClr val="black"/>
                </a:solidFill>
              </a:rPr>
              <a:pPr/>
              <a:t>4</a:t>
            </a:fld>
            <a:endParaRPr lang="en-GB"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52227" name="Notes Placeholder 2"/>
          <p:cNvSpPr>
            <a:spLocks noGrp="1"/>
          </p:cNvSpPr>
          <p:nvPr>
            <p:ph type="body" idx="1"/>
          </p:nvPr>
        </p:nvSpPr>
        <p:spPr>
          <a:noFill/>
          <a:ln/>
        </p:spPr>
        <p:txBody>
          <a:bodyPr/>
          <a:lstStyle/>
          <a:p>
            <a:endParaRPr lang="en-GB" dirty="0" smtClean="0"/>
          </a:p>
        </p:txBody>
      </p:sp>
      <p:sp>
        <p:nvSpPr>
          <p:cNvPr id="52228" name="Slide Number Placeholder 3"/>
          <p:cNvSpPr>
            <a:spLocks noGrp="1"/>
          </p:cNvSpPr>
          <p:nvPr>
            <p:ph type="sldNum" sz="quarter" idx="5"/>
          </p:nvPr>
        </p:nvSpPr>
        <p:spPr>
          <a:noFill/>
        </p:spPr>
        <p:txBody>
          <a:bodyPr/>
          <a:lstStyle/>
          <a:p>
            <a:fld id="{AA27A715-59FE-494A-A474-8A9139C32442}" type="slidenum">
              <a:rPr lang="en-GB" smtClean="0">
                <a:solidFill>
                  <a:prstClr val="black"/>
                </a:solidFill>
              </a:rPr>
              <a:pPr/>
              <a:t>5</a:t>
            </a:fld>
            <a:endParaRPr lang="en-GB"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ln/>
        </p:spPr>
      </p:sp>
      <p:sp>
        <p:nvSpPr>
          <p:cNvPr id="53251" name="Notes Placeholder 2"/>
          <p:cNvSpPr>
            <a:spLocks noGrp="1"/>
          </p:cNvSpPr>
          <p:nvPr>
            <p:ph type="body" idx="1"/>
          </p:nvPr>
        </p:nvSpPr>
        <p:spPr>
          <a:noFill/>
          <a:ln/>
        </p:spPr>
        <p:txBody>
          <a:bodyPr/>
          <a:lstStyle/>
          <a:p>
            <a:r>
              <a:rPr lang="en-GB" sz="1400" b="0" i="0" u="none" strike="noStrike" kern="1200" baseline="0" dirty="0" smtClean="0">
                <a:solidFill>
                  <a:schemeClr val="tx1"/>
                </a:solidFill>
                <a:latin typeface="Arial" charset="0"/>
                <a:ea typeface="ＭＳ Ｐゴシック" pitchFamily="34" charset="-128"/>
                <a:cs typeface="Arial" charset="0"/>
              </a:rPr>
              <a:t>Security Needs Assessment(SNA)</a:t>
            </a:r>
          </a:p>
          <a:p>
            <a:r>
              <a:rPr lang="en-GB" sz="1400" b="0" i="0" u="none" strike="noStrike" kern="1200" baseline="0" dirty="0" smtClean="0">
                <a:solidFill>
                  <a:schemeClr val="tx1"/>
                </a:solidFill>
                <a:latin typeface="Arial" charset="0"/>
                <a:ea typeface="ＭＳ Ｐゴシック" pitchFamily="34" charset="-128"/>
                <a:cs typeface="Arial" charset="0"/>
              </a:rPr>
              <a:t>The project and site specific assessment of security needs, including: 1.</a:t>
            </a:r>
          </a:p>
          <a:p>
            <a:r>
              <a:rPr lang="en-GB" sz="1400" b="0" i="0" u="none" strike="noStrike" kern="1200" baseline="0" dirty="0" smtClean="0">
                <a:solidFill>
                  <a:schemeClr val="tx1"/>
                </a:solidFill>
                <a:latin typeface="Arial" charset="0"/>
                <a:ea typeface="ＭＳ Ｐゴシック" pitchFamily="34" charset="-128"/>
                <a:cs typeface="Arial" charset="0"/>
              </a:rPr>
              <a:t>A visual audit of the site and surroundings, identifying environmental cues and features pertinent to the security of the proposed development,</a:t>
            </a:r>
          </a:p>
          <a:p>
            <a:r>
              <a:rPr lang="en-GB" sz="1400" b="0" i="0" u="none" strike="noStrike" kern="1200" baseline="0" dirty="0" smtClean="0">
                <a:solidFill>
                  <a:schemeClr val="tx1"/>
                </a:solidFill>
                <a:latin typeface="Arial" charset="0"/>
                <a:ea typeface="ＭＳ Ｐゴシック" pitchFamily="34" charset="-128"/>
                <a:cs typeface="Arial" charset="0"/>
              </a:rPr>
              <a:t>2.</a:t>
            </a:r>
          </a:p>
          <a:p>
            <a:r>
              <a:rPr lang="en-GB" sz="1400" b="0" i="0" u="none" strike="noStrike" kern="1200" baseline="0" dirty="0" smtClean="0">
                <a:solidFill>
                  <a:schemeClr val="tx1"/>
                </a:solidFill>
                <a:latin typeface="Arial" charset="0"/>
                <a:ea typeface="ＭＳ Ｐゴシック" pitchFamily="34" charset="-128"/>
                <a:cs typeface="Arial" charset="0"/>
              </a:rPr>
              <a:t>Formal consultation with relevant stakeholders, including the local ALO, CPDA &amp; CTSA (as applicable), in order to obtain a summary of crime and disorder issues in the immediate vicinity of the proposed development</a:t>
            </a:r>
          </a:p>
          <a:p>
            <a:r>
              <a:rPr lang="en-GB" sz="1400" b="0" i="0" u="none" strike="noStrike" kern="1200" baseline="0" dirty="0" smtClean="0">
                <a:solidFill>
                  <a:schemeClr val="tx1"/>
                </a:solidFill>
                <a:latin typeface="Arial" charset="0"/>
                <a:ea typeface="ＭＳ Ｐゴシック" pitchFamily="34" charset="-128"/>
                <a:cs typeface="Arial" charset="0"/>
              </a:rPr>
              <a:t>3.</a:t>
            </a:r>
          </a:p>
          <a:p>
            <a:r>
              <a:rPr lang="en-GB" sz="1400" b="0" i="0" u="none" strike="noStrike" kern="1200" baseline="0" dirty="0" smtClean="0">
                <a:solidFill>
                  <a:schemeClr val="tx1"/>
                </a:solidFill>
                <a:latin typeface="Arial" charset="0"/>
                <a:ea typeface="ＭＳ Ｐゴシック" pitchFamily="34" charset="-128"/>
                <a:cs typeface="Arial" charset="0"/>
              </a:rPr>
              <a:t>Identify risks specific to the proposed, likely or potential use of the building(s),</a:t>
            </a:r>
          </a:p>
          <a:p>
            <a:r>
              <a:rPr lang="en-GB" sz="1400" b="0" i="0" u="none" strike="noStrike" kern="1200" baseline="0" dirty="0" smtClean="0">
                <a:solidFill>
                  <a:schemeClr val="tx1"/>
                </a:solidFill>
                <a:latin typeface="Arial" charset="0"/>
                <a:ea typeface="ＭＳ Ｐゴシック" pitchFamily="34" charset="-128"/>
                <a:cs typeface="Arial" charset="0"/>
              </a:rPr>
              <a:t>4.</a:t>
            </a:r>
          </a:p>
          <a:p>
            <a:r>
              <a:rPr lang="en-GB" sz="1400" b="0" i="0" u="none" strike="noStrike" kern="1200" baseline="0" dirty="0" smtClean="0">
                <a:solidFill>
                  <a:schemeClr val="tx1"/>
                </a:solidFill>
                <a:latin typeface="Arial" charset="0"/>
                <a:ea typeface="ＭＳ Ｐゴシック" pitchFamily="34" charset="-128"/>
                <a:cs typeface="Arial" charset="0"/>
              </a:rPr>
              <a:t>Identify risks specific to the proposed, likely or potential user groups of the building(s),</a:t>
            </a:r>
          </a:p>
          <a:p>
            <a:r>
              <a:rPr lang="en-GB" sz="1400" b="0" i="0" u="none" strike="noStrike" kern="1200" baseline="0" dirty="0" smtClean="0">
                <a:solidFill>
                  <a:schemeClr val="tx1"/>
                </a:solidFill>
                <a:latin typeface="Arial" charset="0"/>
                <a:ea typeface="ＭＳ Ｐゴシック" pitchFamily="34" charset="-128"/>
                <a:cs typeface="Arial" charset="0"/>
              </a:rPr>
              <a:t>5.</a:t>
            </a:r>
          </a:p>
          <a:p>
            <a:r>
              <a:rPr lang="en-GB" sz="1400" b="0" i="0" u="none" strike="noStrike" kern="1200" baseline="0" dirty="0" smtClean="0">
                <a:solidFill>
                  <a:schemeClr val="tx1"/>
                </a:solidFill>
                <a:latin typeface="Arial" charset="0"/>
                <a:ea typeface="ＭＳ Ｐゴシック" pitchFamily="34" charset="-128"/>
                <a:cs typeface="Arial" charset="0"/>
              </a:rPr>
              <a:t>Identify any detrimental effects the development may have on the existing community. The purpose of the assessment is to inform stakeholder decision making and allow the identification and evaluation of security recommendations and solutions.</a:t>
            </a:r>
            <a:endParaRPr lang="en-GB" dirty="0" smtClean="0"/>
          </a:p>
        </p:txBody>
      </p:sp>
      <p:sp>
        <p:nvSpPr>
          <p:cNvPr id="53252" name="Slide Number Placeholder 3"/>
          <p:cNvSpPr>
            <a:spLocks noGrp="1"/>
          </p:cNvSpPr>
          <p:nvPr>
            <p:ph type="sldNum" sz="quarter" idx="5"/>
          </p:nvPr>
        </p:nvSpPr>
        <p:spPr>
          <a:noFill/>
        </p:spPr>
        <p:txBody>
          <a:bodyPr/>
          <a:lstStyle/>
          <a:p>
            <a:fld id="{4BA1AB74-F373-421B-9D1E-EEEFECDB4B34}" type="slidenum">
              <a:rPr lang="en-GB" smtClean="0">
                <a:solidFill>
                  <a:prstClr val="black"/>
                </a:solidFill>
              </a:rPr>
              <a:pPr/>
              <a:t>6</a:t>
            </a:fld>
            <a:endParaRPr lang="en-GB"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r>
              <a:rPr lang="en-US" dirty="0" smtClean="0"/>
              <a:t>BREEAM Excellent – we now refer to Part</a:t>
            </a:r>
            <a:r>
              <a:rPr lang="en-US" baseline="0" dirty="0" smtClean="0"/>
              <a:t> L 2013. Whilst the target figure is slightly lower for Excellent than for 2011 because of the new building </a:t>
            </a:r>
            <a:r>
              <a:rPr lang="en-US" baseline="0" dirty="0" err="1" smtClean="0"/>
              <a:t>regs</a:t>
            </a:r>
            <a:r>
              <a:rPr lang="en-US" baseline="0" dirty="0" smtClean="0"/>
              <a:t> the reality will be that it will be slightly harder to achieve Excellent minimum. How much harder depends on building type but probably at worst 9% harder. Producing a guidance note to supplement manual – publicly available – to explain methodology and what the requirements mean. Encourage reference to it once published.</a:t>
            </a:r>
            <a:endParaRPr lang="en-US" dirty="0" smtClean="0"/>
          </a:p>
        </p:txBody>
      </p:sp>
      <p:sp>
        <p:nvSpPr>
          <p:cNvPr id="54276" name="Slide Number Placeholder 3"/>
          <p:cNvSpPr>
            <a:spLocks noGrp="1"/>
          </p:cNvSpPr>
          <p:nvPr>
            <p:ph type="sldNum" sz="quarter" idx="5"/>
          </p:nvPr>
        </p:nvSpPr>
        <p:spPr>
          <a:noFill/>
        </p:spPr>
        <p:txBody>
          <a:bodyPr/>
          <a:lstStyle/>
          <a:p>
            <a:fld id="{810E24DE-FF82-4FB1-8F06-E70F8BC1D40B}" type="slidenum">
              <a:rPr lang="en-GB" smtClean="0">
                <a:solidFill>
                  <a:prstClr val="black"/>
                </a:solidFill>
              </a:rPr>
              <a:pPr/>
              <a:t>7</a:t>
            </a:fld>
            <a:endParaRPr lang="en-GB"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r>
              <a:rPr lang="en-US" dirty="0" smtClean="0"/>
              <a:t>5 credits for Excellent, slightly lower min standard energy performance ratio</a:t>
            </a:r>
          </a:p>
          <a:p>
            <a:endParaRPr lang="en-US" dirty="0" smtClean="0"/>
          </a:p>
          <a:p>
            <a:r>
              <a:rPr lang="en-US" dirty="0" smtClean="0"/>
              <a:t>Labs – greater emphasis on consultation of what is needed to ensure right sizing of</a:t>
            </a:r>
            <a:r>
              <a:rPr lang="en-US" baseline="0" dirty="0" smtClean="0"/>
              <a:t> services systems</a:t>
            </a:r>
            <a:r>
              <a:rPr lang="en-US" dirty="0" smtClean="0"/>
              <a:t>,</a:t>
            </a:r>
            <a:r>
              <a:rPr lang="en-US" baseline="0" dirty="0" smtClean="0"/>
              <a:t> avoid over specification of systems</a:t>
            </a:r>
            <a:endParaRPr lang="en-US" dirty="0" smtClean="0"/>
          </a:p>
        </p:txBody>
      </p:sp>
      <p:sp>
        <p:nvSpPr>
          <p:cNvPr id="54276" name="Slide Number Placeholder 3"/>
          <p:cNvSpPr>
            <a:spLocks noGrp="1"/>
          </p:cNvSpPr>
          <p:nvPr>
            <p:ph type="sldNum" sz="quarter" idx="5"/>
          </p:nvPr>
        </p:nvSpPr>
        <p:spPr>
          <a:noFill/>
        </p:spPr>
        <p:txBody>
          <a:bodyPr/>
          <a:lstStyle/>
          <a:p>
            <a:fld id="{810E24DE-FF82-4FB1-8F06-E70F8BC1D40B}" type="slidenum">
              <a:rPr lang="en-GB" smtClean="0">
                <a:solidFill>
                  <a:prstClr val="black"/>
                </a:solidFill>
              </a:rPr>
              <a:pPr/>
              <a:t>8</a:t>
            </a:fld>
            <a:endParaRPr lang="en-GB"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43000" y="685800"/>
            <a:ext cx="4572000" cy="3429000"/>
          </a:xfrm>
          <a:ln/>
        </p:spPr>
      </p:sp>
      <p:sp>
        <p:nvSpPr>
          <p:cNvPr id="56323" name="Notes Placeholder 2"/>
          <p:cNvSpPr>
            <a:spLocks noGrp="1"/>
          </p:cNvSpPr>
          <p:nvPr>
            <p:ph type="body" idx="1"/>
          </p:nvPr>
        </p:nvSpPr>
        <p:spPr>
          <a:noFill/>
          <a:ln/>
        </p:spPr>
        <p:txBody>
          <a:bodyPr/>
          <a:lstStyle/>
          <a:p>
            <a:endParaRPr lang="en-GB" dirty="0" smtClean="0"/>
          </a:p>
        </p:txBody>
      </p:sp>
      <p:sp>
        <p:nvSpPr>
          <p:cNvPr id="56324" name="Slide Number Placeholder 3"/>
          <p:cNvSpPr>
            <a:spLocks noGrp="1"/>
          </p:cNvSpPr>
          <p:nvPr>
            <p:ph type="sldNum" sz="quarter" idx="5"/>
          </p:nvPr>
        </p:nvSpPr>
        <p:spPr>
          <a:noFill/>
        </p:spPr>
        <p:txBody>
          <a:bodyPr/>
          <a:lstStyle/>
          <a:p>
            <a:fld id="{E30564E5-51D0-4693-A025-E81C0F04DB76}" type="slidenum">
              <a:rPr lang="en-GB" smtClean="0">
                <a:solidFill>
                  <a:prstClr val="black"/>
                </a:solidFill>
              </a:rPr>
              <a:pPr/>
              <a:t>9</a:t>
            </a:fld>
            <a:endParaRPr lang="en-GB"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Unregulated – not used for domestic purposes e.g. irrigation,</a:t>
            </a:r>
            <a:r>
              <a:rPr lang="en-GB" baseline="0" dirty="0" smtClean="0"/>
              <a:t> vehicle wash</a:t>
            </a:r>
            <a:endParaRPr lang="en-GB" dirty="0"/>
          </a:p>
        </p:txBody>
      </p:sp>
      <p:sp>
        <p:nvSpPr>
          <p:cNvPr id="4" name="Slide Number Placeholder 3"/>
          <p:cNvSpPr>
            <a:spLocks noGrp="1"/>
          </p:cNvSpPr>
          <p:nvPr>
            <p:ph type="sldNum" sz="quarter" idx="10"/>
          </p:nvPr>
        </p:nvSpPr>
        <p:spPr/>
        <p:txBody>
          <a:bodyPr/>
          <a:lstStyle/>
          <a:p>
            <a:pPr>
              <a:defRPr/>
            </a:pPr>
            <a:fld id="{E2B8B810-46B1-4864-B7C0-1D0507DCF8D3}" type="slidenum">
              <a:rPr lang="en-GB" smtClean="0">
                <a:solidFill>
                  <a:prstClr val="black"/>
                </a:solidFill>
              </a:rPr>
              <a:pPr>
                <a:defRPr/>
              </a:pPr>
              <a:t>10</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 Title.jpg"/>
          <p:cNvPicPr>
            <a:picLocks noChangeAspect="1"/>
          </p:cNvPicPr>
          <p:nvPr/>
        </p:nvPicPr>
        <p:blipFill>
          <a:blip r:embed="rId2" cstate="print"/>
          <a:srcRect/>
          <a:stretch>
            <a:fillRect/>
          </a:stretch>
        </p:blipFill>
        <p:spPr bwMode="auto">
          <a:xfrm>
            <a:off x="546589" y="1004888"/>
            <a:ext cx="8597411" cy="5092700"/>
          </a:xfrm>
          <a:prstGeom prst="rect">
            <a:avLst/>
          </a:prstGeom>
          <a:noFill/>
          <a:ln w="9525">
            <a:noFill/>
            <a:miter lim="800000"/>
            <a:headEnd/>
            <a:tailEnd/>
          </a:ln>
        </p:spPr>
      </p:pic>
      <p:sp>
        <p:nvSpPr>
          <p:cNvPr id="5" name="Text Box 13"/>
          <p:cNvSpPr txBox="1">
            <a:spLocks noChangeArrowheads="1"/>
          </p:cNvSpPr>
          <p:nvPr/>
        </p:nvSpPr>
        <p:spPr bwMode="auto">
          <a:xfrm>
            <a:off x="571501" y="5753101"/>
            <a:ext cx="1897066" cy="308388"/>
          </a:xfrm>
          <a:prstGeom prst="rect">
            <a:avLst/>
          </a:prstGeom>
          <a:noFill/>
          <a:ln w="9525">
            <a:noFill/>
            <a:miter lim="800000"/>
            <a:headEnd/>
            <a:tailEnd/>
          </a:ln>
        </p:spPr>
        <p:txBody>
          <a:bodyPr wrap="none"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GB" sz="1300" b="1" dirty="0" smtClean="0">
                <a:solidFill>
                  <a:srgbClr val="FFFFFF"/>
                </a:solidFill>
                <a:cs typeface="Arial" charset="0"/>
              </a:rPr>
              <a:t>Part of the BRE Trust</a:t>
            </a:r>
          </a:p>
        </p:txBody>
      </p:sp>
      <p:pic>
        <p:nvPicPr>
          <p:cNvPr id="6"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7"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8" name="Picture 10" descr="bre_logo_rgb"/>
          <p:cNvPicPr>
            <a:picLocks noChangeAspect="1" noChangeArrowheads="1"/>
          </p:cNvPicPr>
          <p:nvPr/>
        </p:nvPicPr>
        <p:blipFill>
          <a:blip r:embed="rId4" cstate="print"/>
          <a:srcRect/>
          <a:stretch>
            <a:fillRect/>
          </a:stretch>
        </p:blipFill>
        <p:spPr bwMode="auto">
          <a:xfrm>
            <a:off x="8236928" y="8399464"/>
            <a:ext cx="570034" cy="466725"/>
          </a:xfrm>
          <a:prstGeom prst="rect">
            <a:avLst/>
          </a:prstGeom>
          <a:noFill/>
          <a:ln w="9525">
            <a:noFill/>
            <a:miter lim="800000"/>
            <a:headEnd/>
            <a:tailEnd/>
          </a:ln>
        </p:spPr>
      </p:pic>
      <p:pic>
        <p:nvPicPr>
          <p:cNvPr id="9" name="Picture 10" descr="Breeam_green_rgb.jpg"/>
          <p:cNvPicPr>
            <a:picLocks noChangeAspect="1"/>
          </p:cNvPicPr>
          <p:nvPr/>
        </p:nvPicPr>
        <p:blipFill>
          <a:blip r:embed="rId5" cstate="print"/>
          <a:srcRect/>
          <a:stretch>
            <a:fillRect/>
          </a:stretch>
        </p:blipFill>
        <p:spPr bwMode="auto">
          <a:xfrm>
            <a:off x="662354" y="317500"/>
            <a:ext cx="1387720" cy="431800"/>
          </a:xfrm>
          <a:prstGeom prst="rect">
            <a:avLst/>
          </a:prstGeom>
          <a:noFill/>
          <a:ln w="9525">
            <a:noFill/>
            <a:miter lim="800000"/>
            <a:headEnd/>
            <a:tailEnd/>
          </a:ln>
        </p:spPr>
      </p:pic>
      <p:pic>
        <p:nvPicPr>
          <p:cNvPr id="10" name="Picture 21" descr="bre_logo_rgb.jpg"/>
          <p:cNvPicPr>
            <a:picLocks noChangeAspect="1"/>
          </p:cNvPicPr>
          <p:nvPr/>
        </p:nvPicPr>
        <p:blipFill>
          <a:blip r:embed="rId6"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8690" y="1032008"/>
            <a:ext cx="4732338" cy="1198563"/>
          </a:xfrm>
        </p:spPr>
        <p:txBody>
          <a:bodyPr/>
          <a:lstStyle>
            <a:lvl1pPr>
              <a:defRPr>
                <a:solidFill>
                  <a:schemeClr val="bg1"/>
                </a:solidFill>
              </a:defRPr>
            </a:lvl1pPr>
          </a:lstStyle>
          <a:p>
            <a:r>
              <a:rPr lang="en-US" smtClean="0"/>
              <a:t>Click to edit Master title style</a:t>
            </a:r>
            <a:endParaRPr lang="en-GB"/>
          </a:p>
        </p:txBody>
      </p:sp>
      <p:sp>
        <p:nvSpPr>
          <p:cNvPr id="19459" name="Rectangle 3"/>
          <p:cNvSpPr>
            <a:spLocks noGrp="1" noChangeArrowheads="1"/>
          </p:cNvSpPr>
          <p:nvPr>
            <p:ph type="subTitle" idx="1"/>
          </p:nvPr>
        </p:nvSpPr>
        <p:spPr>
          <a:xfrm>
            <a:off x="624025" y="1405885"/>
            <a:ext cx="4752975"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331424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Section Divider Slide">
    <p:spTree>
      <p:nvGrpSpPr>
        <p:cNvPr id="1" name=""/>
        <p:cNvGrpSpPr/>
        <p:nvPr/>
      </p:nvGrpSpPr>
      <p:grpSpPr>
        <a:xfrm>
          <a:off x="0" y="0"/>
          <a:ext cx="0" cy="0"/>
          <a:chOff x="0" y="0"/>
          <a:chExt cx="0" cy="0"/>
        </a:xfrm>
      </p:grpSpPr>
      <p:pic>
        <p:nvPicPr>
          <p:cNvPr id="4" name="Picture 8" descr="Slide Header 1.jpg"/>
          <p:cNvPicPr>
            <a:picLocks noChangeAspect="1"/>
          </p:cNvPicPr>
          <p:nvPr/>
        </p:nvPicPr>
        <p:blipFill>
          <a:blip r:embed="rId2" cstate="print"/>
          <a:srcRect/>
          <a:stretch>
            <a:fillRect/>
          </a:stretch>
        </p:blipFill>
        <p:spPr bwMode="auto">
          <a:xfrm>
            <a:off x="546589" y="1004888"/>
            <a:ext cx="8597411" cy="5097462"/>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7" y="1032194"/>
            <a:ext cx="5338479" cy="484187"/>
          </a:xfrm>
        </p:spPr>
        <p:txBody>
          <a:bodyPr/>
          <a:lstStyle>
            <a:lvl1pPr>
              <a:defRPr>
                <a:solidFill>
                  <a:schemeClr val="bg1"/>
                </a:solidFill>
              </a:defRPr>
            </a:lvl1pPr>
          </a:lstStyle>
          <a:p>
            <a:r>
              <a:rPr lang="en-US" smtClean="0"/>
              <a:t>Click to edit Master title style</a:t>
            </a:r>
            <a:endParaRPr lang="en-GB" dirty="0"/>
          </a:p>
        </p:txBody>
      </p:sp>
      <p:sp>
        <p:nvSpPr>
          <p:cNvPr id="19459" name="Rectangle 3"/>
          <p:cNvSpPr>
            <a:spLocks noGrp="1" noChangeArrowheads="1"/>
          </p:cNvSpPr>
          <p:nvPr>
            <p:ph type="subTitle" idx="1"/>
          </p:nvPr>
        </p:nvSpPr>
        <p:spPr>
          <a:xfrm>
            <a:off x="627998" y="1409386"/>
            <a:ext cx="5361759"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381878649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Section Divider Slide">
    <p:spTree>
      <p:nvGrpSpPr>
        <p:cNvPr id="1" name=""/>
        <p:cNvGrpSpPr/>
        <p:nvPr/>
      </p:nvGrpSpPr>
      <p:grpSpPr>
        <a:xfrm>
          <a:off x="0" y="0"/>
          <a:ext cx="0" cy="0"/>
          <a:chOff x="0" y="0"/>
          <a:chExt cx="0" cy="0"/>
        </a:xfrm>
      </p:grpSpPr>
      <p:pic>
        <p:nvPicPr>
          <p:cNvPr id="4" name="Picture 8" descr="Slide Header 2.jpg"/>
          <p:cNvPicPr>
            <a:picLocks noChangeAspect="1"/>
          </p:cNvPicPr>
          <p:nvPr/>
        </p:nvPicPr>
        <p:blipFill>
          <a:blip r:embed="rId2" cstate="print"/>
          <a:srcRect/>
          <a:stretch>
            <a:fillRect/>
          </a:stretch>
        </p:blipFill>
        <p:spPr bwMode="auto">
          <a:xfrm>
            <a:off x="546589" y="1004888"/>
            <a:ext cx="8597411" cy="5097462"/>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6" y="1032194"/>
            <a:ext cx="4407554" cy="484187"/>
          </a:xfrm>
        </p:spPr>
        <p:txBody>
          <a:bodyPr/>
          <a:lstStyle>
            <a:lvl1pPr>
              <a:defRPr>
                <a:solidFill>
                  <a:schemeClr val="bg1"/>
                </a:solidFill>
              </a:defRPr>
            </a:lvl1pPr>
          </a:lstStyle>
          <a:p>
            <a:r>
              <a:rPr lang="en-US" smtClean="0"/>
              <a:t>Click to edit Master title style</a:t>
            </a:r>
            <a:endParaRPr lang="en-GB"/>
          </a:p>
        </p:txBody>
      </p:sp>
      <p:sp>
        <p:nvSpPr>
          <p:cNvPr id="19459" name="Rectangle 3"/>
          <p:cNvSpPr>
            <a:spLocks noGrp="1" noChangeArrowheads="1"/>
          </p:cNvSpPr>
          <p:nvPr>
            <p:ph type="subTitle" idx="1"/>
          </p:nvPr>
        </p:nvSpPr>
        <p:spPr>
          <a:xfrm>
            <a:off x="627998" y="1409386"/>
            <a:ext cx="4426775"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136881913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3_Section Divider Slide">
    <p:spTree>
      <p:nvGrpSpPr>
        <p:cNvPr id="1" name=""/>
        <p:cNvGrpSpPr/>
        <p:nvPr/>
      </p:nvGrpSpPr>
      <p:grpSpPr>
        <a:xfrm>
          <a:off x="0" y="0"/>
          <a:ext cx="0" cy="0"/>
          <a:chOff x="0" y="0"/>
          <a:chExt cx="0" cy="0"/>
        </a:xfrm>
      </p:grpSpPr>
      <p:pic>
        <p:nvPicPr>
          <p:cNvPr id="4" name="Picture 8" descr="Slide Header 3.jpg"/>
          <p:cNvPicPr>
            <a:picLocks noChangeAspect="1"/>
          </p:cNvPicPr>
          <p:nvPr/>
        </p:nvPicPr>
        <p:blipFill>
          <a:blip r:embed="rId2" cstate="print"/>
          <a:srcRect/>
          <a:stretch>
            <a:fillRect/>
          </a:stretch>
        </p:blipFill>
        <p:spPr bwMode="auto">
          <a:xfrm>
            <a:off x="546589" y="1004888"/>
            <a:ext cx="8597411" cy="5097462"/>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6" y="1032194"/>
            <a:ext cx="4445029" cy="484187"/>
          </a:xfrm>
        </p:spPr>
        <p:txBody>
          <a:bodyPr/>
          <a:lstStyle>
            <a:lvl1pPr>
              <a:defRPr>
                <a:solidFill>
                  <a:schemeClr val="bg1"/>
                </a:solidFill>
              </a:defRPr>
            </a:lvl1pPr>
          </a:lstStyle>
          <a:p>
            <a:r>
              <a:rPr lang="en-US" smtClean="0"/>
              <a:t>Click to edit Master title style</a:t>
            </a:r>
            <a:endParaRPr lang="en-GB" dirty="0"/>
          </a:p>
        </p:txBody>
      </p:sp>
      <p:sp>
        <p:nvSpPr>
          <p:cNvPr id="19459" name="Rectangle 3"/>
          <p:cNvSpPr>
            <a:spLocks noGrp="1" noChangeArrowheads="1"/>
          </p:cNvSpPr>
          <p:nvPr>
            <p:ph type="subTitle" idx="1"/>
          </p:nvPr>
        </p:nvSpPr>
        <p:spPr>
          <a:xfrm>
            <a:off x="627998" y="1409386"/>
            <a:ext cx="4464413"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295898932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4_Section Divider Slide">
    <p:spTree>
      <p:nvGrpSpPr>
        <p:cNvPr id="1" name=""/>
        <p:cNvGrpSpPr/>
        <p:nvPr/>
      </p:nvGrpSpPr>
      <p:grpSpPr>
        <a:xfrm>
          <a:off x="0" y="0"/>
          <a:ext cx="0" cy="0"/>
          <a:chOff x="0" y="0"/>
          <a:chExt cx="0" cy="0"/>
        </a:xfrm>
      </p:grpSpPr>
      <p:pic>
        <p:nvPicPr>
          <p:cNvPr id="4" name="Picture 8" descr="Slide Header 4.jpg"/>
          <p:cNvPicPr>
            <a:picLocks noChangeAspect="1"/>
          </p:cNvPicPr>
          <p:nvPr/>
        </p:nvPicPr>
        <p:blipFill>
          <a:blip r:embed="rId2" cstate="print"/>
          <a:srcRect/>
          <a:stretch>
            <a:fillRect/>
          </a:stretch>
        </p:blipFill>
        <p:spPr bwMode="auto">
          <a:xfrm>
            <a:off x="546589" y="998538"/>
            <a:ext cx="8597411" cy="5095875"/>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7" y="1032194"/>
            <a:ext cx="4572446" cy="484187"/>
          </a:xfrm>
        </p:spPr>
        <p:txBody>
          <a:bodyPr/>
          <a:lstStyle>
            <a:lvl1pPr>
              <a:defRPr>
                <a:solidFill>
                  <a:schemeClr val="bg1"/>
                </a:solidFill>
              </a:defRPr>
            </a:lvl1pPr>
          </a:lstStyle>
          <a:p>
            <a:r>
              <a:rPr lang="en-US" smtClean="0"/>
              <a:t>Click to edit Master title style</a:t>
            </a:r>
            <a:endParaRPr lang="en-GB"/>
          </a:p>
        </p:txBody>
      </p:sp>
      <p:sp>
        <p:nvSpPr>
          <p:cNvPr id="19459" name="Rectangle 3"/>
          <p:cNvSpPr>
            <a:spLocks noGrp="1" noChangeArrowheads="1"/>
          </p:cNvSpPr>
          <p:nvPr>
            <p:ph type="subTitle" idx="1"/>
          </p:nvPr>
        </p:nvSpPr>
        <p:spPr>
          <a:xfrm>
            <a:off x="627997" y="1409386"/>
            <a:ext cx="4592386"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a:p>
        </p:txBody>
      </p:sp>
    </p:spTree>
    <p:extLst>
      <p:ext uri="{BB962C8B-B14F-4D97-AF65-F5344CB8AC3E}">
        <p14:creationId xmlns:p14="http://schemas.microsoft.com/office/powerpoint/2010/main" val="91510479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5_Section Divider Slide">
    <p:spTree>
      <p:nvGrpSpPr>
        <p:cNvPr id="1" name=""/>
        <p:cNvGrpSpPr/>
        <p:nvPr/>
      </p:nvGrpSpPr>
      <p:grpSpPr>
        <a:xfrm>
          <a:off x="0" y="0"/>
          <a:ext cx="0" cy="0"/>
          <a:chOff x="0" y="0"/>
          <a:chExt cx="0" cy="0"/>
        </a:xfrm>
      </p:grpSpPr>
      <p:pic>
        <p:nvPicPr>
          <p:cNvPr id="4" name="Picture 8" descr="Slide Header 5.jpg"/>
          <p:cNvPicPr>
            <a:picLocks noChangeAspect="1"/>
          </p:cNvPicPr>
          <p:nvPr/>
        </p:nvPicPr>
        <p:blipFill>
          <a:blip r:embed="rId2" cstate="print"/>
          <a:srcRect/>
          <a:stretch>
            <a:fillRect/>
          </a:stretch>
        </p:blipFill>
        <p:spPr bwMode="auto">
          <a:xfrm>
            <a:off x="543659" y="1004888"/>
            <a:ext cx="8600342" cy="5097462"/>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8" y="1032194"/>
            <a:ext cx="4512485" cy="484187"/>
          </a:xfrm>
        </p:spPr>
        <p:txBody>
          <a:bodyPr/>
          <a:lstStyle>
            <a:lvl1pPr>
              <a:defRPr>
                <a:solidFill>
                  <a:schemeClr val="bg1"/>
                </a:solidFill>
              </a:defRPr>
            </a:lvl1pPr>
          </a:lstStyle>
          <a:p>
            <a:r>
              <a:rPr lang="en-US" smtClean="0"/>
              <a:t>Click to edit Master title style</a:t>
            </a:r>
            <a:endParaRPr lang="en-GB"/>
          </a:p>
        </p:txBody>
      </p:sp>
      <p:sp>
        <p:nvSpPr>
          <p:cNvPr id="19459" name="Rectangle 3"/>
          <p:cNvSpPr>
            <a:spLocks noGrp="1" noChangeArrowheads="1"/>
          </p:cNvSpPr>
          <p:nvPr>
            <p:ph type="subTitle" idx="1"/>
          </p:nvPr>
        </p:nvSpPr>
        <p:spPr>
          <a:xfrm>
            <a:off x="627998" y="1409386"/>
            <a:ext cx="4532163"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a:p>
        </p:txBody>
      </p:sp>
    </p:spTree>
    <p:extLst>
      <p:ext uri="{BB962C8B-B14F-4D97-AF65-F5344CB8AC3E}">
        <p14:creationId xmlns:p14="http://schemas.microsoft.com/office/powerpoint/2010/main" val="268363699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8" descr="Slide Header 6.jpg"/>
          <p:cNvPicPr>
            <a:picLocks noChangeAspect="1"/>
          </p:cNvPicPr>
          <p:nvPr/>
        </p:nvPicPr>
        <p:blipFill>
          <a:blip r:embed="rId2" cstate="print"/>
          <a:srcRect/>
          <a:stretch>
            <a:fillRect/>
          </a:stretch>
        </p:blipFill>
        <p:spPr bwMode="auto">
          <a:xfrm>
            <a:off x="546589" y="998538"/>
            <a:ext cx="8597411" cy="5095875"/>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8"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9"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10"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6" name="Rectangle 2"/>
          <p:cNvSpPr>
            <a:spLocks noGrp="1" noChangeArrowheads="1"/>
          </p:cNvSpPr>
          <p:nvPr>
            <p:ph type="ctrTitle"/>
          </p:nvPr>
        </p:nvSpPr>
        <p:spPr>
          <a:xfrm>
            <a:off x="621648" y="1032194"/>
            <a:ext cx="4512485" cy="484187"/>
          </a:xfrm>
        </p:spPr>
        <p:txBody>
          <a:bodyPr/>
          <a:lstStyle>
            <a:lvl1pPr>
              <a:defRPr>
                <a:solidFill>
                  <a:schemeClr val="bg1"/>
                </a:solidFill>
              </a:defRPr>
            </a:lvl1pPr>
          </a:lstStyle>
          <a:p>
            <a:r>
              <a:rPr lang="en-US" smtClean="0"/>
              <a:t>Click to edit Master title style</a:t>
            </a:r>
            <a:endParaRPr lang="en-GB"/>
          </a:p>
        </p:txBody>
      </p:sp>
      <p:sp>
        <p:nvSpPr>
          <p:cNvPr id="7" name="Rectangle 3"/>
          <p:cNvSpPr>
            <a:spLocks noGrp="1" noChangeArrowheads="1"/>
          </p:cNvSpPr>
          <p:nvPr>
            <p:ph type="subTitle" idx="1"/>
          </p:nvPr>
        </p:nvSpPr>
        <p:spPr>
          <a:xfrm>
            <a:off x="627998" y="1409386"/>
            <a:ext cx="4532163"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90968944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Section Divider Slide">
    <p:spTree>
      <p:nvGrpSpPr>
        <p:cNvPr id="1" name=""/>
        <p:cNvGrpSpPr/>
        <p:nvPr/>
      </p:nvGrpSpPr>
      <p:grpSpPr>
        <a:xfrm>
          <a:off x="0" y="0"/>
          <a:ext cx="0" cy="0"/>
          <a:chOff x="0" y="0"/>
          <a:chExt cx="0" cy="0"/>
        </a:xfrm>
      </p:grpSpPr>
      <p:pic>
        <p:nvPicPr>
          <p:cNvPr id="4" name="Picture 8" descr="Slide Header 7.jpg"/>
          <p:cNvPicPr>
            <a:picLocks noChangeAspect="1"/>
          </p:cNvPicPr>
          <p:nvPr/>
        </p:nvPicPr>
        <p:blipFill>
          <a:blip r:embed="rId2" cstate="print"/>
          <a:srcRect/>
          <a:stretch>
            <a:fillRect/>
          </a:stretch>
        </p:blipFill>
        <p:spPr bwMode="auto">
          <a:xfrm>
            <a:off x="546589" y="990601"/>
            <a:ext cx="8597411" cy="5097463"/>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6" y="1032194"/>
            <a:ext cx="4732338" cy="484187"/>
          </a:xfrm>
        </p:spPr>
        <p:txBody>
          <a:bodyPr/>
          <a:lstStyle>
            <a:lvl1pPr>
              <a:defRPr>
                <a:solidFill>
                  <a:schemeClr val="bg1"/>
                </a:solidFill>
              </a:defRPr>
            </a:lvl1pPr>
          </a:lstStyle>
          <a:p>
            <a:r>
              <a:rPr lang="en-US" smtClean="0"/>
              <a:t>Click to edit Master title style</a:t>
            </a:r>
            <a:endParaRPr lang="en-GB"/>
          </a:p>
        </p:txBody>
      </p:sp>
      <p:sp>
        <p:nvSpPr>
          <p:cNvPr id="19459" name="Rectangle 3"/>
          <p:cNvSpPr>
            <a:spLocks noGrp="1" noChangeArrowheads="1"/>
          </p:cNvSpPr>
          <p:nvPr>
            <p:ph type="subTitle" idx="1"/>
          </p:nvPr>
        </p:nvSpPr>
        <p:spPr>
          <a:xfrm>
            <a:off x="627998" y="1409386"/>
            <a:ext cx="4752975"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a:p>
        </p:txBody>
      </p:sp>
    </p:spTree>
    <p:extLst>
      <p:ext uri="{BB962C8B-B14F-4D97-AF65-F5344CB8AC3E}">
        <p14:creationId xmlns:p14="http://schemas.microsoft.com/office/powerpoint/2010/main" val="50109709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Section Divider Slide">
    <p:spTree>
      <p:nvGrpSpPr>
        <p:cNvPr id="1" name=""/>
        <p:cNvGrpSpPr/>
        <p:nvPr/>
      </p:nvGrpSpPr>
      <p:grpSpPr>
        <a:xfrm>
          <a:off x="0" y="0"/>
          <a:ext cx="0" cy="0"/>
          <a:chOff x="0" y="0"/>
          <a:chExt cx="0" cy="0"/>
        </a:xfrm>
      </p:grpSpPr>
      <p:pic>
        <p:nvPicPr>
          <p:cNvPr id="4" name="Picture 8" descr="Slide Header 8.jpg"/>
          <p:cNvPicPr>
            <a:picLocks noChangeAspect="1"/>
          </p:cNvPicPr>
          <p:nvPr/>
        </p:nvPicPr>
        <p:blipFill>
          <a:blip r:embed="rId2" cstate="print"/>
          <a:srcRect/>
          <a:stretch>
            <a:fillRect/>
          </a:stretch>
        </p:blipFill>
        <p:spPr bwMode="auto">
          <a:xfrm>
            <a:off x="546589" y="998538"/>
            <a:ext cx="8597411" cy="5095875"/>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7" y="1032194"/>
            <a:ext cx="4490000" cy="484187"/>
          </a:xfrm>
        </p:spPr>
        <p:txBody>
          <a:bodyPr/>
          <a:lstStyle>
            <a:lvl1pPr>
              <a:defRPr>
                <a:solidFill>
                  <a:schemeClr val="bg1"/>
                </a:solidFill>
              </a:defRPr>
            </a:lvl1pPr>
          </a:lstStyle>
          <a:p>
            <a:r>
              <a:rPr lang="en-US" smtClean="0"/>
              <a:t>Click to edit Master title style</a:t>
            </a:r>
            <a:endParaRPr lang="en-GB"/>
          </a:p>
        </p:txBody>
      </p:sp>
      <p:sp>
        <p:nvSpPr>
          <p:cNvPr id="19459" name="Rectangle 3"/>
          <p:cNvSpPr>
            <a:spLocks noGrp="1" noChangeArrowheads="1"/>
          </p:cNvSpPr>
          <p:nvPr>
            <p:ph type="subTitle" idx="1"/>
          </p:nvPr>
        </p:nvSpPr>
        <p:spPr>
          <a:xfrm>
            <a:off x="627997" y="1409386"/>
            <a:ext cx="4509580"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a:p>
        </p:txBody>
      </p:sp>
    </p:spTree>
    <p:extLst>
      <p:ext uri="{BB962C8B-B14F-4D97-AF65-F5344CB8AC3E}">
        <p14:creationId xmlns:p14="http://schemas.microsoft.com/office/powerpoint/2010/main" val="42630729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Section Divider Slide">
    <p:spTree>
      <p:nvGrpSpPr>
        <p:cNvPr id="1" name=""/>
        <p:cNvGrpSpPr/>
        <p:nvPr/>
      </p:nvGrpSpPr>
      <p:grpSpPr>
        <a:xfrm>
          <a:off x="0" y="0"/>
          <a:ext cx="0" cy="0"/>
          <a:chOff x="0" y="0"/>
          <a:chExt cx="0" cy="0"/>
        </a:xfrm>
      </p:grpSpPr>
      <p:pic>
        <p:nvPicPr>
          <p:cNvPr id="4" name="Picture 8" descr="Slide Header 9.jpg"/>
          <p:cNvPicPr>
            <a:picLocks noChangeAspect="1"/>
          </p:cNvPicPr>
          <p:nvPr/>
        </p:nvPicPr>
        <p:blipFill>
          <a:blip r:embed="rId2" cstate="print"/>
          <a:srcRect/>
          <a:stretch>
            <a:fillRect/>
          </a:stretch>
        </p:blipFill>
        <p:spPr bwMode="auto">
          <a:xfrm>
            <a:off x="546589" y="998538"/>
            <a:ext cx="8597411" cy="5095875"/>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7" y="1032194"/>
            <a:ext cx="4362584" cy="484187"/>
          </a:xfrm>
        </p:spPr>
        <p:txBody>
          <a:bodyPr/>
          <a:lstStyle>
            <a:lvl1pPr>
              <a:defRPr>
                <a:solidFill>
                  <a:schemeClr val="bg1"/>
                </a:solidFill>
              </a:defRPr>
            </a:lvl1pPr>
          </a:lstStyle>
          <a:p>
            <a:r>
              <a:rPr lang="en-US" smtClean="0"/>
              <a:t>Click to edit Master title style</a:t>
            </a:r>
            <a:endParaRPr lang="en-GB"/>
          </a:p>
        </p:txBody>
      </p:sp>
      <p:sp>
        <p:nvSpPr>
          <p:cNvPr id="19459" name="Rectangle 3"/>
          <p:cNvSpPr>
            <a:spLocks noGrp="1" noChangeArrowheads="1"/>
          </p:cNvSpPr>
          <p:nvPr>
            <p:ph type="subTitle" idx="1"/>
          </p:nvPr>
        </p:nvSpPr>
        <p:spPr>
          <a:xfrm>
            <a:off x="627998" y="1409386"/>
            <a:ext cx="4381609"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12718526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Section Divider Slide">
    <p:spTree>
      <p:nvGrpSpPr>
        <p:cNvPr id="1" name=""/>
        <p:cNvGrpSpPr/>
        <p:nvPr/>
      </p:nvGrpSpPr>
      <p:grpSpPr>
        <a:xfrm>
          <a:off x="0" y="0"/>
          <a:ext cx="0" cy="0"/>
          <a:chOff x="0" y="0"/>
          <a:chExt cx="0" cy="0"/>
        </a:xfrm>
      </p:grpSpPr>
      <p:pic>
        <p:nvPicPr>
          <p:cNvPr id="4" name="Picture 8" descr="Slide with Leaves.jpg"/>
          <p:cNvPicPr>
            <a:picLocks noChangeAspect="1"/>
          </p:cNvPicPr>
          <p:nvPr/>
        </p:nvPicPr>
        <p:blipFill>
          <a:blip r:embed="rId2" cstate="print"/>
          <a:srcRect/>
          <a:stretch>
            <a:fillRect/>
          </a:stretch>
        </p:blipFill>
        <p:spPr bwMode="auto">
          <a:xfrm>
            <a:off x="448408" y="971550"/>
            <a:ext cx="8847992" cy="6007100"/>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6" y="1032194"/>
            <a:ext cx="8176279" cy="484187"/>
          </a:xfrm>
        </p:spPr>
        <p:txBody>
          <a:bodyPr/>
          <a:lstStyle>
            <a:lvl1pPr>
              <a:defRPr>
                <a:solidFill>
                  <a:schemeClr val="bg1"/>
                </a:solidFill>
              </a:defRPr>
            </a:lvl1pPr>
          </a:lstStyle>
          <a:p>
            <a:r>
              <a:rPr lang="en-US" smtClean="0"/>
              <a:t>Click to edit Master title style</a:t>
            </a:r>
            <a:endParaRPr lang="en-GB"/>
          </a:p>
        </p:txBody>
      </p:sp>
      <p:sp>
        <p:nvSpPr>
          <p:cNvPr id="19459" name="Rectangle 3"/>
          <p:cNvSpPr>
            <a:spLocks noGrp="1" noChangeArrowheads="1"/>
          </p:cNvSpPr>
          <p:nvPr>
            <p:ph type="subTitle" idx="1"/>
          </p:nvPr>
        </p:nvSpPr>
        <p:spPr>
          <a:xfrm>
            <a:off x="627998" y="1409386"/>
            <a:ext cx="4752975"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208625817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ingle wid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1814" y="1905003"/>
            <a:ext cx="6532022" cy="4785895"/>
          </a:xfrm>
        </p:spPr>
        <p:txBody>
          <a:bodyPr/>
          <a:lstStyle>
            <a:lvl1pPr>
              <a:defRPr sz="2300"/>
            </a:lvl1pPr>
            <a:lvl2pPr>
              <a:defRPr sz="23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4450907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1_Section Divider Slide">
    <p:spTree>
      <p:nvGrpSpPr>
        <p:cNvPr id="1" name=""/>
        <p:cNvGrpSpPr/>
        <p:nvPr/>
      </p:nvGrpSpPr>
      <p:grpSpPr>
        <a:xfrm>
          <a:off x="0" y="0"/>
          <a:ext cx="0" cy="0"/>
          <a:chOff x="0" y="0"/>
          <a:chExt cx="0" cy="0"/>
        </a:xfrm>
      </p:grpSpPr>
      <p:pic>
        <p:nvPicPr>
          <p:cNvPr id="4" name="Picture 8" descr="Slide with screen.jpg"/>
          <p:cNvPicPr>
            <a:picLocks noChangeAspect="1"/>
          </p:cNvPicPr>
          <p:nvPr/>
        </p:nvPicPr>
        <p:blipFill>
          <a:blip r:embed="rId2" cstate="print"/>
          <a:srcRect/>
          <a:stretch>
            <a:fillRect/>
          </a:stretch>
        </p:blipFill>
        <p:spPr bwMode="auto">
          <a:xfrm>
            <a:off x="433754" y="954088"/>
            <a:ext cx="8710246" cy="5853112"/>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7"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8"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19458" name="Rectangle 2"/>
          <p:cNvSpPr>
            <a:spLocks noGrp="1" noChangeArrowheads="1"/>
          </p:cNvSpPr>
          <p:nvPr>
            <p:ph type="ctrTitle"/>
          </p:nvPr>
        </p:nvSpPr>
        <p:spPr>
          <a:xfrm>
            <a:off x="621646" y="1032194"/>
            <a:ext cx="8176279" cy="484187"/>
          </a:xfrm>
        </p:spPr>
        <p:txBody>
          <a:bodyPr/>
          <a:lstStyle>
            <a:lvl1pPr>
              <a:defRPr>
                <a:solidFill>
                  <a:schemeClr val="bg1"/>
                </a:solidFill>
              </a:defRPr>
            </a:lvl1pPr>
          </a:lstStyle>
          <a:p>
            <a:r>
              <a:rPr lang="en-US" smtClean="0"/>
              <a:t>Click to edit Master title style</a:t>
            </a:r>
            <a:endParaRPr lang="en-GB" dirty="0"/>
          </a:p>
        </p:txBody>
      </p:sp>
      <p:sp>
        <p:nvSpPr>
          <p:cNvPr id="19459" name="Rectangle 3"/>
          <p:cNvSpPr>
            <a:spLocks noGrp="1" noChangeArrowheads="1"/>
          </p:cNvSpPr>
          <p:nvPr>
            <p:ph type="subTitle" idx="1"/>
          </p:nvPr>
        </p:nvSpPr>
        <p:spPr>
          <a:xfrm>
            <a:off x="627998" y="1409386"/>
            <a:ext cx="4752975"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66785219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spTree>
      <p:nvGrpSpPr>
        <p:cNvPr id="1" name=""/>
        <p:cNvGrpSpPr/>
        <p:nvPr/>
      </p:nvGrpSpPr>
      <p:grpSpPr>
        <a:xfrm>
          <a:off x="0" y="0"/>
          <a:ext cx="0" cy="0"/>
          <a:chOff x="0" y="0"/>
          <a:chExt cx="0" cy="0"/>
        </a:xfrm>
      </p:grpSpPr>
      <p:pic>
        <p:nvPicPr>
          <p:cNvPr id="4" name="Picture 8" descr="Slide with Lamp.jpg"/>
          <p:cNvPicPr>
            <a:picLocks noChangeAspect="1"/>
          </p:cNvPicPr>
          <p:nvPr/>
        </p:nvPicPr>
        <p:blipFill>
          <a:blip r:embed="rId2" cstate="print"/>
          <a:srcRect/>
          <a:stretch>
            <a:fillRect/>
          </a:stretch>
        </p:blipFill>
        <p:spPr bwMode="auto">
          <a:xfrm>
            <a:off x="438151" y="698500"/>
            <a:ext cx="9711103" cy="5410200"/>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9"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10"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7" name="Rectangle 2"/>
          <p:cNvSpPr>
            <a:spLocks noGrp="1" noChangeArrowheads="1"/>
          </p:cNvSpPr>
          <p:nvPr>
            <p:ph type="ctrTitle"/>
          </p:nvPr>
        </p:nvSpPr>
        <p:spPr>
          <a:xfrm>
            <a:off x="621646" y="1032194"/>
            <a:ext cx="8176279" cy="484187"/>
          </a:xfrm>
        </p:spPr>
        <p:txBody>
          <a:bodyPr/>
          <a:lstStyle>
            <a:lvl1pPr>
              <a:defRPr>
                <a:solidFill>
                  <a:schemeClr val="bg1"/>
                </a:solidFill>
              </a:defRPr>
            </a:lvl1pPr>
          </a:lstStyle>
          <a:p>
            <a:r>
              <a:rPr lang="en-US" smtClean="0"/>
              <a:t>Click to edit Master title style</a:t>
            </a:r>
            <a:endParaRPr lang="en-GB"/>
          </a:p>
        </p:txBody>
      </p:sp>
      <p:sp>
        <p:nvSpPr>
          <p:cNvPr id="8" name="Rectangle 3"/>
          <p:cNvSpPr>
            <a:spLocks noGrp="1" noChangeArrowheads="1"/>
          </p:cNvSpPr>
          <p:nvPr>
            <p:ph type="subTitle" idx="1"/>
          </p:nvPr>
        </p:nvSpPr>
        <p:spPr>
          <a:xfrm>
            <a:off x="627998" y="1409386"/>
            <a:ext cx="4752975" cy="998537"/>
          </a:xfrm>
        </p:spPr>
        <p:txBody>
          <a:bodyPr/>
          <a:lstStyle>
            <a:lvl1pPr marL="0" indent="0">
              <a:spcBef>
                <a:spcPct val="0"/>
              </a:spcBef>
              <a:spcAft>
                <a:spcPct val="0"/>
              </a:spcAft>
              <a:buFont typeface="Arial" charset="0"/>
              <a:buNone/>
              <a:defRPr sz="28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294822270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_Section Divider Slide">
    <p:spTree>
      <p:nvGrpSpPr>
        <p:cNvPr id="1" name=""/>
        <p:cNvGrpSpPr/>
        <p:nvPr/>
      </p:nvGrpSpPr>
      <p:grpSpPr>
        <a:xfrm>
          <a:off x="0" y="0"/>
          <a:ext cx="0" cy="0"/>
          <a:chOff x="0" y="0"/>
          <a:chExt cx="0" cy="0"/>
        </a:xfrm>
      </p:grpSpPr>
      <p:pic>
        <p:nvPicPr>
          <p:cNvPr id="4" name="Picture 8" descr="Slide with Tree.jpg"/>
          <p:cNvPicPr>
            <a:picLocks noChangeAspect="1"/>
          </p:cNvPicPr>
          <p:nvPr/>
        </p:nvPicPr>
        <p:blipFill>
          <a:blip r:embed="rId2" cstate="print"/>
          <a:srcRect/>
          <a:stretch>
            <a:fillRect/>
          </a:stretch>
        </p:blipFill>
        <p:spPr bwMode="auto">
          <a:xfrm>
            <a:off x="430824" y="946150"/>
            <a:ext cx="8713177" cy="5708650"/>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9"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10" name="Picture 15" descr="bre_logo_rgb.jpg"/>
          <p:cNvPicPr>
            <a:picLocks noChangeAspect="1"/>
          </p:cNvPicPr>
          <p:nvPr/>
        </p:nvPicPr>
        <p:blipFill>
          <a:blip r:embed="rId5" cstate="print"/>
          <a:srcRect/>
          <a:stretch>
            <a:fillRect/>
          </a:stretch>
        </p:blipFill>
        <p:spPr bwMode="auto">
          <a:xfrm>
            <a:off x="8399585" y="6288089"/>
            <a:ext cx="405912" cy="333375"/>
          </a:xfrm>
          <a:prstGeom prst="rect">
            <a:avLst/>
          </a:prstGeom>
          <a:noFill/>
          <a:ln w="9525">
            <a:noFill/>
            <a:miter lim="800000"/>
            <a:headEnd/>
            <a:tailEnd/>
          </a:ln>
        </p:spPr>
      </p:pic>
      <p:sp>
        <p:nvSpPr>
          <p:cNvPr id="7" name="Rectangle 2"/>
          <p:cNvSpPr>
            <a:spLocks noGrp="1" noChangeArrowheads="1"/>
          </p:cNvSpPr>
          <p:nvPr>
            <p:ph type="ctrTitle"/>
          </p:nvPr>
        </p:nvSpPr>
        <p:spPr>
          <a:xfrm>
            <a:off x="621646" y="1032194"/>
            <a:ext cx="8176279" cy="484187"/>
          </a:xfrm>
        </p:spPr>
        <p:txBody>
          <a:bodyPr/>
          <a:lstStyle>
            <a:lvl1pPr>
              <a:defRPr>
                <a:solidFill>
                  <a:schemeClr val="bg1"/>
                </a:solidFill>
              </a:defRPr>
            </a:lvl1pPr>
          </a:lstStyle>
          <a:p>
            <a:r>
              <a:rPr lang="en-US" smtClean="0"/>
              <a:t>Click to edit Master title style</a:t>
            </a:r>
            <a:endParaRPr lang="en-GB"/>
          </a:p>
        </p:txBody>
      </p:sp>
      <p:sp>
        <p:nvSpPr>
          <p:cNvPr id="8" name="Rectangle 3"/>
          <p:cNvSpPr>
            <a:spLocks noGrp="1" noChangeArrowheads="1"/>
          </p:cNvSpPr>
          <p:nvPr>
            <p:ph type="subTitle" idx="1"/>
          </p:nvPr>
        </p:nvSpPr>
        <p:spPr>
          <a:xfrm>
            <a:off x="627998" y="1409386"/>
            <a:ext cx="4752975"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157463669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4_Section Divider Slide">
    <p:spTree>
      <p:nvGrpSpPr>
        <p:cNvPr id="1" name=""/>
        <p:cNvGrpSpPr/>
        <p:nvPr/>
      </p:nvGrpSpPr>
      <p:grpSpPr>
        <a:xfrm>
          <a:off x="0" y="0"/>
          <a:ext cx="0" cy="0"/>
          <a:chOff x="0" y="0"/>
          <a:chExt cx="0" cy="0"/>
        </a:xfrm>
      </p:grpSpPr>
      <p:pic>
        <p:nvPicPr>
          <p:cNvPr id="4" name="Picture 8" descr="Slide with Bin.jpg"/>
          <p:cNvPicPr>
            <a:picLocks noChangeAspect="1"/>
          </p:cNvPicPr>
          <p:nvPr/>
        </p:nvPicPr>
        <p:blipFill>
          <a:blip r:embed="rId2" cstate="print"/>
          <a:srcRect/>
          <a:stretch>
            <a:fillRect/>
          </a:stretch>
        </p:blipFill>
        <p:spPr bwMode="auto">
          <a:xfrm>
            <a:off x="433754" y="957264"/>
            <a:ext cx="8710246" cy="5564187"/>
          </a:xfrm>
          <a:prstGeom prst="rect">
            <a:avLst/>
          </a:prstGeom>
          <a:noFill/>
          <a:ln w="9525">
            <a:noFill/>
            <a:miter lim="800000"/>
            <a:headEnd/>
            <a:tailEnd/>
          </a:ln>
        </p:spPr>
      </p:pic>
      <p:pic>
        <p:nvPicPr>
          <p:cNvPr id="5" name="Picture 12" descr="BREEAM Tab.jpg"/>
          <p:cNvPicPr>
            <a:picLocks noChangeAspect="1"/>
          </p:cNvPicPr>
          <p:nvPr/>
        </p:nvPicPr>
        <p:blipFill>
          <a:blip r:embed="rId3" cstate="print"/>
          <a:srcRect/>
          <a:stretch>
            <a:fillRect/>
          </a:stretch>
        </p:blipFill>
        <p:spPr bwMode="auto">
          <a:xfrm>
            <a:off x="0" y="1009650"/>
            <a:ext cx="381000" cy="5081588"/>
          </a:xfrm>
          <a:prstGeom prst="rect">
            <a:avLst/>
          </a:prstGeom>
          <a:noFill/>
          <a:ln w="9525">
            <a:noFill/>
            <a:miter lim="800000"/>
            <a:headEnd/>
            <a:tailEnd/>
          </a:ln>
        </p:spPr>
      </p:pic>
      <p:sp>
        <p:nvSpPr>
          <p:cNvPr id="6" name="TextBox 15"/>
          <p:cNvSpPr txBox="1">
            <a:spLocks noChangeArrowheads="1"/>
          </p:cNvSpPr>
          <p:nvPr/>
        </p:nvSpPr>
        <p:spPr bwMode="auto">
          <a:xfrm>
            <a:off x="3471497" y="493713"/>
            <a:ext cx="5398477" cy="323850"/>
          </a:xfrm>
          <a:prstGeom prst="rect">
            <a:avLst/>
          </a:prstGeom>
          <a:noFill/>
          <a:ln w="9525">
            <a:noFill/>
            <a:miter lim="800000"/>
            <a:headEnd/>
            <a:tailEnd/>
          </a:ln>
        </p:spPr>
        <p:txBody>
          <a:bodyPr lIns="107287" tIns="53643" rIns="107287" bIns="5364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1400" dirty="0" smtClean="0">
                <a:solidFill>
                  <a:srgbClr val="4D4D4D"/>
                </a:solidFill>
                <a:cs typeface="Arial" charset="0"/>
              </a:rPr>
              <a:t>Protecting People, Property and the Planet</a:t>
            </a:r>
          </a:p>
        </p:txBody>
      </p:sp>
      <p:pic>
        <p:nvPicPr>
          <p:cNvPr id="9" name="Picture 10" descr="Breeam_green_rgb.jpg"/>
          <p:cNvPicPr>
            <a:picLocks noChangeAspect="1"/>
          </p:cNvPicPr>
          <p:nvPr/>
        </p:nvPicPr>
        <p:blipFill>
          <a:blip r:embed="rId4" cstate="print"/>
          <a:srcRect/>
          <a:stretch>
            <a:fillRect/>
          </a:stretch>
        </p:blipFill>
        <p:spPr bwMode="auto">
          <a:xfrm>
            <a:off x="662354" y="317500"/>
            <a:ext cx="1387720" cy="431800"/>
          </a:xfrm>
          <a:prstGeom prst="rect">
            <a:avLst/>
          </a:prstGeom>
          <a:noFill/>
          <a:ln w="9525">
            <a:noFill/>
            <a:miter lim="800000"/>
            <a:headEnd/>
            <a:tailEnd/>
          </a:ln>
        </p:spPr>
      </p:pic>
      <p:pic>
        <p:nvPicPr>
          <p:cNvPr id="10" name="Picture 10" descr="bre_logo_rgb"/>
          <p:cNvPicPr>
            <a:picLocks noChangeAspect="1" noChangeArrowheads="1"/>
          </p:cNvPicPr>
          <p:nvPr/>
        </p:nvPicPr>
        <p:blipFill>
          <a:blip r:embed="rId5" cstate="print"/>
          <a:srcRect/>
          <a:stretch>
            <a:fillRect/>
          </a:stretch>
        </p:blipFill>
        <p:spPr bwMode="auto">
          <a:xfrm>
            <a:off x="8236928" y="8399464"/>
            <a:ext cx="570034" cy="466725"/>
          </a:xfrm>
          <a:prstGeom prst="rect">
            <a:avLst/>
          </a:prstGeom>
          <a:noFill/>
          <a:ln w="9525">
            <a:noFill/>
            <a:miter lim="800000"/>
            <a:headEnd/>
            <a:tailEnd/>
          </a:ln>
        </p:spPr>
      </p:pic>
      <p:pic>
        <p:nvPicPr>
          <p:cNvPr id="11" name="Picture 16" descr="bre_logo_rgb.jpg"/>
          <p:cNvPicPr>
            <a:picLocks noChangeAspect="1"/>
          </p:cNvPicPr>
          <p:nvPr/>
        </p:nvPicPr>
        <p:blipFill>
          <a:blip r:embed="rId6" cstate="print"/>
          <a:srcRect/>
          <a:stretch>
            <a:fillRect/>
          </a:stretch>
        </p:blipFill>
        <p:spPr bwMode="auto">
          <a:xfrm>
            <a:off x="8399585" y="6288089"/>
            <a:ext cx="405912" cy="333375"/>
          </a:xfrm>
          <a:prstGeom prst="rect">
            <a:avLst/>
          </a:prstGeom>
          <a:noFill/>
          <a:ln w="9525">
            <a:noFill/>
            <a:miter lim="800000"/>
            <a:headEnd/>
            <a:tailEnd/>
          </a:ln>
        </p:spPr>
      </p:pic>
      <p:sp>
        <p:nvSpPr>
          <p:cNvPr id="7" name="Rectangle 2"/>
          <p:cNvSpPr>
            <a:spLocks noGrp="1" noChangeArrowheads="1"/>
          </p:cNvSpPr>
          <p:nvPr>
            <p:ph type="ctrTitle"/>
          </p:nvPr>
        </p:nvSpPr>
        <p:spPr>
          <a:xfrm>
            <a:off x="621646" y="1032194"/>
            <a:ext cx="8176279" cy="484187"/>
          </a:xfrm>
        </p:spPr>
        <p:txBody>
          <a:bodyPr/>
          <a:lstStyle>
            <a:lvl1pPr>
              <a:defRPr>
                <a:solidFill>
                  <a:schemeClr val="bg1"/>
                </a:solidFill>
              </a:defRPr>
            </a:lvl1pPr>
          </a:lstStyle>
          <a:p>
            <a:r>
              <a:rPr lang="en-US" smtClean="0"/>
              <a:t>Click to edit Master title style</a:t>
            </a:r>
            <a:endParaRPr lang="en-GB"/>
          </a:p>
        </p:txBody>
      </p:sp>
      <p:sp>
        <p:nvSpPr>
          <p:cNvPr id="8" name="Rectangle 3"/>
          <p:cNvSpPr>
            <a:spLocks noGrp="1" noChangeArrowheads="1"/>
          </p:cNvSpPr>
          <p:nvPr>
            <p:ph type="subTitle" idx="1"/>
          </p:nvPr>
        </p:nvSpPr>
        <p:spPr>
          <a:xfrm>
            <a:off x="627998" y="1409386"/>
            <a:ext cx="4752975" cy="998537"/>
          </a:xfrm>
        </p:spPr>
        <p:txBody>
          <a:bodyPr/>
          <a:lstStyle>
            <a:lvl1pPr marL="0" indent="0">
              <a:spcBef>
                <a:spcPct val="0"/>
              </a:spcBef>
              <a:spcAft>
                <a:spcPct val="0"/>
              </a:spcAft>
              <a:buFont typeface="Arial" charset="0"/>
              <a:buNone/>
              <a:defRPr sz="2300">
                <a:solidFill>
                  <a:schemeClr val="bg1"/>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7840398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22455" y="1041094"/>
            <a:ext cx="4401366" cy="860425"/>
          </a:xfrm>
        </p:spPr>
        <p:txBody>
          <a:bodyPr/>
          <a:lstStyle/>
          <a:p>
            <a:r>
              <a:rPr lang="en-US" smtClean="0"/>
              <a:t>Click to edit Master title style</a:t>
            </a:r>
            <a:endParaRPr lang="en-GB"/>
          </a:p>
        </p:txBody>
      </p:sp>
      <p:sp>
        <p:nvSpPr>
          <p:cNvPr id="3" name="Content Placeholder 2"/>
          <p:cNvSpPr>
            <a:spLocks noGrp="1"/>
          </p:cNvSpPr>
          <p:nvPr>
            <p:ph idx="1"/>
          </p:nvPr>
        </p:nvSpPr>
        <p:spPr>
          <a:xfrm>
            <a:off x="621813" y="1905002"/>
            <a:ext cx="4358978" cy="4779211"/>
          </a:xfrm>
        </p:spPr>
        <p:txBody>
          <a:bodyPr/>
          <a:lstStyle>
            <a:lvl1pPr>
              <a:defRPr sz="2300"/>
            </a:lvl1pPr>
            <a:lvl2pPr>
              <a:defRPr sz="23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7"/>
          <p:cNvSpPr>
            <a:spLocks noGrp="1"/>
          </p:cNvSpPr>
          <p:nvPr>
            <p:ph type="pic" sz="quarter" idx="13"/>
          </p:nvPr>
        </p:nvSpPr>
        <p:spPr>
          <a:xfrm>
            <a:off x="5013065" y="1151067"/>
            <a:ext cx="3829722" cy="5533144"/>
          </a:xfr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74168299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ong Title, Column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2456" y="1041094"/>
            <a:ext cx="8274119" cy="860425"/>
          </a:xfrm>
        </p:spPr>
        <p:txBody>
          <a:bodyPr/>
          <a:lstStyle/>
          <a:p>
            <a:r>
              <a:rPr lang="en-US" smtClean="0"/>
              <a:t>Click to edit Master title style</a:t>
            </a:r>
            <a:endParaRPr lang="en-GB"/>
          </a:p>
        </p:txBody>
      </p:sp>
      <p:sp>
        <p:nvSpPr>
          <p:cNvPr id="3" name="Content Placeholder 2"/>
          <p:cNvSpPr>
            <a:spLocks noGrp="1"/>
          </p:cNvSpPr>
          <p:nvPr>
            <p:ph idx="1"/>
          </p:nvPr>
        </p:nvSpPr>
        <p:spPr>
          <a:xfrm>
            <a:off x="621814" y="1905002"/>
            <a:ext cx="3735033" cy="4779211"/>
          </a:xfrm>
        </p:spPr>
        <p:txBody>
          <a:bodyPr/>
          <a:lstStyle>
            <a:lvl1pPr>
              <a:defRPr sz="2300"/>
            </a:lvl1pPr>
            <a:lvl2pPr>
              <a:defRPr sz="23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hart Placeholder 9"/>
          <p:cNvSpPr>
            <a:spLocks noGrp="1"/>
          </p:cNvSpPr>
          <p:nvPr>
            <p:ph type="chart" sz="quarter" idx="13"/>
          </p:nvPr>
        </p:nvSpPr>
        <p:spPr>
          <a:xfrm>
            <a:off x="4496696" y="1914863"/>
            <a:ext cx="4378848" cy="4769351"/>
          </a:xfrm>
        </p:spPr>
        <p:txBody>
          <a:bodyPr/>
          <a:lstStyle/>
          <a:p>
            <a:pPr lvl="0"/>
            <a:r>
              <a:rPr lang="en-US" noProof="0" dirty="0" smtClean="0"/>
              <a:t>Click icon to add chart</a:t>
            </a:r>
            <a:endParaRPr lang="en-GB" noProof="0" dirty="0"/>
          </a:p>
        </p:txBody>
      </p:sp>
    </p:spTree>
    <p:extLst>
      <p:ext uri="{BB962C8B-B14F-4D97-AF65-F5344CB8AC3E}">
        <p14:creationId xmlns:p14="http://schemas.microsoft.com/office/powerpoint/2010/main" val="12146462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Conten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622455" y="1041094"/>
            <a:ext cx="4831672" cy="860425"/>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21814" y="1905001"/>
            <a:ext cx="4832314" cy="4765843"/>
          </a:xfrm>
        </p:spPr>
        <p:txBody>
          <a:bodyPr/>
          <a:lstStyle>
            <a:lvl1pPr>
              <a:defRPr sz="2300"/>
            </a:lvl1pPr>
            <a:lvl2pPr>
              <a:defRPr sz="23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7"/>
          <p:cNvSpPr>
            <a:spLocks noGrp="1"/>
          </p:cNvSpPr>
          <p:nvPr>
            <p:ph type="pic" sz="quarter" idx="13"/>
          </p:nvPr>
        </p:nvSpPr>
        <p:spPr>
          <a:xfrm>
            <a:off x="5589903" y="1075767"/>
            <a:ext cx="3324114" cy="2714183"/>
          </a:xfrm>
        </p:spPr>
        <p:txBody>
          <a:bodyPr/>
          <a:lstStyle/>
          <a:p>
            <a:pPr lvl="0"/>
            <a:r>
              <a:rPr lang="en-US" noProof="0" dirty="0" smtClean="0"/>
              <a:t>Click icon to add picture</a:t>
            </a:r>
            <a:endParaRPr lang="en-GB" noProof="0" dirty="0"/>
          </a:p>
        </p:txBody>
      </p:sp>
      <p:sp>
        <p:nvSpPr>
          <p:cNvPr id="9" name="Picture Placeholder 7"/>
          <p:cNvSpPr>
            <a:spLocks noGrp="1"/>
          </p:cNvSpPr>
          <p:nvPr>
            <p:ph type="pic" sz="quarter" idx="14"/>
          </p:nvPr>
        </p:nvSpPr>
        <p:spPr>
          <a:xfrm>
            <a:off x="5595770" y="3943685"/>
            <a:ext cx="3324114" cy="2727300"/>
          </a:xfr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35769239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de Column and Pictures">
    <p:spTree>
      <p:nvGrpSpPr>
        <p:cNvPr id="1" name=""/>
        <p:cNvGrpSpPr/>
        <p:nvPr/>
      </p:nvGrpSpPr>
      <p:grpSpPr>
        <a:xfrm>
          <a:off x="0" y="0"/>
          <a:ext cx="0" cy="0"/>
          <a:chOff x="0" y="0"/>
          <a:chExt cx="0" cy="0"/>
        </a:xfrm>
      </p:grpSpPr>
      <p:sp>
        <p:nvSpPr>
          <p:cNvPr id="2" name="Title 1"/>
          <p:cNvSpPr>
            <a:spLocks noGrp="1"/>
          </p:cNvSpPr>
          <p:nvPr>
            <p:ph type="title"/>
          </p:nvPr>
        </p:nvSpPr>
        <p:spPr>
          <a:xfrm>
            <a:off x="622456" y="1041094"/>
            <a:ext cx="8295635" cy="860425"/>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21814" y="1905002"/>
            <a:ext cx="5090498" cy="4779211"/>
          </a:xfrm>
        </p:spPr>
        <p:txBody>
          <a:bodyPr/>
          <a:lstStyle>
            <a:lvl1pPr>
              <a:defRPr sz="2300"/>
            </a:lvl1pPr>
            <a:lvl2pPr>
              <a:defRPr sz="23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7"/>
          <p:cNvSpPr>
            <a:spLocks noGrp="1"/>
          </p:cNvSpPr>
          <p:nvPr>
            <p:ph type="pic" sz="quarter" idx="13"/>
          </p:nvPr>
        </p:nvSpPr>
        <p:spPr>
          <a:xfrm>
            <a:off x="6185648" y="1947135"/>
            <a:ext cx="2700171" cy="2290655"/>
          </a:xfrm>
        </p:spPr>
        <p:txBody>
          <a:bodyPr/>
          <a:lstStyle/>
          <a:p>
            <a:pPr lvl="0"/>
            <a:r>
              <a:rPr lang="en-US" noProof="0" dirty="0" smtClean="0"/>
              <a:t>Click icon to add picture</a:t>
            </a:r>
            <a:endParaRPr lang="en-GB" noProof="0" dirty="0"/>
          </a:p>
        </p:txBody>
      </p:sp>
      <p:sp>
        <p:nvSpPr>
          <p:cNvPr id="9" name="Picture Placeholder 7"/>
          <p:cNvSpPr>
            <a:spLocks noGrp="1"/>
          </p:cNvSpPr>
          <p:nvPr>
            <p:ph type="pic" sz="quarter" idx="14"/>
          </p:nvPr>
        </p:nvSpPr>
        <p:spPr>
          <a:xfrm>
            <a:off x="6196406" y="4378160"/>
            <a:ext cx="2701963" cy="2305879"/>
          </a:xfr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13318135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2965" y="1905002"/>
            <a:ext cx="3082925" cy="4759159"/>
          </a:xfrm>
        </p:spPr>
        <p:txBody>
          <a:bodyPr/>
          <a:lstStyle>
            <a:lvl1pPr>
              <a:defRPr sz="2300"/>
            </a:lvl1pPr>
            <a:lvl2pPr>
              <a:defRPr sz="23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014592" y="1905002"/>
            <a:ext cx="3084512" cy="4759159"/>
          </a:xfrm>
        </p:spPr>
        <p:txBody>
          <a:bodyPr/>
          <a:lstStyle>
            <a:lvl1pPr>
              <a:defRPr sz="2300"/>
            </a:lvl1pPr>
            <a:lvl2pPr>
              <a:defRPr sz="23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6979086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ngle larg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7"/>
          <p:cNvSpPr>
            <a:spLocks noGrp="1"/>
          </p:cNvSpPr>
          <p:nvPr>
            <p:ph sz="quarter" idx="13"/>
          </p:nvPr>
        </p:nvSpPr>
        <p:spPr>
          <a:xfrm>
            <a:off x="612775" y="1903415"/>
            <a:ext cx="8294688" cy="4774113"/>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69246577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ert  single object - picture gtable graph etc">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77865" y="1119188"/>
            <a:ext cx="8218487" cy="5544971"/>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82337675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new 70 line.png"/>
          <p:cNvPicPr>
            <a:picLocks noChangeAspect="1"/>
          </p:cNvPicPr>
          <p:nvPr/>
        </p:nvPicPr>
        <p:blipFill>
          <a:blip r:embed="rId25" cstate="print"/>
          <a:srcRect/>
          <a:stretch>
            <a:fillRect/>
          </a:stretch>
        </p:blipFill>
        <p:spPr bwMode="auto">
          <a:xfrm>
            <a:off x="539262" y="1004888"/>
            <a:ext cx="8604738" cy="5853112"/>
          </a:xfrm>
          <a:prstGeom prst="rect">
            <a:avLst/>
          </a:prstGeom>
          <a:noFill/>
          <a:ln w="9525">
            <a:noFill/>
            <a:miter lim="800000"/>
            <a:headEnd/>
            <a:tailEnd/>
          </a:ln>
        </p:spPr>
      </p:pic>
      <p:sp>
        <p:nvSpPr>
          <p:cNvPr id="1027" name="Rectangle 2"/>
          <p:cNvSpPr>
            <a:spLocks noGrp="1" noChangeArrowheads="1"/>
          </p:cNvSpPr>
          <p:nvPr>
            <p:ph type="title"/>
          </p:nvPr>
        </p:nvSpPr>
        <p:spPr bwMode="auto">
          <a:xfrm>
            <a:off x="622789" y="1041401"/>
            <a:ext cx="8494834" cy="862013"/>
          </a:xfrm>
          <a:prstGeom prst="rect">
            <a:avLst/>
          </a:prstGeom>
          <a:noFill/>
          <a:ln w="9525">
            <a:noFill/>
            <a:miter lim="800000"/>
            <a:headEnd/>
            <a:tailEnd/>
          </a:ln>
        </p:spPr>
        <p:txBody>
          <a:bodyPr vert="horz" wrap="square" lIns="54910" tIns="54910" rIns="54910" bIns="54910" numCol="1" anchor="t"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630116" y="1871663"/>
            <a:ext cx="6320204" cy="3705225"/>
          </a:xfrm>
          <a:prstGeom prst="rect">
            <a:avLst/>
          </a:prstGeom>
          <a:noFill/>
          <a:ln w="9525">
            <a:noFill/>
            <a:miter lim="800000"/>
            <a:headEnd/>
            <a:tailEnd/>
          </a:ln>
        </p:spPr>
        <p:txBody>
          <a:bodyPr vert="horz" wrap="square" lIns="54910" tIns="53643" rIns="54910" bIns="536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12" descr="BREEAM Tab.jpg"/>
          <p:cNvPicPr>
            <a:picLocks noChangeAspect="1"/>
          </p:cNvPicPr>
          <p:nvPr/>
        </p:nvPicPr>
        <p:blipFill>
          <a:blip r:embed="rId26" cstate="print"/>
          <a:srcRect/>
          <a:stretch>
            <a:fillRect/>
          </a:stretch>
        </p:blipFill>
        <p:spPr bwMode="auto">
          <a:xfrm>
            <a:off x="0" y="1009650"/>
            <a:ext cx="381000" cy="5081588"/>
          </a:xfrm>
          <a:prstGeom prst="rect">
            <a:avLst/>
          </a:prstGeom>
          <a:noFill/>
          <a:ln w="9525">
            <a:noFill/>
            <a:miter lim="800000"/>
            <a:headEnd/>
            <a:tailEnd/>
          </a:ln>
        </p:spPr>
      </p:pic>
      <p:pic>
        <p:nvPicPr>
          <p:cNvPr id="1030" name="Picture 10" descr="Breeam_green_rgb.jpg"/>
          <p:cNvPicPr>
            <a:picLocks noChangeAspect="1"/>
          </p:cNvPicPr>
          <p:nvPr/>
        </p:nvPicPr>
        <p:blipFill>
          <a:blip r:embed="rId27" cstate="print"/>
          <a:srcRect/>
          <a:stretch>
            <a:fillRect/>
          </a:stretch>
        </p:blipFill>
        <p:spPr bwMode="auto">
          <a:xfrm>
            <a:off x="662354" y="317500"/>
            <a:ext cx="1387720" cy="431800"/>
          </a:xfrm>
          <a:prstGeom prst="rect">
            <a:avLst/>
          </a:prstGeom>
          <a:noFill/>
          <a:ln w="9525">
            <a:noFill/>
            <a:miter lim="800000"/>
            <a:headEnd/>
            <a:tailEnd/>
          </a:ln>
        </p:spPr>
      </p:pic>
    </p:spTree>
    <p:extLst>
      <p:ext uri="{BB962C8B-B14F-4D97-AF65-F5344CB8AC3E}">
        <p14:creationId xmlns:p14="http://schemas.microsoft.com/office/powerpoint/2010/main" val="650985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28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28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28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2800" b="1">
          <a:solidFill>
            <a:schemeClr val="tx2"/>
          </a:solidFill>
          <a:latin typeface="Arial" charset="0"/>
          <a:ea typeface="ＭＳ Ｐゴシック" pitchFamily="34" charset="-128"/>
          <a:cs typeface="Arial" charset="0"/>
        </a:defRPr>
      </a:lvl5pPr>
      <a:lvl6pPr marL="536433" algn="l" rtl="0" eaLnBrk="1" fontAlgn="base" hangingPunct="1">
        <a:spcBef>
          <a:spcPct val="0"/>
        </a:spcBef>
        <a:spcAft>
          <a:spcPct val="0"/>
        </a:spcAft>
        <a:defRPr sz="2800" b="1">
          <a:solidFill>
            <a:schemeClr val="tx2"/>
          </a:solidFill>
          <a:latin typeface="Arial" charset="0"/>
          <a:cs typeface="Arial" charset="0"/>
        </a:defRPr>
      </a:lvl6pPr>
      <a:lvl7pPr marL="1072866" algn="l" rtl="0" eaLnBrk="1" fontAlgn="base" hangingPunct="1">
        <a:spcBef>
          <a:spcPct val="0"/>
        </a:spcBef>
        <a:spcAft>
          <a:spcPct val="0"/>
        </a:spcAft>
        <a:defRPr sz="2800" b="1">
          <a:solidFill>
            <a:schemeClr val="tx2"/>
          </a:solidFill>
          <a:latin typeface="Arial" charset="0"/>
          <a:cs typeface="Arial" charset="0"/>
        </a:defRPr>
      </a:lvl7pPr>
      <a:lvl8pPr marL="1609298" algn="l" rtl="0" eaLnBrk="1" fontAlgn="base" hangingPunct="1">
        <a:spcBef>
          <a:spcPct val="0"/>
        </a:spcBef>
        <a:spcAft>
          <a:spcPct val="0"/>
        </a:spcAft>
        <a:defRPr sz="2800" b="1">
          <a:solidFill>
            <a:schemeClr val="tx2"/>
          </a:solidFill>
          <a:latin typeface="Arial" charset="0"/>
          <a:cs typeface="Arial" charset="0"/>
        </a:defRPr>
      </a:lvl8pPr>
      <a:lvl9pPr marL="2145731" algn="l" rtl="0" eaLnBrk="1" fontAlgn="base" hangingPunct="1">
        <a:spcBef>
          <a:spcPct val="0"/>
        </a:spcBef>
        <a:spcAft>
          <a:spcPct val="0"/>
        </a:spcAft>
        <a:defRPr sz="2800" b="1">
          <a:solidFill>
            <a:schemeClr val="tx2"/>
          </a:solidFill>
          <a:latin typeface="Arial" charset="0"/>
          <a:cs typeface="Arial" charset="0"/>
        </a:defRPr>
      </a:lvl9pPr>
    </p:titleStyle>
    <p:bodyStyle>
      <a:lvl1pPr marL="276225" indent="-276225" algn="l" rtl="0" eaLnBrk="0" fontAlgn="base" hangingPunct="0">
        <a:spcBef>
          <a:spcPct val="20000"/>
        </a:spcBef>
        <a:spcAft>
          <a:spcPct val="20000"/>
        </a:spcAft>
        <a:buFont typeface="Arial" charset="0"/>
        <a:buChar char="–"/>
        <a:defRPr>
          <a:solidFill>
            <a:schemeClr val="tx1"/>
          </a:solidFill>
          <a:latin typeface="+mn-lt"/>
          <a:ea typeface="ＭＳ Ｐゴシック" pitchFamily="34" charset="-128"/>
          <a:cs typeface="+mn-cs"/>
        </a:defRPr>
      </a:lvl1pPr>
      <a:lvl2pPr marL="635000" indent="-355600" algn="l" rtl="0" eaLnBrk="0" fontAlgn="base" hangingPunct="0">
        <a:spcBef>
          <a:spcPct val="0"/>
        </a:spcBef>
        <a:spcAft>
          <a:spcPct val="0"/>
        </a:spcAft>
        <a:buChar char="–"/>
        <a:defRPr>
          <a:solidFill>
            <a:schemeClr val="tx1"/>
          </a:solidFill>
          <a:latin typeface="+mn-lt"/>
          <a:ea typeface="ＭＳ Ｐゴシック" pitchFamily="34" charset="-128"/>
          <a:cs typeface="+mn-cs"/>
        </a:defRPr>
      </a:lvl2pPr>
      <a:lvl3pPr marL="941388" indent="-304800" algn="l" rtl="0" eaLnBrk="0" fontAlgn="base" hangingPunct="0">
        <a:spcBef>
          <a:spcPct val="0"/>
        </a:spcBef>
        <a:spcAft>
          <a:spcPct val="0"/>
        </a:spcAft>
        <a:buChar char="•"/>
        <a:defRPr>
          <a:solidFill>
            <a:schemeClr val="tx1"/>
          </a:solidFill>
          <a:latin typeface="+mn-lt"/>
          <a:ea typeface="ＭＳ Ｐゴシック" pitchFamily="34" charset="-128"/>
          <a:cs typeface="+mn-cs"/>
        </a:defRPr>
      </a:lvl3pPr>
      <a:lvl4pPr marL="1271588" indent="-327025" algn="l" rtl="0" eaLnBrk="0" fontAlgn="base" hangingPunct="0">
        <a:spcBef>
          <a:spcPct val="0"/>
        </a:spcBef>
        <a:spcAft>
          <a:spcPct val="0"/>
        </a:spcAft>
        <a:buChar char="–"/>
        <a:defRPr>
          <a:solidFill>
            <a:schemeClr val="tx1"/>
          </a:solidFill>
          <a:latin typeface="+mn-lt"/>
          <a:ea typeface="ＭＳ Ｐゴシック" pitchFamily="34" charset="-128"/>
          <a:cs typeface="+mn-cs"/>
        </a:defRPr>
      </a:lvl4pPr>
      <a:lvl5pPr marL="1497013" indent="-222250" algn="l" rtl="0" eaLnBrk="0" fontAlgn="base" hangingPunct="0">
        <a:spcBef>
          <a:spcPct val="0"/>
        </a:spcBef>
        <a:spcAft>
          <a:spcPct val="0"/>
        </a:spcAft>
        <a:buChar char="»"/>
        <a:defRPr>
          <a:solidFill>
            <a:schemeClr val="tx1"/>
          </a:solidFill>
          <a:latin typeface="+mn-lt"/>
          <a:ea typeface="ＭＳ Ｐゴシック" pitchFamily="34" charset="-128"/>
          <a:cs typeface="+mn-cs"/>
        </a:defRPr>
      </a:lvl5pPr>
      <a:lvl6pPr marL="2033974" indent="-223514" algn="l" rtl="0" eaLnBrk="1" fontAlgn="base" hangingPunct="1">
        <a:spcBef>
          <a:spcPct val="0"/>
        </a:spcBef>
        <a:spcAft>
          <a:spcPct val="0"/>
        </a:spcAft>
        <a:buChar char="»"/>
        <a:defRPr>
          <a:solidFill>
            <a:schemeClr val="tx1"/>
          </a:solidFill>
          <a:latin typeface="+mn-lt"/>
          <a:cs typeface="+mn-cs"/>
        </a:defRPr>
      </a:lvl6pPr>
      <a:lvl7pPr marL="2570407" indent="-223514" algn="l" rtl="0" eaLnBrk="1" fontAlgn="base" hangingPunct="1">
        <a:spcBef>
          <a:spcPct val="0"/>
        </a:spcBef>
        <a:spcAft>
          <a:spcPct val="0"/>
        </a:spcAft>
        <a:buChar char="»"/>
        <a:defRPr>
          <a:solidFill>
            <a:schemeClr val="tx1"/>
          </a:solidFill>
          <a:latin typeface="+mn-lt"/>
          <a:cs typeface="+mn-cs"/>
        </a:defRPr>
      </a:lvl7pPr>
      <a:lvl8pPr marL="3106840" indent="-223514" algn="l" rtl="0" eaLnBrk="1" fontAlgn="base" hangingPunct="1">
        <a:spcBef>
          <a:spcPct val="0"/>
        </a:spcBef>
        <a:spcAft>
          <a:spcPct val="0"/>
        </a:spcAft>
        <a:buChar char="»"/>
        <a:defRPr>
          <a:solidFill>
            <a:schemeClr val="tx1"/>
          </a:solidFill>
          <a:latin typeface="+mn-lt"/>
          <a:cs typeface="+mn-cs"/>
        </a:defRPr>
      </a:lvl8pPr>
      <a:lvl9pPr marL="3643272" indent="-223514" algn="l" rtl="0" eaLnBrk="1" fontAlgn="base" hangingPunct="1">
        <a:spcBef>
          <a:spcPct val="0"/>
        </a:spcBef>
        <a:spcAft>
          <a:spcPct val="0"/>
        </a:spcAft>
        <a:buChar char="»"/>
        <a:defRPr>
          <a:solidFill>
            <a:schemeClr val="tx1"/>
          </a:solidFill>
          <a:latin typeface="+mn-lt"/>
          <a:cs typeface="+mn-cs"/>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reeam.org/2014"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ctrTitle"/>
          </p:nvPr>
        </p:nvSpPr>
        <p:spPr>
          <a:xfrm>
            <a:off x="628650" y="1033463"/>
            <a:ext cx="8083062" cy="811212"/>
          </a:xfrm>
        </p:spPr>
        <p:txBody>
          <a:bodyPr/>
          <a:lstStyle/>
          <a:p>
            <a:pPr eaLnBrk="1" hangingPunct="1"/>
            <a:r>
              <a:rPr lang="en-GB" sz="3600" dirty="0" smtClean="0"/>
              <a:t>BREEAM UK New Construction 2014</a:t>
            </a:r>
            <a:br>
              <a:rPr lang="en-GB" sz="3600" dirty="0" smtClean="0"/>
            </a:br>
            <a:r>
              <a:rPr lang="en-GB" sz="3600" dirty="0" smtClean="0"/>
              <a:t>Key updates from 2011 version</a:t>
            </a:r>
            <a:br>
              <a:rPr lang="en-GB" sz="3600" dirty="0" smtClean="0"/>
            </a:br>
            <a:endParaRPr lang="en-GB" sz="3600" dirty="0" smtClean="0"/>
          </a:p>
        </p:txBody>
      </p:sp>
      <p:sp>
        <p:nvSpPr>
          <p:cNvPr id="17411" name="Rectangle 8"/>
          <p:cNvSpPr>
            <a:spLocks noGrp="1" noChangeArrowheads="1"/>
          </p:cNvSpPr>
          <p:nvPr>
            <p:ph type="subTitle" idx="1"/>
          </p:nvPr>
        </p:nvSpPr>
        <p:spPr>
          <a:xfrm>
            <a:off x="685801" y="2256085"/>
            <a:ext cx="7675685" cy="1604963"/>
          </a:xfrm>
        </p:spPr>
        <p:txBody>
          <a:bodyPr/>
          <a:lstStyle/>
          <a:p>
            <a:pPr eaLnBrk="1" hangingPunct="1"/>
            <a:r>
              <a:rPr lang="en-GB" dirty="0" smtClean="0"/>
              <a:t>Key contact: </a:t>
            </a:r>
          </a:p>
          <a:p>
            <a:pPr eaLnBrk="1" hangingPunct="1"/>
            <a:r>
              <a:rPr lang="en-GB" dirty="0" smtClean="0"/>
              <a:t>Sarah McCarrick, Senior Consultant BRE Global</a:t>
            </a:r>
          </a:p>
          <a:p>
            <a:pPr eaLnBrk="1" hangingPunct="1"/>
            <a:r>
              <a:rPr lang="en-GB" dirty="0" smtClean="0"/>
              <a:t>- From her presentation </a:t>
            </a:r>
            <a:r>
              <a:rPr lang="en-GB" dirty="0"/>
              <a:t>to EAUC Annual </a:t>
            </a:r>
            <a:r>
              <a:rPr lang="en-GB" dirty="0" smtClean="0"/>
              <a:t>Conference held at Nottingham Trent University, May 2014 [updated]</a:t>
            </a:r>
            <a:endParaRPr lang="en-GB" sz="2400" dirty="0">
              <a:solidFill>
                <a:schemeClr val="tx1"/>
              </a:solidFill>
            </a:endParaRPr>
          </a:p>
          <a:p>
            <a:pPr eaLnBrk="1" hangingPunct="1"/>
            <a:r>
              <a:rPr lang="en-GB" dirty="0" smtClean="0"/>
              <a:t> </a:t>
            </a:r>
          </a:p>
          <a:p>
            <a:pPr eaLnBrk="1" hangingPunct="1"/>
            <a:endParaRPr lang="en-GB" dirty="0" smtClean="0"/>
          </a:p>
          <a:p>
            <a:pPr eaLnBrk="1" hangingPunct="1"/>
            <a:endParaRPr lang="en-GB" dirty="0" smtClean="0"/>
          </a:p>
          <a:p>
            <a:pPr eaLnBrk="1" hangingPunct="1"/>
            <a:endParaRPr lang="en-GB" dirty="0"/>
          </a:p>
          <a:p>
            <a:pPr eaLnBrk="1" hangingPunct="1"/>
            <a:endParaRPr lang="en-GB" dirty="0" smtClean="0"/>
          </a:p>
          <a:p>
            <a:pPr eaLnBrk="1" hangingPunct="1"/>
            <a:endParaRPr lang="en-GB" dirty="0" smtClean="0"/>
          </a:p>
          <a:p>
            <a:pPr eaLnBrk="1" hangingPunct="1"/>
            <a:endParaRPr lang="en-GB" dirty="0"/>
          </a:p>
          <a:p>
            <a:pPr eaLnBrk="1" hangingPunct="1"/>
            <a:endParaRPr lang="en-GB" dirty="0" smtClean="0"/>
          </a:p>
          <a:p>
            <a:pPr eaLnBrk="1" hangingPunct="1"/>
            <a:endParaRPr lang="en-GB" dirty="0"/>
          </a:p>
          <a:p>
            <a:pPr eaLnBrk="1" hangingPunct="1"/>
            <a:endParaRPr lang="en-GB" dirty="0" smtClean="0"/>
          </a:p>
          <a:p>
            <a:pPr eaLnBrk="1" hangingPunct="1"/>
            <a:endParaRPr lang="en-GB" dirty="0" smtClean="0">
              <a:solidFill>
                <a:schemeClr val="tx1"/>
              </a:solidFill>
            </a:endParaRPr>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334405349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828" y="1052736"/>
            <a:ext cx="8385659" cy="4509026"/>
          </a:xfrm>
        </p:spPr>
        <p:txBody>
          <a:bodyPr/>
          <a:lstStyle/>
          <a:p>
            <a:pPr marL="277530" indent="-277530">
              <a:buNone/>
              <a:defRPr/>
            </a:pPr>
            <a:r>
              <a:rPr lang="en-GB" sz="3600" b="1" i="1" dirty="0" smtClean="0"/>
              <a:t>No major changes for: </a:t>
            </a:r>
          </a:p>
          <a:p>
            <a:pPr marL="277530" indent="-277530">
              <a:buNone/>
              <a:defRPr/>
            </a:pPr>
            <a:endParaRPr lang="en-GB" sz="1900" b="1" dirty="0"/>
          </a:p>
          <a:p>
            <a:pPr marL="277530" indent="-277530">
              <a:buNone/>
              <a:defRPr/>
            </a:pPr>
            <a:r>
              <a:rPr lang="en-GB" sz="2400" b="1" dirty="0" smtClean="0"/>
              <a:t>Water </a:t>
            </a:r>
            <a:r>
              <a:rPr lang="en-GB" sz="2400" b="1" dirty="0"/>
              <a:t>Leak Detection </a:t>
            </a:r>
          </a:p>
          <a:p>
            <a:pPr marL="0" indent="0">
              <a:buNone/>
              <a:defRPr/>
            </a:pPr>
            <a:r>
              <a:rPr lang="en-GB" sz="2400" dirty="0"/>
              <a:t>Issue restructured. Content broadly the same</a:t>
            </a:r>
          </a:p>
          <a:p>
            <a:pPr marL="277530" indent="-277530">
              <a:buNone/>
              <a:defRPr/>
            </a:pPr>
            <a:endParaRPr lang="en-GB" sz="2400" b="1" dirty="0"/>
          </a:p>
          <a:p>
            <a:pPr marL="277530" indent="-277530">
              <a:buNone/>
              <a:defRPr/>
            </a:pPr>
            <a:r>
              <a:rPr lang="en-GB" sz="2400" b="1" dirty="0" smtClean="0"/>
              <a:t>Water Efficient Equipment</a:t>
            </a:r>
          </a:p>
          <a:p>
            <a:pPr marL="0" indent="0">
              <a:buNone/>
              <a:defRPr/>
            </a:pPr>
            <a:r>
              <a:rPr lang="en-GB" sz="2400" dirty="0" smtClean="0"/>
              <a:t>Rationalised to focus on </a:t>
            </a:r>
            <a:r>
              <a:rPr lang="en-GB" sz="2400" dirty="0"/>
              <a:t>‘unregulated water</a:t>
            </a:r>
            <a:r>
              <a:rPr lang="en-GB" sz="2400" dirty="0" smtClean="0"/>
              <a:t>’ rather than specific aspects of e.g. irrigation &amp; vehicle wash</a:t>
            </a:r>
          </a:p>
          <a:p>
            <a:pPr>
              <a:defRPr/>
            </a:pPr>
            <a:endParaRPr lang="en-GB" sz="1900" dirty="0" smtClean="0"/>
          </a:p>
        </p:txBody>
      </p:sp>
      <p:pic>
        <p:nvPicPr>
          <p:cNvPr id="5" name="Picture 10" descr="MPj04331430000[1]"/>
          <p:cNvPicPr>
            <a:picLocks noChangeAspect="1" noChangeArrowheads="1"/>
          </p:cNvPicPr>
          <p:nvPr/>
        </p:nvPicPr>
        <p:blipFill>
          <a:blip r:embed="rId3" cstate="print"/>
          <a:srcRect/>
          <a:stretch>
            <a:fillRect/>
          </a:stretch>
        </p:blipFill>
        <p:spPr bwMode="auto">
          <a:xfrm>
            <a:off x="5652120" y="271488"/>
            <a:ext cx="3491880" cy="2326133"/>
          </a:xfrm>
          <a:prstGeom prst="rect">
            <a:avLst/>
          </a:prstGeom>
          <a:noFill/>
          <a:ln w="9525">
            <a:noFill/>
            <a:miter lim="800000"/>
            <a:headEnd/>
            <a:tailEnd/>
          </a:ln>
        </p:spPr>
      </p:pic>
    </p:spTree>
    <p:extLst>
      <p:ext uri="{BB962C8B-B14F-4D97-AF65-F5344CB8AC3E}">
        <p14:creationId xmlns:p14="http://schemas.microsoft.com/office/powerpoint/2010/main" val="165891033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324" y="1052736"/>
            <a:ext cx="8127140" cy="5405214"/>
          </a:xfrm>
        </p:spPr>
        <p:txBody>
          <a:bodyPr/>
          <a:lstStyle/>
          <a:p>
            <a:pPr marL="0" indent="0">
              <a:buFont typeface="Arial" charset="0"/>
              <a:buNone/>
              <a:defRPr/>
            </a:pPr>
            <a:r>
              <a:rPr lang="en-GB" sz="2400" b="1" dirty="0"/>
              <a:t>Responsible Sourcing of Materials</a:t>
            </a:r>
          </a:p>
          <a:p>
            <a:pPr marL="0" indent="0">
              <a:buNone/>
              <a:defRPr/>
            </a:pPr>
            <a:r>
              <a:rPr lang="en-GB" sz="2400" dirty="0" smtClean="0"/>
              <a:t>Revised scoring and tier levels</a:t>
            </a:r>
          </a:p>
          <a:p>
            <a:pPr marL="0" indent="0">
              <a:buNone/>
              <a:defRPr/>
            </a:pPr>
            <a:endParaRPr lang="en-GB" sz="700" dirty="0" smtClean="0"/>
          </a:p>
          <a:p>
            <a:pPr marL="0" indent="0">
              <a:buNone/>
              <a:defRPr/>
            </a:pPr>
            <a:r>
              <a:rPr lang="en-GB" sz="2400" b="1" dirty="0" smtClean="0"/>
              <a:t>Designing </a:t>
            </a:r>
            <a:r>
              <a:rPr lang="en-GB" sz="2400" b="1" dirty="0"/>
              <a:t>for Durability &amp; Resilience </a:t>
            </a:r>
          </a:p>
          <a:p>
            <a:pPr marL="0" indent="0">
              <a:buNone/>
              <a:defRPr/>
            </a:pPr>
            <a:r>
              <a:rPr lang="en-GB" sz="2400" dirty="0" smtClean="0"/>
              <a:t>Change from </a:t>
            </a:r>
            <a:r>
              <a:rPr lang="en-GB" sz="2400" i="1" dirty="0" smtClean="0"/>
              <a:t>Designing </a:t>
            </a:r>
            <a:r>
              <a:rPr lang="en-GB" sz="2400" i="1" dirty="0"/>
              <a:t>for </a:t>
            </a:r>
            <a:r>
              <a:rPr lang="en-GB" sz="2400" i="1" dirty="0" smtClean="0"/>
              <a:t>Robustness</a:t>
            </a:r>
            <a:endParaRPr lang="en-GB" sz="2400" i="1" dirty="0"/>
          </a:p>
          <a:p>
            <a:pPr marL="0" indent="0">
              <a:buNone/>
              <a:defRPr/>
            </a:pPr>
            <a:r>
              <a:rPr lang="en-GB" sz="2400" dirty="0"/>
              <a:t>New requirement relating to material degradation e.g. corrosion, rotting, </a:t>
            </a:r>
            <a:r>
              <a:rPr lang="en-GB" sz="2400" dirty="0" smtClean="0"/>
              <a:t>discolouration</a:t>
            </a:r>
          </a:p>
          <a:p>
            <a:pPr marL="0" indent="0">
              <a:buNone/>
              <a:defRPr/>
            </a:pPr>
            <a:endParaRPr lang="en-GB" sz="600" dirty="0" smtClean="0"/>
          </a:p>
          <a:p>
            <a:pPr marL="0" indent="0">
              <a:buNone/>
              <a:defRPr/>
            </a:pPr>
            <a:r>
              <a:rPr lang="en-GB" sz="2400" b="1" i="1" dirty="0"/>
              <a:t>New </a:t>
            </a:r>
            <a:r>
              <a:rPr lang="en-GB" sz="2400" b="1" i="1" dirty="0" smtClean="0"/>
              <a:t>Issue: </a:t>
            </a:r>
            <a:r>
              <a:rPr lang="en-GB" sz="2400" b="1" dirty="0" smtClean="0"/>
              <a:t>Material </a:t>
            </a:r>
            <a:r>
              <a:rPr lang="en-GB" sz="2400" b="1" dirty="0"/>
              <a:t>Efficiency </a:t>
            </a:r>
            <a:endParaRPr lang="en-GB" sz="2400" b="1" dirty="0" smtClean="0"/>
          </a:p>
          <a:p>
            <a:pPr marL="0" indent="0">
              <a:buNone/>
              <a:defRPr/>
            </a:pPr>
            <a:r>
              <a:rPr lang="en-GB" sz="2400" dirty="0" smtClean="0"/>
              <a:t>Aim</a:t>
            </a:r>
            <a:r>
              <a:rPr lang="en-GB" sz="2400" dirty="0"/>
              <a:t>: </a:t>
            </a:r>
            <a:r>
              <a:rPr lang="en-GB" sz="2400" i="1" dirty="0"/>
              <a:t>to recognise and encourage measures to optimise material efficiency to minimise environmental impact of material use and </a:t>
            </a:r>
            <a:r>
              <a:rPr lang="en-GB" sz="2400" i="1" dirty="0" smtClean="0"/>
              <a:t>waste</a:t>
            </a:r>
            <a:endParaRPr lang="en-GB" sz="2400" b="1" i="1" dirty="0"/>
          </a:p>
          <a:p>
            <a:pPr marL="277530" indent="-277530">
              <a:defRPr/>
            </a:pPr>
            <a:endParaRPr lang="en-GB" sz="1900" dirty="0"/>
          </a:p>
          <a:p>
            <a:pPr marL="0" indent="0">
              <a:buNone/>
              <a:defRPr/>
            </a:pPr>
            <a:endParaRPr lang="en-GB" sz="1900" dirty="0" smtClean="0"/>
          </a:p>
          <a:p>
            <a:pPr marL="0" indent="0">
              <a:buNone/>
              <a:defRPr/>
            </a:pPr>
            <a:endParaRPr lang="en-GB" sz="1900" dirty="0" smtClean="0"/>
          </a:p>
          <a:p>
            <a:pPr marL="277530" indent="-277530">
              <a:defRPr/>
            </a:pPr>
            <a:endParaRPr lang="en-GB" sz="1900" dirty="0">
              <a:solidFill>
                <a:srgbClr val="4D4D4D"/>
              </a:solidFill>
            </a:endParaRPr>
          </a:p>
          <a:p>
            <a:pPr marL="277530" indent="-277530">
              <a:defRPr/>
            </a:pPr>
            <a:endParaRPr lang="en-GB" sz="1900" dirty="0" smtClean="0">
              <a:solidFill>
                <a:srgbClr val="4D4D4D"/>
              </a:solidFill>
            </a:endParaRPr>
          </a:p>
          <a:p>
            <a:pPr marL="277530" indent="-277530">
              <a:defRPr/>
            </a:pPr>
            <a:endParaRPr lang="en-GB" sz="800" dirty="0" smtClean="0">
              <a:solidFill>
                <a:srgbClr val="FF0000"/>
              </a:solidFill>
            </a:endParaRPr>
          </a:p>
          <a:p>
            <a:pPr marL="0" indent="0">
              <a:buFont typeface="Arial" charset="0"/>
              <a:buNone/>
              <a:defRPr/>
            </a:pPr>
            <a:endParaRPr lang="en-GB" sz="1900" b="1" i="1" dirty="0" smtClean="0"/>
          </a:p>
        </p:txBody>
      </p:sp>
      <p:pic>
        <p:nvPicPr>
          <p:cNvPr id="28676" name="Picture 13" descr="MPj01779890000[1]"/>
          <p:cNvPicPr>
            <a:picLocks noChangeAspect="1" noChangeArrowheads="1"/>
          </p:cNvPicPr>
          <p:nvPr/>
        </p:nvPicPr>
        <p:blipFill>
          <a:blip r:embed="rId3" cstate="print"/>
          <a:srcRect/>
          <a:stretch>
            <a:fillRect/>
          </a:stretch>
        </p:blipFill>
        <p:spPr bwMode="auto">
          <a:xfrm>
            <a:off x="6307240" y="1052736"/>
            <a:ext cx="2836760" cy="2016224"/>
          </a:xfrm>
          <a:prstGeom prst="rect">
            <a:avLst/>
          </a:prstGeom>
          <a:noFill/>
          <a:ln w="9525">
            <a:noFill/>
            <a:miter lim="800000"/>
            <a:headEnd/>
            <a:tailEnd/>
          </a:ln>
        </p:spPr>
      </p:pic>
    </p:spTree>
    <p:extLst>
      <p:ext uri="{BB962C8B-B14F-4D97-AF65-F5344CB8AC3E}">
        <p14:creationId xmlns:p14="http://schemas.microsoft.com/office/powerpoint/2010/main" val="15431493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621324" y="1052736"/>
            <a:ext cx="6008077" cy="5046439"/>
          </a:xfrm>
        </p:spPr>
        <p:txBody>
          <a:bodyPr/>
          <a:lstStyle/>
          <a:p>
            <a:pPr>
              <a:buNone/>
            </a:pPr>
            <a:r>
              <a:rPr lang="en-GB" sz="3600" b="1" i="1" dirty="0" smtClean="0"/>
              <a:t>No major changes</a:t>
            </a:r>
          </a:p>
          <a:p>
            <a:pPr>
              <a:buFont typeface="Arial" charset="0"/>
              <a:buNone/>
            </a:pPr>
            <a:r>
              <a:rPr lang="en-GB" sz="2400" b="1" dirty="0" smtClean="0"/>
              <a:t>Construction Waste Management</a:t>
            </a:r>
          </a:p>
          <a:p>
            <a:pPr marL="0" indent="0">
              <a:buNone/>
            </a:pPr>
            <a:r>
              <a:rPr lang="en-GB" sz="2400" dirty="0" smtClean="0"/>
              <a:t>Reviewed resource efficiency </a:t>
            </a:r>
            <a:br>
              <a:rPr lang="en-GB" sz="2400" dirty="0" smtClean="0"/>
            </a:br>
            <a:r>
              <a:rPr lang="en-GB" sz="2400" dirty="0" smtClean="0"/>
              <a:t>benchmarks but no change</a:t>
            </a:r>
          </a:p>
          <a:p>
            <a:pPr marL="0" indent="0">
              <a:buNone/>
            </a:pPr>
            <a:r>
              <a:rPr lang="en-GB" sz="2400" dirty="0" smtClean="0"/>
              <a:t>Terminology amended: </a:t>
            </a:r>
            <a:br>
              <a:rPr lang="en-GB" sz="2400" dirty="0" smtClean="0"/>
            </a:br>
            <a:r>
              <a:rPr lang="en-GB" sz="2400" dirty="0" smtClean="0"/>
              <a:t>“Resource Management Plans” </a:t>
            </a:r>
            <a:br>
              <a:rPr lang="en-GB" sz="2400" dirty="0" smtClean="0"/>
            </a:br>
            <a:r>
              <a:rPr lang="en-GB" sz="2400" dirty="0" smtClean="0"/>
              <a:t>replace “Site Waste Management Plans” </a:t>
            </a:r>
          </a:p>
          <a:p>
            <a:pPr marL="0" indent="0">
              <a:buNone/>
            </a:pPr>
            <a:endParaRPr lang="en-GB" sz="1200" dirty="0" smtClean="0"/>
          </a:p>
          <a:p>
            <a:pPr>
              <a:buFont typeface="Arial" charset="0"/>
              <a:buNone/>
            </a:pPr>
            <a:r>
              <a:rPr lang="en-GB" sz="2400" b="1" dirty="0" smtClean="0"/>
              <a:t>Recycled Aggregates</a:t>
            </a:r>
          </a:p>
          <a:p>
            <a:pPr marL="0" indent="0">
              <a:buNone/>
            </a:pPr>
            <a:r>
              <a:rPr lang="en-GB" sz="2400" dirty="0" smtClean="0"/>
              <a:t>Benchmarks updated</a:t>
            </a:r>
          </a:p>
          <a:p>
            <a:endParaRPr lang="en-GB" sz="2400" dirty="0" smtClean="0"/>
          </a:p>
          <a:p>
            <a:endParaRPr lang="en-GB" sz="2400" dirty="0" smtClean="0"/>
          </a:p>
          <a:p>
            <a:endParaRPr lang="en-GB" sz="800" b="1" dirty="0" smtClean="0"/>
          </a:p>
        </p:txBody>
      </p:sp>
      <p:pic>
        <p:nvPicPr>
          <p:cNvPr id="30724" name="Picture 11" descr="MPj04373420000[1]"/>
          <p:cNvPicPr>
            <a:picLocks noChangeAspect="1" noChangeArrowheads="1"/>
          </p:cNvPicPr>
          <p:nvPr/>
        </p:nvPicPr>
        <p:blipFill>
          <a:blip r:embed="rId3" cstate="print"/>
          <a:srcRect/>
          <a:stretch>
            <a:fillRect/>
          </a:stretch>
        </p:blipFill>
        <p:spPr bwMode="auto">
          <a:xfrm>
            <a:off x="5508105" y="1228804"/>
            <a:ext cx="3600400" cy="2704252"/>
          </a:xfrm>
          <a:prstGeom prst="rect">
            <a:avLst/>
          </a:prstGeom>
          <a:noFill/>
          <a:ln w="9525">
            <a:noFill/>
            <a:miter lim="800000"/>
            <a:headEnd/>
            <a:tailEnd/>
          </a:ln>
        </p:spPr>
      </p:pic>
    </p:spTree>
    <p:extLst>
      <p:ext uri="{BB962C8B-B14F-4D97-AF65-F5344CB8AC3E}">
        <p14:creationId xmlns:p14="http://schemas.microsoft.com/office/powerpoint/2010/main" val="266631233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621322" y="1052737"/>
            <a:ext cx="8415174" cy="5500466"/>
          </a:xfrm>
        </p:spPr>
        <p:txBody>
          <a:bodyPr/>
          <a:lstStyle/>
          <a:p>
            <a:pPr>
              <a:buFont typeface="Arial" charset="0"/>
              <a:buNone/>
            </a:pPr>
            <a:r>
              <a:rPr lang="en-GB" sz="2400" b="1" dirty="0" smtClean="0"/>
              <a:t>Functional Adaptability – </a:t>
            </a:r>
            <a:r>
              <a:rPr lang="en-GB" sz="2400" b="1" i="1" dirty="0" smtClean="0"/>
              <a:t>New Issue </a:t>
            </a:r>
          </a:p>
          <a:p>
            <a:pPr marL="0" indent="0">
              <a:buNone/>
            </a:pPr>
            <a:r>
              <a:rPr lang="en-GB" sz="2400" b="1" dirty="0" smtClean="0"/>
              <a:t>Aim</a:t>
            </a:r>
            <a:r>
              <a:rPr lang="en-GB" sz="2400" dirty="0" smtClean="0"/>
              <a:t>: </a:t>
            </a:r>
            <a:r>
              <a:rPr lang="en-GB" sz="2400" i="1" dirty="0"/>
              <a:t>To recognise and encourage measures taken to accommodate future changes of use </a:t>
            </a:r>
            <a:r>
              <a:rPr lang="en-GB" sz="2400" i="1" dirty="0" smtClean="0"/>
              <a:t>over </a:t>
            </a:r>
            <a:r>
              <a:rPr lang="en-GB" sz="2400" i="1" dirty="0"/>
              <a:t>its </a:t>
            </a:r>
            <a:r>
              <a:rPr lang="en-GB" sz="2400" i="1" dirty="0" smtClean="0"/>
              <a:t>lifespan</a:t>
            </a:r>
            <a:endParaRPr lang="en-GB" sz="2400" dirty="0" smtClean="0"/>
          </a:p>
          <a:p>
            <a:pPr marL="0" indent="0">
              <a:spcBef>
                <a:spcPts val="0"/>
              </a:spcBef>
              <a:spcAft>
                <a:spcPts val="1200"/>
              </a:spcAft>
              <a:buNone/>
              <a:tabLst>
                <a:tab pos="266700" algn="l"/>
              </a:tabLst>
            </a:pPr>
            <a:r>
              <a:rPr lang="en-GB" sz="2400" dirty="0"/>
              <a:t>	</a:t>
            </a:r>
            <a:r>
              <a:rPr lang="en-GB" sz="2400" dirty="0" smtClean="0"/>
              <a:t>Including</a:t>
            </a:r>
            <a:r>
              <a:rPr lang="en-GB" sz="2400" dirty="0"/>
              <a:t>:</a:t>
            </a:r>
          </a:p>
          <a:p>
            <a:pPr lvl="1">
              <a:spcBef>
                <a:spcPts val="0"/>
              </a:spcBef>
              <a:spcAft>
                <a:spcPts val="1200"/>
              </a:spcAft>
              <a:buFont typeface="Courier New" pitchFamily="49" charset="0"/>
              <a:buChar char="o"/>
            </a:pPr>
            <a:r>
              <a:rPr lang="en-GB" sz="2400" dirty="0" smtClean="0"/>
              <a:t>internal </a:t>
            </a:r>
            <a:r>
              <a:rPr lang="en-GB" sz="2400" dirty="0"/>
              <a:t>environment to accommodate changes in working practices</a:t>
            </a:r>
          </a:p>
          <a:p>
            <a:pPr lvl="1">
              <a:spcBef>
                <a:spcPts val="0"/>
              </a:spcBef>
              <a:spcAft>
                <a:spcPts val="1200"/>
              </a:spcAft>
              <a:buFont typeface="Courier New" pitchFamily="49" charset="0"/>
              <a:buChar char="o"/>
            </a:pPr>
            <a:r>
              <a:rPr lang="en-GB" sz="2400" dirty="0" smtClean="0"/>
              <a:t>the </a:t>
            </a:r>
            <a:r>
              <a:rPr lang="en-GB" sz="2400" dirty="0"/>
              <a:t>internal physical space and external shell to accommodate change in use</a:t>
            </a:r>
          </a:p>
          <a:p>
            <a:pPr lvl="1">
              <a:spcBef>
                <a:spcPts val="0"/>
              </a:spcBef>
              <a:spcAft>
                <a:spcPts val="1200"/>
              </a:spcAft>
              <a:buFont typeface="Courier New" pitchFamily="49" charset="0"/>
              <a:buChar char="o"/>
            </a:pPr>
            <a:r>
              <a:rPr lang="en-GB" sz="2400" dirty="0"/>
              <a:t>Design for ease of replacement of all major plant </a:t>
            </a:r>
            <a:r>
              <a:rPr lang="en-GB" sz="2400" dirty="0" smtClean="0"/>
              <a:t/>
            </a:r>
            <a:br>
              <a:rPr lang="en-GB" sz="2400" dirty="0" smtClean="0"/>
            </a:br>
            <a:r>
              <a:rPr lang="en-GB" sz="2400" dirty="0" smtClean="0"/>
              <a:t>within </a:t>
            </a:r>
            <a:r>
              <a:rPr lang="en-GB" sz="2400" dirty="0"/>
              <a:t>the life of the building </a:t>
            </a:r>
            <a:endParaRPr lang="en-GB" sz="2400" dirty="0" smtClean="0"/>
          </a:p>
          <a:p>
            <a:pPr lvl="1">
              <a:buFont typeface="Courier New" pitchFamily="49" charset="0"/>
              <a:buChar char="o"/>
            </a:pPr>
            <a:r>
              <a:rPr lang="en-GB" sz="2400" dirty="0" smtClean="0"/>
              <a:t>Ability </a:t>
            </a:r>
            <a:r>
              <a:rPr lang="en-GB" sz="2400" dirty="0"/>
              <a:t>for major refurbishment, </a:t>
            </a:r>
            <a:r>
              <a:rPr lang="en-GB" sz="2400" dirty="0" smtClean="0"/>
              <a:t>inc </a:t>
            </a:r>
            <a:r>
              <a:rPr lang="en-GB" sz="2400" dirty="0"/>
              <a:t>replacing </a:t>
            </a:r>
            <a:r>
              <a:rPr lang="en-GB" sz="2400" dirty="0" smtClean="0"/>
              <a:t>façade</a:t>
            </a:r>
            <a:endParaRPr lang="en-GB" sz="2400" b="1" dirty="0" smtClean="0"/>
          </a:p>
        </p:txBody>
      </p:sp>
    </p:spTree>
    <p:extLst>
      <p:ext uri="{BB962C8B-B14F-4D97-AF65-F5344CB8AC3E}">
        <p14:creationId xmlns:p14="http://schemas.microsoft.com/office/powerpoint/2010/main" val="97125542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16" y="1052736"/>
            <a:ext cx="8260372" cy="3930429"/>
          </a:xfrm>
        </p:spPr>
        <p:txBody>
          <a:bodyPr/>
          <a:lstStyle/>
          <a:p>
            <a:pPr marL="277530" indent="-277530">
              <a:buFont typeface="Arial" charset="0"/>
              <a:buNone/>
              <a:defRPr/>
            </a:pPr>
            <a:r>
              <a:rPr lang="en-GB" sz="2400" b="1" dirty="0" smtClean="0"/>
              <a:t>Land Use and Ecology Category</a:t>
            </a:r>
          </a:p>
          <a:p>
            <a:pPr marL="277530" indent="-277530">
              <a:defRPr/>
            </a:pPr>
            <a:r>
              <a:rPr lang="en-GB" sz="2400" dirty="0" smtClean="0"/>
              <a:t>Review informed by Steering Group of ecology experts </a:t>
            </a:r>
          </a:p>
          <a:p>
            <a:pPr marL="277530" indent="-277530">
              <a:defRPr/>
            </a:pPr>
            <a:r>
              <a:rPr lang="en-GB" sz="2400" dirty="0" smtClean="0"/>
              <a:t>Clarifications and movement of criteria </a:t>
            </a:r>
          </a:p>
          <a:p>
            <a:pPr marL="277530" indent="-277530">
              <a:defRPr/>
            </a:pPr>
            <a:r>
              <a:rPr lang="en-GB" sz="2400" dirty="0" smtClean="0"/>
              <a:t>First stage of wider review beyond the scope of 2014</a:t>
            </a:r>
          </a:p>
          <a:p>
            <a:pPr marL="0" indent="0">
              <a:buFont typeface="Arial" charset="0"/>
              <a:buNone/>
              <a:defRPr/>
            </a:pPr>
            <a:endParaRPr lang="en-GB" sz="800" dirty="0" smtClean="0"/>
          </a:p>
          <a:p>
            <a:pPr marL="0" indent="0">
              <a:buFont typeface="Arial" charset="0"/>
              <a:buNone/>
              <a:defRPr/>
            </a:pPr>
            <a:endParaRPr lang="en-GB" sz="800" dirty="0"/>
          </a:p>
          <a:p>
            <a:pPr marL="277530" indent="-277530">
              <a:defRPr/>
            </a:pPr>
            <a:endParaRPr lang="en-GB" dirty="0"/>
          </a:p>
        </p:txBody>
      </p:sp>
      <p:pic>
        <p:nvPicPr>
          <p:cNvPr id="31748" name="Picture 4" descr="L&amp;E"/>
          <p:cNvPicPr>
            <a:picLocks noChangeAspect="1" noChangeArrowheads="1"/>
          </p:cNvPicPr>
          <p:nvPr/>
        </p:nvPicPr>
        <p:blipFill>
          <a:blip r:embed="rId3" cstate="print"/>
          <a:srcRect/>
          <a:stretch>
            <a:fillRect/>
          </a:stretch>
        </p:blipFill>
        <p:spPr bwMode="auto">
          <a:xfrm>
            <a:off x="4427984" y="3205557"/>
            <a:ext cx="4748650" cy="3652444"/>
          </a:xfrm>
          <a:prstGeom prst="rect">
            <a:avLst/>
          </a:prstGeom>
          <a:noFill/>
          <a:ln w="9525">
            <a:noFill/>
            <a:miter lim="800000"/>
            <a:headEnd/>
            <a:tailEnd/>
          </a:ln>
        </p:spPr>
      </p:pic>
    </p:spTree>
    <p:extLst>
      <p:ext uri="{BB962C8B-B14F-4D97-AF65-F5344CB8AC3E}">
        <p14:creationId xmlns:p14="http://schemas.microsoft.com/office/powerpoint/2010/main" val="57063482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324" y="1052736"/>
            <a:ext cx="8199148" cy="5502055"/>
          </a:xfrm>
        </p:spPr>
        <p:txBody>
          <a:bodyPr/>
          <a:lstStyle/>
          <a:p>
            <a:pPr marL="0" indent="0">
              <a:buFont typeface="Arial" charset="0"/>
              <a:buNone/>
              <a:defRPr/>
            </a:pPr>
            <a:endParaRPr lang="en-GB" sz="800" dirty="0" smtClean="0"/>
          </a:p>
          <a:p>
            <a:pPr marL="277530" indent="-277530">
              <a:buFont typeface="Arial" charset="0"/>
              <a:buNone/>
              <a:defRPr/>
            </a:pPr>
            <a:r>
              <a:rPr lang="en-GB" sz="3600" b="1" i="1" dirty="0" smtClean="0"/>
              <a:t>No major changes</a:t>
            </a:r>
          </a:p>
          <a:p>
            <a:pPr marL="277530" indent="-277530">
              <a:buFont typeface="Arial" charset="0"/>
              <a:buNone/>
              <a:defRPr/>
            </a:pPr>
            <a:endParaRPr lang="en-GB" sz="1900" b="1" dirty="0" smtClean="0"/>
          </a:p>
          <a:p>
            <a:pPr marL="277530" indent="-277530">
              <a:buFont typeface="Arial" charset="0"/>
              <a:buNone/>
              <a:defRPr/>
            </a:pPr>
            <a:endParaRPr lang="en-GB" sz="1900" b="1" dirty="0"/>
          </a:p>
          <a:p>
            <a:pPr marL="277530" indent="-277530">
              <a:buFont typeface="Arial" charset="0"/>
              <a:buNone/>
              <a:defRPr/>
            </a:pPr>
            <a:r>
              <a:rPr lang="en-GB" sz="2400" b="1" dirty="0" smtClean="0"/>
              <a:t>Impact of Refrigerants</a:t>
            </a:r>
          </a:p>
          <a:p>
            <a:pPr marL="0" indent="0">
              <a:buNone/>
              <a:defRPr/>
            </a:pPr>
            <a:r>
              <a:rPr lang="en-GB" sz="2400" dirty="0" smtClean="0"/>
              <a:t>New standards incorporated </a:t>
            </a:r>
            <a:r>
              <a:rPr lang="en-GB" sz="2400" dirty="0"/>
              <a:t>(BS EN </a:t>
            </a:r>
            <a:r>
              <a:rPr lang="en-GB" sz="2400" dirty="0" smtClean="0"/>
              <a:t>378: 2008)</a:t>
            </a:r>
          </a:p>
          <a:p>
            <a:pPr marL="0" indent="0">
              <a:buNone/>
              <a:defRPr/>
            </a:pPr>
            <a:r>
              <a:rPr lang="en-GB" sz="2400" dirty="0" smtClean="0"/>
              <a:t>Clarifications to automated shutdown criteria </a:t>
            </a:r>
          </a:p>
          <a:p>
            <a:pPr marL="277530" indent="-277530">
              <a:defRPr/>
            </a:pPr>
            <a:endParaRPr lang="en-GB" sz="2400" dirty="0" smtClean="0"/>
          </a:p>
          <a:p>
            <a:pPr marL="0" indent="0">
              <a:buNone/>
              <a:tabLst>
                <a:tab pos="266700" algn="l"/>
              </a:tabLst>
              <a:defRPr/>
            </a:pPr>
            <a:r>
              <a:rPr lang="en-GB" sz="2400" b="1" dirty="0" err="1" smtClean="0"/>
              <a:t>NO</a:t>
            </a:r>
            <a:r>
              <a:rPr lang="en-GB" sz="2400" b="1" baseline="-25000" dirty="0" err="1" smtClean="0"/>
              <a:t>x</a:t>
            </a:r>
            <a:r>
              <a:rPr lang="en-GB" sz="2400" b="1" dirty="0" smtClean="0"/>
              <a:t> </a:t>
            </a:r>
            <a:r>
              <a:rPr lang="en-GB" sz="2400" b="1" dirty="0" smtClean="0">
                <a:solidFill>
                  <a:srgbClr val="4D4D4D"/>
                </a:solidFill>
              </a:rPr>
              <a:t>Emissions</a:t>
            </a:r>
            <a:endParaRPr lang="en-GB" sz="2400" b="1" dirty="0">
              <a:solidFill>
                <a:srgbClr val="4D4D4D"/>
              </a:solidFill>
            </a:endParaRPr>
          </a:p>
          <a:p>
            <a:pPr marL="0" indent="0">
              <a:buNone/>
              <a:defRPr/>
            </a:pPr>
            <a:r>
              <a:rPr lang="en-GB" sz="2400" dirty="0" smtClean="0">
                <a:solidFill>
                  <a:srgbClr val="4D4D4D"/>
                </a:solidFill>
              </a:rPr>
              <a:t>Reviewed but no change in </a:t>
            </a:r>
            <a:r>
              <a:rPr lang="en-GB" sz="2400" dirty="0" err="1" smtClean="0">
                <a:solidFill>
                  <a:srgbClr val="4D4D4D"/>
                </a:solidFill>
              </a:rPr>
              <a:t>NO</a:t>
            </a:r>
            <a:r>
              <a:rPr lang="en-GB" sz="2400" baseline="-25000" dirty="0" err="1" smtClean="0">
                <a:solidFill>
                  <a:srgbClr val="4D4D4D"/>
                </a:solidFill>
              </a:rPr>
              <a:t>x</a:t>
            </a:r>
            <a:r>
              <a:rPr lang="en-GB" sz="2400" dirty="0" smtClean="0">
                <a:solidFill>
                  <a:srgbClr val="4D4D4D"/>
                </a:solidFill>
              </a:rPr>
              <a:t> levels</a:t>
            </a:r>
          </a:p>
          <a:p>
            <a:pPr marL="277530" indent="-277530">
              <a:defRPr/>
            </a:pPr>
            <a:endParaRPr lang="en-GB" sz="1900" dirty="0" smtClean="0">
              <a:solidFill>
                <a:srgbClr val="4D4D4D"/>
              </a:solidFill>
            </a:endParaRPr>
          </a:p>
          <a:p>
            <a:pPr marL="277530" indent="-277530">
              <a:defRPr/>
            </a:pPr>
            <a:endParaRPr lang="en-GB" sz="1900" dirty="0">
              <a:solidFill>
                <a:srgbClr val="4D4D4D"/>
              </a:solidFill>
            </a:endParaRPr>
          </a:p>
          <a:p>
            <a:pPr marL="277530" indent="-277530">
              <a:defRPr/>
            </a:pPr>
            <a:endParaRPr lang="en-GB" sz="1900" dirty="0" smtClean="0">
              <a:solidFill>
                <a:srgbClr val="4D4D4D"/>
              </a:solidFill>
            </a:endParaRPr>
          </a:p>
          <a:p>
            <a:pPr marL="0" indent="0">
              <a:buFont typeface="Arial" charset="0"/>
              <a:buNone/>
              <a:defRPr/>
            </a:pPr>
            <a:endParaRPr lang="en-GB" sz="800" dirty="0"/>
          </a:p>
          <a:p>
            <a:pPr marL="277530" indent="-277530">
              <a:defRPr/>
            </a:pPr>
            <a:endParaRPr lang="en-GB" dirty="0"/>
          </a:p>
        </p:txBody>
      </p:sp>
      <p:pic>
        <p:nvPicPr>
          <p:cNvPr id="31749" name="Picture 12" descr="MPj04373530000[1]"/>
          <p:cNvPicPr>
            <a:picLocks noChangeAspect="1" noChangeArrowheads="1"/>
          </p:cNvPicPr>
          <p:nvPr/>
        </p:nvPicPr>
        <p:blipFill>
          <a:blip r:embed="rId3" cstate="print"/>
          <a:srcRect/>
          <a:stretch>
            <a:fillRect/>
          </a:stretch>
        </p:blipFill>
        <p:spPr bwMode="auto">
          <a:xfrm>
            <a:off x="4860032" y="-1"/>
            <a:ext cx="4283968" cy="3233125"/>
          </a:xfrm>
          <a:prstGeom prst="rect">
            <a:avLst/>
          </a:prstGeom>
          <a:noFill/>
          <a:ln w="9525">
            <a:noFill/>
            <a:miter lim="800000"/>
            <a:headEnd/>
            <a:tailEnd/>
          </a:ln>
        </p:spPr>
      </p:pic>
    </p:spTree>
    <p:extLst>
      <p:ext uri="{BB962C8B-B14F-4D97-AF65-F5344CB8AC3E}">
        <p14:creationId xmlns:p14="http://schemas.microsoft.com/office/powerpoint/2010/main" val="397424598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sz="3600" dirty="0"/>
              <a:t>BREEAM </a:t>
            </a:r>
            <a:r>
              <a:rPr lang="en-GB" sz="3600" dirty="0" smtClean="0"/>
              <a:t>NC 2014: New Weightings</a:t>
            </a:r>
          </a:p>
        </p:txBody>
      </p:sp>
      <p:sp>
        <p:nvSpPr>
          <p:cNvPr id="3" name="Content Placeholder 2"/>
          <p:cNvSpPr>
            <a:spLocks noGrp="1"/>
          </p:cNvSpPr>
          <p:nvPr>
            <p:ph idx="1"/>
          </p:nvPr>
        </p:nvSpPr>
        <p:spPr>
          <a:xfrm>
            <a:off x="755576" y="5589240"/>
            <a:ext cx="7625862" cy="1224136"/>
          </a:xfrm>
        </p:spPr>
        <p:txBody>
          <a:bodyPr/>
          <a:lstStyle/>
          <a:p>
            <a:pPr marL="0" indent="0">
              <a:buNone/>
              <a:defRPr/>
            </a:pPr>
            <a:r>
              <a:rPr lang="en-GB" sz="2000" dirty="0" smtClean="0"/>
              <a:t>Recognition </a:t>
            </a:r>
            <a:r>
              <a:rPr lang="en-GB" sz="2000" dirty="0"/>
              <a:t>of regulatory improvements </a:t>
            </a:r>
            <a:r>
              <a:rPr lang="en-GB" sz="2000" dirty="0" smtClean="0"/>
              <a:t>on energy </a:t>
            </a:r>
            <a:r>
              <a:rPr lang="en-GB" sz="2000" dirty="0"/>
              <a:t>performance </a:t>
            </a:r>
            <a:endParaRPr lang="en-GB" sz="2000" dirty="0" smtClean="0"/>
          </a:p>
          <a:p>
            <a:pPr marL="0" indent="0">
              <a:buNone/>
              <a:defRPr/>
            </a:pPr>
            <a:r>
              <a:rPr lang="en-GB" sz="2000" dirty="0" smtClean="0"/>
              <a:t>Recalculation of Energy section / adjustment of Environmental section weightings accordingly</a:t>
            </a:r>
          </a:p>
          <a:p>
            <a:pPr marL="0" indent="0">
              <a:buNone/>
              <a:defRPr/>
            </a:pPr>
            <a:endParaRPr lang="en-GB" sz="1900" dirty="0"/>
          </a:p>
        </p:txBody>
      </p:sp>
      <p:graphicFrame>
        <p:nvGraphicFramePr>
          <p:cNvPr id="4" name="Table 3"/>
          <p:cNvGraphicFramePr>
            <a:graphicFrameLocks noGrp="1"/>
          </p:cNvGraphicFramePr>
          <p:nvPr>
            <p:extLst>
              <p:ext uri="{D42A27DB-BD31-4B8C-83A1-F6EECF244321}">
                <p14:modId xmlns:p14="http://schemas.microsoft.com/office/powerpoint/2010/main" val="1255306400"/>
              </p:ext>
            </p:extLst>
          </p:nvPr>
        </p:nvGraphicFramePr>
        <p:xfrm>
          <a:off x="683568" y="1700808"/>
          <a:ext cx="7920881" cy="3816428"/>
        </p:xfrm>
        <a:graphic>
          <a:graphicData uri="http://schemas.openxmlformats.org/drawingml/2006/table">
            <a:tbl>
              <a:tblPr firstRow="1" firstCol="1" bandRow="1">
                <a:tableStyleId>{5C22544A-7EE6-4342-B048-85BDC9FD1C3A}</a:tableStyleId>
              </a:tblPr>
              <a:tblGrid>
                <a:gridCol w="3094147"/>
                <a:gridCol w="2413367"/>
                <a:gridCol w="2413367"/>
              </a:tblGrid>
              <a:tr h="373854">
                <a:tc>
                  <a:txBody>
                    <a:bodyPr/>
                    <a:lstStyle/>
                    <a:p>
                      <a:pPr>
                        <a:lnSpc>
                          <a:spcPct val="115000"/>
                        </a:lnSpc>
                        <a:spcAft>
                          <a:spcPts val="0"/>
                        </a:spcAft>
                      </a:pPr>
                      <a:r>
                        <a:rPr lang="en-GB" sz="1600" dirty="0">
                          <a:effectLst/>
                        </a:rPr>
                        <a:t>Environmental Section</a:t>
                      </a:r>
                      <a:endParaRPr lang="en-GB" sz="1600" dirty="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dirty="0">
                          <a:effectLst/>
                        </a:rPr>
                        <a:t>2011 Weighting</a:t>
                      </a:r>
                      <a:endParaRPr lang="en-GB" sz="1600" dirty="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2014 Weighting</a:t>
                      </a:r>
                      <a:endParaRPr lang="en-GB" sz="1600">
                        <a:effectLst/>
                        <a:latin typeface="Calibri"/>
                        <a:ea typeface="Calibri"/>
                        <a:cs typeface="Times New Roman"/>
                      </a:endParaRPr>
                    </a:p>
                  </a:txBody>
                  <a:tcPr marL="63305" marR="63305" marT="0" marB="0"/>
                </a:tc>
              </a:tr>
              <a:tr h="373854">
                <a:tc>
                  <a:txBody>
                    <a:bodyPr/>
                    <a:lstStyle/>
                    <a:p>
                      <a:pPr>
                        <a:lnSpc>
                          <a:spcPct val="115000"/>
                        </a:lnSpc>
                        <a:spcAft>
                          <a:spcPts val="0"/>
                        </a:spcAft>
                      </a:pPr>
                      <a:r>
                        <a:rPr lang="en-GB" sz="1600">
                          <a:effectLst/>
                        </a:rPr>
                        <a:t>Management</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12%</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12%</a:t>
                      </a:r>
                      <a:endParaRPr lang="en-GB" sz="1600">
                        <a:effectLst/>
                        <a:latin typeface="Calibri"/>
                        <a:ea typeface="Calibri"/>
                        <a:cs typeface="Times New Roman"/>
                      </a:endParaRPr>
                    </a:p>
                  </a:txBody>
                  <a:tcPr marL="63305" marR="63305" marT="0" marB="0"/>
                </a:tc>
              </a:tr>
              <a:tr h="373854">
                <a:tc>
                  <a:txBody>
                    <a:bodyPr/>
                    <a:lstStyle/>
                    <a:p>
                      <a:pPr>
                        <a:lnSpc>
                          <a:spcPct val="115000"/>
                        </a:lnSpc>
                        <a:spcAft>
                          <a:spcPts val="0"/>
                        </a:spcAft>
                      </a:pPr>
                      <a:r>
                        <a:rPr lang="en-GB" sz="1600">
                          <a:effectLst/>
                        </a:rPr>
                        <a:t>Health and Wellbeing</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15%</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15%</a:t>
                      </a:r>
                      <a:endParaRPr lang="en-GB" sz="1600">
                        <a:effectLst/>
                        <a:latin typeface="Calibri"/>
                        <a:ea typeface="Calibri"/>
                        <a:cs typeface="Times New Roman"/>
                      </a:endParaRPr>
                    </a:p>
                  </a:txBody>
                  <a:tcPr marL="63305" marR="63305" marT="0" marB="0"/>
                </a:tc>
              </a:tr>
              <a:tr h="373854">
                <a:tc>
                  <a:txBody>
                    <a:bodyPr/>
                    <a:lstStyle/>
                    <a:p>
                      <a:pPr>
                        <a:lnSpc>
                          <a:spcPct val="115000"/>
                        </a:lnSpc>
                        <a:spcAft>
                          <a:spcPts val="0"/>
                        </a:spcAft>
                      </a:pPr>
                      <a:r>
                        <a:rPr lang="en-GB" sz="1600" dirty="0">
                          <a:effectLst/>
                        </a:rPr>
                        <a:t>Energy</a:t>
                      </a:r>
                      <a:endParaRPr lang="en-GB" sz="1600" dirty="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19%</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15%</a:t>
                      </a:r>
                      <a:endParaRPr lang="en-GB" sz="1600">
                        <a:effectLst/>
                        <a:latin typeface="Calibri"/>
                        <a:ea typeface="Calibri"/>
                        <a:cs typeface="Times New Roman"/>
                      </a:endParaRPr>
                    </a:p>
                  </a:txBody>
                  <a:tcPr marL="63305" marR="63305" marT="0" marB="0"/>
                </a:tc>
              </a:tr>
              <a:tr h="451742">
                <a:tc>
                  <a:txBody>
                    <a:bodyPr/>
                    <a:lstStyle/>
                    <a:p>
                      <a:pPr>
                        <a:lnSpc>
                          <a:spcPct val="115000"/>
                        </a:lnSpc>
                        <a:spcAft>
                          <a:spcPts val="0"/>
                        </a:spcAft>
                      </a:pPr>
                      <a:r>
                        <a:rPr lang="en-GB" sz="1600">
                          <a:effectLst/>
                        </a:rPr>
                        <a:t>Transport</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8%</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9%</a:t>
                      </a:r>
                      <a:endParaRPr lang="en-GB" sz="1600">
                        <a:effectLst/>
                        <a:latin typeface="Calibri"/>
                        <a:ea typeface="Calibri"/>
                        <a:cs typeface="Times New Roman"/>
                      </a:endParaRPr>
                    </a:p>
                  </a:txBody>
                  <a:tcPr marL="63305" marR="63305" marT="0" marB="0"/>
                </a:tc>
              </a:tr>
              <a:tr h="373854">
                <a:tc>
                  <a:txBody>
                    <a:bodyPr/>
                    <a:lstStyle/>
                    <a:p>
                      <a:pPr>
                        <a:lnSpc>
                          <a:spcPct val="115000"/>
                        </a:lnSpc>
                        <a:spcAft>
                          <a:spcPts val="0"/>
                        </a:spcAft>
                      </a:pPr>
                      <a:r>
                        <a:rPr lang="en-GB" sz="1600">
                          <a:effectLst/>
                        </a:rPr>
                        <a:t>Water</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6%</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7%</a:t>
                      </a:r>
                      <a:endParaRPr lang="en-GB" sz="1600">
                        <a:effectLst/>
                        <a:latin typeface="Calibri"/>
                        <a:ea typeface="Calibri"/>
                        <a:cs typeface="Times New Roman"/>
                      </a:endParaRPr>
                    </a:p>
                  </a:txBody>
                  <a:tcPr marL="63305" marR="63305" marT="0" marB="0"/>
                </a:tc>
              </a:tr>
              <a:tr h="373854">
                <a:tc>
                  <a:txBody>
                    <a:bodyPr/>
                    <a:lstStyle/>
                    <a:p>
                      <a:pPr>
                        <a:lnSpc>
                          <a:spcPct val="115000"/>
                        </a:lnSpc>
                        <a:spcAft>
                          <a:spcPts val="0"/>
                        </a:spcAft>
                      </a:pPr>
                      <a:r>
                        <a:rPr lang="en-GB" sz="1600" dirty="0">
                          <a:effectLst/>
                        </a:rPr>
                        <a:t>Materials</a:t>
                      </a:r>
                      <a:endParaRPr lang="en-GB" sz="1600" dirty="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dirty="0">
                          <a:effectLst/>
                        </a:rPr>
                        <a:t>12.5%</a:t>
                      </a:r>
                      <a:endParaRPr lang="en-GB" sz="1600" dirty="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13.5%</a:t>
                      </a:r>
                      <a:endParaRPr lang="en-GB" sz="1600">
                        <a:effectLst/>
                        <a:latin typeface="Calibri"/>
                        <a:ea typeface="Calibri"/>
                        <a:cs typeface="Times New Roman"/>
                      </a:endParaRPr>
                    </a:p>
                  </a:txBody>
                  <a:tcPr marL="63305" marR="63305" marT="0" marB="0"/>
                </a:tc>
              </a:tr>
              <a:tr h="373854">
                <a:tc>
                  <a:txBody>
                    <a:bodyPr/>
                    <a:lstStyle/>
                    <a:p>
                      <a:pPr>
                        <a:lnSpc>
                          <a:spcPct val="115000"/>
                        </a:lnSpc>
                        <a:spcAft>
                          <a:spcPts val="0"/>
                        </a:spcAft>
                      </a:pPr>
                      <a:r>
                        <a:rPr lang="en-GB" sz="1600">
                          <a:effectLst/>
                        </a:rPr>
                        <a:t>Waste</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7.5%</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8.5%</a:t>
                      </a:r>
                      <a:endParaRPr lang="en-GB" sz="1600">
                        <a:effectLst/>
                        <a:latin typeface="Calibri"/>
                        <a:ea typeface="Calibri"/>
                        <a:cs typeface="Times New Roman"/>
                      </a:endParaRPr>
                    </a:p>
                  </a:txBody>
                  <a:tcPr marL="63305" marR="63305" marT="0" marB="0"/>
                </a:tc>
              </a:tr>
              <a:tr h="373854">
                <a:tc>
                  <a:txBody>
                    <a:bodyPr/>
                    <a:lstStyle/>
                    <a:p>
                      <a:pPr>
                        <a:lnSpc>
                          <a:spcPct val="115000"/>
                        </a:lnSpc>
                        <a:spcAft>
                          <a:spcPts val="0"/>
                        </a:spcAft>
                      </a:pPr>
                      <a:r>
                        <a:rPr lang="en-GB" sz="1600">
                          <a:effectLst/>
                        </a:rPr>
                        <a:t>Land Use and Ecology</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10%</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10%</a:t>
                      </a:r>
                      <a:endParaRPr lang="en-GB" sz="1600">
                        <a:effectLst/>
                        <a:latin typeface="Calibri"/>
                        <a:ea typeface="Calibri"/>
                        <a:cs typeface="Times New Roman"/>
                      </a:endParaRPr>
                    </a:p>
                  </a:txBody>
                  <a:tcPr marL="63305" marR="63305" marT="0" marB="0"/>
                </a:tc>
              </a:tr>
              <a:tr h="373854">
                <a:tc>
                  <a:txBody>
                    <a:bodyPr/>
                    <a:lstStyle/>
                    <a:p>
                      <a:pPr>
                        <a:lnSpc>
                          <a:spcPct val="115000"/>
                        </a:lnSpc>
                        <a:spcAft>
                          <a:spcPts val="0"/>
                        </a:spcAft>
                      </a:pPr>
                      <a:r>
                        <a:rPr lang="en-GB" sz="1600" dirty="0">
                          <a:effectLst/>
                        </a:rPr>
                        <a:t>Pollution</a:t>
                      </a:r>
                      <a:endParaRPr lang="en-GB" sz="1600" dirty="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a:effectLst/>
                        </a:rPr>
                        <a:t>10%</a:t>
                      </a:r>
                      <a:endParaRPr lang="en-GB" sz="1600">
                        <a:effectLst/>
                        <a:latin typeface="Calibri"/>
                        <a:ea typeface="Calibri"/>
                        <a:cs typeface="Times New Roman"/>
                      </a:endParaRPr>
                    </a:p>
                  </a:txBody>
                  <a:tcPr marL="63305" marR="63305" marT="0" marB="0"/>
                </a:tc>
                <a:tc>
                  <a:txBody>
                    <a:bodyPr/>
                    <a:lstStyle/>
                    <a:p>
                      <a:pPr algn="ctr">
                        <a:lnSpc>
                          <a:spcPct val="115000"/>
                        </a:lnSpc>
                        <a:spcAft>
                          <a:spcPts val="0"/>
                        </a:spcAft>
                      </a:pPr>
                      <a:r>
                        <a:rPr lang="en-GB" sz="1600" dirty="0">
                          <a:effectLst/>
                        </a:rPr>
                        <a:t>10%</a:t>
                      </a:r>
                      <a:endParaRPr lang="en-GB" sz="1600" dirty="0">
                        <a:effectLst/>
                        <a:latin typeface="Calibri"/>
                        <a:ea typeface="Calibri"/>
                        <a:cs typeface="Times New Roman"/>
                      </a:endParaRPr>
                    </a:p>
                  </a:txBody>
                  <a:tcPr marL="63305" marR="63305" marT="0" marB="0"/>
                </a:tc>
              </a:tr>
            </a:tbl>
          </a:graphicData>
        </a:graphic>
      </p:graphicFrame>
    </p:spTree>
    <p:extLst>
      <p:ext uri="{BB962C8B-B14F-4D97-AF65-F5344CB8AC3E}">
        <p14:creationId xmlns:p14="http://schemas.microsoft.com/office/powerpoint/2010/main" val="195271391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z="3600" dirty="0" smtClean="0"/>
              <a:t>BREEAM NC </a:t>
            </a:r>
            <a:r>
              <a:rPr lang="en-GB" sz="3600" dirty="0"/>
              <a:t>2014 </a:t>
            </a:r>
            <a:r>
              <a:rPr lang="en-GB" sz="3600" dirty="0" smtClean="0"/>
              <a:t>went live 27 May</a:t>
            </a:r>
            <a:r>
              <a:rPr lang="en-GB" dirty="0"/>
              <a:t/>
            </a:r>
            <a:br>
              <a:rPr lang="en-GB" dirty="0"/>
            </a:br>
            <a:endParaRPr lang="en-US" dirty="0" smtClean="0"/>
          </a:p>
        </p:txBody>
      </p:sp>
      <p:sp>
        <p:nvSpPr>
          <p:cNvPr id="41987" name="Content Placeholder 2"/>
          <p:cNvSpPr>
            <a:spLocks noGrp="1"/>
          </p:cNvSpPr>
          <p:nvPr>
            <p:ph idx="1"/>
          </p:nvPr>
        </p:nvSpPr>
        <p:spPr>
          <a:xfrm>
            <a:off x="621323" y="1905001"/>
            <a:ext cx="2582525" cy="3586164"/>
          </a:xfrm>
        </p:spPr>
        <p:txBody>
          <a:bodyPr/>
          <a:lstStyle/>
          <a:p>
            <a:pPr marL="0" indent="0">
              <a:buNone/>
            </a:pPr>
            <a:r>
              <a:rPr lang="en-GB" sz="2400" dirty="0" smtClean="0"/>
              <a:t>Operational update underway</a:t>
            </a:r>
          </a:p>
          <a:p>
            <a:pPr marL="0" indent="0">
              <a:buNone/>
            </a:pPr>
            <a:r>
              <a:rPr lang="en-GB" sz="2400" dirty="0" smtClean="0"/>
              <a:t>e.g. </a:t>
            </a:r>
            <a:r>
              <a:rPr lang="en-GB" sz="2400" dirty="0"/>
              <a:t>website, assessment </a:t>
            </a:r>
            <a:r>
              <a:rPr lang="en-GB" sz="2400" dirty="0" smtClean="0"/>
              <a:t>tools, training courses etc.</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12" t="11021" r="34489" b="14883"/>
          <a:stretch/>
        </p:blipFill>
        <p:spPr bwMode="auto">
          <a:xfrm>
            <a:off x="3974840" y="1776469"/>
            <a:ext cx="5169160" cy="508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72027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3568" y="1052736"/>
            <a:ext cx="8176846" cy="2736304"/>
          </a:xfrm>
        </p:spPr>
        <p:txBody>
          <a:bodyPr/>
          <a:lstStyle/>
          <a:p>
            <a:pPr eaLnBrk="1" hangingPunct="1"/>
            <a:r>
              <a:rPr lang="en-GB" dirty="0" smtClean="0"/>
              <a:t>For further information contact: </a:t>
            </a:r>
            <a:br>
              <a:rPr lang="en-GB" dirty="0" smtClean="0"/>
            </a:br>
            <a:r>
              <a:rPr lang="en-GB" dirty="0" smtClean="0"/>
              <a:t/>
            </a:r>
            <a:br>
              <a:rPr lang="en-GB" dirty="0" smtClean="0"/>
            </a:br>
            <a:r>
              <a:rPr lang="en-GB" dirty="0" smtClean="0"/>
              <a:t>Sarah McCarrick, Senior Consultant </a:t>
            </a:r>
            <a:br>
              <a:rPr lang="en-GB" dirty="0" smtClean="0"/>
            </a:br>
            <a:r>
              <a:rPr lang="en-GB" dirty="0" smtClean="0"/>
              <a:t>BRE </a:t>
            </a:r>
            <a:r>
              <a:rPr lang="en-GB" dirty="0"/>
              <a:t>Global</a:t>
            </a:r>
            <a:br>
              <a:rPr lang="en-GB" dirty="0"/>
            </a:br>
            <a:r>
              <a:rPr lang="en-GB" dirty="0" smtClean="0"/>
              <a:t>Phone 01904 567784</a:t>
            </a:r>
            <a:br>
              <a:rPr lang="en-GB" dirty="0" smtClean="0"/>
            </a:br>
            <a:r>
              <a:rPr lang="en-GB" u="sng" dirty="0" smtClean="0"/>
              <a:t>mccarricks@bre.co.uk</a:t>
            </a:r>
            <a:r>
              <a:rPr lang="en-GB" dirty="0" smtClean="0"/>
              <a:t> </a:t>
            </a:r>
            <a:r>
              <a:rPr lang="en-GB" dirty="0"/>
              <a:t/>
            </a:r>
            <a:br>
              <a:rPr lang="en-GB" dirty="0"/>
            </a:br>
            <a:endParaRPr lang="en-GB" dirty="0" smtClean="0"/>
          </a:p>
        </p:txBody>
      </p:sp>
    </p:spTree>
    <p:extLst>
      <p:ext uri="{BB962C8B-B14F-4D97-AF65-F5344CB8AC3E}">
        <p14:creationId xmlns:p14="http://schemas.microsoft.com/office/powerpoint/2010/main" val="264570558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7104" y="1023938"/>
            <a:ext cx="8325376" cy="768350"/>
          </a:xfrm>
        </p:spPr>
        <p:txBody>
          <a:bodyPr/>
          <a:lstStyle/>
          <a:p>
            <a:pPr eaLnBrk="1" hangingPunct="1"/>
            <a:r>
              <a:rPr lang="en-GB" sz="3600" dirty="0">
                <a:solidFill>
                  <a:schemeClr val="tx1"/>
                </a:solidFill>
              </a:rPr>
              <a:t>BREEAM UK New Construction </a:t>
            </a:r>
            <a:r>
              <a:rPr lang="en-GB" sz="3600" dirty="0" smtClean="0">
                <a:solidFill>
                  <a:schemeClr val="tx1"/>
                </a:solidFill>
              </a:rPr>
              <a:t> (NC) - scheme  update</a:t>
            </a:r>
          </a:p>
        </p:txBody>
      </p:sp>
      <p:sp>
        <p:nvSpPr>
          <p:cNvPr id="3" name="Rectangle 3"/>
          <p:cNvSpPr txBox="1">
            <a:spLocks noChangeArrowheads="1"/>
          </p:cNvSpPr>
          <p:nvPr/>
        </p:nvSpPr>
        <p:spPr bwMode="auto">
          <a:xfrm>
            <a:off x="577362" y="2276872"/>
            <a:ext cx="8025912" cy="4005312"/>
          </a:xfrm>
          <a:prstGeom prst="rect">
            <a:avLst/>
          </a:prstGeom>
          <a:noFill/>
          <a:ln>
            <a:noFill/>
          </a:ln>
          <a:extLst/>
        </p:spPr>
        <p:txBody>
          <a:bodyPr lIns="54910" tIns="53643" rIns="54910" bIns="53643"/>
          <a:lstStyle>
            <a:lvl1pPr marL="236538" indent="-236538"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indent="0" fontAlgn="base">
              <a:lnSpc>
                <a:spcPct val="90000"/>
              </a:lnSpc>
              <a:spcBef>
                <a:spcPct val="20000"/>
              </a:spcBef>
              <a:spcAft>
                <a:spcPct val="20000"/>
              </a:spcAft>
              <a:defRPr/>
            </a:pPr>
            <a:r>
              <a:rPr lang="en-GB" b="1" dirty="0" smtClean="0">
                <a:solidFill>
                  <a:srgbClr val="4D4D4D"/>
                </a:solidFill>
              </a:rPr>
              <a:t>UK BREEAM 2011 version updated </a:t>
            </a:r>
            <a:r>
              <a:rPr lang="en-GB" b="1" dirty="0">
                <a:solidFill>
                  <a:srgbClr val="4D4D4D"/>
                </a:solidFill>
              </a:rPr>
              <a:t>to 2014 </a:t>
            </a:r>
            <a:r>
              <a:rPr lang="en-GB" b="1" dirty="0" smtClean="0">
                <a:solidFill>
                  <a:srgbClr val="4D4D4D"/>
                </a:solidFill>
              </a:rPr>
              <a:t>version:  </a:t>
            </a:r>
            <a:endParaRPr lang="en-GB" b="1" dirty="0">
              <a:solidFill>
                <a:srgbClr val="4D4D4D"/>
              </a:solidFill>
              <a:latin typeface="Arial"/>
            </a:endParaRPr>
          </a:p>
          <a:p>
            <a:pPr marL="342900" indent="-342900" fontAlgn="base">
              <a:lnSpc>
                <a:spcPct val="90000"/>
              </a:lnSpc>
              <a:spcBef>
                <a:spcPct val="20000"/>
              </a:spcBef>
              <a:spcAft>
                <a:spcPct val="20000"/>
              </a:spcAft>
              <a:buFont typeface="Arial" panose="020B0604020202020204" pitchFamily="34" charset="0"/>
              <a:buChar char="•"/>
              <a:defRPr/>
            </a:pPr>
            <a:r>
              <a:rPr lang="en-GB" dirty="0" smtClean="0">
                <a:solidFill>
                  <a:srgbClr val="4D4D4D"/>
                </a:solidFill>
                <a:latin typeface="Arial"/>
              </a:rPr>
              <a:t>Changes </a:t>
            </a:r>
            <a:r>
              <a:rPr lang="en-GB" dirty="0">
                <a:solidFill>
                  <a:srgbClr val="4D4D4D"/>
                </a:solidFill>
                <a:latin typeface="Arial"/>
              </a:rPr>
              <a:t>to </a:t>
            </a:r>
            <a:r>
              <a:rPr lang="en-GB" dirty="0" smtClean="0">
                <a:solidFill>
                  <a:srgbClr val="4D4D4D"/>
                </a:solidFill>
                <a:latin typeface="Arial"/>
              </a:rPr>
              <a:t>Regulations: </a:t>
            </a:r>
            <a:r>
              <a:rPr lang="en-GB" dirty="0">
                <a:solidFill>
                  <a:srgbClr val="4D4D4D"/>
                </a:solidFill>
                <a:latin typeface="Arial"/>
              </a:rPr>
              <a:t>Part L </a:t>
            </a:r>
            <a:r>
              <a:rPr lang="en-GB" dirty="0" smtClean="0">
                <a:solidFill>
                  <a:srgbClr val="4D4D4D"/>
                </a:solidFill>
                <a:latin typeface="Arial"/>
              </a:rPr>
              <a:t>2013 / Section 6 2013</a:t>
            </a:r>
            <a:endParaRPr lang="en-GB" dirty="0">
              <a:solidFill>
                <a:srgbClr val="4D4D4D"/>
              </a:solidFill>
              <a:latin typeface="Arial"/>
            </a:endParaRPr>
          </a:p>
          <a:p>
            <a:pPr marL="342900" indent="-342900" fontAlgn="base">
              <a:lnSpc>
                <a:spcPct val="90000"/>
              </a:lnSpc>
              <a:spcBef>
                <a:spcPct val="20000"/>
              </a:spcBef>
              <a:spcAft>
                <a:spcPct val="20000"/>
              </a:spcAft>
              <a:buFont typeface="Arial" panose="020B0604020202020204" pitchFamily="34" charset="0"/>
              <a:buChar char="•"/>
              <a:defRPr/>
            </a:pPr>
            <a:r>
              <a:rPr lang="en-GB" dirty="0">
                <a:solidFill>
                  <a:srgbClr val="4D4D4D"/>
                </a:solidFill>
                <a:latin typeface="Arial"/>
              </a:rPr>
              <a:t>Accounting for </a:t>
            </a:r>
            <a:r>
              <a:rPr lang="en-GB" dirty="0" smtClean="0">
                <a:solidFill>
                  <a:srgbClr val="4D4D4D"/>
                </a:solidFill>
                <a:latin typeface="Arial"/>
              </a:rPr>
              <a:t>new / updated standards e.g</a:t>
            </a:r>
            <a:r>
              <a:rPr lang="en-GB" dirty="0">
                <a:solidFill>
                  <a:srgbClr val="4D4D4D"/>
                </a:solidFill>
                <a:latin typeface="Arial"/>
              </a:rPr>
              <a:t>. new </a:t>
            </a:r>
            <a:r>
              <a:rPr lang="en-GB" dirty="0" smtClean="0">
                <a:solidFill>
                  <a:srgbClr val="4D4D4D"/>
                </a:solidFill>
                <a:latin typeface="Arial"/>
              </a:rPr>
              <a:t>Standards </a:t>
            </a:r>
            <a:r>
              <a:rPr lang="en-GB" dirty="0">
                <a:solidFill>
                  <a:srgbClr val="4D4D4D"/>
                </a:solidFill>
                <a:latin typeface="Arial"/>
              </a:rPr>
              <a:t>for </a:t>
            </a:r>
            <a:r>
              <a:rPr lang="en-GB" dirty="0" smtClean="0">
                <a:solidFill>
                  <a:srgbClr val="4D4D4D"/>
                </a:solidFill>
                <a:latin typeface="Arial"/>
              </a:rPr>
              <a:t>Sustainable Drainage systems (</a:t>
            </a:r>
            <a:r>
              <a:rPr lang="en-GB" dirty="0" err="1" smtClean="0">
                <a:solidFill>
                  <a:srgbClr val="4D4D4D"/>
                </a:solidFill>
                <a:latin typeface="Arial"/>
              </a:rPr>
              <a:t>SuDs</a:t>
            </a:r>
            <a:r>
              <a:rPr lang="en-GB" dirty="0" smtClean="0">
                <a:solidFill>
                  <a:srgbClr val="4D4D4D"/>
                </a:solidFill>
                <a:latin typeface="Arial"/>
              </a:rPr>
              <a:t>)</a:t>
            </a:r>
            <a:endParaRPr lang="en-GB" dirty="0">
              <a:solidFill>
                <a:srgbClr val="4D4D4D"/>
              </a:solidFill>
              <a:latin typeface="Arial"/>
            </a:endParaRPr>
          </a:p>
          <a:p>
            <a:pPr marL="342900" lvl="1" indent="-342900" fontAlgn="base">
              <a:lnSpc>
                <a:spcPct val="90000"/>
              </a:lnSpc>
              <a:spcBef>
                <a:spcPct val="20000"/>
              </a:spcBef>
              <a:spcAft>
                <a:spcPct val="20000"/>
              </a:spcAft>
              <a:buFont typeface="Arial" panose="020B0604020202020204" pitchFamily="34" charset="0"/>
              <a:buChar char="•"/>
              <a:defRPr/>
            </a:pPr>
            <a:r>
              <a:rPr lang="en-GB" dirty="0" smtClean="0">
                <a:solidFill>
                  <a:srgbClr val="4D4D4D"/>
                </a:solidFill>
                <a:latin typeface="Arial"/>
              </a:rPr>
              <a:t>CEN / TC350 </a:t>
            </a:r>
            <a:r>
              <a:rPr lang="en-GB" dirty="0">
                <a:solidFill>
                  <a:srgbClr val="4D4D4D"/>
                </a:solidFill>
                <a:latin typeface="Arial"/>
              </a:rPr>
              <a:t>European Standards: </a:t>
            </a:r>
            <a:r>
              <a:rPr lang="en-GB" dirty="0" smtClean="0">
                <a:solidFill>
                  <a:srgbClr val="4D4D4D"/>
                </a:solidFill>
                <a:latin typeface="Arial"/>
              </a:rPr>
              <a:t/>
            </a:r>
            <a:br>
              <a:rPr lang="en-GB" dirty="0" smtClean="0">
                <a:solidFill>
                  <a:srgbClr val="4D4D4D"/>
                </a:solidFill>
                <a:latin typeface="Arial"/>
              </a:rPr>
            </a:br>
            <a:r>
              <a:rPr lang="en-GB" dirty="0" smtClean="0">
                <a:solidFill>
                  <a:srgbClr val="4D4D4D"/>
                </a:solidFill>
                <a:latin typeface="Arial"/>
              </a:rPr>
              <a:t>further </a:t>
            </a:r>
            <a:r>
              <a:rPr lang="en-GB" dirty="0">
                <a:solidFill>
                  <a:srgbClr val="4D4D4D"/>
                </a:solidFill>
                <a:latin typeface="Arial"/>
              </a:rPr>
              <a:t>alignment with relevant </a:t>
            </a:r>
            <a:r>
              <a:rPr lang="en-GB" dirty="0" smtClean="0">
                <a:solidFill>
                  <a:srgbClr val="4D4D4D"/>
                </a:solidFill>
                <a:latin typeface="Arial"/>
              </a:rPr>
              <a:t>metrics / indicators</a:t>
            </a:r>
            <a:endParaRPr lang="en-GB" dirty="0">
              <a:solidFill>
                <a:srgbClr val="4D4D4D"/>
              </a:solidFill>
              <a:latin typeface="Arial"/>
            </a:endParaRPr>
          </a:p>
          <a:p>
            <a:pPr marL="342900" indent="-342900" fontAlgn="base">
              <a:lnSpc>
                <a:spcPct val="90000"/>
              </a:lnSpc>
              <a:spcBef>
                <a:spcPct val="20000"/>
              </a:spcBef>
              <a:spcAft>
                <a:spcPct val="20000"/>
              </a:spcAft>
              <a:buFont typeface="Arial" panose="020B0604020202020204" pitchFamily="34" charset="0"/>
              <a:buChar char="•"/>
              <a:defRPr/>
            </a:pPr>
            <a:r>
              <a:rPr lang="en-GB" dirty="0">
                <a:solidFill>
                  <a:srgbClr val="4D4D4D"/>
                </a:solidFill>
                <a:latin typeface="Arial"/>
              </a:rPr>
              <a:t>Maintain recognition and reward for ‘Best Practice’ in sustainable construction</a:t>
            </a:r>
          </a:p>
          <a:p>
            <a:pPr marL="342900" indent="-342900" fontAlgn="base">
              <a:lnSpc>
                <a:spcPct val="90000"/>
              </a:lnSpc>
              <a:spcBef>
                <a:spcPct val="20000"/>
              </a:spcBef>
              <a:spcAft>
                <a:spcPct val="20000"/>
              </a:spcAft>
              <a:buFont typeface="Arial" panose="020B0604020202020204" pitchFamily="34" charset="0"/>
              <a:buChar char="•"/>
              <a:defRPr/>
            </a:pPr>
            <a:r>
              <a:rPr lang="en-GB" dirty="0">
                <a:solidFill>
                  <a:srgbClr val="4D4D4D"/>
                </a:solidFill>
                <a:latin typeface="Arial"/>
              </a:rPr>
              <a:t>Feedback from network of assessors, clients and other </a:t>
            </a:r>
            <a:r>
              <a:rPr lang="en-GB" dirty="0" smtClean="0">
                <a:solidFill>
                  <a:srgbClr val="4D4D4D"/>
                </a:solidFill>
                <a:latin typeface="Arial"/>
              </a:rPr>
              <a:t>stakeholders, What’s </a:t>
            </a:r>
            <a:r>
              <a:rPr lang="en-GB" dirty="0">
                <a:solidFill>
                  <a:srgbClr val="4D4D4D"/>
                </a:solidFill>
                <a:latin typeface="Arial"/>
              </a:rPr>
              <a:t>working / not working </a:t>
            </a:r>
            <a:r>
              <a:rPr lang="en-GB" dirty="0" smtClean="0">
                <a:solidFill>
                  <a:srgbClr val="4D4D4D"/>
                </a:solidFill>
                <a:latin typeface="Arial"/>
              </a:rPr>
              <a:t>in BREEAM</a:t>
            </a:r>
            <a:endParaRPr lang="en-GB" dirty="0">
              <a:solidFill>
                <a:srgbClr val="000000"/>
              </a:solidFill>
              <a:latin typeface="Arial"/>
            </a:endParaRPr>
          </a:p>
        </p:txBody>
      </p:sp>
    </p:spTree>
    <p:extLst>
      <p:ext uri="{BB962C8B-B14F-4D97-AF65-F5344CB8AC3E}">
        <p14:creationId xmlns:p14="http://schemas.microsoft.com/office/powerpoint/2010/main" val="240198490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4"/>
          <p:cNvSpPr>
            <a:spLocks noGrp="1"/>
          </p:cNvSpPr>
          <p:nvPr>
            <p:ph idx="1"/>
          </p:nvPr>
        </p:nvSpPr>
        <p:spPr>
          <a:xfrm>
            <a:off x="549302" y="1739032"/>
            <a:ext cx="8594699" cy="4786312"/>
          </a:xfrm>
        </p:spPr>
        <p:txBody>
          <a:bodyPr/>
          <a:lstStyle/>
          <a:p>
            <a:pPr marL="0" indent="0">
              <a:buNone/>
            </a:pPr>
            <a:r>
              <a:rPr lang="en-GB" sz="2400" b="1" dirty="0" smtClean="0"/>
              <a:t>1. External Consultation Ph 1 </a:t>
            </a:r>
          </a:p>
          <a:p>
            <a:r>
              <a:rPr lang="en-GB" sz="2400" dirty="0" smtClean="0"/>
              <a:t>Consultation: Mar-Oct </a:t>
            </a:r>
            <a:r>
              <a:rPr lang="en-GB" sz="2400" dirty="0"/>
              <a:t>2013 </a:t>
            </a:r>
          </a:p>
          <a:p>
            <a:r>
              <a:rPr lang="en-GB" sz="2400" dirty="0" smtClean="0"/>
              <a:t>Two surveys </a:t>
            </a:r>
            <a:r>
              <a:rPr lang="en-GB" sz="2400" dirty="0"/>
              <a:t>on </a:t>
            </a:r>
            <a:r>
              <a:rPr lang="en-GB" sz="2400" dirty="0" smtClean="0"/>
              <a:t>2011 scheme</a:t>
            </a:r>
          </a:p>
          <a:p>
            <a:r>
              <a:rPr lang="en-GB" sz="2400" dirty="0"/>
              <a:t>Stakeholder </a:t>
            </a:r>
            <a:r>
              <a:rPr lang="en-GB" sz="2400" dirty="0" smtClean="0"/>
              <a:t>workshops </a:t>
            </a:r>
            <a:br>
              <a:rPr lang="en-GB" sz="2400" dirty="0" smtClean="0"/>
            </a:br>
            <a:r>
              <a:rPr lang="en-GB" sz="2400" dirty="0" smtClean="0"/>
              <a:t>e.g. UK Green Building Co, </a:t>
            </a:r>
            <a:br>
              <a:rPr lang="en-GB" sz="2400" dirty="0" smtClean="0"/>
            </a:br>
            <a:r>
              <a:rPr lang="en-GB" sz="2400" dirty="0" smtClean="0"/>
              <a:t>BSRIA, CPA, CIBSE </a:t>
            </a:r>
          </a:p>
          <a:p>
            <a:pPr marL="0" indent="0">
              <a:buNone/>
            </a:pPr>
            <a:r>
              <a:rPr lang="en-GB" sz="2400" b="1" dirty="0" smtClean="0"/>
              <a:t>2. Feb 2014: Draft published</a:t>
            </a:r>
          </a:p>
          <a:p>
            <a:pPr marL="0" indent="0">
              <a:buNone/>
            </a:pPr>
            <a:r>
              <a:rPr lang="en-GB" sz="2400" b="1" dirty="0" smtClean="0"/>
              <a:t>3. External </a:t>
            </a:r>
            <a:r>
              <a:rPr lang="en-GB" sz="2400" b="1" dirty="0"/>
              <a:t>Consultation </a:t>
            </a:r>
            <a:r>
              <a:rPr lang="en-GB" sz="2400" b="1" dirty="0" smtClean="0"/>
              <a:t>Ph 2 </a:t>
            </a:r>
            <a:endParaRPr lang="en-GB" sz="2400" b="1" dirty="0"/>
          </a:p>
          <a:p>
            <a:pPr marL="0" indent="0">
              <a:buNone/>
            </a:pPr>
            <a:r>
              <a:rPr lang="en-GB" sz="2400" dirty="0" smtClean="0"/>
              <a:t>Consultation: Feb – Mar 2014</a:t>
            </a:r>
          </a:p>
          <a:p>
            <a:endParaRPr lang="en-GB" sz="2000" dirty="0"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l="9032" t="13489" r="12193" b="5389"/>
          <a:stretch>
            <a:fillRect/>
          </a:stretch>
        </p:blipFill>
        <p:spPr bwMode="auto">
          <a:xfrm>
            <a:off x="4909120" y="1772816"/>
            <a:ext cx="5069854"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567104" y="1023938"/>
            <a:ext cx="8515350" cy="768350"/>
          </a:xfrm>
        </p:spPr>
        <p:txBody>
          <a:bodyPr/>
          <a:lstStyle/>
          <a:p>
            <a:pPr eaLnBrk="1" hangingPunct="1"/>
            <a:r>
              <a:rPr lang="en-GB" sz="3600" dirty="0" smtClean="0">
                <a:solidFill>
                  <a:schemeClr val="tx1"/>
                </a:solidFill>
              </a:rPr>
              <a:t>BREEAM NC update – key steps</a:t>
            </a:r>
          </a:p>
        </p:txBody>
      </p:sp>
      <p:sp>
        <p:nvSpPr>
          <p:cNvPr id="2" name="TextBox 1"/>
          <p:cNvSpPr txBox="1"/>
          <p:nvPr/>
        </p:nvSpPr>
        <p:spPr>
          <a:xfrm>
            <a:off x="5076056" y="6093296"/>
            <a:ext cx="4081228" cy="461665"/>
          </a:xfrm>
          <a:prstGeom prst="rect">
            <a:avLst/>
          </a:prstGeom>
          <a:noFill/>
        </p:spPr>
        <p:txBody>
          <a:bodyPr wrap="square" rtlCol="0">
            <a:spAutoFit/>
          </a:bodyPr>
          <a:lstStyle/>
          <a:p>
            <a:pPr fontAlgn="base">
              <a:spcBef>
                <a:spcPct val="0"/>
              </a:spcBef>
              <a:spcAft>
                <a:spcPct val="0"/>
              </a:spcAft>
            </a:pPr>
            <a:r>
              <a:rPr lang="en-GB" sz="2400" b="1" dirty="0" smtClean="0">
                <a:solidFill>
                  <a:srgbClr val="4D4D4D"/>
                </a:solidFill>
                <a:ea typeface="ＭＳ Ｐゴシック" pitchFamily="34" charset="-128"/>
                <a:hlinkClick r:id="rId3"/>
              </a:rPr>
              <a:t>www.breeam.org/2014</a:t>
            </a:r>
            <a:endParaRPr lang="en-GB" sz="2400" b="1" dirty="0">
              <a:solidFill>
                <a:srgbClr val="4D4D4D"/>
              </a:solidFill>
              <a:ea typeface="ＭＳ Ｐゴシック" pitchFamily="34" charset="-128"/>
            </a:endParaRPr>
          </a:p>
        </p:txBody>
      </p:sp>
    </p:spTree>
    <p:extLst>
      <p:ext uri="{BB962C8B-B14F-4D97-AF65-F5344CB8AC3E}">
        <p14:creationId xmlns:p14="http://schemas.microsoft.com/office/powerpoint/2010/main" val="48842467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21323" y="1031875"/>
            <a:ext cx="8176846" cy="484188"/>
          </a:xfrm>
        </p:spPr>
        <p:txBody>
          <a:bodyPr/>
          <a:lstStyle/>
          <a:p>
            <a:r>
              <a:rPr lang="en-GB" sz="3600" dirty="0" smtClean="0"/>
              <a:t>Technical Update</a:t>
            </a:r>
            <a:br>
              <a:rPr lang="en-GB" sz="3600" dirty="0" smtClean="0"/>
            </a:br>
            <a:r>
              <a:rPr lang="en-GB" dirty="0"/>
              <a:t/>
            </a:r>
            <a:br>
              <a:rPr lang="en-GB" dirty="0"/>
            </a:br>
            <a:r>
              <a:rPr lang="en-GB" dirty="0" smtClean="0"/>
              <a:t>Mainly small changes – </a:t>
            </a:r>
            <a:br>
              <a:rPr lang="en-GB" dirty="0" smtClean="0"/>
            </a:br>
            <a:r>
              <a:rPr lang="en-GB" dirty="0" smtClean="0"/>
              <a:t>some revised weightings</a:t>
            </a:r>
          </a:p>
        </p:txBody>
      </p:sp>
    </p:spTree>
    <p:extLst>
      <p:ext uri="{BB962C8B-B14F-4D97-AF65-F5344CB8AC3E}">
        <p14:creationId xmlns:p14="http://schemas.microsoft.com/office/powerpoint/2010/main" val="49955462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z="3600" dirty="0" smtClean="0"/>
              <a:t>Key technical changes for NC 2014</a:t>
            </a:r>
          </a:p>
        </p:txBody>
      </p:sp>
      <p:sp>
        <p:nvSpPr>
          <p:cNvPr id="3" name="Content Placeholder 2"/>
          <p:cNvSpPr>
            <a:spLocks noGrp="1"/>
          </p:cNvSpPr>
          <p:nvPr>
            <p:ph idx="1"/>
          </p:nvPr>
        </p:nvSpPr>
        <p:spPr>
          <a:xfrm>
            <a:off x="613996" y="1722441"/>
            <a:ext cx="8072804" cy="4968875"/>
          </a:xfrm>
        </p:spPr>
        <p:txBody>
          <a:bodyPr/>
          <a:lstStyle/>
          <a:p>
            <a:pPr marL="0" indent="0">
              <a:buFont typeface="Arial" charset="0"/>
              <a:buNone/>
              <a:defRPr/>
            </a:pPr>
            <a:r>
              <a:rPr lang="en-GB" sz="2400" b="1" dirty="0" smtClean="0"/>
              <a:t>Management</a:t>
            </a:r>
            <a:endParaRPr lang="en-GB" sz="2400" b="1" dirty="0"/>
          </a:p>
          <a:p>
            <a:pPr marL="0" indent="0">
              <a:buNone/>
              <a:defRPr/>
            </a:pPr>
            <a:r>
              <a:rPr lang="en-GB" sz="2400" dirty="0" smtClean="0"/>
              <a:t>Now aligned with procurement process. </a:t>
            </a:r>
            <a:br>
              <a:rPr lang="en-GB" sz="2400" dirty="0" smtClean="0"/>
            </a:br>
            <a:r>
              <a:rPr lang="en-GB" sz="2400" dirty="0" smtClean="0"/>
              <a:t>New issue headings are: </a:t>
            </a:r>
            <a:endParaRPr lang="en-GB" sz="2400" b="1" dirty="0" smtClean="0">
              <a:solidFill>
                <a:srgbClr val="FF0000"/>
              </a:solidFill>
            </a:endParaRPr>
          </a:p>
          <a:p>
            <a:pPr marL="636305" lvl="1" indent="-277530">
              <a:defRPr/>
            </a:pPr>
            <a:r>
              <a:rPr lang="en-GB" sz="2400" dirty="0" smtClean="0"/>
              <a:t>Project Brief &amp; Design</a:t>
            </a:r>
          </a:p>
          <a:p>
            <a:pPr marL="636305" lvl="1" indent="-277530">
              <a:defRPr/>
            </a:pPr>
            <a:r>
              <a:rPr lang="en-GB" sz="2400" dirty="0" smtClean="0"/>
              <a:t>LCC &amp; Service Life Planning</a:t>
            </a:r>
          </a:p>
          <a:p>
            <a:pPr marL="636305" lvl="1" indent="-277530">
              <a:defRPr/>
            </a:pPr>
            <a:r>
              <a:rPr lang="en-GB" sz="2400" dirty="0" smtClean="0"/>
              <a:t>Responsible Construction practices</a:t>
            </a:r>
          </a:p>
          <a:p>
            <a:pPr marL="636305" lvl="1" indent="-277530">
              <a:defRPr/>
            </a:pPr>
            <a:r>
              <a:rPr lang="en-GB" sz="2400" dirty="0" smtClean="0"/>
              <a:t>Construction &amp; Handover</a:t>
            </a:r>
          </a:p>
          <a:p>
            <a:pPr marL="636305" lvl="1" indent="-277530">
              <a:defRPr/>
            </a:pPr>
            <a:r>
              <a:rPr lang="en-GB" sz="2400" dirty="0" smtClean="0"/>
              <a:t>Aftercare</a:t>
            </a:r>
          </a:p>
          <a:p>
            <a:pPr marL="636305" lvl="1" indent="-277530">
              <a:defRPr/>
            </a:pPr>
            <a:endParaRPr lang="en-GB" sz="2400" dirty="0" smtClean="0"/>
          </a:p>
          <a:p>
            <a:pPr marL="0" indent="0">
              <a:buFont typeface="Arial" charset="0"/>
              <a:buNone/>
              <a:defRPr/>
            </a:pPr>
            <a:r>
              <a:rPr lang="en-GB" sz="2400" b="1" dirty="0" smtClean="0"/>
              <a:t>Project Brief &amp; Design</a:t>
            </a:r>
          </a:p>
          <a:p>
            <a:pPr marL="0" indent="0">
              <a:buNone/>
              <a:defRPr/>
            </a:pPr>
            <a:r>
              <a:rPr lang="en-GB" sz="2400" dirty="0" smtClean="0"/>
              <a:t>Sustainability Champion replaces Accredited Professional</a:t>
            </a:r>
            <a:endParaRPr lang="en-GB" sz="800" b="1" dirty="0" smtClean="0"/>
          </a:p>
          <a:p>
            <a:pPr marL="277530" indent="-277530">
              <a:buFont typeface="Arial" charset="0"/>
              <a:buNone/>
              <a:defRPr/>
            </a:pPr>
            <a:endParaRPr lang="en-GB" sz="1900" dirty="0" smtClean="0"/>
          </a:p>
        </p:txBody>
      </p:sp>
      <p:pic>
        <p:nvPicPr>
          <p:cNvPr id="25604" name="Picture 7" descr="MPj04227460000[1]"/>
          <p:cNvPicPr>
            <a:picLocks noChangeAspect="1" noChangeArrowheads="1"/>
          </p:cNvPicPr>
          <p:nvPr/>
        </p:nvPicPr>
        <p:blipFill>
          <a:blip r:embed="rId3" cstate="print"/>
          <a:srcRect/>
          <a:stretch>
            <a:fillRect/>
          </a:stretch>
        </p:blipFill>
        <p:spPr bwMode="auto">
          <a:xfrm>
            <a:off x="6156176" y="2420888"/>
            <a:ext cx="3005991" cy="3008520"/>
          </a:xfrm>
          <a:prstGeom prst="rect">
            <a:avLst/>
          </a:prstGeom>
          <a:noFill/>
          <a:ln w="9525">
            <a:noFill/>
            <a:miter lim="800000"/>
            <a:headEnd/>
            <a:tailEnd/>
          </a:ln>
        </p:spPr>
      </p:pic>
    </p:spTree>
    <p:extLst>
      <p:ext uri="{BB962C8B-B14F-4D97-AF65-F5344CB8AC3E}">
        <p14:creationId xmlns:p14="http://schemas.microsoft.com/office/powerpoint/2010/main" val="361757903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622789" y="1196429"/>
            <a:ext cx="7765635" cy="4968875"/>
          </a:xfrm>
        </p:spPr>
        <p:txBody>
          <a:bodyPr/>
          <a:lstStyle/>
          <a:p>
            <a:pPr marL="277530" indent="-277530">
              <a:buNone/>
              <a:defRPr/>
            </a:pPr>
            <a:r>
              <a:rPr lang="en-GB" sz="2400" b="1" dirty="0"/>
              <a:t>LCC &amp; Service Life Planning</a:t>
            </a:r>
          </a:p>
          <a:p>
            <a:pPr marL="0" indent="0">
              <a:buNone/>
              <a:defRPr/>
            </a:pPr>
            <a:r>
              <a:rPr lang="en-GB" sz="2400" dirty="0"/>
              <a:t>New credit for reporting on project costs </a:t>
            </a:r>
            <a:endParaRPr lang="en-GB" sz="2400" dirty="0" smtClean="0"/>
          </a:p>
          <a:p>
            <a:pPr marL="0" indent="0">
              <a:buNone/>
              <a:defRPr/>
            </a:pPr>
            <a:endParaRPr lang="en-GB" sz="500" dirty="0"/>
          </a:p>
          <a:p>
            <a:pPr>
              <a:buFont typeface="Arial" charset="0"/>
              <a:buNone/>
            </a:pPr>
            <a:r>
              <a:rPr lang="en-GB" sz="2400" b="1" dirty="0" smtClean="0"/>
              <a:t>Visual Comfort</a:t>
            </a:r>
          </a:p>
          <a:p>
            <a:pPr marL="0" indent="0">
              <a:buNone/>
            </a:pPr>
            <a:r>
              <a:rPr lang="en-GB" sz="2400" dirty="0" smtClean="0"/>
              <a:t>Alternative option for daylight calculation</a:t>
            </a:r>
            <a:r>
              <a:rPr lang="en-GB" sz="2400" dirty="0" smtClean="0">
                <a:solidFill>
                  <a:srgbClr val="4D4D4D"/>
                </a:solidFill>
              </a:rPr>
              <a:t>: </a:t>
            </a:r>
            <a:br>
              <a:rPr lang="en-GB" sz="2400" dirty="0" smtClean="0">
                <a:solidFill>
                  <a:srgbClr val="4D4D4D"/>
                </a:solidFill>
              </a:rPr>
            </a:br>
            <a:r>
              <a:rPr lang="en-GB" sz="2400" dirty="0" smtClean="0">
                <a:solidFill>
                  <a:srgbClr val="4D4D4D"/>
                </a:solidFill>
              </a:rPr>
              <a:t>average </a:t>
            </a:r>
            <a:r>
              <a:rPr lang="en-GB" sz="2400" dirty="0" err="1" smtClean="0">
                <a:solidFill>
                  <a:srgbClr val="4D4D4D"/>
                </a:solidFill>
              </a:rPr>
              <a:t>illuminance</a:t>
            </a:r>
            <a:r>
              <a:rPr lang="en-GB" sz="2400" dirty="0" smtClean="0">
                <a:solidFill>
                  <a:srgbClr val="4D4D4D"/>
                </a:solidFill>
              </a:rPr>
              <a:t> &amp; min. </a:t>
            </a:r>
            <a:r>
              <a:rPr lang="en-GB" sz="2400" dirty="0" err="1" smtClean="0">
                <a:solidFill>
                  <a:srgbClr val="4D4D4D"/>
                </a:solidFill>
              </a:rPr>
              <a:t>illuminance</a:t>
            </a:r>
            <a:endParaRPr lang="en-GB" sz="2400" dirty="0" smtClean="0">
              <a:solidFill>
                <a:srgbClr val="4D4D4D"/>
              </a:solidFill>
            </a:endParaRPr>
          </a:p>
          <a:p>
            <a:pPr marL="0" indent="0">
              <a:buNone/>
            </a:pPr>
            <a:endParaRPr lang="en-GB" sz="500" dirty="0">
              <a:solidFill>
                <a:srgbClr val="4D4D4D"/>
              </a:solidFill>
            </a:endParaRPr>
          </a:p>
          <a:p>
            <a:pPr>
              <a:buFont typeface="Arial" charset="0"/>
              <a:buNone/>
            </a:pPr>
            <a:r>
              <a:rPr lang="en-GB" sz="2400" b="1" dirty="0" smtClean="0"/>
              <a:t>Thermal Comfort </a:t>
            </a:r>
          </a:p>
          <a:p>
            <a:pPr marL="0" indent="0">
              <a:buNone/>
            </a:pPr>
            <a:r>
              <a:rPr lang="en-GB" sz="2400" dirty="0" smtClean="0"/>
              <a:t>New credit relating to adaptation to climate change</a:t>
            </a:r>
          </a:p>
          <a:p>
            <a:pPr>
              <a:buNone/>
            </a:pPr>
            <a:endParaRPr lang="en-GB" sz="500" b="1" dirty="0" smtClean="0"/>
          </a:p>
          <a:p>
            <a:pPr>
              <a:buNone/>
            </a:pPr>
            <a:r>
              <a:rPr lang="en-GB" sz="2400" b="1" dirty="0" smtClean="0"/>
              <a:t>Safety </a:t>
            </a:r>
            <a:r>
              <a:rPr lang="en-GB" sz="2400" b="1" dirty="0"/>
              <a:t>and Security</a:t>
            </a:r>
          </a:p>
          <a:p>
            <a:pPr marL="0" indent="0">
              <a:buNone/>
            </a:pPr>
            <a:r>
              <a:rPr lang="en-GB" sz="2400" dirty="0" smtClean="0"/>
              <a:t>Security Needs </a:t>
            </a:r>
            <a:r>
              <a:rPr lang="en-GB" sz="2400" dirty="0"/>
              <a:t>Assessment replaces Secured by Design related criteria </a:t>
            </a:r>
            <a:endParaRPr lang="en-GB" sz="1900" dirty="0" smtClean="0"/>
          </a:p>
          <a:p>
            <a:pPr>
              <a:buFont typeface="Arial" charset="0"/>
              <a:buNone/>
            </a:pPr>
            <a:endParaRPr lang="en-GB" sz="1900" i="1" dirty="0" smtClean="0"/>
          </a:p>
          <a:p>
            <a:endParaRPr lang="en-GB" sz="1900" dirty="0" smtClean="0"/>
          </a:p>
          <a:p>
            <a:pPr>
              <a:buFont typeface="Arial" charset="0"/>
              <a:buNone/>
            </a:pPr>
            <a:endParaRPr lang="en-GB" sz="1900" dirty="0" smtClean="0"/>
          </a:p>
        </p:txBody>
      </p:sp>
      <p:pic>
        <p:nvPicPr>
          <p:cNvPr id="26628" name="Picture 6" descr="MPj04021210000[1]"/>
          <p:cNvPicPr>
            <a:picLocks noChangeAspect="1" noChangeArrowheads="1"/>
          </p:cNvPicPr>
          <p:nvPr/>
        </p:nvPicPr>
        <p:blipFill rotWithShape="1">
          <a:blip r:embed="rId3" cstate="print"/>
          <a:srcRect l="8774"/>
          <a:stretch/>
        </p:blipFill>
        <p:spPr bwMode="auto">
          <a:xfrm>
            <a:off x="6284926" y="2228999"/>
            <a:ext cx="2861651" cy="2088232"/>
          </a:xfrm>
          <a:prstGeom prst="rect">
            <a:avLst/>
          </a:prstGeom>
          <a:noFill/>
          <a:ln w="9525">
            <a:noFill/>
            <a:miter lim="800000"/>
            <a:headEnd/>
            <a:tailEnd/>
          </a:ln>
        </p:spPr>
      </p:pic>
      <p:sp>
        <p:nvSpPr>
          <p:cNvPr id="2" name="Rectangle 1"/>
          <p:cNvSpPr/>
          <p:nvPr/>
        </p:nvSpPr>
        <p:spPr>
          <a:xfrm>
            <a:off x="6203091" y="1772816"/>
            <a:ext cx="2545373" cy="384175"/>
          </a:xfrm>
          <a:prstGeom prst="rect">
            <a:avLst/>
          </a:prstGeom>
        </p:spPr>
        <p:txBody>
          <a:bodyPr>
            <a:spAutoFit/>
          </a:bodyPr>
          <a:lstStyle/>
          <a:p>
            <a:pPr marL="277530" indent="-277530" eaLnBrk="0" fontAlgn="base" hangingPunct="0">
              <a:spcBef>
                <a:spcPct val="20000"/>
              </a:spcBef>
              <a:spcAft>
                <a:spcPct val="20000"/>
              </a:spcAft>
              <a:defRPr/>
            </a:pPr>
            <a:r>
              <a:rPr lang="en-GB" sz="1900" b="1" kern="0" dirty="0">
                <a:solidFill>
                  <a:srgbClr val="4D4D4D"/>
                </a:solidFill>
                <a:ea typeface="ＭＳ Ｐゴシック" pitchFamily="34" charset="-128"/>
              </a:rPr>
              <a:t>Health &amp; Wellbeing</a:t>
            </a:r>
          </a:p>
        </p:txBody>
      </p:sp>
    </p:spTree>
    <p:extLst>
      <p:ext uri="{BB962C8B-B14F-4D97-AF65-F5344CB8AC3E}">
        <p14:creationId xmlns:p14="http://schemas.microsoft.com/office/powerpoint/2010/main" val="133214421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8125674" cy="4786313"/>
          </a:xfrm>
        </p:spPr>
        <p:txBody>
          <a:bodyPr/>
          <a:lstStyle/>
          <a:p>
            <a:pPr marL="0" indent="0">
              <a:buFont typeface="Arial" charset="0"/>
              <a:buNone/>
              <a:defRPr/>
            </a:pPr>
            <a:r>
              <a:rPr lang="en-GB" sz="2400" b="1" dirty="0" smtClean="0"/>
              <a:t>Reduction of  Energy use and CO</a:t>
            </a:r>
            <a:r>
              <a:rPr lang="en-GB" sz="2400" b="1" baseline="-25000" dirty="0" smtClean="0"/>
              <a:t>2</a:t>
            </a:r>
            <a:r>
              <a:rPr lang="en-GB" sz="2400" b="1" dirty="0" smtClean="0"/>
              <a:t> Emissions</a:t>
            </a:r>
          </a:p>
          <a:p>
            <a:pPr marL="0" lvl="0" indent="0">
              <a:buNone/>
            </a:pPr>
            <a:r>
              <a:rPr lang="en-GB" sz="2400" dirty="0" smtClean="0"/>
              <a:t>Energy </a:t>
            </a:r>
            <a:r>
              <a:rPr lang="en-GB" sz="2400" dirty="0"/>
              <a:t>Performance Rating </a:t>
            </a:r>
            <a:r>
              <a:rPr lang="en-GB" sz="2400" dirty="0" smtClean="0"/>
              <a:t>credits now calculated on building </a:t>
            </a:r>
            <a:r>
              <a:rPr lang="en-GB" sz="2400" dirty="0"/>
              <a:t>regulations of </a:t>
            </a:r>
            <a:r>
              <a:rPr lang="en-GB" sz="2400" dirty="0" smtClean="0"/>
              <a:t>country </a:t>
            </a:r>
            <a:r>
              <a:rPr lang="en-GB" sz="2400" dirty="0"/>
              <a:t>where </a:t>
            </a:r>
            <a:r>
              <a:rPr lang="en-GB" sz="2400" dirty="0" smtClean="0"/>
              <a:t>building </a:t>
            </a:r>
            <a:r>
              <a:rPr lang="en-GB" sz="2400" dirty="0"/>
              <a:t>is </a:t>
            </a:r>
            <a:r>
              <a:rPr lang="en-GB" sz="2400" dirty="0" smtClean="0"/>
              <a:t>located</a:t>
            </a:r>
          </a:p>
          <a:p>
            <a:pPr marL="266700" lvl="0" indent="0">
              <a:buNone/>
            </a:pPr>
            <a:r>
              <a:rPr lang="en-GB" sz="2000" i="1" dirty="0" smtClean="0"/>
              <a:t>[Under </a:t>
            </a:r>
            <a:r>
              <a:rPr lang="en-GB" sz="2000" i="1" dirty="0"/>
              <a:t>BREEAM 2011 the Part L 2010 </a:t>
            </a:r>
            <a:r>
              <a:rPr lang="en-GB" sz="2000" i="1" dirty="0" smtClean="0"/>
              <a:t>Notional Building was </a:t>
            </a:r>
            <a:r>
              <a:rPr lang="en-GB" sz="2000" i="1" dirty="0"/>
              <a:t>used as </a:t>
            </a:r>
            <a:r>
              <a:rPr lang="en-GB" sz="2000" i="1" dirty="0" smtClean="0"/>
              <a:t>baseline </a:t>
            </a:r>
            <a:r>
              <a:rPr lang="en-GB" sz="2000" i="1" dirty="0"/>
              <a:t>for </a:t>
            </a:r>
            <a:r>
              <a:rPr lang="en-GB" sz="2000" i="1" dirty="0" smtClean="0"/>
              <a:t>ALL buildings </a:t>
            </a:r>
            <a:r>
              <a:rPr lang="en-GB" sz="2000" i="1" dirty="0"/>
              <a:t>assessed under BREEAM NC, regardless of their UK country </a:t>
            </a:r>
            <a:r>
              <a:rPr lang="en-GB" sz="2000" i="1" dirty="0" smtClean="0"/>
              <a:t>location]</a:t>
            </a:r>
          </a:p>
          <a:p>
            <a:pPr marL="0" lvl="0" indent="0">
              <a:buNone/>
            </a:pPr>
            <a:r>
              <a:rPr lang="en-GB" sz="2400" dirty="0" smtClean="0"/>
              <a:t>Number </a:t>
            </a:r>
            <a:r>
              <a:rPr lang="en-GB" sz="2400" dirty="0"/>
              <a:t>of </a:t>
            </a:r>
            <a:r>
              <a:rPr lang="en-GB" sz="2400" dirty="0" smtClean="0"/>
              <a:t>available credits </a:t>
            </a:r>
            <a:r>
              <a:rPr lang="en-GB" sz="2400" dirty="0"/>
              <a:t>reduced from 15 to </a:t>
            </a:r>
            <a:r>
              <a:rPr lang="en-GB" sz="2400" dirty="0" smtClean="0"/>
              <a:t>12 </a:t>
            </a:r>
          </a:p>
          <a:p>
            <a:pPr marL="266700" lvl="0" indent="0">
              <a:buNone/>
            </a:pPr>
            <a:r>
              <a:rPr lang="en-GB" sz="2000" i="1" dirty="0" smtClean="0"/>
              <a:t>[Reflects tightening </a:t>
            </a:r>
            <a:r>
              <a:rPr lang="en-GB" sz="2000" i="1" dirty="0"/>
              <a:t>of building </a:t>
            </a:r>
            <a:r>
              <a:rPr lang="en-GB" sz="2000" i="1" dirty="0" smtClean="0"/>
              <a:t>regs </a:t>
            </a:r>
            <a:br>
              <a:rPr lang="en-GB" sz="2000" i="1" dirty="0" smtClean="0"/>
            </a:br>
            <a:r>
              <a:rPr lang="en-GB" sz="2000" i="1" dirty="0" smtClean="0"/>
              <a:t>with </a:t>
            </a:r>
            <a:r>
              <a:rPr lang="en-GB" sz="2000" i="1" dirty="0"/>
              <a:t>respect to operational energy </a:t>
            </a:r>
            <a:r>
              <a:rPr lang="en-GB" sz="2000" i="1" dirty="0" smtClean="0"/>
              <a:t/>
            </a:r>
            <a:br>
              <a:rPr lang="en-GB" sz="2000" i="1" dirty="0" smtClean="0"/>
            </a:br>
            <a:r>
              <a:rPr lang="en-GB" sz="2000" i="1" dirty="0" smtClean="0"/>
              <a:t>consumption </a:t>
            </a:r>
            <a:r>
              <a:rPr lang="en-GB" sz="2000" i="1" dirty="0"/>
              <a:t>from regulated </a:t>
            </a:r>
            <a:r>
              <a:rPr lang="en-GB" sz="2000" i="1" dirty="0" smtClean="0"/>
              <a:t>fittings </a:t>
            </a:r>
            <a:br>
              <a:rPr lang="en-GB" sz="2000" i="1" dirty="0" smtClean="0"/>
            </a:br>
            <a:r>
              <a:rPr lang="en-GB" sz="2000" i="1" dirty="0" smtClean="0"/>
              <a:t>/ systems </a:t>
            </a:r>
            <a:r>
              <a:rPr lang="en-GB" sz="2000" i="1" dirty="0"/>
              <a:t>and therefore </a:t>
            </a:r>
            <a:r>
              <a:rPr lang="en-GB" sz="2000" i="1" dirty="0" smtClean="0"/>
              <a:t>shifting </a:t>
            </a:r>
            <a:r>
              <a:rPr lang="en-GB" sz="2000" i="1" dirty="0"/>
              <a:t>of </a:t>
            </a:r>
            <a:r>
              <a:rPr lang="en-GB" sz="2000" i="1" dirty="0" smtClean="0"/>
              <a:t/>
            </a:r>
            <a:br>
              <a:rPr lang="en-GB" sz="2000" i="1" dirty="0" smtClean="0"/>
            </a:br>
            <a:r>
              <a:rPr lang="en-GB" sz="2000" i="1" dirty="0" smtClean="0"/>
              <a:t>importance </a:t>
            </a:r>
            <a:r>
              <a:rPr lang="en-GB" sz="2000" i="1" dirty="0"/>
              <a:t>(and weighting) of </a:t>
            </a:r>
            <a:r>
              <a:rPr lang="en-GB" sz="2000" i="1" dirty="0" smtClean="0"/>
              <a:t/>
            </a:r>
            <a:br>
              <a:rPr lang="en-GB" sz="2000" i="1" dirty="0" smtClean="0"/>
            </a:br>
            <a:r>
              <a:rPr lang="en-GB" sz="2000" i="1" dirty="0" smtClean="0"/>
              <a:t>impacts </a:t>
            </a:r>
            <a:r>
              <a:rPr lang="en-GB" sz="2000" i="1" dirty="0"/>
              <a:t>in </a:t>
            </a:r>
            <a:r>
              <a:rPr lang="en-GB" sz="2000" i="1" dirty="0" smtClean="0"/>
              <a:t>BREEAM]</a:t>
            </a:r>
            <a:endParaRPr lang="en-GB" sz="2000" i="1" dirty="0"/>
          </a:p>
          <a:p>
            <a:pPr marL="277530" indent="-277530">
              <a:defRPr/>
            </a:pPr>
            <a:endParaRPr lang="en-GB" sz="2400" dirty="0" smtClean="0"/>
          </a:p>
        </p:txBody>
      </p:sp>
      <p:pic>
        <p:nvPicPr>
          <p:cNvPr id="27652" name="Picture 8" descr="MPj04243980000[1]"/>
          <p:cNvPicPr>
            <a:picLocks noChangeAspect="1" noChangeArrowheads="1"/>
          </p:cNvPicPr>
          <p:nvPr/>
        </p:nvPicPr>
        <p:blipFill>
          <a:blip r:embed="rId3" cstate="print"/>
          <a:srcRect/>
          <a:stretch>
            <a:fillRect/>
          </a:stretch>
        </p:blipFill>
        <p:spPr bwMode="auto">
          <a:xfrm>
            <a:off x="4968459" y="4077072"/>
            <a:ext cx="4175541" cy="2780929"/>
          </a:xfrm>
          <a:prstGeom prst="rect">
            <a:avLst/>
          </a:prstGeom>
          <a:noFill/>
          <a:ln w="9525">
            <a:noFill/>
            <a:miter lim="800000"/>
            <a:headEnd/>
            <a:tailEnd/>
          </a:ln>
        </p:spPr>
      </p:pic>
    </p:spTree>
    <p:extLst>
      <p:ext uri="{BB962C8B-B14F-4D97-AF65-F5344CB8AC3E}">
        <p14:creationId xmlns:p14="http://schemas.microsoft.com/office/powerpoint/2010/main" val="66798709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790" y="1052736"/>
            <a:ext cx="7981658" cy="5470305"/>
          </a:xfrm>
        </p:spPr>
        <p:txBody>
          <a:bodyPr/>
          <a:lstStyle/>
          <a:p>
            <a:pPr marL="0" indent="0">
              <a:buNone/>
              <a:tabLst>
                <a:tab pos="266700" algn="l"/>
              </a:tabLst>
              <a:defRPr/>
            </a:pPr>
            <a:endParaRPr lang="en-GB" sz="800" b="1" dirty="0" smtClean="0"/>
          </a:p>
          <a:p>
            <a:pPr marL="277530" indent="-277530">
              <a:buNone/>
              <a:defRPr/>
            </a:pPr>
            <a:r>
              <a:rPr lang="en-GB" sz="2400" b="1" dirty="0"/>
              <a:t>Reduction of  Energy </a:t>
            </a:r>
            <a:r>
              <a:rPr lang="en-GB" sz="2400" b="1" dirty="0" smtClean="0"/>
              <a:t>Use </a:t>
            </a:r>
            <a:r>
              <a:rPr lang="en-GB" sz="2400" b="1" dirty="0"/>
              <a:t>and CO</a:t>
            </a:r>
            <a:r>
              <a:rPr lang="en-GB" sz="2400" b="1" baseline="-25000" dirty="0"/>
              <a:t>2</a:t>
            </a:r>
            <a:r>
              <a:rPr lang="en-GB" sz="2400" b="1" dirty="0"/>
              <a:t> Emissions</a:t>
            </a:r>
          </a:p>
          <a:p>
            <a:pPr marL="0" indent="0">
              <a:buNone/>
              <a:defRPr/>
            </a:pPr>
            <a:r>
              <a:rPr lang="en-GB" sz="2400" dirty="0" smtClean="0"/>
              <a:t>Minimum </a:t>
            </a:r>
            <a:r>
              <a:rPr lang="en-GB" sz="2400" dirty="0"/>
              <a:t>standards </a:t>
            </a:r>
            <a:r>
              <a:rPr lang="en-GB" sz="2400" dirty="0" smtClean="0"/>
              <a:t>adapted. CO</a:t>
            </a:r>
            <a:r>
              <a:rPr lang="en-GB" sz="2400" baseline="-25000" dirty="0" smtClean="0"/>
              <a:t>2</a:t>
            </a:r>
            <a:r>
              <a:rPr lang="en-GB" sz="2400" dirty="0" smtClean="0"/>
              <a:t> requirement removed</a:t>
            </a:r>
          </a:p>
          <a:p>
            <a:pPr marL="0" indent="0">
              <a:buNone/>
              <a:defRPr/>
            </a:pPr>
            <a:endParaRPr lang="en-GB" sz="1000" dirty="0" smtClean="0"/>
          </a:p>
          <a:p>
            <a:pPr marL="277530" indent="-277530">
              <a:buFont typeface="Arial" charset="0"/>
              <a:buNone/>
              <a:defRPr/>
            </a:pPr>
            <a:r>
              <a:rPr lang="en-GB" sz="2400" b="1" dirty="0" smtClean="0"/>
              <a:t>Low Carbon Design (replaces ENE 04 LZC issue)</a:t>
            </a:r>
          </a:p>
          <a:p>
            <a:pPr marL="0" indent="0">
              <a:buNone/>
              <a:defRPr/>
            </a:pPr>
            <a:r>
              <a:rPr lang="en-GB" sz="2400" dirty="0" smtClean="0"/>
              <a:t>LZC percentage carbon reduction targets removed</a:t>
            </a:r>
          </a:p>
          <a:p>
            <a:pPr marL="0" indent="0">
              <a:buNone/>
              <a:defRPr/>
            </a:pPr>
            <a:r>
              <a:rPr lang="en-GB" sz="2400" dirty="0" smtClean="0"/>
              <a:t>LZC feasibility study &amp; free cooling credits retained</a:t>
            </a:r>
          </a:p>
          <a:p>
            <a:pPr marL="0" indent="0">
              <a:buNone/>
              <a:defRPr/>
            </a:pPr>
            <a:r>
              <a:rPr lang="en-GB" sz="2400" dirty="0" smtClean="0"/>
              <a:t>New credit for passive design</a:t>
            </a:r>
          </a:p>
          <a:p>
            <a:pPr marL="0" indent="0">
              <a:buNone/>
              <a:defRPr/>
            </a:pPr>
            <a:endParaRPr lang="en-GB" sz="900" dirty="0"/>
          </a:p>
          <a:p>
            <a:pPr marL="0" indent="0">
              <a:buFont typeface="Arial" charset="0"/>
              <a:buNone/>
              <a:defRPr/>
            </a:pPr>
            <a:r>
              <a:rPr lang="en-GB" sz="2400" b="1" dirty="0"/>
              <a:t>Energy Efficient Laboratory Systems</a:t>
            </a:r>
          </a:p>
          <a:p>
            <a:pPr marL="0" indent="0">
              <a:buNone/>
              <a:defRPr/>
            </a:pPr>
            <a:r>
              <a:rPr lang="en-GB" sz="2400" dirty="0" smtClean="0"/>
              <a:t>Revised criteria now relating to efficient design</a:t>
            </a:r>
          </a:p>
          <a:p>
            <a:pPr marL="0" indent="0">
              <a:buNone/>
              <a:defRPr/>
            </a:pPr>
            <a:r>
              <a:rPr lang="en-GB" sz="2400" dirty="0" smtClean="0"/>
              <a:t>No longer applicable to schools</a:t>
            </a:r>
          </a:p>
          <a:p>
            <a:pPr marL="0" indent="0">
              <a:buFont typeface="Arial" charset="0"/>
              <a:buNone/>
              <a:defRPr/>
            </a:pPr>
            <a:endParaRPr lang="en-GB" sz="1900" dirty="0" smtClean="0"/>
          </a:p>
          <a:p>
            <a:pPr marL="0" indent="0">
              <a:buFont typeface="Arial" charset="0"/>
              <a:buNone/>
              <a:defRPr/>
            </a:pPr>
            <a:endParaRPr lang="en-GB" sz="1900" dirty="0" smtClean="0"/>
          </a:p>
          <a:p>
            <a:pPr marL="277530" indent="-277530">
              <a:defRPr/>
            </a:pPr>
            <a:endParaRPr lang="en-GB" sz="1900" dirty="0" smtClean="0"/>
          </a:p>
        </p:txBody>
      </p:sp>
    </p:spTree>
    <p:extLst>
      <p:ext uri="{BB962C8B-B14F-4D97-AF65-F5344CB8AC3E}">
        <p14:creationId xmlns:p14="http://schemas.microsoft.com/office/powerpoint/2010/main" val="49708866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167" y="1052737"/>
            <a:ext cx="7934213" cy="4781328"/>
          </a:xfrm>
        </p:spPr>
        <p:txBody>
          <a:bodyPr/>
          <a:lstStyle/>
          <a:p>
            <a:pPr marL="0" indent="0">
              <a:buFont typeface="Arial" charset="0"/>
              <a:buNone/>
              <a:defRPr/>
            </a:pPr>
            <a:r>
              <a:rPr lang="en-GB" sz="2400" b="1" dirty="0" smtClean="0"/>
              <a:t>Proximity to Amenities</a:t>
            </a:r>
          </a:p>
          <a:p>
            <a:pPr marL="0" indent="0">
              <a:buNone/>
              <a:defRPr/>
            </a:pPr>
            <a:r>
              <a:rPr lang="en-GB" sz="2400" dirty="0" smtClean="0"/>
              <a:t>Now grouped into ‘core’ amenities </a:t>
            </a:r>
            <a:br>
              <a:rPr lang="en-GB" sz="2400" dirty="0" smtClean="0"/>
            </a:br>
            <a:r>
              <a:rPr lang="en-GB" sz="2400" dirty="0" smtClean="0"/>
              <a:t>and ‘additional’ amenities</a:t>
            </a:r>
          </a:p>
          <a:p>
            <a:pPr marL="0" indent="0">
              <a:buNone/>
              <a:defRPr/>
            </a:pPr>
            <a:r>
              <a:rPr lang="en-GB" sz="2400" dirty="0" smtClean="0"/>
              <a:t>Clarifications e.g. ‘access to cash’ </a:t>
            </a:r>
            <a:br>
              <a:rPr lang="en-GB" sz="2400" dirty="0" smtClean="0"/>
            </a:br>
            <a:r>
              <a:rPr lang="en-GB" sz="2400" dirty="0" smtClean="0"/>
              <a:t>not ‘cash machine’</a:t>
            </a:r>
          </a:p>
          <a:p>
            <a:pPr marL="277530" indent="-277530">
              <a:buFont typeface="Arial" charset="0"/>
              <a:buNone/>
              <a:defRPr/>
            </a:pPr>
            <a:endParaRPr lang="en-GB" sz="2400" b="1" dirty="0" smtClean="0"/>
          </a:p>
          <a:p>
            <a:pPr marL="277530" indent="-277530">
              <a:buFont typeface="Arial" charset="0"/>
              <a:buNone/>
              <a:defRPr/>
            </a:pPr>
            <a:r>
              <a:rPr lang="en-GB" sz="2400" b="1" dirty="0" smtClean="0"/>
              <a:t>Cyclist facilities </a:t>
            </a:r>
          </a:p>
          <a:p>
            <a:pPr marL="277530" indent="-277530">
              <a:defRPr/>
            </a:pPr>
            <a:r>
              <a:rPr lang="en-GB" sz="2400" dirty="0" smtClean="0"/>
              <a:t>Revised assessment criteria layout</a:t>
            </a:r>
          </a:p>
          <a:p>
            <a:pPr marL="277530" indent="-277530">
              <a:defRPr/>
            </a:pPr>
            <a:r>
              <a:rPr lang="en-GB" sz="2400" dirty="0" smtClean="0"/>
              <a:t>Large buildings / rural requirements reviewed (reductions for some scenarios)</a:t>
            </a:r>
          </a:p>
          <a:p>
            <a:pPr marL="277530" indent="-277530">
              <a:buFont typeface="Arial" charset="0"/>
              <a:buNone/>
              <a:defRPr/>
            </a:pPr>
            <a:endParaRPr lang="en-GB" sz="2400" dirty="0" smtClean="0"/>
          </a:p>
          <a:p>
            <a:pPr marL="277530" indent="-277530">
              <a:buNone/>
              <a:defRPr/>
            </a:pPr>
            <a:endParaRPr lang="en-GB" sz="2400" b="1" dirty="0" smtClean="0"/>
          </a:p>
        </p:txBody>
      </p:sp>
      <p:pic>
        <p:nvPicPr>
          <p:cNvPr id="29700" name="Picture 9" descr="MPj04331460000[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6056" y="2001620"/>
            <a:ext cx="4067944" cy="2723524"/>
          </a:xfrm>
          <a:prstGeom prst="rect">
            <a:avLst/>
          </a:prstGeom>
          <a:noFill/>
          <a:ln w="9525">
            <a:noFill/>
            <a:miter lim="800000"/>
            <a:headEnd/>
            <a:tailEnd/>
          </a:ln>
        </p:spPr>
      </p:pic>
    </p:spTree>
    <p:extLst>
      <p:ext uri="{BB962C8B-B14F-4D97-AF65-F5344CB8AC3E}">
        <p14:creationId xmlns:p14="http://schemas.microsoft.com/office/powerpoint/2010/main" val="222868878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REEAM 16-9">
  <a:themeElements>
    <a:clrScheme name="Breeam Colours">
      <a:dk1>
        <a:srgbClr val="4D4D4D"/>
      </a:dk1>
      <a:lt1>
        <a:srgbClr val="FFFFFF"/>
      </a:lt1>
      <a:dk2>
        <a:srgbClr val="4D4D4D"/>
      </a:dk2>
      <a:lt2>
        <a:srgbClr val="FFFFFF"/>
      </a:lt2>
      <a:accent1>
        <a:srgbClr val="56B146"/>
      </a:accent1>
      <a:accent2>
        <a:srgbClr val="3D6864"/>
      </a:accent2>
      <a:accent3>
        <a:srgbClr val="00B8BA"/>
      </a:accent3>
      <a:accent4>
        <a:srgbClr val="9D85BE"/>
      </a:accent4>
      <a:accent5>
        <a:srgbClr val="B63091"/>
      </a:accent5>
      <a:accent6>
        <a:srgbClr val="F99B1C"/>
      </a:accent6>
      <a:hlink>
        <a:srgbClr val="479E36"/>
      </a:hlink>
      <a:folHlink>
        <a:srgbClr val="2E4E4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D4D4D"/>
        </a:dk1>
        <a:lt1>
          <a:srgbClr val="FFFFFF"/>
        </a:lt1>
        <a:dk2>
          <a:srgbClr val="4D4D4D"/>
        </a:dk2>
        <a:lt2>
          <a:srgbClr val="988F86"/>
        </a:lt2>
        <a:accent1>
          <a:srgbClr val="C1BB00"/>
        </a:accent1>
        <a:accent2>
          <a:srgbClr val="00C0B5"/>
        </a:accent2>
        <a:accent3>
          <a:srgbClr val="FFFFFF"/>
        </a:accent3>
        <a:accent4>
          <a:srgbClr val="404040"/>
        </a:accent4>
        <a:accent5>
          <a:srgbClr val="DDDAAA"/>
        </a:accent5>
        <a:accent6>
          <a:srgbClr val="00AEA4"/>
        </a:accent6>
        <a:hlink>
          <a:srgbClr val="0099CC"/>
        </a:hlink>
        <a:folHlink>
          <a:srgbClr val="A1DE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987</Words>
  <Application>Microsoft Office PowerPoint</Application>
  <PresentationFormat>On-screen Show (4:3)</PresentationFormat>
  <Paragraphs>206</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BREEAM 16-9</vt:lpstr>
      <vt:lpstr>BREEAM UK New Construction 2014 Key updates from 2011 version </vt:lpstr>
      <vt:lpstr>BREEAM UK New Construction  (NC) - scheme  update</vt:lpstr>
      <vt:lpstr>BREEAM NC update – key steps</vt:lpstr>
      <vt:lpstr>Technical Update  Mainly small changes –  some revised weightings</vt:lpstr>
      <vt:lpstr>Key technical changes for NC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BREEAM NC 2014: New Weightings</vt:lpstr>
      <vt:lpstr>BREEAM NC 2014 went live 27 May </vt:lpstr>
      <vt:lpstr>For further information contact:   Sarah McCarrick, Senior Consultant  BRE Global Phone 01904 567784 mccarricks@bre.co.uk  </vt:lpstr>
    </vt:vector>
  </TitlesOfParts>
  <Company>Assured Events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BREEAM UK New Construction 2014 Key updates from 2011 version</dc:title>
  <dc:creator>Sarah Haigh</dc:creator>
  <cp:lastModifiedBy>SOMERVELL David</cp:lastModifiedBy>
  <cp:revision>8</cp:revision>
  <dcterms:created xsi:type="dcterms:W3CDTF">2014-05-13T09:09:21Z</dcterms:created>
  <dcterms:modified xsi:type="dcterms:W3CDTF">2014-06-16T14:50:11Z</dcterms:modified>
</cp:coreProperties>
</file>