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Lst>
  <p:notesMasterIdLst>
    <p:notesMasterId r:id="rId36"/>
  </p:notesMasterIdLst>
  <p:handoutMasterIdLst>
    <p:handoutMasterId r:id="rId37"/>
  </p:handoutMasterIdLst>
  <p:sldIdLst>
    <p:sldId id="256" r:id="rId8"/>
    <p:sldId id="271" r:id="rId9"/>
    <p:sldId id="293" r:id="rId10"/>
    <p:sldId id="270" r:id="rId11"/>
    <p:sldId id="269" r:id="rId12"/>
    <p:sldId id="282" r:id="rId13"/>
    <p:sldId id="283" r:id="rId14"/>
    <p:sldId id="272" r:id="rId15"/>
    <p:sldId id="284" r:id="rId16"/>
    <p:sldId id="258" r:id="rId17"/>
    <p:sldId id="264" r:id="rId18"/>
    <p:sldId id="265" r:id="rId19"/>
    <p:sldId id="285" r:id="rId20"/>
    <p:sldId id="279" r:id="rId21"/>
    <p:sldId id="286" r:id="rId22"/>
    <p:sldId id="266" r:id="rId23"/>
    <p:sldId id="287" r:id="rId24"/>
    <p:sldId id="288" r:id="rId25"/>
    <p:sldId id="289" r:id="rId26"/>
    <p:sldId id="290" r:id="rId27"/>
    <p:sldId id="291" r:id="rId28"/>
    <p:sldId id="292" r:id="rId29"/>
    <p:sldId id="262" r:id="rId30"/>
    <p:sldId id="274" r:id="rId31"/>
    <p:sldId id="275" r:id="rId32"/>
    <p:sldId id="281" r:id="rId33"/>
    <p:sldId id="294" r:id="rId34"/>
    <p:sldId id="295"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7519" autoAdjust="0"/>
  </p:normalViewPr>
  <p:slideViewPr>
    <p:cSldViewPr>
      <p:cViewPr>
        <p:scale>
          <a:sx n="40" d="100"/>
          <a:sy n="40" d="100"/>
        </p:scale>
        <p:origin x="-1206" y="-4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870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841634D1-4D70-4220-995E-BB54275DB2B2}" type="datetimeFigureOut">
              <a:rPr lang="en-GB"/>
              <a:pPr/>
              <a:t>03/04/2012</a:t>
            </a:fld>
            <a:endParaRPr lang="en-GB"/>
          </a:p>
        </p:txBody>
      </p:sp>
      <p:sp>
        <p:nvSpPr>
          <p:cNvPr id="870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870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BC5C715-5BF3-4C83-B9C2-851206595D0B}" type="slidenum">
              <a:rPr lang="en-GB"/>
              <a:pPr/>
              <a:t>‹#›</a:t>
            </a:fld>
            <a:endParaRPr lang="en-GB"/>
          </a:p>
        </p:txBody>
      </p:sp>
    </p:spTree>
    <p:extLst>
      <p:ext uri="{BB962C8B-B14F-4D97-AF65-F5344CB8AC3E}">
        <p14:creationId xmlns:p14="http://schemas.microsoft.com/office/powerpoint/2010/main" xmlns="" val="2442643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B5969D9-9800-4FF9-9B55-77BC00BD4CD8}" type="datetimeFigureOut">
              <a:rPr lang="en-US"/>
              <a:pPr>
                <a:defRPr/>
              </a:pPr>
              <a:t>4/3/2012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EFAA86E-67DE-40B2-B6EE-8E787898744E}" type="slidenum">
              <a:rPr lang="en-US"/>
              <a:pPr>
                <a:defRPr/>
              </a:pPr>
              <a:t>‹#›</a:t>
            </a:fld>
            <a:endParaRPr lang="en-US"/>
          </a:p>
        </p:txBody>
      </p:sp>
    </p:spTree>
    <p:extLst>
      <p:ext uri="{BB962C8B-B14F-4D97-AF65-F5344CB8AC3E}">
        <p14:creationId xmlns:p14="http://schemas.microsoft.com/office/powerpoint/2010/main" xmlns="" val="2239064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1020062F-430F-459A-9630-241E6FD1816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75DED5C7-3407-40B7-80BA-EC0074540E06}"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69EE2688-22DA-465D-A2BC-3B2C4FD3F942}"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7BC2F757-47A8-4DBC-9D17-14377D71999A}"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01147827-D38F-40B9-999C-2590F5F86787}"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19BCC2AA-9A5E-4597-B8CC-2F8EA2C5A0D7}"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331F3CA0-3210-44A4-8049-71F882FEE50F}"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99909BED-14EB-41DD-8A9E-D8D9340A8568}" type="slidenum">
              <a:rPr lang="en-GB" smtClean="0">
                <a:solidFill>
                  <a:prstClr val="black"/>
                </a:solidFill>
              </a:rPr>
              <a:pPr>
                <a:defRPr/>
              </a:pPr>
              <a:t>17</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CD4A91D0-6ADF-4851-BB63-8ACA319E3692}" type="slidenum">
              <a:rPr lang="en-GB" smtClean="0">
                <a:solidFill>
                  <a:prstClr val="black"/>
                </a:solidFill>
              </a:rPr>
              <a:pPr>
                <a:defRPr/>
              </a:pPr>
              <a:t>18</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080B19A3-2E81-4491-9FAB-091A9A64858C}" type="slidenum">
              <a:rPr lang="en-GB" smtClean="0">
                <a:solidFill>
                  <a:prstClr val="black"/>
                </a:solidFill>
              </a:rPr>
              <a:pPr>
                <a:defRPr/>
              </a:pPr>
              <a:t>19</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A1454806-0A0A-4CFD-969A-49BFB1EF9AAC}" type="slidenum">
              <a:rPr lang="en-GB" smtClean="0">
                <a:solidFill>
                  <a:prstClr val="black"/>
                </a:solidFill>
              </a:rPr>
              <a:pPr>
                <a:defRPr/>
              </a:pPr>
              <a:t>20</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en-GB" smtClean="0"/>
              <a:t>Outcomes of session</a:t>
            </a:r>
          </a:p>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3C4D1344-C023-4D26-8379-5DD84CDC0457}" type="slidenum">
              <a:rPr lang="en-GB" smtClean="0">
                <a:solidFill>
                  <a:prstClr val="black"/>
                </a:solidFill>
              </a:rPr>
              <a:pPr>
                <a:defRPr/>
              </a:pPr>
              <a:t>21</a:t>
            </a:fld>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3E522653-8B24-46B7-ADBB-370E87BBF4F1}" type="slidenum">
              <a:rPr lang="en-GB" smtClean="0">
                <a:solidFill>
                  <a:prstClr val="black"/>
                </a:solidFill>
              </a:rPr>
              <a:pPr>
                <a:defRPr/>
              </a:pPr>
              <a:t>22</a:t>
            </a:fld>
            <a:endParaRPr lang="en-GB">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171B067B-56B0-47C5-8EB3-11785B814624}"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69AE243E-E146-4910-B537-1527859E18BA}"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0B3AB2BE-52FD-4528-99A4-8B520029C52D}"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Leave contact details…(form – names, institutions, email)</a:t>
            </a:r>
          </a:p>
          <a:p>
            <a:pPr eaLnBrk="1" hangingPunct="1"/>
            <a:r>
              <a:rPr lang="en-GB" smtClean="0"/>
              <a:t>Get back to people in May</a:t>
            </a:r>
          </a:p>
          <a:p>
            <a:pPr eaLnBrk="1" hangingPunct="1"/>
            <a:endParaRPr lang="en-GB" smtClean="0"/>
          </a:p>
        </p:txBody>
      </p:sp>
      <p:sp>
        <p:nvSpPr>
          <p:cNvPr id="4" name="Slide Number Placeholder 3"/>
          <p:cNvSpPr>
            <a:spLocks noGrp="1"/>
          </p:cNvSpPr>
          <p:nvPr>
            <p:ph type="sldNum" sz="quarter" idx="5"/>
          </p:nvPr>
        </p:nvSpPr>
        <p:spPr/>
        <p:txBody>
          <a:bodyPr/>
          <a:lstStyle/>
          <a:p>
            <a:pPr>
              <a:defRPr/>
            </a:pPr>
            <a:fld id="{FA6649C2-9739-442F-BB18-2CFD3A81BE1E}"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729593F7-DD0B-4C88-BE77-94F3CA89B6DA}" type="slidenum">
              <a:rPr lang="en-GB" sz="1200">
                <a:latin typeface="+mn-lt"/>
              </a:rPr>
              <a:pPr algn="r">
                <a:defRPr/>
              </a:pPr>
              <a:t>27</a:t>
            </a:fld>
            <a:endParaRPr lang="en-GB" sz="1200">
              <a:latin typeface="+mn-lt"/>
            </a:endParaRPr>
          </a:p>
        </p:txBody>
      </p:sp>
      <p:sp>
        <p:nvSpPr>
          <p:cNvPr id="798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91399E18-8949-4C98-9A7F-3B4E6C3A2981}" type="slidenum">
              <a:rPr lang="en-US" sz="1200">
                <a:latin typeface="Times New Roman" pitchFamily="18" charset="0"/>
              </a:rPr>
              <a:pPr algn="r"/>
              <a:t>27</a:t>
            </a:fld>
            <a:endParaRPr lang="en-US" sz="1200">
              <a:latin typeface="Times New Roman" pitchFamily="18"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9A672EF7-017F-4D73-BF01-C15757380C6B}"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There is increasing pressure on universities to improve their sustainability performance.  This has recently shifted emphasis from Estates-based ‘environmental management’ to a more holistic approach emphasising bringing Education for Sustainability (</a:t>
            </a:r>
            <a:r>
              <a:rPr lang="en-GB" dirty="0" err="1" smtClean="0"/>
              <a:t>EfS</a:t>
            </a:r>
            <a:r>
              <a:rPr lang="en-GB" dirty="0" smtClean="0"/>
              <a:t>; also referred to as Education for Sustainable Development - ESD) into the curriculum and making a culture of sustainability part of the student experience. </a:t>
            </a:r>
          </a:p>
          <a:p>
            <a:pPr eaLnBrk="1" hangingPunct="1">
              <a:spcBef>
                <a:spcPct val="0"/>
              </a:spcBef>
            </a:pPr>
            <a:r>
              <a:rPr lang="en-GB" dirty="0" smtClean="0"/>
              <a:t>Concurrently, there is an increasing sector-wide emphasis on graduate employability, and the development of visionary statements about the ‘attributes’ that will be achieved by graduates during their time at university, through curriculum and co-curriculum opportunities.   There is also clearly demand for graduates to be equipped with sustainability skills, from employers (see BITC, 2010) and from the students themselves (Bone and </a:t>
            </a:r>
            <a:r>
              <a:rPr lang="en-GB" dirty="0" err="1" smtClean="0"/>
              <a:t>Agombar</a:t>
            </a:r>
            <a:r>
              <a:rPr lang="en-GB" dirty="0" smtClean="0"/>
              <a:t>, 2011).</a:t>
            </a:r>
          </a:p>
          <a:p>
            <a:pPr eaLnBrk="1" hangingPunct="1">
              <a:spcBef>
                <a:spcPct val="0"/>
              </a:spcBef>
            </a:pPr>
            <a:r>
              <a:rPr lang="en-GB" dirty="0" smtClean="0"/>
              <a:t>Encouraging activism likely to be controversial </a:t>
            </a:r>
          </a:p>
          <a:p>
            <a:pPr eaLnBrk="1" hangingPunct="1">
              <a:spcBef>
                <a:spcPct val="0"/>
              </a:spcBef>
            </a:pPr>
            <a:endParaRPr lang="en-GB" dirty="0" smtClean="0"/>
          </a:p>
          <a:p>
            <a:pPr eaLnBrk="1" hangingPunct="1">
              <a:lnSpc>
                <a:spcPct val="80000"/>
              </a:lnSpc>
            </a:pPr>
            <a:r>
              <a:rPr lang="en-GB" sz="1100" dirty="0" smtClean="0"/>
              <a:t>Beyond preparing them for employment, how can we produce graduates who are genuinely ‘Change Agents’ and ready to ‘be the change they want to see in the world’?  </a:t>
            </a:r>
          </a:p>
          <a:p>
            <a:pPr eaLnBrk="1" hangingPunct="1">
              <a:lnSpc>
                <a:spcPct val="80000"/>
              </a:lnSpc>
            </a:pPr>
            <a:endParaRPr lang="en-GB" sz="1100" dirty="0" smtClean="0"/>
          </a:p>
          <a:p>
            <a:pPr eaLnBrk="1" hangingPunct="1">
              <a:lnSpc>
                <a:spcPct val="80000"/>
              </a:lnSpc>
            </a:pPr>
            <a:r>
              <a:rPr lang="en-GB" sz="1100" dirty="0" smtClean="0"/>
              <a:t>‘activist learning’ can be defined as an intentional strategy for generating knowledge, understanding and skills through engagement and leadership in community activism.  Through ‘activist learning’ students learn through educational experiences which make tangible links between their course content, their own values, and ‘real world’ issues, while they try to enact positive change. The expectation (or hope) is that they will</a:t>
            </a:r>
            <a:endParaRPr lang="en-US" sz="1100" dirty="0" smtClean="0"/>
          </a:p>
          <a:p>
            <a:pPr eaLnBrk="1" hangingPunct="1">
              <a:lnSpc>
                <a:spcPct val="80000"/>
              </a:lnSpc>
            </a:pPr>
            <a:endParaRPr lang="en-US" sz="1100" dirty="0" smtClean="0"/>
          </a:p>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4B1E5B-A95C-475B-8191-21447B731A3C}"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There is increasing pressure on universities to improve their sustainability performance.  This has recently shifted emphasis from Estates-based ‘environmental management’ to a more holistic approach emphasising bringing Education for Sustainability (</a:t>
            </a:r>
            <a:r>
              <a:rPr lang="en-GB" dirty="0" err="1" smtClean="0"/>
              <a:t>EfS</a:t>
            </a:r>
            <a:r>
              <a:rPr lang="en-GB" dirty="0" smtClean="0"/>
              <a:t>; also referred to as Education for Sustainable Development - ESD) into the curriculum and making a culture of sustainability part of the student experience. </a:t>
            </a:r>
          </a:p>
          <a:p>
            <a:pPr eaLnBrk="1" hangingPunct="1">
              <a:spcBef>
                <a:spcPct val="0"/>
              </a:spcBef>
            </a:pPr>
            <a:r>
              <a:rPr lang="en-GB" dirty="0" smtClean="0"/>
              <a:t>Concurrently, there is an increasing sector-wide emphasis on graduate employability, and the development of visionary statements about the ‘attributes’ that will be achieved by graduates during their time at university, through curriculum and co-curriculum opportunities.   There is also clearly demand for graduates to be equipped with sustainability skills, from employers (see BITC, 2010) and from the students themselves (Bone and </a:t>
            </a:r>
            <a:r>
              <a:rPr lang="en-GB" dirty="0" err="1" smtClean="0"/>
              <a:t>Agombar</a:t>
            </a:r>
            <a:r>
              <a:rPr lang="en-GB" dirty="0" smtClean="0"/>
              <a:t>, 2011).</a:t>
            </a:r>
          </a:p>
          <a:p>
            <a:pPr eaLnBrk="1" hangingPunct="1">
              <a:spcBef>
                <a:spcPct val="0"/>
              </a:spcBef>
            </a:pPr>
            <a:r>
              <a:rPr lang="en-GB" dirty="0" smtClean="0"/>
              <a:t>Encouraging activism likely to be controversial </a:t>
            </a:r>
          </a:p>
          <a:p>
            <a:pPr eaLnBrk="1" hangingPunct="1">
              <a:spcBef>
                <a:spcPct val="0"/>
              </a:spcBef>
            </a:pPr>
            <a:endParaRPr lang="en-GB" dirty="0" smtClean="0"/>
          </a:p>
          <a:p>
            <a:pPr eaLnBrk="1" hangingPunct="1">
              <a:lnSpc>
                <a:spcPct val="80000"/>
              </a:lnSpc>
            </a:pPr>
            <a:r>
              <a:rPr lang="en-GB" sz="1100" dirty="0" smtClean="0"/>
              <a:t>Beyond preparing them for employment, how can we produce graduates who are genuinely ‘Change Agents’ and ready to ‘be the change they want to see in the world’?  </a:t>
            </a:r>
            <a:endParaRPr lang="en-US" sz="1100" dirty="0" smtClean="0"/>
          </a:p>
          <a:p>
            <a:pPr eaLnBrk="1" hangingPunct="1">
              <a:spcBef>
                <a:spcPct val="0"/>
              </a:spcBef>
            </a:pPr>
            <a:endParaRPr lang="en-US" dirty="0" smtClean="0"/>
          </a:p>
        </p:txBody>
      </p:sp>
      <p:sp>
        <p:nvSpPr>
          <p:cNvPr id="3686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618560A-7E22-4277-94A5-E1DAFC7D4FED}" type="slidenum">
              <a:rPr lang="en-US" sz="1200">
                <a:latin typeface="Calibri" pitchFamily="34" charset="0"/>
              </a:rPr>
              <a:pPr algn="r"/>
              <a:t>6</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9260E556-C2D6-47D2-8CCE-DD1AF0D0E368}"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Sustainability students – motivated to make change and </a:t>
            </a:r>
            <a:r>
              <a:rPr lang="en-GB" dirty="0" err="1" smtClean="0"/>
              <a:t>infleucne</a:t>
            </a:r>
            <a:r>
              <a:rPr lang="en-GB" dirty="0" smtClean="0"/>
              <a:t> others</a:t>
            </a:r>
          </a:p>
          <a:p>
            <a:pPr eaLnBrk="1" hangingPunct="1">
              <a:spcBef>
                <a:spcPct val="0"/>
              </a:spcBef>
            </a:pPr>
            <a:r>
              <a:rPr lang="en-GB" dirty="0" smtClean="0"/>
              <a:t>Inspired by a residential field course at the Centre for Alternative Technology (CAT) and frustrated by the limitations of campus accommodation, they announced that they wanted the opportunity to ‘live what they are learning’ and become exemplars of sustainable student living.</a:t>
            </a:r>
          </a:p>
          <a:p>
            <a:pPr eaLnBrk="1" hangingPunct="1">
              <a:spcBef>
                <a:spcPct val="0"/>
              </a:spcBef>
            </a:pPr>
            <a:endParaRPr lang="en-GB" dirty="0" smtClean="0"/>
          </a:p>
          <a:p>
            <a:pPr eaLnBrk="1" hangingPunct="1">
              <a:spcBef>
                <a:spcPct val="0"/>
              </a:spcBef>
            </a:pPr>
            <a:r>
              <a:rPr lang="en-GB" dirty="0" smtClean="0"/>
              <a:t>Opportunity to explore more sustainable living</a:t>
            </a: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03467B-AC54-47A1-B396-CDD54176B085}"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08B886C7-BE4F-40D0-818F-D5B70291106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000" dirty="0" smtClean="0"/>
              <a:t>Managing other staffs expectations</a:t>
            </a:r>
          </a:p>
          <a:p>
            <a:pPr eaLnBrk="1" hangingPunct="1">
              <a:spcBef>
                <a:spcPct val="0"/>
              </a:spcBef>
            </a:pPr>
            <a:endParaRPr lang="en-GB" sz="1000" dirty="0" smtClean="0"/>
          </a:p>
          <a:p>
            <a:pPr eaLnBrk="1" hangingPunct="1">
              <a:spcBef>
                <a:spcPct val="0"/>
              </a:spcBef>
            </a:pPr>
            <a:r>
              <a:rPr lang="en-GB" sz="1000" dirty="0" smtClean="0"/>
              <a:t>The amount of knowledge required to take on a multi-faceted and high-profile project was underestimated by the students and there was naivety as to how change can be enacted, for example the need to engage in constant negotiation with the University in order to carry out activities in the bungalow’s grounds. </a:t>
            </a:r>
          </a:p>
          <a:p>
            <a:pPr eaLnBrk="1" hangingPunct="1">
              <a:spcBef>
                <a:spcPct val="0"/>
              </a:spcBef>
            </a:pPr>
            <a:endParaRPr lang="en-GB" sz="1000" dirty="0" smtClean="0"/>
          </a:p>
          <a:p>
            <a:pPr eaLnBrk="1" hangingPunct="1">
              <a:spcBef>
                <a:spcPct val="0"/>
              </a:spcBef>
            </a:pPr>
            <a:r>
              <a:rPr lang="en-GB" sz="1000" dirty="0" smtClean="0"/>
              <a:t>the SSH project deviated from the more conventional staff-student relationship in a strictly academic setting.  Maintaining a boundary between the project as educational and related to the course on the one hand and as the students’ everyday lives on the other – between the public and the private, in other words -has been a challenge throughout</a:t>
            </a:r>
          </a:p>
          <a:p>
            <a:pPr eaLnBrk="1" hangingPunct="1">
              <a:spcBef>
                <a:spcPct val="0"/>
              </a:spcBef>
            </a:pPr>
            <a:endParaRPr lang="en-GB" sz="1000" dirty="0" smtClean="0"/>
          </a:p>
          <a:p>
            <a:pPr eaLnBrk="1" hangingPunct="1">
              <a:spcBef>
                <a:spcPct val="0"/>
              </a:spcBef>
            </a:pPr>
            <a:r>
              <a:rPr lang="en-GB" sz="1000" dirty="0" smtClean="0"/>
              <a:t>Although this relationship needs careful and sensitive management, and balancing between independence and external steer</a:t>
            </a:r>
          </a:p>
          <a:p>
            <a:pPr eaLnBrk="1" hangingPunct="1">
              <a:spcBef>
                <a:spcPct val="0"/>
              </a:spcBef>
            </a:pPr>
            <a:endParaRPr lang="en-GB" sz="1000" dirty="0" smtClean="0"/>
          </a:p>
          <a:p>
            <a:pPr eaLnBrk="1" hangingPunct="1">
              <a:lnSpc>
                <a:spcPct val="80000"/>
              </a:lnSpc>
            </a:pPr>
            <a:r>
              <a:rPr lang="en-GB" sz="1000" dirty="0" smtClean="0"/>
              <a:t>Respecting the students’ lives – can’t pressurise to do things</a:t>
            </a:r>
          </a:p>
          <a:p>
            <a:pPr eaLnBrk="1" hangingPunct="1">
              <a:lnSpc>
                <a:spcPct val="80000"/>
              </a:lnSpc>
            </a:pPr>
            <a:endParaRPr lang="en-GB" sz="1000" dirty="0" smtClean="0"/>
          </a:p>
          <a:p>
            <a:pPr eaLnBrk="1" hangingPunct="1">
              <a:lnSpc>
                <a:spcPct val="80000"/>
              </a:lnSpc>
            </a:pPr>
            <a:r>
              <a:rPr lang="en-GB" sz="1000" dirty="0" smtClean="0"/>
              <a:t>Estates/</a:t>
            </a:r>
            <a:r>
              <a:rPr lang="en-GB" sz="1000" dirty="0" err="1" smtClean="0"/>
              <a:t>accom</a:t>
            </a:r>
            <a:r>
              <a:rPr lang="en-GB" sz="1000" dirty="0" smtClean="0"/>
              <a:t> normal stuff – groups of students around, a mess, not happy being used in this way</a:t>
            </a:r>
          </a:p>
          <a:p>
            <a:pPr eaLnBrk="1" hangingPunct="1">
              <a:lnSpc>
                <a:spcPct val="80000"/>
              </a:lnSpc>
            </a:pPr>
            <a:endParaRPr lang="en-GB" sz="1000" dirty="0" smtClean="0"/>
          </a:p>
          <a:p>
            <a:pPr eaLnBrk="1" hangingPunct="1">
              <a:lnSpc>
                <a:spcPct val="80000"/>
              </a:lnSpc>
            </a:pPr>
            <a:r>
              <a:rPr lang="en-GB" sz="1000" dirty="0" smtClean="0"/>
              <a:t>University barriers – </a:t>
            </a:r>
            <a:r>
              <a:rPr lang="en-GB" sz="1000" dirty="0" err="1" smtClean="0"/>
              <a:t>ie</a:t>
            </a:r>
            <a:r>
              <a:rPr lang="en-GB" sz="1000" dirty="0" smtClean="0"/>
              <a:t> a house can’t have bikes in etc</a:t>
            </a:r>
          </a:p>
          <a:p>
            <a:pPr eaLnBrk="1" hangingPunct="1">
              <a:lnSpc>
                <a:spcPct val="80000"/>
              </a:lnSpc>
            </a:pPr>
            <a:endParaRPr lang="en-GB" sz="1000" dirty="0" smtClean="0"/>
          </a:p>
          <a:p>
            <a:pPr eaLnBrk="1" hangingPunct="1">
              <a:lnSpc>
                <a:spcPct val="80000"/>
              </a:lnSpc>
            </a:pPr>
            <a:endParaRPr lang="en-GB" sz="1000" dirty="0" smtClean="0"/>
          </a:p>
          <a:p>
            <a:pPr eaLnBrk="1" hangingPunct="1">
              <a:lnSpc>
                <a:spcPct val="80000"/>
              </a:lnSpc>
            </a:pPr>
            <a:r>
              <a:rPr lang="en-GB" sz="1000" dirty="0" err="1" smtClean="0"/>
              <a:t>Naievety</a:t>
            </a:r>
            <a:endParaRPr lang="en-GB" sz="1000" dirty="0" smtClean="0"/>
          </a:p>
          <a:p>
            <a:pPr eaLnBrk="1" hangingPunct="1">
              <a:lnSpc>
                <a:spcPct val="80000"/>
              </a:lnSpc>
            </a:pPr>
            <a:endParaRPr lang="en-GB" sz="1000" dirty="0" smtClean="0"/>
          </a:p>
          <a:p>
            <a:pPr eaLnBrk="1" hangingPunct="1">
              <a:lnSpc>
                <a:spcPct val="80000"/>
              </a:lnSpc>
            </a:pPr>
            <a:r>
              <a:rPr lang="en-GB" sz="1000" dirty="0" err="1" smtClean="0"/>
              <a:t>Proivate</a:t>
            </a:r>
            <a:r>
              <a:rPr lang="en-GB" sz="1000" dirty="0" smtClean="0"/>
              <a:t> and professional – they do student things – does this reflect badly</a:t>
            </a:r>
          </a:p>
          <a:p>
            <a:pPr eaLnBrk="1" hangingPunct="1">
              <a:lnSpc>
                <a:spcPct val="80000"/>
              </a:lnSpc>
            </a:pPr>
            <a:endParaRPr lang="en-GB" sz="1000" dirty="0" smtClean="0"/>
          </a:p>
          <a:p>
            <a:pPr eaLnBrk="1" hangingPunct="1">
              <a:lnSpc>
                <a:spcPct val="80000"/>
              </a:lnSpc>
            </a:pPr>
            <a:endParaRPr lang="en-GB" sz="1000" dirty="0" smtClean="0"/>
          </a:p>
          <a:p>
            <a:pPr eaLnBrk="1" hangingPunct="1">
              <a:spcBef>
                <a:spcPct val="0"/>
              </a:spcBef>
            </a:pPr>
            <a:endParaRPr lang="en-US" sz="1000" dirty="0"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4014BA-E0D1-47DC-8CF5-F0ACF2417B85}"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7B2D982-E904-4CF4-976B-C459DF7B7050}" type="datetimeFigureOut">
              <a:rPr lang="en-US"/>
              <a:pPr>
                <a:defRPr/>
              </a:pPr>
              <a:t>4/3/2012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CCB0AF-1BF1-462A-938E-5DE133F4E81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456805-85A4-4BCB-97C0-82B6012AB46B}" type="datetimeFigureOut">
              <a:rPr lang="en-US"/>
              <a:pPr>
                <a:defRPr/>
              </a:pPr>
              <a:t>4/3/2012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E222B9-DAA5-4CE9-888A-E9C1B7ED721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94E511-5F82-40C1-A7B3-FE719C8186FD}" type="datetimeFigureOut">
              <a:rPr lang="en-US"/>
              <a:pPr>
                <a:defRPr/>
              </a:pPr>
              <a:t>4/3/2012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943C0B-08F1-4A07-A805-F4D5BF56D8B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ke home mess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5987008" cy="1354162"/>
          </a:xfrm>
          <a:prstGeom prst="rect">
            <a:avLst/>
          </a:prstGeom>
        </p:spPr>
        <p:txBody>
          <a:bodyPr/>
          <a:lstStyle>
            <a:lvl1pPr>
              <a:defRPr b="0" baseline="0"/>
            </a:lvl1pPr>
          </a:lstStyle>
          <a:p>
            <a:r>
              <a:rPr lang="en-US" dirty="0" smtClean="0"/>
              <a:t>Your three take-home key messages</a:t>
            </a:r>
            <a:endParaRPr lang="en-GB" dirty="0"/>
          </a:p>
        </p:txBody>
      </p:sp>
      <p:sp>
        <p:nvSpPr>
          <p:cNvPr id="7" name="Content Placeholder 6"/>
          <p:cNvSpPr>
            <a:spLocks noGrp="1"/>
          </p:cNvSpPr>
          <p:nvPr>
            <p:ph sz="quarter" idx="13" hasCustomPrompt="1"/>
          </p:nvPr>
        </p:nvSpPr>
        <p:spPr>
          <a:xfrm>
            <a:off x="468313" y="1916832"/>
            <a:ext cx="8207375" cy="4320480"/>
          </a:xfrm>
          <a:prstGeom prst="rect">
            <a:avLst/>
          </a:prstGeom>
        </p:spPr>
        <p:txBody>
          <a:bodyPr/>
          <a:lstStyle>
            <a:lvl1pPr marL="514350" indent="-514350">
              <a:buClr>
                <a:srgbClr val="E17A1D"/>
              </a:buClr>
              <a:buSzPct val="121000"/>
              <a:buFont typeface="+mj-lt"/>
              <a:buAutoNum type="arabicPeriod"/>
              <a:defRPr baseline="0"/>
            </a:lvl1pPr>
            <a:lvl2pPr marL="971550" indent="-514350">
              <a:buFont typeface="+mj-lt"/>
              <a:buAutoNum type="arabicPeriod"/>
              <a:defRPr/>
            </a:lvl2pPr>
            <a:lvl3pPr marL="1371600" indent="-457200">
              <a:buFont typeface="+mj-lt"/>
              <a:buAutoNum type="arabicPeriod"/>
              <a:defRPr/>
            </a:lvl3pPr>
            <a:lvl4pPr marL="1828800" indent="-457200">
              <a:buFont typeface="+mj-lt"/>
              <a:buAutoNum type="arabicPeriod"/>
              <a:defRPr/>
            </a:lvl4pPr>
            <a:lvl5pPr marL="2286000" indent="-457200">
              <a:buFont typeface="+mj-lt"/>
              <a:buAutoNum type="arabicPeriod"/>
              <a:defRPr/>
            </a:lvl5pPr>
          </a:lstStyle>
          <a:p>
            <a:pPr lvl="0"/>
            <a:r>
              <a:rPr lang="en-US" dirty="0" smtClean="0"/>
              <a:t>Message 1</a:t>
            </a:r>
          </a:p>
          <a:p>
            <a:pPr lvl="0"/>
            <a:r>
              <a:rPr lang="en-US" dirty="0" smtClean="0"/>
              <a:t>Message 2</a:t>
            </a:r>
          </a:p>
          <a:p>
            <a:pPr lvl="0"/>
            <a:r>
              <a:rPr lang="en-US" dirty="0" smtClean="0"/>
              <a:t>Message 3</a:t>
            </a:r>
          </a:p>
          <a:p>
            <a:pPr lvl="0"/>
            <a:endParaRPr lang="en-US" dirty="0" smtClean="0"/>
          </a:p>
          <a:p>
            <a:pPr lvl="0"/>
            <a:endParaRPr lang="en-US" dirty="0" smtClean="0"/>
          </a:p>
        </p:txBody>
      </p:sp>
      <p:sp>
        <p:nvSpPr>
          <p:cNvPr id="10" name="TextBox 9"/>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Tree>
    <p:extLst>
      <p:ext uri="{BB962C8B-B14F-4D97-AF65-F5344CB8AC3E}">
        <p14:creationId xmlns:p14="http://schemas.microsoft.com/office/powerpoint/2010/main" xmlns="" val="1838545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cs typeface="Arial" charset="0"/>
              </a:defRPr>
            </a:lvl1pPr>
          </a:lstStyle>
          <a:p>
            <a:pPr>
              <a:defRPr/>
            </a:pPr>
            <a:fld id="{98A82158-CB6A-4F89-96A2-B61CBFB33C1B}" type="datetimeFigureOut">
              <a:rPr lang="en-GB"/>
              <a:pPr>
                <a:defRPr/>
              </a:pPr>
              <a:t>03/04/2012</a:t>
            </a:fld>
            <a:endParaRPr lang="en-GB"/>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8DF32905-1C3F-4101-AE29-1E73E5780ABE}"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cs typeface="Arial" charset="0"/>
              </a:defRPr>
            </a:lvl1pPr>
          </a:lstStyle>
          <a:p>
            <a:pPr>
              <a:defRPr/>
            </a:pPr>
            <a:fld id="{A9532F3C-71CB-4AE3-B158-2A3781779D90}" type="datetimeFigureOut">
              <a:rPr lang="en-GB"/>
              <a:pPr>
                <a:defRPr/>
              </a:pPr>
              <a:t>03/04/2012</a:t>
            </a:fld>
            <a:endParaRPr lang="en-GB"/>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76CD3B45-4C17-406D-8587-C360B0C79582}"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cs typeface="Arial" charset="0"/>
              </a:defRPr>
            </a:lvl1pPr>
          </a:lstStyle>
          <a:p>
            <a:pPr>
              <a:defRPr/>
            </a:pPr>
            <a:fld id="{6A723D01-BD86-4BD9-971E-7B99FA4AF288}" type="datetimeFigureOut">
              <a:rPr lang="en-GB"/>
              <a:pPr>
                <a:defRPr/>
              </a:pPr>
              <a:t>03/04/2012</a:t>
            </a:fld>
            <a:endParaRPr lang="en-GB"/>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1DCB3D61-640A-40B3-87FC-3B9154092A76}"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cs typeface="Arial" charset="0"/>
              </a:defRPr>
            </a:lvl1pPr>
          </a:lstStyle>
          <a:p>
            <a:pPr>
              <a:defRPr/>
            </a:pPr>
            <a:fld id="{F1A17C46-6652-4A15-917F-7EA48053F3AF}" type="datetimeFigureOut">
              <a:rPr lang="en-GB"/>
              <a:pPr>
                <a:defRPr/>
              </a:pPr>
              <a:t>03/04/2012</a:t>
            </a:fld>
            <a:endParaRPr lang="en-GB"/>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17D1E246-DB94-4B8F-9CEF-9EA2E3C1BD02}"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cs typeface="Arial" charset="0"/>
              </a:defRPr>
            </a:lvl1pPr>
          </a:lstStyle>
          <a:p>
            <a:pPr>
              <a:defRPr/>
            </a:pPr>
            <a:fld id="{00FEF6D9-1EB3-4AE6-8444-6EA629F60825}" type="datetimeFigureOut">
              <a:rPr lang="en-GB"/>
              <a:pPr>
                <a:defRPr/>
              </a:pPr>
              <a:t>03/04/2012</a:t>
            </a:fld>
            <a:endParaRPr lang="en-GB"/>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67D345EE-81B1-4C4C-B04B-C13920A8FF1A}"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cs typeface="Arial" charset="0"/>
              </a:defRPr>
            </a:lvl1pPr>
          </a:lstStyle>
          <a:p>
            <a:pPr>
              <a:defRPr/>
            </a:pPr>
            <a:fld id="{D264424B-FEB1-490D-871C-F6D5C8DF6BEC}" type="datetimeFigureOut">
              <a:rPr lang="en-GB"/>
              <a:pPr>
                <a:defRPr/>
              </a:pPr>
              <a:t>03/04/2012</a:t>
            </a:fld>
            <a:endParaRPr lang="en-GB"/>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9EED18A2-3734-44AA-9FC2-FB984A1C7C5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673074-94F9-4D6D-A3CA-E2CCFF01DB0B}" type="datetimeFigureOut">
              <a:rPr lang="en-US"/>
              <a:pPr>
                <a:defRPr/>
              </a:pPr>
              <a:t>4/3/2012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BBD4A1-DBCE-452A-9218-FDB1CF0AB9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F4A0AE-8DD6-42A6-A658-A314C0905E1A}" type="datetimeFigureOut">
              <a:rPr lang="en-US"/>
              <a:pPr>
                <a:defRPr/>
              </a:pPr>
              <a:t>4/3/2012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F9F584-7AC1-4FB2-9D66-862810FC70B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05BEEFD-3F01-4ED2-898A-2F26A2301D3E}" type="datetimeFigureOut">
              <a:rPr lang="en-US"/>
              <a:pPr>
                <a:defRPr/>
              </a:pPr>
              <a:t>4/3/2012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F222C9-FCC9-448A-BA27-1C7AE7100C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C32696F-0E0F-4D4B-807D-FF1132CD113F}" type="datetimeFigureOut">
              <a:rPr lang="en-US"/>
              <a:pPr>
                <a:defRPr/>
              </a:pPr>
              <a:t>4/3/2012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83E5003-5E05-4F73-BBC6-843BEB5F30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FB12A69-DDCD-4FF9-BFAA-08CF7CF9FB59}" type="datetimeFigureOut">
              <a:rPr lang="en-US"/>
              <a:pPr>
                <a:defRPr/>
              </a:pPr>
              <a:t>4/3/2012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36417F-E74F-4239-BA8F-591267EC9C6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DCA43F-81CE-4BCE-8CF1-38C1F220E222}" type="datetimeFigureOut">
              <a:rPr lang="en-US"/>
              <a:pPr>
                <a:defRPr/>
              </a:pPr>
              <a:t>4/3/2012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1F59DCA-6169-4950-8743-9F760BA4C8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C48688-62C3-41A3-A4A8-261B79188E56}" type="datetimeFigureOut">
              <a:rPr lang="en-US"/>
              <a:pPr>
                <a:defRPr/>
              </a:pPr>
              <a:t>4/3/2012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30BE23-8274-430F-BF24-472D535EDA9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55491D-CADF-4D94-BCED-D3196801B144}" type="datetimeFigureOut">
              <a:rPr lang="en-US"/>
              <a:pPr>
                <a:defRPr/>
              </a:pPr>
              <a:t>4/3/2012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49973D-BD2B-4368-A861-DC306F01BA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5D5D84A-0A8F-4DB1-BFF9-6DE4E4BBCDBD}" type="datetimeFigureOut">
              <a:rPr lang="en-US"/>
              <a:pPr>
                <a:defRPr/>
              </a:pPr>
              <a:t>4/3/2012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3833ED2-78AD-456A-904D-9C2F560CB5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6" r:id="rId2"/>
    <p:sldLayoutId id="2147483685" r:id="rId3"/>
    <p:sldLayoutId id="2147483684" r:id="rId4"/>
    <p:sldLayoutId id="2147483683" r:id="rId5"/>
    <p:sldLayoutId id="2147483682" r:id="rId6"/>
    <p:sldLayoutId id="2147483681" r:id="rId7"/>
    <p:sldLayoutId id="2147483680" r:id="rId8"/>
    <p:sldLayoutId id="2147483679" r:id="rId9"/>
    <p:sldLayoutId id="2147483678" r:id="rId10"/>
    <p:sldLayoutId id="2147483677" r:id="rId11"/>
    <p:sldLayoutId id="214748369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12714B3-1956-48F8-B373-5FB0C95A9E19}" type="datetimeFigureOut">
              <a:rPr lang="en-GB"/>
              <a:pPr>
                <a:defRPr/>
              </a:pPr>
              <a:t>03/04/2012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A482E206-73C1-45AF-93AB-28AC07E5A0E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AE104A7-1135-4973-A8DF-7E18C5219B3D}" type="datetimeFigureOut">
              <a:rPr lang="en-GB"/>
              <a:pPr>
                <a:defRPr/>
              </a:pPr>
              <a:t>03/04/2012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2147D10-E515-4924-9981-DEB0FCCB3B0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08B4F6A-C02B-4A91-A0CB-0854583E8A98}" type="datetimeFigureOut">
              <a:rPr lang="en-GB"/>
              <a:pPr>
                <a:defRPr/>
              </a:pPr>
              <a:t>03/04/2012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6572341-0885-4D61-89A7-57E1D0A65D9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9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F4466EA-9377-4C36-BD90-0E3DC8096EFB}" type="datetimeFigureOut">
              <a:rPr lang="en-GB"/>
              <a:pPr>
                <a:defRPr/>
              </a:pPr>
              <a:t>03/04/2012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07174BEB-F09E-4E98-897D-5EBDF0498D6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15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47C9D21-5FA5-4695-B55C-E93F1609EA2E}" type="datetimeFigureOut">
              <a:rPr lang="en-GB"/>
              <a:pPr>
                <a:defRPr/>
              </a:pPr>
              <a:t>03/04/2012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8D0A7F3-F907-441E-8D56-73BC982462A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9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35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230FF31-CFB7-4EFE-97A2-CC61AA941367}" type="datetimeFigureOut">
              <a:rPr lang="en-GB"/>
              <a:pPr>
                <a:defRPr/>
              </a:pPr>
              <a:t>03/04/2012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7B1010C-4605-43DB-9AAF-238CCE341E4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4.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jpeg"/><Relationship Id="rId7"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thelifeindex.org.uk/"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ctrTitle"/>
          </p:nvPr>
        </p:nvSpPr>
        <p:spPr>
          <a:xfrm>
            <a:off x="323850" y="374650"/>
            <a:ext cx="8569325" cy="1470025"/>
          </a:xfrm>
        </p:spPr>
        <p:txBody>
          <a:bodyPr/>
          <a:lstStyle/>
          <a:p>
            <a:pPr eaLnBrk="1" hangingPunct="1"/>
            <a:r>
              <a:rPr lang="en-US" b="1" i="1" smtClean="0"/>
              <a:t>'Activist Learning': Supporting student learning through sustainability action </a:t>
            </a:r>
          </a:p>
        </p:txBody>
      </p:sp>
      <p:sp>
        <p:nvSpPr>
          <p:cNvPr id="26626" name="Subtitle 2"/>
          <p:cNvSpPr>
            <a:spLocks noGrp="1"/>
          </p:cNvSpPr>
          <p:nvPr>
            <p:ph type="subTitle" idx="1"/>
          </p:nvPr>
        </p:nvSpPr>
        <p:spPr>
          <a:xfrm>
            <a:off x="539750" y="2278063"/>
            <a:ext cx="7993063" cy="3095625"/>
          </a:xfrm>
        </p:spPr>
        <p:txBody>
          <a:bodyPr/>
          <a:lstStyle/>
          <a:p>
            <a:pPr eaLnBrk="1" hangingPunct="1"/>
            <a:r>
              <a:rPr lang="en-GB" b="1" smtClean="0">
                <a:solidFill>
                  <a:schemeClr val="tx1"/>
                </a:solidFill>
              </a:rPr>
              <a:t>Dr Zoe Robinson (and Dr Sherilyn MacGregor),</a:t>
            </a:r>
            <a:r>
              <a:rPr lang="en-GB" smtClean="0">
                <a:solidFill>
                  <a:schemeClr val="tx1"/>
                </a:solidFill>
              </a:rPr>
              <a:t> </a:t>
            </a:r>
            <a:r>
              <a:rPr lang="en-GB" b="1" smtClean="0">
                <a:solidFill>
                  <a:schemeClr val="tx1"/>
                </a:solidFill>
              </a:rPr>
              <a:t>Sophie Bessant</a:t>
            </a:r>
            <a:r>
              <a:rPr lang="en-GB" smtClean="0">
                <a:solidFill>
                  <a:schemeClr val="tx1"/>
                </a:solidFill>
              </a:rPr>
              <a:t>, Keele University</a:t>
            </a:r>
          </a:p>
          <a:p>
            <a:pPr eaLnBrk="1" hangingPunct="1"/>
            <a:endParaRPr lang="en-GB" smtClean="0">
              <a:solidFill>
                <a:schemeClr val="tx1"/>
              </a:solidFill>
            </a:endParaRPr>
          </a:p>
          <a:p>
            <a:pPr eaLnBrk="1" hangingPunct="1"/>
            <a:r>
              <a:rPr lang="en-GB" b="1" smtClean="0">
                <a:solidFill>
                  <a:schemeClr val="tx1"/>
                </a:solidFill>
              </a:rPr>
              <a:t>Nicholas Goodman</a:t>
            </a:r>
            <a:r>
              <a:rPr lang="en-GB" smtClean="0">
                <a:solidFill>
                  <a:schemeClr val="tx1"/>
                </a:solidFill>
              </a:rPr>
              <a:t>, Change Agents</a:t>
            </a:r>
          </a:p>
          <a:p>
            <a:pPr eaLnBrk="1" hangingPunct="1"/>
            <a:r>
              <a:rPr lang="en-GB" b="1" smtClean="0">
                <a:solidFill>
                  <a:schemeClr val="tx1"/>
                </a:solidFill>
              </a:rPr>
              <a:t>Roy Morgan-Wood</a:t>
            </a:r>
            <a:r>
              <a:rPr lang="en-GB" smtClean="0">
                <a:solidFill>
                  <a:schemeClr val="tx1"/>
                </a:solidFill>
              </a:rPr>
              <a:t>, Leicester College</a:t>
            </a:r>
          </a:p>
          <a:p>
            <a:pPr eaLnBrk="1" hangingPunct="1"/>
            <a:endParaRPr lang="en-GB" smtClean="0">
              <a:solidFill>
                <a:schemeClr val="tx1"/>
              </a:solidFill>
            </a:endParaRPr>
          </a:p>
          <a:p>
            <a:pPr eaLnBrk="1" hangingPunct="1"/>
            <a:endParaRPr lang="en-US" smtClean="0">
              <a:solidFill>
                <a:schemeClr val="tx1"/>
              </a:solidFill>
            </a:endParaRPr>
          </a:p>
        </p:txBody>
      </p:sp>
      <p:pic>
        <p:nvPicPr>
          <p:cNvPr id="26627" name="Picture 6"/>
          <p:cNvPicPr>
            <a:picLocks noChangeAspect="1" noChangeArrowheads="1"/>
          </p:cNvPicPr>
          <p:nvPr/>
        </p:nvPicPr>
        <p:blipFill>
          <a:blip r:embed="rId3" cstate="print"/>
          <a:srcRect/>
          <a:stretch>
            <a:fillRect/>
          </a:stretch>
        </p:blipFill>
        <p:spPr bwMode="auto">
          <a:xfrm>
            <a:off x="71438" y="5805488"/>
            <a:ext cx="2484437" cy="1004887"/>
          </a:xfrm>
          <a:prstGeom prst="rect">
            <a:avLst/>
          </a:prstGeom>
          <a:noFill/>
          <a:ln w="9525">
            <a:noFill/>
            <a:miter lim="800000"/>
            <a:headEnd/>
            <a:tailEnd/>
          </a:ln>
        </p:spPr>
      </p:pic>
      <p:sp>
        <p:nvSpPr>
          <p:cNvPr id="26628" name="Text Box 6"/>
          <p:cNvSpPr txBox="1">
            <a:spLocks noChangeArrowheads="1"/>
          </p:cNvSpPr>
          <p:nvPr/>
        </p:nvSpPr>
        <p:spPr bwMode="auto">
          <a:xfrm>
            <a:off x="3348038" y="6308725"/>
            <a:ext cx="2601912" cy="366713"/>
          </a:xfrm>
          <a:prstGeom prst="rect">
            <a:avLst/>
          </a:prstGeom>
          <a:noFill/>
          <a:ln w="9525">
            <a:noFill/>
            <a:miter lim="800000"/>
            <a:headEnd/>
            <a:tailEnd/>
          </a:ln>
        </p:spPr>
        <p:txBody>
          <a:bodyPr wrap="none">
            <a:spAutoFit/>
          </a:bodyPr>
          <a:lstStyle/>
          <a:p>
            <a:r>
              <a:rPr lang="en-GB" b="1" i="1">
                <a:solidFill>
                  <a:schemeClr val="bg1"/>
                </a:solidFill>
              </a:rPr>
              <a:t>EAUC 28</a:t>
            </a:r>
            <a:r>
              <a:rPr lang="en-GB" b="1" i="1" baseline="30000">
                <a:solidFill>
                  <a:schemeClr val="bg1"/>
                </a:solidFill>
              </a:rPr>
              <a:t>th</a:t>
            </a:r>
            <a:r>
              <a:rPr lang="en-GB" b="1" i="1">
                <a:solidFill>
                  <a:schemeClr val="bg1"/>
                </a:solidFill>
              </a:rPr>
              <a:t> March 2012</a:t>
            </a:r>
          </a:p>
        </p:txBody>
      </p:sp>
      <p:pic>
        <p:nvPicPr>
          <p:cNvPr id="26629" name="Picture 4"/>
          <p:cNvPicPr>
            <a:picLocks noChangeAspect="1"/>
          </p:cNvPicPr>
          <p:nvPr/>
        </p:nvPicPr>
        <p:blipFill>
          <a:blip r:embed="rId4" cstate="print"/>
          <a:srcRect/>
          <a:stretch>
            <a:fillRect/>
          </a:stretch>
        </p:blipFill>
        <p:spPr bwMode="auto">
          <a:xfrm>
            <a:off x="2555875" y="5516563"/>
            <a:ext cx="1112838" cy="1268412"/>
          </a:xfrm>
          <a:prstGeom prst="rect">
            <a:avLst/>
          </a:prstGeom>
          <a:noFill/>
          <a:ln w="9525">
            <a:noFill/>
            <a:miter lim="800000"/>
            <a:headEnd/>
            <a:tailEnd/>
          </a:ln>
        </p:spPr>
      </p:pic>
      <p:pic>
        <p:nvPicPr>
          <p:cNvPr id="26630" name="Picture 1"/>
          <p:cNvPicPr>
            <a:picLocks noChangeAspect="1"/>
          </p:cNvPicPr>
          <p:nvPr/>
        </p:nvPicPr>
        <p:blipFill>
          <a:blip r:embed="rId5" cstate="print"/>
          <a:srcRect/>
          <a:stretch>
            <a:fillRect/>
          </a:stretch>
        </p:blipFill>
        <p:spPr bwMode="auto">
          <a:xfrm>
            <a:off x="3779838" y="5445125"/>
            <a:ext cx="969962" cy="1341438"/>
          </a:xfrm>
          <a:prstGeom prst="rect">
            <a:avLst/>
          </a:prstGeom>
          <a:noFill/>
          <a:ln w="9525">
            <a:noFill/>
            <a:miter lim="800000"/>
            <a:headEnd/>
            <a:tailEnd/>
          </a:ln>
        </p:spPr>
      </p:pic>
      <p:pic>
        <p:nvPicPr>
          <p:cNvPr id="26631" name="Picture 2"/>
          <p:cNvPicPr>
            <a:picLocks noChangeAspect="1"/>
          </p:cNvPicPr>
          <p:nvPr/>
        </p:nvPicPr>
        <p:blipFill>
          <a:blip r:embed="rId6" cstate="print"/>
          <a:srcRect/>
          <a:stretch>
            <a:fillRect/>
          </a:stretch>
        </p:blipFill>
        <p:spPr bwMode="auto">
          <a:xfrm>
            <a:off x="4859338" y="5661025"/>
            <a:ext cx="2232025" cy="1127125"/>
          </a:xfrm>
          <a:prstGeom prst="rect">
            <a:avLst/>
          </a:prstGeom>
          <a:noFill/>
          <a:ln w="9525">
            <a:noFill/>
            <a:miter lim="800000"/>
            <a:headEnd/>
            <a:tailEnd/>
          </a:ln>
        </p:spPr>
      </p:pic>
      <p:pic>
        <p:nvPicPr>
          <p:cNvPr id="26632" name="Picture 9"/>
          <p:cNvPicPr>
            <a:picLocks noChangeAspect="1" noChangeArrowheads="1"/>
          </p:cNvPicPr>
          <p:nvPr/>
        </p:nvPicPr>
        <p:blipFill>
          <a:blip r:embed="rId7" cstate="print"/>
          <a:srcRect r="1781"/>
          <a:stretch>
            <a:fillRect/>
          </a:stretch>
        </p:blipFill>
        <p:spPr bwMode="auto">
          <a:xfrm>
            <a:off x="7092950" y="5734050"/>
            <a:ext cx="2014538"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374650" y="44450"/>
            <a:ext cx="8229600" cy="922338"/>
          </a:xfrm>
        </p:spPr>
        <p:txBody>
          <a:bodyPr/>
          <a:lstStyle/>
          <a:p>
            <a:pPr eaLnBrk="1" hangingPunct="1"/>
            <a:r>
              <a:rPr lang="en-GB" b="1" i="1" smtClean="0"/>
              <a:t>Some of the challenges</a:t>
            </a:r>
            <a:endParaRPr lang="en-US" b="1" i="1" smtClean="0"/>
          </a:p>
        </p:txBody>
      </p:sp>
      <p:sp>
        <p:nvSpPr>
          <p:cNvPr id="44034" name="Rectangle 3"/>
          <p:cNvSpPr>
            <a:spLocks/>
          </p:cNvSpPr>
          <p:nvPr/>
        </p:nvSpPr>
        <p:spPr bwMode="auto">
          <a:xfrm>
            <a:off x="107950" y="908050"/>
            <a:ext cx="8964613" cy="5761038"/>
          </a:xfrm>
          <a:prstGeom prst="rect">
            <a:avLst/>
          </a:prstGeom>
          <a:solidFill>
            <a:schemeClr val="bg1">
              <a:alpha val="70195"/>
            </a:schemeClr>
          </a:solidFill>
          <a:ln w="9525">
            <a:noFill/>
            <a:miter lim="800000"/>
            <a:headEnd/>
            <a:tailEnd/>
          </a:ln>
        </p:spPr>
        <p:txBody>
          <a:bodyPr/>
          <a:lstStyle/>
          <a:p>
            <a:pPr marL="342900" indent="-342900">
              <a:lnSpc>
                <a:spcPct val="80000"/>
              </a:lnSpc>
              <a:spcBef>
                <a:spcPct val="20000"/>
              </a:spcBef>
              <a:buFont typeface="Arial" charset="0"/>
              <a:buChar char="•"/>
            </a:pPr>
            <a:r>
              <a:rPr lang="en-GB" sz="3200" dirty="0">
                <a:latin typeface="Calibri" pitchFamily="34" charset="0"/>
              </a:rPr>
              <a:t>Logistical challenges – the length and timing of the ‘student year’</a:t>
            </a:r>
          </a:p>
          <a:p>
            <a:pPr marL="342900" indent="-342900">
              <a:lnSpc>
                <a:spcPct val="80000"/>
              </a:lnSpc>
              <a:spcBef>
                <a:spcPct val="20000"/>
              </a:spcBef>
              <a:buFont typeface="Arial" charset="0"/>
              <a:buChar char="•"/>
            </a:pPr>
            <a:r>
              <a:rPr lang="en-GB" sz="3200" dirty="0">
                <a:latin typeface="Calibri" pitchFamily="34" charset="0"/>
              </a:rPr>
              <a:t>Student enthusiasm &gt; practical knowhow</a:t>
            </a:r>
          </a:p>
          <a:p>
            <a:pPr marL="342900" indent="-342900">
              <a:lnSpc>
                <a:spcPct val="80000"/>
              </a:lnSpc>
              <a:spcBef>
                <a:spcPct val="20000"/>
              </a:spcBef>
              <a:buFont typeface="Arial" charset="0"/>
              <a:buChar char="•"/>
            </a:pPr>
            <a:r>
              <a:rPr lang="en-GB" sz="3200" dirty="0">
                <a:latin typeface="Calibri" pitchFamily="34" charset="0"/>
              </a:rPr>
              <a:t>Multiple demands on student time</a:t>
            </a:r>
          </a:p>
          <a:p>
            <a:pPr marL="342900" indent="-342900">
              <a:lnSpc>
                <a:spcPct val="80000"/>
              </a:lnSpc>
              <a:spcBef>
                <a:spcPct val="20000"/>
              </a:spcBef>
              <a:buFont typeface="Arial" charset="0"/>
              <a:buChar char="•"/>
            </a:pPr>
            <a:r>
              <a:rPr lang="en-GB" sz="3200" dirty="0">
                <a:latin typeface="Calibri" pitchFamily="34" charset="0"/>
              </a:rPr>
              <a:t>Managing expectations about rate of progress</a:t>
            </a:r>
          </a:p>
          <a:p>
            <a:pPr marL="342900" indent="-342900">
              <a:lnSpc>
                <a:spcPct val="80000"/>
              </a:lnSpc>
              <a:spcBef>
                <a:spcPct val="20000"/>
              </a:spcBef>
              <a:buFont typeface="Arial" charset="0"/>
              <a:buChar char="•"/>
            </a:pPr>
            <a:r>
              <a:rPr lang="en-GB" sz="3200" dirty="0">
                <a:latin typeface="Calibri" pitchFamily="34" charset="0"/>
              </a:rPr>
              <a:t>Balancing staff-student relationship beyond the </a:t>
            </a:r>
            <a:r>
              <a:rPr lang="en-GB" sz="3200" dirty="0" smtClean="0">
                <a:latin typeface="Calibri" pitchFamily="34" charset="0"/>
              </a:rPr>
              <a:t>conventional academic relationship</a:t>
            </a:r>
            <a:endParaRPr lang="en-GB" sz="3200" dirty="0">
              <a:latin typeface="Calibri" pitchFamily="34" charset="0"/>
            </a:endParaRPr>
          </a:p>
          <a:p>
            <a:pPr marL="342900" indent="-342900">
              <a:lnSpc>
                <a:spcPct val="80000"/>
              </a:lnSpc>
              <a:spcBef>
                <a:spcPct val="20000"/>
              </a:spcBef>
              <a:buFont typeface="Arial" charset="0"/>
              <a:buChar char="•"/>
            </a:pPr>
            <a:r>
              <a:rPr lang="en-GB" sz="3200" dirty="0">
                <a:latin typeface="Calibri" pitchFamily="34" charset="0"/>
              </a:rPr>
              <a:t>The public </a:t>
            </a:r>
            <a:r>
              <a:rPr lang="en-GB" sz="3200" dirty="0" err="1">
                <a:latin typeface="Calibri" pitchFamily="34" charset="0"/>
              </a:rPr>
              <a:t>vs</a:t>
            </a:r>
            <a:r>
              <a:rPr lang="en-GB" sz="3200" dirty="0">
                <a:latin typeface="Calibri" pitchFamily="34" charset="0"/>
              </a:rPr>
              <a:t> private – students’ lives not just a university project</a:t>
            </a:r>
          </a:p>
          <a:p>
            <a:pPr marL="342900" indent="-342900">
              <a:lnSpc>
                <a:spcPct val="80000"/>
              </a:lnSpc>
              <a:spcBef>
                <a:spcPct val="20000"/>
              </a:spcBef>
              <a:buFont typeface="Arial" charset="0"/>
              <a:buChar char="•"/>
            </a:pPr>
            <a:r>
              <a:rPr lang="en-GB" sz="3200" dirty="0">
                <a:latin typeface="Calibri" pitchFamily="34" charset="0"/>
              </a:rPr>
              <a:t>Impact on the project of Estates and Accommodation processes and procedures</a:t>
            </a:r>
          </a:p>
          <a:p>
            <a:pPr marL="342900" indent="-342900">
              <a:lnSpc>
                <a:spcPct val="80000"/>
              </a:lnSpc>
              <a:spcBef>
                <a:spcPct val="20000"/>
              </a:spcBef>
              <a:buFont typeface="Arial" charset="0"/>
              <a:buChar char="•"/>
            </a:pPr>
            <a:r>
              <a:rPr lang="en-GB" sz="3200" dirty="0">
                <a:latin typeface="Calibri" pitchFamily="34" charset="0"/>
              </a:rPr>
              <a:t>The effect of normal student activity on the project’s reputation?</a:t>
            </a:r>
          </a:p>
        </p:txBody>
      </p:sp>
      <p:sp>
        <p:nvSpPr>
          <p:cNvPr id="44035" name="Line 5"/>
          <p:cNvSpPr>
            <a:spLocks noChangeShapeType="1"/>
          </p:cNvSpPr>
          <p:nvPr/>
        </p:nvSpPr>
        <p:spPr bwMode="auto">
          <a:xfrm>
            <a:off x="468313" y="908050"/>
            <a:ext cx="8064500" cy="0"/>
          </a:xfrm>
          <a:prstGeom prst="line">
            <a:avLst/>
          </a:prstGeom>
          <a:noFill/>
          <a:ln w="63500">
            <a:solidFill>
              <a:schemeClr val="tx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68313" y="260350"/>
            <a:ext cx="8229600" cy="936625"/>
          </a:xfrm>
        </p:spPr>
        <p:txBody>
          <a:bodyPr/>
          <a:lstStyle/>
          <a:p>
            <a:pPr eaLnBrk="1" hangingPunct="1"/>
            <a:r>
              <a:rPr lang="en-GB" b="1" i="1" smtClean="0"/>
              <a:t>What we’ve learnt….</a:t>
            </a:r>
            <a:endParaRPr lang="en-US" b="1" i="1" smtClean="0"/>
          </a:p>
        </p:txBody>
      </p:sp>
      <p:sp>
        <p:nvSpPr>
          <p:cNvPr id="46082" name="Content Placeholder 2"/>
          <p:cNvSpPr>
            <a:spLocks noGrp="1"/>
          </p:cNvSpPr>
          <p:nvPr>
            <p:ph idx="1"/>
          </p:nvPr>
        </p:nvSpPr>
        <p:spPr>
          <a:xfrm>
            <a:off x="457200" y="1600200"/>
            <a:ext cx="8229600" cy="3341688"/>
          </a:xfrm>
          <a:solidFill>
            <a:schemeClr val="bg1">
              <a:alpha val="70195"/>
            </a:schemeClr>
          </a:solidFill>
        </p:spPr>
        <p:txBody>
          <a:bodyPr/>
          <a:lstStyle/>
          <a:p>
            <a:pPr eaLnBrk="1" hangingPunct="1">
              <a:lnSpc>
                <a:spcPct val="80000"/>
              </a:lnSpc>
            </a:pPr>
            <a:r>
              <a:rPr lang="en-GB" sz="3400" dirty="0" smtClean="0"/>
              <a:t>Have realistic expectations </a:t>
            </a:r>
          </a:p>
          <a:p>
            <a:pPr eaLnBrk="1" hangingPunct="1">
              <a:lnSpc>
                <a:spcPct val="80000"/>
              </a:lnSpc>
            </a:pPr>
            <a:r>
              <a:rPr lang="en-GB" sz="3400" dirty="0" smtClean="0"/>
              <a:t>Be sensitive to their lives as students</a:t>
            </a:r>
          </a:p>
          <a:p>
            <a:pPr eaLnBrk="1" hangingPunct="1">
              <a:lnSpc>
                <a:spcPct val="80000"/>
              </a:lnSpc>
            </a:pPr>
            <a:r>
              <a:rPr lang="en-GB" sz="3400" dirty="0" smtClean="0"/>
              <a:t>The need to support students to become ‘change agents’  - getting what you want….</a:t>
            </a:r>
          </a:p>
          <a:p>
            <a:pPr eaLnBrk="1" hangingPunct="1">
              <a:lnSpc>
                <a:spcPct val="80000"/>
              </a:lnSpc>
            </a:pPr>
            <a:r>
              <a:rPr lang="en-GB" sz="3400" dirty="0" smtClean="0"/>
              <a:t>The need for a contract - to lay out expectations</a:t>
            </a:r>
          </a:p>
          <a:p>
            <a:pPr eaLnBrk="1" hangingPunct="1">
              <a:lnSpc>
                <a:spcPct val="80000"/>
              </a:lnSpc>
            </a:pPr>
            <a:r>
              <a:rPr lang="en-GB" sz="3400" dirty="0" smtClean="0"/>
              <a:t>Need for staff involvement to manage University relationships</a:t>
            </a:r>
            <a:endParaRPr lang="en-US" sz="3400" dirty="0" smtClean="0"/>
          </a:p>
        </p:txBody>
      </p:sp>
      <p:sp>
        <p:nvSpPr>
          <p:cNvPr id="46083" name="Line 5"/>
          <p:cNvSpPr>
            <a:spLocks noChangeShapeType="1"/>
          </p:cNvSpPr>
          <p:nvPr/>
        </p:nvSpPr>
        <p:spPr bwMode="auto">
          <a:xfrm>
            <a:off x="468313" y="1268413"/>
            <a:ext cx="8064500" cy="0"/>
          </a:xfrm>
          <a:prstGeom prst="line">
            <a:avLst/>
          </a:prstGeom>
          <a:noFill/>
          <a:ln w="63500">
            <a:solidFill>
              <a:schemeClr val="tx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68313" y="260350"/>
            <a:ext cx="8229600" cy="850900"/>
          </a:xfrm>
        </p:spPr>
        <p:txBody>
          <a:bodyPr/>
          <a:lstStyle/>
          <a:p>
            <a:pPr eaLnBrk="1" hangingPunct="1"/>
            <a:r>
              <a:rPr lang="en-GB" b="1" i="1" smtClean="0"/>
              <a:t>What they’ve learnt…</a:t>
            </a:r>
            <a:endParaRPr lang="en-US" b="1" i="1" smtClean="0"/>
          </a:p>
        </p:txBody>
      </p:sp>
      <p:sp>
        <p:nvSpPr>
          <p:cNvPr id="48130" name="Content Placeholder 2"/>
          <p:cNvSpPr>
            <a:spLocks noGrp="1"/>
          </p:cNvSpPr>
          <p:nvPr>
            <p:ph idx="1"/>
          </p:nvPr>
        </p:nvSpPr>
        <p:spPr>
          <a:solidFill>
            <a:schemeClr val="bg1">
              <a:alpha val="70195"/>
            </a:schemeClr>
          </a:solidFill>
        </p:spPr>
        <p:txBody>
          <a:bodyPr/>
          <a:lstStyle/>
          <a:p>
            <a:pPr eaLnBrk="1" hangingPunct="1">
              <a:lnSpc>
                <a:spcPct val="90000"/>
              </a:lnSpc>
            </a:pPr>
            <a:r>
              <a:rPr lang="en-GB" sz="3000" smtClean="0"/>
              <a:t>Enacting change is not as simple as the desire to see it happen </a:t>
            </a:r>
          </a:p>
          <a:p>
            <a:pPr eaLnBrk="1" hangingPunct="1">
              <a:lnSpc>
                <a:spcPct val="90000"/>
              </a:lnSpc>
            </a:pPr>
            <a:r>
              <a:rPr lang="en-GB" sz="3000" smtClean="0"/>
              <a:t>The range of different stakeholders involved in any change process and the range of different perspectives</a:t>
            </a:r>
          </a:p>
          <a:p>
            <a:pPr eaLnBrk="1" hangingPunct="1">
              <a:lnSpc>
                <a:spcPct val="90000"/>
              </a:lnSpc>
            </a:pPr>
            <a:r>
              <a:rPr lang="en-GB" sz="3000" smtClean="0"/>
              <a:t>The need to negotiate with different stakeholders</a:t>
            </a:r>
          </a:p>
          <a:p>
            <a:pPr eaLnBrk="1" hangingPunct="1">
              <a:lnSpc>
                <a:spcPct val="90000"/>
              </a:lnSpc>
            </a:pPr>
            <a:r>
              <a:rPr lang="en-GB" sz="3000" smtClean="0"/>
              <a:t>The amount of research and decision making to underpin action….</a:t>
            </a:r>
          </a:p>
        </p:txBody>
      </p:sp>
      <p:sp>
        <p:nvSpPr>
          <p:cNvPr id="48131" name="Text Box 4"/>
          <p:cNvSpPr txBox="1">
            <a:spLocks noChangeArrowheads="1"/>
          </p:cNvSpPr>
          <p:nvPr/>
        </p:nvSpPr>
        <p:spPr bwMode="auto">
          <a:xfrm>
            <a:off x="5940425" y="6021388"/>
            <a:ext cx="3094038" cy="579437"/>
          </a:xfrm>
          <a:prstGeom prst="rect">
            <a:avLst/>
          </a:prstGeom>
          <a:noFill/>
          <a:ln w="9525">
            <a:noFill/>
            <a:miter lim="800000"/>
            <a:headEnd/>
            <a:tailEnd/>
          </a:ln>
        </p:spPr>
        <p:txBody>
          <a:bodyPr wrap="none">
            <a:spAutoFit/>
          </a:bodyPr>
          <a:lstStyle/>
          <a:p>
            <a:r>
              <a:rPr lang="en-GB" sz="3200" b="1" i="1"/>
              <a:t>For example….</a:t>
            </a:r>
          </a:p>
        </p:txBody>
      </p:sp>
      <p:sp>
        <p:nvSpPr>
          <p:cNvPr id="48132" name="Line 6"/>
          <p:cNvSpPr>
            <a:spLocks noChangeShapeType="1"/>
          </p:cNvSpPr>
          <p:nvPr/>
        </p:nvSpPr>
        <p:spPr bwMode="auto">
          <a:xfrm>
            <a:off x="468313" y="1268413"/>
            <a:ext cx="8064500" cy="0"/>
          </a:xfrm>
          <a:prstGeom prst="line">
            <a:avLst/>
          </a:prstGeom>
          <a:noFill/>
          <a:ln w="63500">
            <a:solidFill>
              <a:schemeClr val="tx2"/>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a:xfrm>
            <a:off x="468313" y="260350"/>
            <a:ext cx="8229600" cy="1143000"/>
          </a:xfrm>
        </p:spPr>
        <p:txBody>
          <a:bodyPr/>
          <a:lstStyle/>
          <a:p>
            <a:pPr eaLnBrk="1" hangingPunct="1"/>
            <a:r>
              <a:rPr lang="en-GB" b="1" i="1" smtClean="0"/>
              <a:t>A simple job?....</a:t>
            </a:r>
          </a:p>
        </p:txBody>
      </p:sp>
      <p:sp>
        <p:nvSpPr>
          <p:cNvPr id="50178" name="Rectangle 3"/>
          <p:cNvSpPr>
            <a:spLocks noGrp="1"/>
          </p:cNvSpPr>
          <p:nvPr>
            <p:ph type="body" idx="1"/>
          </p:nvPr>
        </p:nvSpPr>
        <p:spPr>
          <a:xfrm>
            <a:off x="107950" y="1628775"/>
            <a:ext cx="4608513" cy="4525963"/>
          </a:xfrm>
        </p:spPr>
        <p:txBody>
          <a:bodyPr/>
          <a:lstStyle/>
          <a:p>
            <a:pPr eaLnBrk="1" hangingPunct="1">
              <a:lnSpc>
                <a:spcPct val="90000"/>
              </a:lnSpc>
            </a:pPr>
            <a:r>
              <a:rPr lang="en-GB" sz="3000" smtClean="0"/>
              <a:t>Growing your own vegetables might seem a simple enough task…</a:t>
            </a:r>
          </a:p>
          <a:p>
            <a:pPr lvl="1" eaLnBrk="1" hangingPunct="1">
              <a:lnSpc>
                <a:spcPct val="90000"/>
              </a:lnSpc>
            </a:pPr>
            <a:r>
              <a:rPr lang="en-GB" sz="2600" smtClean="0"/>
              <a:t>Factors controlling design of vegetable garden and</a:t>
            </a:r>
          </a:p>
          <a:p>
            <a:pPr lvl="1" eaLnBrk="1" hangingPunct="1">
              <a:lnSpc>
                <a:spcPct val="90000"/>
              </a:lnSpc>
            </a:pPr>
            <a:r>
              <a:rPr lang="en-GB" sz="2600" smtClean="0"/>
              <a:t>Design of raised beds</a:t>
            </a:r>
          </a:p>
          <a:p>
            <a:pPr lvl="1" eaLnBrk="1" hangingPunct="1">
              <a:lnSpc>
                <a:spcPct val="90000"/>
              </a:lnSpc>
            </a:pPr>
            <a:r>
              <a:rPr lang="en-GB" sz="2600" smtClean="0"/>
              <a:t>Sourcing of materials </a:t>
            </a:r>
          </a:p>
          <a:p>
            <a:pPr lvl="1" eaLnBrk="1" hangingPunct="1">
              <a:lnSpc>
                <a:spcPct val="90000"/>
              </a:lnSpc>
            </a:pPr>
            <a:r>
              <a:rPr lang="en-GB" sz="2600" smtClean="0"/>
              <a:t>Transport of materials</a:t>
            </a:r>
          </a:p>
          <a:p>
            <a:pPr lvl="1" eaLnBrk="1" hangingPunct="1">
              <a:lnSpc>
                <a:spcPct val="90000"/>
              </a:lnSpc>
            </a:pPr>
            <a:r>
              <a:rPr lang="en-GB" sz="2600" smtClean="0"/>
              <a:t>Planting times….</a:t>
            </a:r>
          </a:p>
          <a:p>
            <a:pPr eaLnBrk="1" hangingPunct="1"/>
            <a:endParaRPr lang="en-GB" smtClean="0"/>
          </a:p>
        </p:txBody>
      </p:sp>
      <p:pic>
        <p:nvPicPr>
          <p:cNvPr id="50179" name="Picture 2"/>
          <p:cNvPicPr>
            <a:picLocks noChangeAspect="1" noChangeArrowheads="1"/>
          </p:cNvPicPr>
          <p:nvPr/>
        </p:nvPicPr>
        <p:blipFill>
          <a:blip r:embed="rId3" cstate="print"/>
          <a:srcRect l="26942" t="39920" r="30238" b="14722"/>
          <a:stretch>
            <a:fillRect/>
          </a:stretch>
        </p:blipFill>
        <p:spPr bwMode="auto">
          <a:xfrm>
            <a:off x="4572000" y="2070100"/>
            <a:ext cx="4392613" cy="2727325"/>
          </a:xfrm>
          <a:prstGeom prst="rect">
            <a:avLst/>
          </a:prstGeom>
          <a:noFill/>
          <a:ln w="12700">
            <a:solidFill>
              <a:schemeClr val="tx1"/>
            </a:solidFill>
            <a:miter lim="800000"/>
            <a:headEnd/>
            <a:tailEnd/>
          </a:ln>
        </p:spPr>
      </p:pic>
      <p:sp>
        <p:nvSpPr>
          <p:cNvPr id="50180" name="Line 6"/>
          <p:cNvSpPr>
            <a:spLocks noChangeShapeType="1"/>
          </p:cNvSpPr>
          <p:nvPr/>
        </p:nvSpPr>
        <p:spPr bwMode="auto">
          <a:xfrm>
            <a:off x="468313" y="1268413"/>
            <a:ext cx="8064500" cy="0"/>
          </a:xfrm>
          <a:prstGeom prst="line">
            <a:avLst/>
          </a:prstGeom>
          <a:noFill/>
          <a:ln w="63500">
            <a:solidFill>
              <a:schemeClr val="tx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68313" y="260350"/>
            <a:ext cx="8229600" cy="850900"/>
          </a:xfrm>
        </p:spPr>
        <p:txBody>
          <a:bodyPr/>
          <a:lstStyle/>
          <a:p>
            <a:pPr eaLnBrk="1" hangingPunct="1"/>
            <a:r>
              <a:rPr lang="en-GB" b="1" i="1" smtClean="0"/>
              <a:t>Other skills….</a:t>
            </a:r>
          </a:p>
        </p:txBody>
      </p:sp>
      <p:sp>
        <p:nvSpPr>
          <p:cNvPr id="52226" name="Content Placeholder 2"/>
          <p:cNvSpPr>
            <a:spLocks noGrp="1"/>
          </p:cNvSpPr>
          <p:nvPr>
            <p:ph idx="1"/>
          </p:nvPr>
        </p:nvSpPr>
        <p:spPr>
          <a:xfrm>
            <a:off x="250825" y="1196975"/>
            <a:ext cx="8642350" cy="2808288"/>
          </a:xfrm>
          <a:solidFill>
            <a:schemeClr val="bg1">
              <a:alpha val="70195"/>
            </a:schemeClr>
          </a:solidFill>
        </p:spPr>
        <p:txBody>
          <a:bodyPr/>
          <a:lstStyle/>
          <a:p>
            <a:pPr eaLnBrk="1" hangingPunct="1"/>
            <a:r>
              <a:rPr lang="en-GB" smtClean="0"/>
              <a:t>Lobbying, negotiation, persuasion – working with people constructively</a:t>
            </a:r>
            <a:endParaRPr lang="en-US" smtClean="0"/>
          </a:p>
          <a:p>
            <a:pPr eaLnBrk="1" hangingPunct="1"/>
            <a:r>
              <a:rPr lang="en-GB" smtClean="0"/>
              <a:t>Public speaking – big, high profile events and media</a:t>
            </a:r>
          </a:p>
          <a:p>
            <a:pPr eaLnBrk="1" hangingPunct="1"/>
            <a:r>
              <a:rPr lang="en-GB" smtClean="0"/>
              <a:t>Grant writing and funding</a:t>
            </a:r>
          </a:p>
        </p:txBody>
      </p:sp>
      <p:sp>
        <p:nvSpPr>
          <p:cNvPr id="52227" name="TextBox 3"/>
          <p:cNvSpPr txBox="1">
            <a:spLocks noChangeArrowheads="1"/>
          </p:cNvSpPr>
          <p:nvPr/>
        </p:nvSpPr>
        <p:spPr bwMode="auto">
          <a:xfrm>
            <a:off x="179512" y="4395788"/>
            <a:ext cx="8713788" cy="1077218"/>
          </a:xfrm>
          <a:prstGeom prst="rect">
            <a:avLst/>
          </a:prstGeom>
          <a:solidFill>
            <a:srgbClr val="CCFFFF"/>
          </a:solidFill>
          <a:ln w="31750">
            <a:solidFill>
              <a:schemeClr val="tx2"/>
            </a:solidFill>
            <a:miter lim="800000"/>
            <a:headEnd/>
            <a:tailEnd/>
          </a:ln>
        </p:spPr>
        <p:txBody>
          <a:bodyPr>
            <a:spAutoFit/>
          </a:bodyPr>
          <a:lstStyle/>
          <a:p>
            <a:pPr algn="ctr"/>
            <a:r>
              <a:rPr lang="en-GB" sz="3200" b="1" dirty="0">
                <a:latin typeface="Calibri" pitchFamily="34" charset="0"/>
              </a:rPr>
              <a:t>Awareness of barriers to implementing change, and how to overcome them</a:t>
            </a:r>
            <a:endParaRPr lang="en-US" sz="3200" b="1" dirty="0">
              <a:latin typeface="Calibri" pitchFamily="34" charset="0"/>
            </a:endParaRPr>
          </a:p>
        </p:txBody>
      </p:sp>
      <p:sp>
        <p:nvSpPr>
          <p:cNvPr id="52228" name="Rectangle 5"/>
          <p:cNvSpPr>
            <a:spLocks noChangeArrowheads="1"/>
          </p:cNvSpPr>
          <p:nvPr/>
        </p:nvSpPr>
        <p:spPr bwMode="auto">
          <a:xfrm>
            <a:off x="179388" y="5734050"/>
            <a:ext cx="8785225" cy="892175"/>
          </a:xfrm>
          <a:prstGeom prst="rect">
            <a:avLst/>
          </a:prstGeom>
          <a:solidFill>
            <a:srgbClr val="CCFFFF"/>
          </a:solidFill>
          <a:ln w="31750">
            <a:solidFill>
              <a:schemeClr val="tx2"/>
            </a:solidFill>
            <a:miter lim="800000"/>
            <a:headEnd/>
            <a:tailEnd/>
          </a:ln>
        </p:spPr>
        <p:txBody>
          <a:bodyPr>
            <a:spAutoFit/>
          </a:bodyPr>
          <a:lstStyle/>
          <a:p>
            <a:pPr algn="ctr">
              <a:lnSpc>
                <a:spcPct val="90000"/>
              </a:lnSpc>
              <a:spcBef>
                <a:spcPct val="20000"/>
              </a:spcBef>
              <a:buFont typeface="Arial" charset="0"/>
              <a:buNone/>
            </a:pPr>
            <a:r>
              <a:rPr lang="en-GB" sz="2800" b="1"/>
              <a:t>More skills than could even be achieved through core academic activities</a:t>
            </a:r>
          </a:p>
        </p:txBody>
      </p:sp>
      <p:sp>
        <p:nvSpPr>
          <p:cNvPr id="52229" name="Line 7"/>
          <p:cNvSpPr>
            <a:spLocks noChangeShapeType="1"/>
          </p:cNvSpPr>
          <p:nvPr/>
        </p:nvSpPr>
        <p:spPr bwMode="auto">
          <a:xfrm>
            <a:off x="468313" y="1125538"/>
            <a:ext cx="8064500" cy="0"/>
          </a:xfrm>
          <a:prstGeom prst="line">
            <a:avLst/>
          </a:prstGeom>
          <a:noFill/>
          <a:ln w="63500">
            <a:solidFill>
              <a:schemeClr val="tx2"/>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p:bldP spid="522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a:xfrm>
            <a:off x="468313" y="117475"/>
            <a:ext cx="8229600" cy="863600"/>
          </a:xfrm>
        </p:spPr>
        <p:txBody>
          <a:bodyPr/>
          <a:lstStyle/>
          <a:p>
            <a:pPr eaLnBrk="1" hangingPunct="1"/>
            <a:r>
              <a:rPr lang="en-GB" b="1" i="1" smtClean="0"/>
              <a:t>Longer-term impact?</a:t>
            </a:r>
            <a:endParaRPr lang="en-US" b="1" i="1" smtClean="0"/>
          </a:p>
        </p:txBody>
      </p:sp>
      <p:sp>
        <p:nvSpPr>
          <p:cNvPr id="54274" name="Content Placeholder 2"/>
          <p:cNvSpPr>
            <a:spLocks noGrp="1"/>
          </p:cNvSpPr>
          <p:nvPr>
            <p:ph idx="4294967295"/>
          </p:nvPr>
        </p:nvSpPr>
        <p:spPr>
          <a:xfrm>
            <a:off x="250825" y="908050"/>
            <a:ext cx="8642350" cy="3816350"/>
          </a:xfrm>
          <a:solidFill>
            <a:schemeClr val="bg1">
              <a:alpha val="70195"/>
            </a:schemeClr>
          </a:solidFill>
        </p:spPr>
        <p:txBody>
          <a:bodyPr/>
          <a:lstStyle/>
          <a:p>
            <a:pPr eaLnBrk="1" hangingPunct="1"/>
            <a:r>
              <a:rPr lang="en-GB" smtClean="0"/>
              <a:t>Too early to establish real impacts but…</a:t>
            </a:r>
          </a:p>
          <a:p>
            <a:pPr lvl="1" eaLnBrk="1" hangingPunct="1"/>
            <a:r>
              <a:rPr lang="en-GB" smtClean="0"/>
              <a:t>become a hub for like-minded students with the potential to catalyse larger-scale future change</a:t>
            </a:r>
          </a:p>
          <a:p>
            <a:pPr lvl="1" eaLnBrk="1" hangingPunct="1"/>
            <a:r>
              <a:rPr lang="en-GB" smtClean="0"/>
              <a:t>catalysed genuine student-led engagement with the sustainability agenda</a:t>
            </a:r>
          </a:p>
          <a:p>
            <a:pPr lvl="1" eaLnBrk="1" hangingPunct="1"/>
            <a:r>
              <a:rPr lang="en-GB" smtClean="0"/>
              <a:t>Estates and accommodation working together with staff and students – in place for further future holistic, integrated sustainability changes </a:t>
            </a:r>
            <a:endParaRPr lang="en-US" smtClean="0"/>
          </a:p>
          <a:p>
            <a:pPr lvl="1" eaLnBrk="1" hangingPunct="1"/>
            <a:endParaRPr lang="en-GB" smtClean="0"/>
          </a:p>
          <a:p>
            <a:pPr lvl="1" eaLnBrk="1" hangingPunct="1"/>
            <a:endParaRPr lang="en-US" smtClean="0"/>
          </a:p>
        </p:txBody>
      </p:sp>
      <p:sp>
        <p:nvSpPr>
          <p:cNvPr id="54275" name="TextBox 3"/>
          <p:cNvSpPr txBox="1">
            <a:spLocks noChangeArrowheads="1"/>
          </p:cNvSpPr>
          <p:nvPr/>
        </p:nvSpPr>
        <p:spPr bwMode="auto">
          <a:xfrm>
            <a:off x="541338" y="5805488"/>
            <a:ext cx="7991475" cy="977900"/>
          </a:xfrm>
          <a:prstGeom prst="rect">
            <a:avLst/>
          </a:prstGeom>
          <a:solidFill>
            <a:srgbClr val="FFFF99"/>
          </a:solidFill>
          <a:ln w="31750">
            <a:solidFill>
              <a:srgbClr val="800000"/>
            </a:solidFill>
            <a:miter lim="800000"/>
            <a:headEnd/>
            <a:tailEnd/>
          </a:ln>
        </p:spPr>
        <p:txBody>
          <a:bodyPr>
            <a:spAutoFit/>
          </a:bodyPr>
          <a:lstStyle/>
          <a:p>
            <a:pPr algn="ctr"/>
            <a:r>
              <a:rPr lang="en-GB" sz="2800" b="1" i="1">
                <a:latin typeface="Calibri" pitchFamily="34" charset="0"/>
              </a:rPr>
              <a:t>‘Activist learning’ is student-led, but requires substantial academic support and steering. </a:t>
            </a:r>
            <a:endParaRPr lang="en-US" sz="2800" b="1" i="1">
              <a:latin typeface="Calibri" pitchFamily="34" charset="0"/>
            </a:endParaRPr>
          </a:p>
        </p:txBody>
      </p:sp>
      <p:sp>
        <p:nvSpPr>
          <p:cNvPr id="54276" name="Text Box 5"/>
          <p:cNvSpPr txBox="1">
            <a:spLocks noChangeArrowheads="1"/>
          </p:cNvSpPr>
          <p:nvPr/>
        </p:nvSpPr>
        <p:spPr bwMode="auto">
          <a:xfrm>
            <a:off x="215900" y="4797425"/>
            <a:ext cx="8748713" cy="885825"/>
          </a:xfrm>
          <a:prstGeom prst="rect">
            <a:avLst/>
          </a:prstGeom>
          <a:solidFill>
            <a:srgbClr val="CCFFFF"/>
          </a:solidFill>
          <a:ln w="26035">
            <a:solidFill>
              <a:schemeClr val="tx2"/>
            </a:solidFill>
            <a:miter lim="800000"/>
            <a:headEnd/>
            <a:tailEnd/>
          </a:ln>
        </p:spPr>
        <p:txBody>
          <a:bodyPr>
            <a:spAutoFit/>
          </a:bodyPr>
          <a:lstStyle/>
          <a:p>
            <a:pPr algn="ctr">
              <a:lnSpc>
                <a:spcPct val="90000"/>
              </a:lnSpc>
              <a:spcBef>
                <a:spcPct val="20000"/>
              </a:spcBef>
              <a:buFont typeface="Arial" charset="0"/>
              <a:buNone/>
            </a:pPr>
            <a:r>
              <a:rPr lang="en-GB" sz="2800" b="1" i="1"/>
              <a:t>The future – new students (and from different degree programmes) and possibly new properties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P spid="542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5" descr="Norway bike tour 06 pics 224"/>
          <p:cNvPicPr>
            <a:picLocks noChangeAspect="1" noChangeArrowheads="1"/>
          </p:cNvPicPr>
          <p:nvPr/>
        </p:nvPicPr>
        <p:blipFill>
          <a:blip r:embed="rId3" cstate="print">
            <a:lum bright="18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eaLnBrk="1" hangingPunct="1">
              <a:defRPr/>
            </a:pPr>
            <a:r>
              <a:rPr lang="en-GB" sz="4000" b="1" i="1" smtClean="0"/>
              <a:t>Case study: Leicester College &amp; Change Agents</a:t>
            </a:r>
            <a:endParaRPr lang="en-US" sz="4000" b="1" i="1" smtClean="0"/>
          </a:p>
        </p:txBody>
      </p:sp>
      <p:sp>
        <p:nvSpPr>
          <p:cNvPr id="56323" name="Line 3"/>
          <p:cNvSpPr>
            <a:spLocks noChangeShapeType="1"/>
          </p:cNvSpPr>
          <p:nvPr/>
        </p:nvSpPr>
        <p:spPr bwMode="auto">
          <a:xfrm>
            <a:off x="468313" y="1484313"/>
            <a:ext cx="8064500" cy="0"/>
          </a:xfrm>
          <a:prstGeom prst="line">
            <a:avLst/>
          </a:prstGeom>
          <a:noFill/>
          <a:ln w="63500">
            <a:solidFill>
              <a:schemeClr val="tx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6"/>
          <p:cNvSpPr txBox="1">
            <a:spLocks/>
          </p:cNvSpPr>
          <p:nvPr/>
        </p:nvSpPr>
        <p:spPr bwMode="auto">
          <a:xfrm>
            <a:off x="2589213" y="234950"/>
            <a:ext cx="6351587" cy="4019550"/>
          </a:xfrm>
          <a:prstGeom prst="rect">
            <a:avLst/>
          </a:prstGeom>
          <a:noFill/>
          <a:ln>
            <a:noFill/>
          </a:ln>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r>
              <a:rPr lang="en-GB" sz="4400" dirty="0" smtClean="0">
                <a:solidFill>
                  <a:srgbClr val="32005A"/>
                </a:solidFill>
                <a:cs typeface="+mn-cs"/>
              </a:rPr>
              <a:t>Embedding Sustainability into Teacher Education</a:t>
            </a:r>
          </a:p>
          <a:p>
            <a:pPr algn="ctr" eaLnBrk="1" hangingPunct="1">
              <a:defRPr/>
            </a:pPr>
            <a:r>
              <a:rPr lang="en-GB" sz="2000" dirty="0" smtClean="0">
                <a:solidFill>
                  <a:srgbClr val="32005A"/>
                </a:solidFill>
                <a:cs typeface="+mn-cs"/>
              </a:rPr>
              <a:t>Roy Morgan Wood – Leicester College</a:t>
            </a:r>
          </a:p>
          <a:p>
            <a:pPr algn="ctr" eaLnBrk="1" hangingPunct="1">
              <a:defRPr/>
            </a:pPr>
            <a:r>
              <a:rPr lang="en-GB" sz="2000" dirty="0" smtClean="0">
                <a:solidFill>
                  <a:srgbClr val="32005A"/>
                </a:solidFill>
                <a:cs typeface="+mn-cs"/>
              </a:rPr>
              <a:t>Nick Goodman – Change Agents UK</a:t>
            </a:r>
          </a:p>
        </p:txBody>
      </p:sp>
      <p:pic>
        <p:nvPicPr>
          <p:cNvPr id="58370" name="Picture 4"/>
          <p:cNvPicPr>
            <a:picLocks noChangeAspect="1"/>
          </p:cNvPicPr>
          <p:nvPr/>
        </p:nvPicPr>
        <p:blipFill>
          <a:blip r:embed="rId3" cstate="print"/>
          <a:srcRect/>
          <a:stretch>
            <a:fillRect/>
          </a:stretch>
        </p:blipFill>
        <p:spPr bwMode="auto">
          <a:xfrm>
            <a:off x="468313" y="2852738"/>
            <a:ext cx="1498600" cy="1708150"/>
          </a:xfrm>
          <a:prstGeom prst="rect">
            <a:avLst/>
          </a:prstGeom>
          <a:noFill/>
          <a:ln w="9525">
            <a:noFill/>
            <a:miter lim="800000"/>
            <a:headEnd/>
            <a:tailEnd/>
          </a:ln>
        </p:spPr>
      </p:pic>
      <p:pic>
        <p:nvPicPr>
          <p:cNvPr id="58371" name="Picture 1"/>
          <p:cNvPicPr>
            <a:picLocks noChangeAspect="1"/>
          </p:cNvPicPr>
          <p:nvPr/>
        </p:nvPicPr>
        <p:blipFill>
          <a:blip r:embed="rId4" cstate="print"/>
          <a:srcRect/>
          <a:stretch>
            <a:fillRect/>
          </a:stretch>
        </p:blipFill>
        <p:spPr bwMode="auto">
          <a:xfrm>
            <a:off x="660400" y="692150"/>
            <a:ext cx="1120775" cy="1552575"/>
          </a:xfrm>
          <a:prstGeom prst="rect">
            <a:avLst/>
          </a:prstGeom>
          <a:noFill/>
          <a:ln w="9525">
            <a:noFill/>
            <a:miter lim="800000"/>
            <a:headEnd/>
            <a:tailEnd/>
          </a:ln>
        </p:spPr>
      </p:pic>
      <p:pic>
        <p:nvPicPr>
          <p:cNvPr id="58372" name="Picture 2"/>
          <p:cNvPicPr>
            <a:picLocks noChangeAspect="1"/>
          </p:cNvPicPr>
          <p:nvPr/>
        </p:nvPicPr>
        <p:blipFill>
          <a:blip r:embed="rId5" cstate="print"/>
          <a:srcRect/>
          <a:stretch>
            <a:fillRect/>
          </a:stretch>
        </p:blipFill>
        <p:spPr bwMode="auto">
          <a:xfrm>
            <a:off x="5508625" y="5229225"/>
            <a:ext cx="2514600" cy="1270000"/>
          </a:xfrm>
          <a:prstGeom prst="rect">
            <a:avLst/>
          </a:prstGeom>
          <a:noFill/>
          <a:ln w="9525">
            <a:noFill/>
            <a:miter lim="800000"/>
            <a:headEnd/>
            <a:tailEnd/>
          </a:ln>
        </p:spPr>
      </p:pic>
      <p:sp>
        <p:nvSpPr>
          <p:cNvPr id="2054" name="TextBox 3"/>
          <p:cNvSpPr txBox="1">
            <a:spLocks noChangeArrowheads="1"/>
          </p:cNvSpPr>
          <p:nvPr/>
        </p:nvSpPr>
        <p:spPr bwMode="auto">
          <a:xfrm>
            <a:off x="3851275" y="5903913"/>
            <a:ext cx="1498600" cy="369887"/>
          </a:xfrm>
          <a:prstGeom prst="rect">
            <a:avLst/>
          </a:prstGeom>
          <a:noFill/>
          <a:ln>
            <a:noFill/>
          </a:ln>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b="1" smtClean="0">
                <a:solidFill>
                  <a:prstClr val="black"/>
                </a:solidFill>
                <a:cs typeface="+mn-cs"/>
              </a:rPr>
              <a:t>Funded by…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6"/>
          <p:cNvSpPr txBox="1">
            <a:spLocks/>
          </p:cNvSpPr>
          <p:nvPr/>
        </p:nvSpPr>
        <p:spPr bwMode="auto">
          <a:xfrm>
            <a:off x="2589213" y="579438"/>
            <a:ext cx="6351587" cy="4019550"/>
          </a:xfrm>
          <a:prstGeom prst="rect">
            <a:avLst/>
          </a:prstGeom>
          <a:noFill/>
          <a:ln>
            <a:noFill/>
          </a:ln>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sz="4000" dirty="0" smtClean="0">
                <a:solidFill>
                  <a:srgbClr val="32005A"/>
                </a:solidFill>
                <a:cs typeface="+mn-cs"/>
              </a:rPr>
              <a:t>The recipe…..</a:t>
            </a:r>
          </a:p>
          <a:p>
            <a:pPr eaLnBrk="1" hangingPunct="1">
              <a:defRPr/>
            </a:pPr>
            <a:endParaRPr lang="en-GB" sz="3200" dirty="0" smtClean="0">
              <a:solidFill>
                <a:srgbClr val="32005A"/>
              </a:solidFill>
              <a:cs typeface="+mn-cs"/>
            </a:endParaRPr>
          </a:p>
          <a:p>
            <a:pPr marL="457200" indent="-457200" eaLnBrk="1" hangingPunct="1">
              <a:buFont typeface="Arial" pitchFamily="34" charset="0"/>
              <a:buChar char="•"/>
              <a:defRPr/>
            </a:pPr>
            <a:r>
              <a:rPr lang="en-GB" sz="3200" dirty="0" smtClean="0">
                <a:solidFill>
                  <a:srgbClr val="32005A"/>
                </a:solidFill>
                <a:cs typeface="+mn-cs"/>
              </a:rPr>
              <a:t>20 trainee teachers</a:t>
            </a:r>
          </a:p>
          <a:p>
            <a:pPr marL="457200" indent="-457200" eaLnBrk="1" hangingPunct="1">
              <a:buFont typeface="Arial" pitchFamily="34" charset="0"/>
              <a:buChar char="•"/>
              <a:defRPr/>
            </a:pPr>
            <a:r>
              <a:rPr lang="en-GB" sz="3200" dirty="0" smtClean="0">
                <a:solidFill>
                  <a:srgbClr val="32005A"/>
                </a:solidFill>
                <a:cs typeface="+mn-cs"/>
              </a:rPr>
              <a:t>12 weeks (one session a week)</a:t>
            </a:r>
          </a:p>
          <a:p>
            <a:pPr marL="457200" indent="-457200" eaLnBrk="1" hangingPunct="1">
              <a:buFont typeface="Arial" pitchFamily="34" charset="0"/>
              <a:buChar char="•"/>
              <a:defRPr/>
            </a:pPr>
            <a:r>
              <a:rPr lang="en-GB" sz="3200" dirty="0" smtClean="0">
                <a:solidFill>
                  <a:srgbClr val="32005A"/>
                </a:solidFill>
                <a:cs typeface="+mn-cs"/>
              </a:rPr>
              <a:t>Enthusiasm and passion</a:t>
            </a:r>
          </a:p>
          <a:p>
            <a:pPr marL="457200" indent="-457200" eaLnBrk="1" hangingPunct="1">
              <a:buFont typeface="Arial" pitchFamily="34" charset="0"/>
              <a:buChar char="•"/>
              <a:defRPr/>
            </a:pPr>
            <a:r>
              <a:rPr lang="en-GB" sz="3200" dirty="0" smtClean="0">
                <a:solidFill>
                  <a:srgbClr val="32005A"/>
                </a:solidFill>
                <a:cs typeface="+mn-cs"/>
              </a:rPr>
              <a:t>Over 12 different disciplines</a:t>
            </a:r>
          </a:p>
          <a:p>
            <a:pPr marL="457200" indent="-457200" eaLnBrk="1" hangingPunct="1">
              <a:buFont typeface="Arial" pitchFamily="34" charset="0"/>
              <a:buChar char="•"/>
              <a:defRPr/>
            </a:pPr>
            <a:r>
              <a:rPr lang="en-GB" sz="3200" dirty="0" smtClean="0">
                <a:solidFill>
                  <a:srgbClr val="32005A"/>
                </a:solidFill>
                <a:cs typeface="+mn-cs"/>
              </a:rPr>
              <a:t>10 themes of sustainability</a:t>
            </a:r>
          </a:p>
          <a:p>
            <a:pPr marL="457200" indent="-457200" eaLnBrk="1" hangingPunct="1">
              <a:buFont typeface="Arial" pitchFamily="34" charset="0"/>
              <a:buChar char="•"/>
              <a:defRPr/>
            </a:pPr>
            <a:r>
              <a:rPr lang="en-GB" sz="3200" dirty="0" smtClean="0">
                <a:solidFill>
                  <a:srgbClr val="32005A"/>
                </a:solidFill>
                <a:cs typeface="+mn-cs"/>
              </a:rPr>
              <a:t>Linked to assessment</a:t>
            </a:r>
          </a:p>
          <a:p>
            <a:pPr marL="457200" indent="-457200" eaLnBrk="1" hangingPunct="1">
              <a:buFont typeface="Arial" pitchFamily="34" charset="0"/>
              <a:buChar char="•"/>
              <a:defRPr/>
            </a:pPr>
            <a:r>
              <a:rPr lang="en-GB" sz="3200" dirty="0" smtClean="0">
                <a:solidFill>
                  <a:srgbClr val="32005A"/>
                </a:solidFill>
                <a:cs typeface="+mn-cs"/>
              </a:rPr>
              <a:t>A dash of Hard Rain</a:t>
            </a:r>
          </a:p>
        </p:txBody>
      </p:sp>
      <p:pic>
        <p:nvPicPr>
          <p:cNvPr id="60418" name="Picture 4"/>
          <p:cNvPicPr>
            <a:picLocks noChangeAspect="1"/>
          </p:cNvPicPr>
          <p:nvPr/>
        </p:nvPicPr>
        <p:blipFill>
          <a:blip r:embed="rId3" cstate="print"/>
          <a:srcRect/>
          <a:stretch>
            <a:fillRect/>
          </a:stretch>
        </p:blipFill>
        <p:spPr bwMode="auto">
          <a:xfrm>
            <a:off x="492125" y="2852738"/>
            <a:ext cx="1498600" cy="1708150"/>
          </a:xfrm>
          <a:prstGeom prst="rect">
            <a:avLst/>
          </a:prstGeom>
          <a:noFill/>
          <a:ln w="9525">
            <a:noFill/>
            <a:miter lim="800000"/>
            <a:headEnd/>
            <a:tailEnd/>
          </a:ln>
        </p:spPr>
      </p:pic>
      <p:pic>
        <p:nvPicPr>
          <p:cNvPr id="60419" name="Picture 1"/>
          <p:cNvPicPr>
            <a:picLocks noChangeAspect="1"/>
          </p:cNvPicPr>
          <p:nvPr/>
        </p:nvPicPr>
        <p:blipFill>
          <a:blip r:embed="rId4" cstate="print"/>
          <a:srcRect/>
          <a:stretch>
            <a:fillRect/>
          </a:stretch>
        </p:blipFill>
        <p:spPr bwMode="auto">
          <a:xfrm>
            <a:off x="681038" y="692150"/>
            <a:ext cx="1120775" cy="1552575"/>
          </a:xfrm>
          <a:prstGeom prst="rect">
            <a:avLst/>
          </a:prstGeom>
          <a:noFill/>
          <a:ln w="9525">
            <a:noFill/>
            <a:miter lim="800000"/>
            <a:headEnd/>
            <a:tailEnd/>
          </a:ln>
        </p:spPr>
      </p:pic>
      <p:pic>
        <p:nvPicPr>
          <p:cNvPr id="60420" name="Picture 2"/>
          <p:cNvPicPr>
            <a:picLocks noChangeAspect="1"/>
          </p:cNvPicPr>
          <p:nvPr/>
        </p:nvPicPr>
        <p:blipFill>
          <a:blip r:embed="rId5" cstate="print"/>
          <a:srcRect/>
          <a:stretch>
            <a:fillRect/>
          </a:stretch>
        </p:blipFill>
        <p:spPr bwMode="auto">
          <a:xfrm>
            <a:off x="5508625" y="5254625"/>
            <a:ext cx="2514600" cy="1270000"/>
          </a:xfrm>
          <a:prstGeom prst="rect">
            <a:avLst/>
          </a:prstGeom>
          <a:noFill/>
          <a:ln w="9525">
            <a:noFill/>
            <a:miter lim="800000"/>
            <a:headEnd/>
            <a:tailEnd/>
          </a:ln>
        </p:spPr>
      </p:pic>
      <p:sp>
        <p:nvSpPr>
          <p:cNvPr id="3078" name="TextBox 3"/>
          <p:cNvSpPr txBox="1">
            <a:spLocks noChangeArrowheads="1"/>
          </p:cNvSpPr>
          <p:nvPr/>
        </p:nvSpPr>
        <p:spPr bwMode="auto">
          <a:xfrm>
            <a:off x="3851275" y="5903913"/>
            <a:ext cx="1498600" cy="369887"/>
          </a:xfrm>
          <a:prstGeom prst="rect">
            <a:avLst/>
          </a:prstGeom>
          <a:noFill/>
          <a:ln>
            <a:noFill/>
          </a:ln>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b="1" smtClean="0">
                <a:solidFill>
                  <a:prstClr val="black"/>
                </a:solidFill>
                <a:cs typeface="+mn-cs"/>
              </a:rPr>
              <a:t>Funded by…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p:cNvPicPr>
            <a:picLocks noChangeAspect="1"/>
          </p:cNvPicPr>
          <p:nvPr/>
        </p:nvPicPr>
        <p:blipFill>
          <a:blip r:embed="rId3" cstate="print"/>
          <a:srcRect/>
          <a:stretch>
            <a:fillRect/>
          </a:stretch>
        </p:blipFill>
        <p:spPr bwMode="auto">
          <a:xfrm>
            <a:off x="492125" y="2852738"/>
            <a:ext cx="1498600" cy="1708150"/>
          </a:xfrm>
          <a:prstGeom prst="rect">
            <a:avLst/>
          </a:prstGeom>
          <a:noFill/>
          <a:ln w="9525">
            <a:noFill/>
            <a:miter lim="800000"/>
            <a:headEnd/>
            <a:tailEnd/>
          </a:ln>
        </p:spPr>
      </p:pic>
      <p:pic>
        <p:nvPicPr>
          <p:cNvPr id="62466" name="Picture 1"/>
          <p:cNvPicPr>
            <a:picLocks noChangeAspect="1"/>
          </p:cNvPicPr>
          <p:nvPr/>
        </p:nvPicPr>
        <p:blipFill>
          <a:blip r:embed="rId4" cstate="print"/>
          <a:srcRect/>
          <a:stretch>
            <a:fillRect/>
          </a:stretch>
        </p:blipFill>
        <p:spPr bwMode="auto">
          <a:xfrm>
            <a:off x="681038" y="692150"/>
            <a:ext cx="1120775" cy="1552575"/>
          </a:xfrm>
          <a:prstGeom prst="rect">
            <a:avLst/>
          </a:prstGeom>
          <a:noFill/>
          <a:ln w="9525">
            <a:noFill/>
            <a:miter lim="800000"/>
            <a:headEnd/>
            <a:tailEnd/>
          </a:ln>
        </p:spPr>
      </p:pic>
      <p:pic>
        <p:nvPicPr>
          <p:cNvPr id="62467" name="Picture 2"/>
          <p:cNvPicPr>
            <a:picLocks noChangeAspect="1"/>
          </p:cNvPicPr>
          <p:nvPr/>
        </p:nvPicPr>
        <p:blipFill>
          <a:blip r:embed="rId5" cstate="print"/>
          <a:srcRect/>
          <a:stretch>
            <a:fillRect/>
          </a:stretch>
        </p:blipFill>
        <p:spPr bwMode="auto">
          <a:xfrm>
            <a:off x="5508625" y="5254625"/>
            <a:ext cx="2514600" cy="1270000"/>
          </a:xfrm>
          <a:prstGeom prst="rect">
            <a:avLst/>
          </a:prstGeom>
          <a:noFill/>
          <a:ln w="9525">
            <a:noFill/>
            <a:miter lim="800000"/>
            <a:headEnd/>
            <a:tailEnd/>
          </a:ln>
        </p:spPr>
      </p:pic>
      <p:sp>
        <p:nvSpPr>
          <p:cNvPr id="4101" name="TextBox 3"/>
          <p:cNvSpPr txBox="1">
            <a:spLocks noChangeArrowheads="1"/>
          </p:cNvSpPr>
          <p:nvPr/>
        </p:nvSpPr>
        <p:spPr bwMode="auto">
          <a:xfrm>
            <a:off x="3851275" y="5903913"/>
            <a:ext cx="1498600" cy="369887"/>
          </a:xfrm>
          <a:prstGeom prst="rect">
            <a:avLst/>
          </a:prstGeom>
          <a:noFill/>
          <a:ln>
            <a:noFill/>
          </a:ln>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b="1" smtClean="0">
                <a:solidFill>
                  <a:prstClr val="black"/>
                </a:solidFill>
                <a:cs typeface="+mn-cs"/>
              </a:rPr>
              <a:t>Funded by…</a:t>
            </a:r>
          </a:p>
        </p:txBody>
      </p:sp>
      <p:pic>
        <p:nvPicPr>
          <p:cNvPr id="62469" name="Picture 4"/>
          <p:cNvPicPr>
            <a:picLocks noChangeAspect="1"/>
          </p:cNvPicPr>
          <p:nvPr/>
        </p:nvPicPr>
        <p:blipFill>
          <a:blip r:embed="rId6" cstate="print"/>
          <a:srcRect/>
          <a:stretch>
            <a:fillRect/>
          </a:stretch>
        </p:blipFill>
        <p:spPr bwMode="auto">
          <a:xfrm>
            <a:off x="2268538" y="495300"/>
            <a:ext cx="6669087" cy="471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115888"/>
            <a:ext cx="8229600" cy="1143000"/>
          </a:xfrm>
        </p:spPr>
        <p:txBody>
          <a:bodyPr/>
          <a:lstStyle/>
          <a:p>
            <a:pPr eaLnBrk="1" hangingPunct="1"/>
            <a:r>
              <a:rPr lang="en-GB" b="1" i="1" smtClean="0"/>
              <a:t>What’s this session all about?</a:t>
            </a:r>
            <a:endParaRPr lang="en-US" b="1" i="1" smtClean="0"/>
          </a:p>
        </p:txBody>
      </p:sp>
      <p:sp>
        <p:nvSpPr>
          <p:cNvPr id="28674" name="Content Placeholder 2"/>
          <p:cNvSpPr>
            <a:spLocks noGrp="1"/>
          </p:cNvSpPr>
          <p:nvPr>
            <p:ph idx="1"/>
          </p:nvPr>
        </p:nvSpPr>
        <p:spPr>
          <a:xfrm>
            <a:off x="457200" y="1744663"/>
            <a:ext cx="8218488" cy="1612900"/>
          </a:xfrm>
          <a:solidFill>
            <a:srgbClr val="CCFFFF"/>
          </a:solidFill>
          <a:ln w="31750">
            <a:solidFill>
              <a:schemeClr val="tx2"/>
            </a:solidFill>
          </a:ln>
        </p:spPr>
        <p:txBody>
          <a:bodyPr/>
          <a:lstStyle/>
          <a:p>
            <a:pPr algn="ctr" eaLnBrk="1" hangingPunct="1">
              <a:buFont typeface="Arial" charset="0"/>
              <a:buNone/>
            </a:pPr>
            <a:r>
              <a:rPr lang="en-GB" b="1" i="1" smtClean="0"/>
              <a:t>Encouraging and supporting student-led sustainability projects &amp; making space for sustainability in the curriculum</a:t>
            </a:r>
          </a:p>
        </p:txBody>
      </p:sp>
      <p:sp>
        <p:nvSpPr>
          <p:cNvPr id="28675" name="Content Placeholder 2"/>
          <p:cNvSpPr>
            <a:spLocks/>
          </p:cNvSpPr>
          <p:nvPr/>
        </p:nvSpPr>
        <p:spPr bwMode="auto">
          <a:xfrm>
            <a:off x="519113" y="3571875"/>
            <a:ext cx="8229600" cy="2089150"/>
          </a:xfrm>
          <a:prstGeom prst="rect">
            <a:avLst/>
          </a:prstGeom>
          <a:solidFill>
            <a:schemeClr val="bg1">
              <a:alpha val="50195"/>
            </a:schemeClr>
          </a:solidFill>
          <a:ln w="9525">
            <a:noFill/>
            <a:miter lim="800000"/>
            <a:headEnd/>
            <a:tailEnd/>
          </a:ln>
        </p:spPr>
        <p:txBody>
          <a:bodyPr/>
          <a:lstStyle/>
          <a:p>
            <a:pPr marL="342900" indent="-342900">
              <a:lnSpc>
                <a:spcPct val="90000"/>
              </a:lnSpc>
              <a:spcBef>
                <a:spcPct val="20000"/>
              </a:spcBef>
              <a:buFont typeface="Arial" charset="0"/>
              <a:buChar char="•"/>
            </a:pPr>
            <a:r>
              <a:rPr lang="en-GB" sz="3200">
                <a:latin typeface="Calibri" pitchFamily="34" charset="0"/>
              </a:rPr>
              <a:t>Case studies from HE and FE</a:t>
            </a:r>
          </a:p>
          <a:p>
            <a:pPr marL="742950" lvl="1" indent="-285750">
              <a:lnSpc>
                <a:spcPct val="90000"/>
              </a:lnSpc>
              <a:spcBef>
                <a:spcPct val="20000"/>
              </a:spcBef>
              <a:buFont typeface="Arial" charset="0"/>
              <a:buChar char="–"/>
            </a:pPr>
            <a:r>
              <a:rPr lang="en-GB" sz="2800">
                <a:latin typeface="Calibri" pitchFamily="34" charset="0"/>
              </a:rPr>
              <a:t>Keele University</a:t>
            </a:r>
          </a:p>
          <a:p>
            <a:pPr marL="742950" lvl="1" indent="-285750">
              <a:lnSpc>
                <a:spcPct val="90000"/>
              </a:lnSpc>
              <a:spcBef>
                <a:spcPct val="20000"/>
              </a:spcBef>
              <a:buFont typeface="Arial" charset="0"/>
              <a:buChar char="–"/>
            </a:pPr>
            <a:r>
              <a:rPr lang="en-GB" sz="2800">
                <a:latin typeface="Calibri" pitchFamily="34" charset="0"/>
              </a:rPr>
              <a:t>Leicester College &amp; Change Agents UK</a:t>
            </a:r>
          </a:p>
          <a:p>
            <a:pPr marL="342900" indent="-342900">
              <a:lnSpc>
                <a:spcPct val="90000"/>
              </a:lnSpc>
              <a:spcBef>
                <a:spcPct val="20000"/>
              </a:spcBef>
              <a:buFont typeface="Arial" charset="0"/>
              <a:buChar char="•"/>
            </a:pPr>
            <a:r>
              <a:rPr lang="en-GB" sz="3200">
                <a:latin typeface="Calibri" pitchFamily="34" charset="0"/>
              </a:rPr>
              <a:t>Sharing experiences/projects/learning at other institutions</a:t>
            </a:r>
          </a:p>
          <a:p>
            <a:pPr marL="342900" indent="-342900">
              <a:lnSpc>
                <a:spcPct val="90000"/>
              </a:lnSpc>
              <a:spcBef>
                <a:spcPct val="20000"/>
              </a:spcBef>
              <a:buFont typeface="Arial" charset="0"/>
              <a:buChar char="•"/>
            </a:pPr>
            <a:endParaRPr lang="en-GB" sz="3200">
              <a:latin typeface="Calibri" pitchFamily="34" charset="0"/>
            </a:endParaRPr>
          </a:p>
        </p:txBody>
      </p:sp>
      <p:sp>
        <p:nvSpPr>
          <p:cNvPr id="28676" name="Line 6"/>
          <p:cNvSpPr>
            <a:spLocks noChangeShapeType="1"/>
          </p:cNvSpPr>
          <p:nvPr/>
        </p:nvSpPr>
        <p:spPr bwMode="auto">
          <a:xfrm>
            <a:off x="468313" y="1125538"/>
            <a:ext cx="8064500" cy="0"/>
          </a:xfrm>
          <a:prstGeom prst="line">
            <a:avLst/>
          </a:prstGeom>
          <a:noFill/>
          <a:ln w="63500">
            <a:solidFill>
              <a:schemeClr val="tx2"/>
            </a:solidFill>
            <a:round/>
            <a:headEnd/>
            <a:tailEnd/>
          </a:ln>
        </p:spPr>
        <p:txBody>
          <a:bodyPr/>
          <a:lstStyle/>
          <a:p>
            <a:endParaRPr lang="en-US"/>
          </a:p>
        </p:txBody>
      </p:sp>
      <p:sp>
        <p:nvSpPr>
          <p:cNvPr id="28679" name="WordArt 7"/>
          <p:cNvSpPr>
            <a:spLocks noChangeArrowheads="1" noChangeShapeType="1" noTextEdit="1"/>
          </p:cNvSpPr>
          <p:nvPr/>
        </p:nvSpPr>
        <p:spPr bwMode="auto">
          <a:xfrm>
            <a:off x="6805613" y="5545138"/>
            <a:ext cx="2159000" cy="1268412"/>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 calcmode="lin" valueType="num">
                                      <p:cBhvr additive="base">
                                        <p:cTn id="7" dur="500" fill="hold"/>
                                        <p:tgtEl>
                                          <p:spTgt spid="28679"/>
                                        </p:tgtEl>
                                        <p:attrNameLst>
                                          <p:attrName>ppt_x</p:attrName>
                                        </p:attrNameLst>
                                      </p:cBhvr>
                                      <p:tavLst>
                                        <p:tav tm="0">
                                          <p:val>
                                            <p:strVal val="0-#ppt_w/2"/>
                                          </p:val>
                                        </p:tav>
                                        <p:tav tm="100000">
                                          <p:val>
                                            <p:strVal val="#ppt_x"/>
                                          </p:val>
                                        </p:tav>
                                      </p:tavLst>
                                    </p:anim>
                                    <p:anim calcmode="lin" valueType="num">
                                      <p:cBhvr additive="base">
                                        <p:cTn id="8" dur="500" fill="hold"/>
                                        <p:tgtEl>
                                          <p:spTgt spid="286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6"/>
          <p:cNvSpPr txBox="1">
            <a:spLocks/>
          </p:cNvSpPr>
          <p:nvPr/>
        </p:nvSpPr>
        <p:spPr bwMode="auto">
          <a:xfrm>
            <a:off x="2589213" y="1125538"/>
            <a:ext cx="6351587" cy="4019550"/>
          </a:xfrm>
          <a:prstGeom prst="rect">
            <a:avLst/>
          </a:prstGeom>
          <a:noFill/>
          <a:ln>
            <a:noFill/>
          </a:ln>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sz="4000" dirty="0" smtClean="0">
                <a:solidFill>
                  <a:srgbClr val="32005A"/>
                </a:solidFill>
                <a:cs typeface="+mn-cs"/>
              </a:rPr>
              <a:t>To create…..</a:t>
            </a:r>
          </a:p>
          <a:p>
            <a:pPr eaLnBrk="1" hangingPunct="1">
              <a:defRPr/>
            </a:pPr>
            <a:endParaRPr lang="en-GB" sz="3200" dirty="0" smtClean="0">
              <a:solidFill>
                <a:srgbClr val="32005A"/>
              </a:solidFill>
              <a:cs typeface="+mn-cs"/>
            </a:endParaRPr>
          </a:p>
          <a:p>
            <a:pPr marL="457200" indent="-457200" eaLnBrk="1" hangingPunct="1">
              <a:buFont typeface="Arial" pitchFamily="34" charset="0"/>
              <a:buChar char="•"/>
              <a:defRPr/>
            </a:pPr>
            <a:r>
              <a:rPr lang="en-GB" sz="3200" dirty="0" smtClean="0">
                <a:solidFill>
                  <a:srgbClr val="32005A"/>
                </a:solidFill>
                <a:cs typeface="+mn-cs"/>
              </a:rPr>
              <a:t>20 individual lesson plans</a:t>
            </a:r>
          </a:p>
          <a:p>
            <a:pPr marL="457200" indent="-457200" eaLnBrk="1" hangingPunct="1">
              <a:buFont typeface="Arial" pitchFamily="34" charset="0"/>
              <a:buChar char="•"/>
              <a:defRPr/>
            </a:pPr>
            <a:r>
              <a:rPr lang="en-GB" sz="3200" dirty="0" smtClean="0">
                <a:solidFill>
                  <a:srgbClr val="32005A"/>
                </a:solidFill>
                <a:cs typeface="+mn-cs"/>
              </a:rPr>
              <a:t>Tried and tested lessons</a:t>
            </a:r>
          </a:p>
          <a:p>
            <a:pPr marL="457200" indent="-457200" eaLnBrk="1" hangingPunct="1">
              <a:buFont typeface="Arial" pitchFamily="34" charset="0"/>
              <a:buChar char="•"/>
              <a:defRPr/>
            </a:pPr>
            <a:r>
              <a:rPr lang="en-GB" sz="3200" dirty="0" smtClean="0">
                <a:solidFill>
                  <a:srgbClr val="32005A"/>
                </a:solidFill>
                <a:cs typeface="+mn-cs"/>
              </a:rPr>
              <a:t>Teachers more confident to teach sustainability</a:t>
            </a:r>
          </a:p>
          <a:p>
            <a:pPr marL="457200" indent="-457200" eaLnBrk="1" hangingPunct="1">
              <a:buFont typeface="Arial" pitchFamily="34" charset="0"/>
              <a:buChar char="•"/>
              <a:defRPr/>
            </a:pPr>
            <a:r>
              <a:rPr lang="en-GB" sz="3200" dirty="0" smtClean="0">
                <a:solidFill>
                  <a:srgbClr val="32005A"/>
                </a:solidFill>
                <a:cs typeface="+mn-cs"/>
              </a:rPr>
              <a:t>Some key learning points</a:t>
            </a:r>
          </a:p>
          <a:p>
            <a:pPr marL="457200" indent="-457200" eaLnBrk="1" hangingPunct="1">
              <a:buFont typeface="Arial" pitchFamily="34" charset="0"/>
              <a:buChar char="•"/>
              <a:defRPr/>
            </a:pPr>
            <a:r>
              <a:rPr lang="en-GB" sz="3200" dirty="0" smtClean="0">
                <a:solidFill>
                  <a:srgbClr val="32005A"/>
                </a:solidFill>
                <a:cs typeface="+mn-cs"/>
              </a:rPr>
              <a:t>Some fantastic examples…</a:t>
            </a:r>
          </a:p>
          <a:p>
            <a:pPr marL="457200" indent="-457200" eaLnBrk="1" hangingPunct="1">
              <a:buFont typeface="Arial" pitchFamily="34" charset="0"/>
              <a:buChar char="•"/>
              <a:defRPr/>
            </a:pPr>
            <a:endParaRPr lang="en-GB" sz="3200" dirty="0" smtClean="0">
              <a:solidFill>
                <a:srgbClr val="32005A"/>
              </a:solidFill>
              <a:cs typeface="+mn-cs"/>
            </a:endParaRPr>
          </a:p>
          <a:p>
            <a:pPr eaLnBrk="1" hangingPunct="1">
              <a:defRPr/>
            </a:pPr>
            <a:r>
              <a:rPr lang="en-GB" sz="2400" dirty="0" smtClean="0">
                <a:solidFill>
                  <a:srgbClr val="32005A"/>
                </a:solidFill>
                <a:cs typeface="+mn-cs"/>
              </a:rPr>
              <a:t>“These sessions have completely changed how I view the world” – a participant</a:t>
            </a:r>
          </a:p>
          <a:p>
            <a:pPr marL="457200" indent="-457200" eaLnBrk="1" hangingPunct="1">
              <a:buFont typeface="Arial" pitchFamily="34" charset="0"/>
              <a:buChar char="•"/>
              <a:defRPr/>
            </a:pPr>
            <a:endParaRPr lang="en-GB" sz="3200" dirty="0" smtClean="0">
              <a:solidFill>
                <a:srgbClr val="32005A"/>
              </a:solidFill>
              <a:cs typeface="+mn-cs"/>
            </a:endParaRPr>
          </a:p>
        </p:txBody>
      </p:sp>
      <p:pic>
        <p:nvPicPr>
          <p:cNvPr id="64514" name="Picture 4"/>
          <p:cNvPicPr>
            <a:picLocks noChangeAspect="1"/>
          </p:cNvPicPr>
          <p:nvPr/>
        </p:nvPicPr>
        <p:blipFill>
          <a:blip r:embed="rId3" cstate="print"/>
          <a:srcRect/>
          <a:stretch>
            <a:fillRect/>
          </a:stretch>
        </p:blipFill>
        <p:spPr bwMode="auto">
          <a:xfrm>
            <a:off x="492125" y="2852738"/>
            <a:ext cx="1498600" cy="1708150"/>
          </a:xfrm>
          <a:prstGeom prst="rect">
            <a:avLst/>
          </a:prstGeom>
          <a:noFill/>
          <a:ln w="9525">
            <a:noFill/>
            <a:miter lim="800000"/>
            <a:headEnd/>
            <a:tailEnd/>
          </a:ln>
        </p:spPr>
      </p:pic>
      <p:pic>
        <p:nvPicPr>
          <p:cNvPr id="64515" name="Picture 1"/>
          <p:cNvPicPr>
            <a:picLocks noChangeAspect="1"/>
          </p:cNvPicPr>
          <p:nvPr/>
        </p:nvPicPr>
        <p:blipFill>
          <a:blip r:embed="rId4" cstate="print"/>
          <a:srcRect/>
          <a:stretch>
            <a:fillRect/>
          </a:stretch>
        </p:blipFill>
        <p:spPr bwMode="auto">
          <a:xfrm>
            <a:off x="681038" y="692150"/>
            <a:ext cx="1120775"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6"/>
          <p:cNvSpPr txBox="1">
            <a:spLocks/>
          </p:cNvSpPr>
          <p:nvPr/>
        </p:nvSpPr>
        <p:spPr bwMode="auto">
          <a:xfrm>
            <a:off x="2589213" y="1468438"/>
            <a:ext cx="6351587" cy="4019550"/>
          </a:xfrm>
          <a:prstGeom prst="rect">
            <a:avLst/>
          </a:prstGeom>
          <a:noFill/>
          <a:ln>
            <a:noFill/>
          </a:ln>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sz="4000" dirty="0" smtClean="0">
                <a:solidFill>
                  <a:srgbClr val="32005A"/>
                </a:solidFill>
                <a:cs typeface="+mn-cs"/>
              </a:rPr>
              <a:t>What have we learnt?</a:t>
            </a:r>
          </a:p>
          <a:p>
            <a:pPr eaLnBrk="1" hangingPunct="1">
              <a:defRPr/>
            </a:pPr>
            <a:endParaRPr lang="en-GB" sz="3200" dirty="0" smtClean="0">
              <a:solidFill>
                <a:srgbClr val="32005A"/>
              </a:solidFill>
              <a:cs typeface="+mn-cs"/>
            </a:endParaRPr>
          </a:p>
          <a:p>
            <a:pPr marL="457200" indent="-457200" eaLnBrk="1" hangingPunct="1">
              <a:buFont typeface="Arial" pitchFamily="34" charset="0"/>
              <a:buChar char="•"/>
              <a:defRPr/>
            </a:pPr>
            <a:r>
              <a:rPr lang="en-GB" sz="3200" dirty="0" smtClean="0">
                <a:solidFill>
                  <a:srgbClr val="32005A"/>
                </a:solidFill>
                <a:cs typeface="+mn-cs"/>
              </a:rPr>
              <a:t>Working in FE is a challenge!!!</a:t>
            </a:r>
          </a:p>
          <a:p>
            <a:pPr marL="457200" indent="-457200" eaLnBrk="1" hangingPunct="1">
              <a:buFont typeface="Arial" pitchFamily="34" charset="0"/>
              <a:buChar char="•"/>
              <a:defRPr/>
            </a:pPr>
            <a:r>
              <a:rPr lang="en-GB" sz="3200" dirty="0" smtClean="0">
                <a:solidFill>
                  <a:srgbClr val="32005A"/>
                </a:solidFill>
                <a:cs typeface="+mn-cs"/>
              </a:rPr>
              <a:t>Narrow perception of sustainability</a:t>
            </a:r>
          </a:p>
          <a:p>
            <a:pPr marL="457200" indent="-457200" eaLnBrk="1" hangingPunct="1">
              <a:buFont typeface="Arial" pitchFamily="34" charset="0"/>
              <a:buChar char="•"/>
              <a:defRPr/>
            </a:pPr>
            <a:r>
              <a:rPr lang="en-GB" sz="3200" dirty="0" smtClean="0">
                <a:solidFill>
                  <a:srgbClr val="32005A"/>
                </a:solidFill>
                <a:cs typeface="+mn-cs"/>
              </a:rPr>
              <a:t>Good knowledge, lack of confidence</a:t>
            </a:r>
          </a:p>
          <a:p>
            <a:pPr marL="457200" indent="-457200" eaLnBrk="1" hangingPunct="1">
              <a:buFont typeface="Arial" pitchFamily="34" charset="0"/>
              <a:buChar char="•"/>
              <a:defRPr/>
            </a:pPr>
            <a:r>
              <a:rPr lang="en-GB" sz="3200" dirty="0" smtClean="0">
                <a:solidFill>
                  <a:srgbClr val="32005A"/>
                </a:solidFill>
                <a:cs typeface="+mn-cs"/>
              </a:rPr>
              <a:t>Teaching vs. Discussion</a:t>
            </a:r>
          </a:p>
          <a:p>
            <a:pPr marL="457200" indent="-457200" eaLnBrk="1" hangingPunct="1">
              <a:buFont typeface="Arial" pitchFamily="34" charset="0"/>
              <a:buChar char="•"/>
              <a:defRPr/>
            </a:pPr>
            <a:r>
              <a:rPr lang="en-GB" sz="3200" dirty="0" smtClean="0">
                <a:solidFill>
                  <a:srgbClr val="32005A"/>
                </a:solidFill>
                <a:cs typeface="+mn-cs"/>
              </a:rPr>
              <a:t>Potential for embedding sustainability - scope</a:t>
            </a:r>
          </a:p>
          <a:p>
            <a:pPr marL="457200" indent="-457200" eaLnBrk="1" hangingPunct="1">
              <a:buFont typeface="Arial" pitchFamily="34" charset="0"/>
              <a:buChar char="•"/>
              <a:defRPr/>
            </a:pPr>
            <a:endParaRPr lang="en-GB" sz="3200" dirty="0" smtClean="0">
              <a:solidFill>
                <a:srgbClr val="32005A"/>
              </a:solidFill>
              <a:cs typeface="+mn-cs"/>
            </a:endParaRPr>
          </a:p>
          <a:p>
            <a:pPr marL="457200" indent="-457200" eaLnBrk="1" hangingPunct="1">
              <a:buFont typeface="Arial" pitchFamily="34" charset="0"/>
              <a:buChar char="•"/>
              <a:defRPr/>
            </a:pPr>
            <a:endParaRPr lang="en-GB" sz="2400" dirty="0" smtClean="0">
              <a:solidFill>
                <a:srgbClr val="32005A"/>
              </a:solidFill>
              <a:cs typeface="+mn-cs"/>
            </a:endParaRPr>
          </a:p>
          <a:p>
            <a:pPr marL="457200" indent="-457200" eaLnBrk="1" hangingPunct="1">
              <a:buFont typeface="Arial" pitchFamily="34" charset="0"/>
              <a:buChar char="•"/>
              <a:defRPr/>
            </a:pPr>
            <a:endParaRPr lang="en-GB" sz="3200" dirty="0" smtClean="0">
              <a:solidFill>
                <a:srgbClr val="32005A"/>
              </a:solidFill>
              <a:cs typeface="+mn-cs"/>
            </a:endParaRPr>
          </a:p>
        </p:txBody>
      </p:sp>
      <p:pic>
        <p:nvPicPr>
          <p:cNvPr id="66562" name="Picture 4"/>
          <p:cNvPicPr>
            <a:picLocks noChangeAspect="1"/>
          </p:cNvPicPr>
          <p:nvPr/>
        </p:nvPicPr>
        <p:blipFill>
          <a:blip r:embed="rId3" cstate="print"/>
          <a:srcRect/>
          <a:stretch>
            <a:fillRect/>
          </a:stretch>
        </p:blipFill>
        <p:spPr bwMode="auto">
          <a:xfrm>
            <a:off x="492125" y="2852738"/>
            <a:ext cx="1498600" cy="1708150"/>
          </a:xfrm>
          <a:prstGeom prst="rect">
            <a:avLst/>
          </a:prstGeom>
          <a:noFill/>
          <a:ln w="9525">
            <a:noFill/>
            <a:miter lim="800000"/>
            <a:headEnd/>
            <a:tailEnd/>
          </a:ln>
        </p:spPr>
      </p:pic>
      <p:pic>
        <p:nvPicPr>
          <p:cNvPr id="66563" name="Picture 1"/>
          <p:cNvPicPr>
            <a:picLocks noChangeAspect="1"/>
          </p:cNvPicPr>
          <p:nvPr/>
        </p:nvPicPr>
        <p:blipFill>
          <a:blip r:embed="rId4" cstate="print"/>
          <a:srcRect/>
          <a:stretch>
            <a:fillRect/>
          </a:stretch>
        </p:blipFill>
        <p:spPr bwMode="auto">
          <a:xfrm>
            <a:off x="681038" y="692150"/>
            <a:ext cx="1120775" cy="1552575"/>
          </a:xfrm>
          <a:prstGeom prst="rect">
            <a:avLst/>
          </a:prstGeom>
          <a:noFill/>
          <a:ln w="9525">
            <a:noFill/>
            <a:miter lim="800000"/>
            <a:headEnd/>
            <a:tailEnd/>
          </a:ln>
        </p:spPr>
      </p:pic>
      <p:pic>
        <p:nvPicPr>
          <p:cNvPr id="66564" name="Picture 2"/>
          <p:cNvPicPr>
            <a:picLocks noChangeAspect="1"/>
          </p:cNvPicPr>
          <p:nvPr/>
        </p:nvPicPr>
        <p:blipFill>
          <a:blip r:embed="rId5" cstate="print"/>
          <a:srcRect/>
          <a:stretch>
            <a:fillRect/>
          </a:stretch>
        </p:blipFill>
        <p:spPr bwMode="auto">
          <a:xfrm>
            <a:off x="5508625" y="5254625"/>
            <a:ext cx="2514600" cy="1270000"/>
          </a:xfrm>
          <a:prstGeom prst="rect">
            <a:avLst/>
          </a:prstGeom>
          <a:noFill/>
          <a:ln w="9525">
            <a:noFill/>
            <a:miter lim="800000"/>
            <a:headEnd/>
            <a:tailEnd/>
          </a:ln>
        </p:spPr>
      </p:pic>
      <p:sp>
        <p:nvSpPr>
          <p:cNvPr id="6150" name="TextBox 3"/>
          <p:cNvSpPr txBox="1">
            <a:spLocks noChangeArrowheads="1"/>
          </p:cNvSpPr>
          <p:nvPr/>
        </p:nvSpPr>
        <p:spPr bwMode="auto">
          <a:xfrm>
            <a:off x="3851275" y="5903913"/>
            <a:ext cx="1498600" cy="369887"/>
          </a:xfrm>
          <a:prstGeom prst="rect">
            <a:avLst/>
          </a:prstGeom>
          <a:noFill/>
          <a:ln>
            <a:noFill/>
          </a:ln>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b="1" smtClean="0">
                <a:solidFill>
                  <a:prstClr val="black"/>
                </a:solidFill>
                <a:cs typeface="+mn-cs"/>
              </a:rPr>
              <a:t>Funded by…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6"/>
          <p:cNvSpPr txBox="1">
            <a:spLocks/>
          </p:cNvSpPr>
          <p:nvPr/>
        </p:nvSpPr>
        <p:spPr bwMode="auto">
          <a:xfrm>
            <a:off x="2339975" y="1468438"/>
            <a:ext cx="6600825" cy="4408487"/>
          </a:xfrm>
          <a:prstGeom prst="rect">
            <a:avLst/>
          </a:prstGeom>
          <a:noFill/>
          <a:ln>
            <a:noFill/>
          </a:ln>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sz="4000" dirty="0" smtClean="0">
                <a:solidFill>
                  <a:srgbClr val="32005A"/>
                </a:solidFill>
                <a:cs typeface="+mn-cs"/>
              </a:rPr>
              <a:t>What’s next?</a:t>
            </a:r>
          </a:p>
          <a:p>
            <a:pPr eaLnBrk="1" hangingPunct="1">
              <a:defRPr/>
            </a:pPr>
            <a:endParaRPr lang="en-GB" sz="3200" dirty="0" smtClean="0">
              <a:solidFill>
                <a:srgbClr val="32005A"/>
              </a:solidFill>
              <a:cs typeface="+mn-cs"/>
            </a:endParaRPr>
          </a:p>
          <a:p>
            <a:pPr marL="457200" indent="-457200" eaLnBrk="1" hangingPunct="1">
              <a:buFont typeface="Arial" pitchFamily="34" charset="0"/>
              <a:buChar char="•"/>
              <a:defRPr/>
            </a:pPr>
            <a:r>
              <a:rPr lang="en-GB" sz="3200" dirty="0" smtClean="0">
                <a:solidFill>
                  <a:srgbClr val="32005A"/>
                </a:solidFill>
                <a:cs typeface="+mn-cs"/>
              </a:rPr>
              <a:t>Here today….</a:t>
            </a:r>
          </a:p>
          <a:p>
            <a:pPr marL="457200" indent="-457200" eaLnBrk="1" hangingPunct="1">
              <a:buFont typeface="Arial" pitchFamily="34" charset="0"/>
              <a:buChar char="•"/>
              <a:defRPr/>
            </a:pPr>
            <a:r>
              <a:rPr lang="en-GB" sz="3200" dirty="0" smtClean="0">
                <a:solidFill>
                  <a:srgbClr val="32005A"/>
                </a:solidFill>
                <a:cs typeface="+mn-cs"/>
              </a:rPr>
              <a:t>All 20 lesson plans online</a:t>
            </a:r>
          </a:p>
          <a:p>
            <a:pPr marL="457200" indent="-457200" eaLnBrk="1" hangingPunct="1">
              <a:buFont typeface="Arial" pitchFamily="34" charset="0"/>
              <a:buChar char="•"/>
              <a:defRPr/>
            </a:pPr>
            <a:r>
              <a:rPr lang="en-GB" sz="3200" dirty="0" smtClean="0">
                <a:solidFill>
                  <a:srgbClr val="32005A"/>
                </a:solidFill>
                <a:cs typeface="+mn-cs"/>
              </a:rPr>
              <a:t>Share learning with others – Regional Sustainability Ambassadors</a:t>
            </a:r>
          </a:p>
          <a:p>
            <a:pPr marL="457200" indent="-457200" eaLnBrk="1" hangingPunct="1">
              <a:buFont typeface="Arial" pitchFamily="34" charset="0"/>
              <a:buChar char="•"/>
              <a:defRPr/>
            </a:pPr>
            <a:r>
              <a:rPr lang="en-GB" sz="3200" dirty="0" smtClean="0">
                <a:solidFill>
                  <a:srgbClr val="32005A"/>
                </a:solidFill>
                <a:cs typeface="+mn-cs"/>
              </a:rPr>
              <a:t>Teachers have greater confidence</a:t>
            </a:r>
          </a:p>
          <a:p>
            <a:pPr marL="457200" indent="-457200" eaLnBrk="1" hangingPunct="1">
              <a:buFont typeface="Arial" pitchFamily="34" charset="0"/>
              <a:buChar char="•"/>
              <a:defRPr/>
            </a:pPr>
            <a:r>
              <a:rPr lang="en-GB" sz="3200" dirty="0" smtClean="0">
                <a:solidFill>
                  <a:srgbClr val="32005A"/>
                </a:solidFill>
                <a:cs typeface="+mn-cs"/>
              </a:rPr>
              <a:t>Level 1 and 2 in sustainability</a:t>
            </a:r>
          </a:p>
          <a:p>
            <a:pPr marL="457200" indent="-457200" eaLnBrk="1" hangingPunct="1">
              <a:buFont typeface="Arial" pitchFamily="34" charset="0"/>
              <a:buChar char="•"/>
              <a:defRPr/>
            </a:pPr>
            <a:r>
              <a:rPr lang="en-GB" sz="3200" dirty="0" smtClean="0">
                <a:solidFill>
                  <a:srgbClr val="32005A"/>
                </a:solidFill>
                <a:cs typeface="+mn-cs"/>
              </a:rPr>
              <a:t>Already asked back!</a:t>
            </a:r>
          </a:p>
          <a:p>
            <a:pPr marL="457200" indent="-457200" eaLnBrk="1" hangingPunct="1">
              <a:buFont typeface="Arial" pitchFamily="34" charset="0"/>
              <a:buChar char="•"/>
              <a:defRPr/>
            </a:pPr>
            <a:r>
              <a:rPr lang="en-GB" sz="3200" dirty="0" smtClean="0">
                <a:solidFill>
                  <a:srgbClr val="32005A"/>
                </a:solidFill>
                <a:cs typeface="+mn-cs"/>
              </a:rPr>
              <a:t>Your ideas and thoughts</a:t>
            </a:r>
          </a:p>
          <a:p>
            <a:pPr marL="457200" indent="-457200" eaLnBrk="1" hangingPunct="1">
              <a:buFont typeface="Arial" pitchFamily="34" charset="0"/>
              <a:buChar char="•"/>
              <a:defRPr/>
            </a:pPr>
            <a:endParaRPr lang="en-GB" sz="3200" dirty="0" smtClean="0">
              <a:solidFill>
                <a:srgbClr val="32005A"/>
              </a:solidFill>
              <a:cs typeface="+mn-cs"/>
            </a:endParaRPr>
          </a:p>
          <a:p>
            <a:pPr marL="457200" indent="-457200" eaLnBrk="1" hangingPunct="1">
              <a:buFont typeface="Arial" pitchFamily="34" charset="0"/>
              <a:buChar char="•"/>
              <a:defRPr/>
            </a:pPr>
            <a:endParaRPr lang="en-GB" sz="2400" dirty="0" smtClean="0">
              <a:solidFill>
                <a:srgbClr val="32005A"/>
              </a:solidFill>
              <a:cs typeface="+mn-cs"/>
            </a:endParaRPr>
          </a:p>
          <a:p>
            <a:pPr marL="457200" indent="-457200" eaLnBrk="1" hangingPunct="1">
              <a:buFont typeface="Arial" pitchFamily="34" charset="0"/>
              <a:buChar char="•"/>
              <a:defRPr/>
            </a:pPr>
            <a:endParaRPr lang="en-GB" sz="3200" dirty="0" smtClean="0">
              <a:solidFill>
                <a:srgbClr val="32005A"/>
              </a:solidFill>
              <a:cs typeface="+mn-cs"/>
            </a:endParaRPr>
          </a:p>
        </p:txBody>
      </p:sp>
      <p:pic>
        <p:nvPicPr>
          <p:cNvPr id="68610" name="Picture 4"/>
          <p:cNvPicPr>
            <a:picLocks noChangeAspect="1"/>
          </p:cNvPicPr>
          <p:nvPr/>
        </p:nvPicPr>
        <p:blipFill>
          <a:blip r:embed="rId3" cstate="print"/>
          <a:srcRect/>
          <a:stretch>
            <a:fillRect/>
          </a:stretch>
        </p:blipFill>
        <p:spPr bwMode="auto">
          <a:xfrm>
            <a:off x="492125" y="2852738"/>
            <a:ext cx="1498600" cy="1708150"/>
          </a:xfrm>
          <a:prstGeom prst="rect">
            <a:avLst/>
          </a:prstGeom>
          <a:noFill/>
          <a:ln w="9525">
            <a:noFill/>
            <a:miter lim="800000"/>
            <a:headEnd/>
            <a:tailEnd/>
          </a:ln>
        </p:spPr>
      </p:pic>
      <p:pic>
        <p:nvPicPr>
          <p:cNvPr id="68611" name="Picture 1"/>
          <p:cNvPicPr>
            <a:picLocks noChangeAspect="1"/>
          </p:cNvPicPr>
          <p:nvPr/>
        </p:nvPicPr>
        <p:blipFill>
          <a:blip r:embed="rId4" cstate="print"/>
          <a:srcRect/>
          <a:stretch>
            <a:fillRect/>
          </a:stretch>
        </p:blipFill>
        <p:spPr bwMode="auto">
          <a:xfrm>
            <a:off x="681038" y="692150"/>
            <a:ext cx="1120775"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5" descr="Norway bike tour 06 pics 202"/>
          <p:cNvPicPr>
            <a:picLocks noChangeAspect="1" noChangeArrowheads="1"/>
          </p:cNvPicPr>
          <p:nvPr/>
        </p:nvPicPr>
        <p:blipFill>
          <a:blip r:embed="rId3" cstate="print">
            <a:lum bright="24000"/>
          </a:blip>
          <a:srcRect/>
          <a:stretch>
            <a:fillRect/>
          </a:stretch>
        </p:blipFill>
        <p:spPr bwMode="auto">
          <a:xfrm>
            <a:off x="0" y="0"/>
            <a:ext cx="9144000" cy="6858000"/>
          </a:xfrm>
          <a:prstGeom prst="rect">
            <a:avLst/>
          </a:prstGeom>
          <a:noFill/>
          <a:ln w="9525">
            <a:noFill/>
            <a:miter lim="800000"/>
            <a:headEnd/>
            <a:tailEnd/>
          </a:ln>
        </p:spPr>
      </p:pic>
      <p:sp>
        <p:nvSpPr>
          <p:cNvPr id="70658" name="Title 1"/>
          <p:cNvSpPr>
            <a:spLocks noGrp="1"/>
          </p:cNvSpPr>
          <p:nvPr>
            <p:ph type="title"/>
          </p:nvPr>
        </p:nvSpPr>
        <p:spPr>
          <a:xfrm>
            <a:off x="457200" y="274638"/>
            <a:ext cx="8229600" cy="993775"/>
          </a:xfrm>
        </p:spPr>
        <p:txBody>
          <a:bodyPr/>
          <a:lstStyle/>
          <a:p>
            <a:pPr eaLnBrk="1" hangingPunct="1"/>
            <a:r>
              <a:rPr lang="en-GB" b="1" i="1" smtClean="0"/>
              <a:t>Your stories…..</a:t>
            </a:r>
            <a:endParaRPr lang="en-US" b="1" i="1"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4" descr="Birthday 2009 049"/>
          <p:cNvPicPr>
            <a:picLocks noChangeAspect="1" noChangeArrowheads="1"/>
          </p:cNvPicPr>
          <p:nvPr/>
        </p:nvPicPr>
        <p:blipFill>
          <a:blip r:embed="rId3" cstate="print">
            <a:lum bright="12000"/>
          </a:blip>
          <a:srcRect/>
          <a:stretch>
            <a:fillRect/>
          </a:stretch>
        </p:blipFill>
        <p:spPr bwMode="auto">
          <a:xfrm>
            <a:off x="0" y="0"/>
            <a:ext cx="9144000" cy="6858000"/>
          </a:xfrm>
          <a:prstGeom prst="rect">
            <a:avLst/>
          </a:prstGeom>
          <a:noFill/>
          <a:ln w="9525">
            <a:noFill/>
            <a:miter lim="800000"/>
            <a:headEnd/>
            <a:tailEnd/>
          </a:ln>
        </p:spPr>
      </p:pic>
      <p:sp>
        <p:nvSpPr>
          <p:cNvPr id="72706" name="Title 1"/>
          <p:cNvSpPr>
            <a:spLocks noGrp="1"/>
          </p:cNvSpPr>
          <p:nvPr>
            <p:ph type="title"/>
          </p:nvPr>
        </p:nvSpPr>
        <p:spPr>
          <a:xfrm>
            <a:off x="457200" y="274638"/>
            <a:ext cx="8229600" cy="922337"/>
          </a:xfrm>
        </p:spPr>
        <p:txBody>
          <a:bodyPr/>
          <a:lstStyle/>
          <a:p>
            <a:pPr eaLnBrk="1" hangingPunct="1"/>
            <a:r>
              <a:rPr lang="en-GB" b="1" i="1" smtClean="0"/>
              <a:t>Discussion of key questions</a:t>
            </a:r>
            <a:endParaRPr lang="en-US" b="1" i="1" smtClean="0"/>
          </a:p>
        </p:txBody>
      </p:sp>
      <p:sp>
        <p:nvSpPr>
          <p:cNvPr id="72707" name="Rectangle 3"/>
          <p:cNvSpPr>
            <a:spLocks/>
          </p:cNvSpPr>
          <p:nvPr/>
        </p:nvSpPr>
        <p:spPr bwMode="auto">
          <a:xfrm>
            <a:off x="250825" y="1341438"/>
            <a:ext cx="8713788" cy="5183187"/>
          </a:xfrm>
          <a:prstGeom prst="rect">
            <a:avLst/>
          </a:prstGeom>
          <a:solidFill>
            <a:schemeClr val="bg1">
              <a:alpha val="70195"/>
            </a:schemeClr>
          </a:solidFill>
          <a:ln w="9525">
            <a:noFill/>
            <a:miter lim="800000"/>
            <a:headEnd/>
            <a:tailEnd/>
          </a:ln>
        </p:spPr>
        <p:txBody>
          <a:bodyPr/>
          <a:lstStyle/>
          <a:p>
            <a:pPr marL="342900" indent="-342900">
              <a:buFontTx/>
              <a:buChar char="•"/>
            </a:pPr>
            <a:r>
              <a:rPr lang="en-GB" sz="2800">
                <a:latin typeface="Calibri" pitchFamily="34" charset="0"/>
              </a:rPr>
              <a:t>What is ‘best practice’ in supporting student-led projects?</a:t>
            </a:r>
          </a:p>
          <a:p>
            <a:pPr marL="342900" indent="-342900">
              <a:buFontTx/>
              <a:buChar char="•"/>
            </a:pPr>
            <a:r>
              <a:rPr lang="en-GB" sz="2800">
                <a:latin typeface="Calibri" pitchFamily="34" charset="0"/>
              </a:rPr>
              <a:t>What are the implications to HE/FE of this student-led, action-orientated pedagogical approach to sustainability?</a:t>
            </a:r>
          </a:p>
          <a:p>
            <a:pPr marL="342900" indent="-342900">
              <a:buFontTx/>
              <a:buChar char="•"/>
            </a:pPr>
            <a:r>
              <a:rPr lang="en-GB" sz="2800">
                <a:latin typeface="Calibri" pitchFamily="34" charset="0"/>
              </a:rPr>
              <a:t>How can we best embed sustainability into teaching? </a:t>
            </a:r>
          </a:p>
          <a:p>
            <a:pPr marL="342900" indent="-342900">
              <a:buFontTx/>
              <a:buChar char="•"/>
            </a:pPr>
            <a:r>
              <a:rPr lang="en-GB" sz="2800">
                <a:latin typeface="Calibri" pitchFamily="34" charset="0"/>
              </a:rPr>
              <a:t>What is our own vision of sustainability?  How shared is this across the institution?</a:t>
            </a:r>
          </a:p>
          <a:p>
            <a:pPr marL="342900" indent="-342900" eaLnBrk="0" hangingPunct="0">
              <a:spcBef>
                <a:spcPct val="20000"/>
              </a:spcBef>
              <a:buFont typeface="Arial" charset="0"/>
              <a:buChar char="•"/>
            </a:pPr>
            <a:r>
              <a:rPr lang="en-GB" sz="2800">
                <a:latin typeface="Calibri" pitchFamily="34" charset="0"/>
              </a:rPr>
              <a:t>Sustainability skills, graduate attributes, skills of a Change Agent, transition skills, skills for 21st Century, sustainability literate – same meat, different gravy?</a:t>
            </a:r>
            <a:endParaRPr lang="en-US" sz="2800">
              <a:latin typeface="Calibri" pitchFamily="34" charset="0"/>
            </a:endParaRPr>
          </a:p>
          <a:p>
            <a:pPr marL="342900" indent="-342900" eaLnBrk="0" hangingPunct="0">
              <a:spcBef>
                <a:spcPct val="20000"/>
              </a:spcBef>
              <a:buFont typeface="Arial" charset="0"/>
              <a:buChar char="•"/>
            </a:pPr>
            <a:endParaRPr lang="en-GB" sz="280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5" descr="Scotland New Year 2008 061"/>
          <p:cNvPicPr>
            <a:picLocks noChangeAspect="1" noChangeArrowheads="1"/>
          </p:cNvPicPr>
          <p:nvPr/>
        </p:nvPicPr>
        <p:blipFill>
          <a:blip r:embed="rId3" cstate="print">
            <a:lum bright="12000"/>
          </a:blip>
          <a:srcRect l="11084"/>
          <a:stretch>
            <a:fillRect/>
          </a:stretch>
        </p:blipFill>
        <p:spPr bwMode="auto">
          <a:xfrm>
            <a:off x="0" y="0"/>
            <a:ext cx="9144000" cy="6858000"/>
          </a:xfrm>
          <a:prstGeom prst="rect">
            <a:avLst/>
          </a:prstGeom>
          <a:noFill/>
          <a:ln w="9525">
            <a:noFill/>
            <a:miter lim="800000"/>
            <a:headEnd/>
            <a:tailEnd/>
          </a:ln>
        </p:spPr>
      </p:pic>
      <p:sp>
        <p:nvSpPr>
          <p:cNvPr id="74754" name="Title 1"/>
          <p:cNvSpPr>
            <a:spLocks noGrp="1"/>
          </p:cNvSpPr>
          <p:nvPr>
            <p:ph type="title"/>
          </p:nvPr>
        </p:nvSpPr>
        <p:spPr>
          <a:xfrm>
            <a:off x="457200" y="115888"/>
            <a:ext cx="8229600" cy="850900"/>
          </a:xfrm>
        </p:spPr>
        <p:txBody>
          <a:bodyPr/>
          <a:lstStyle/>
          <a:p>
            <a:pPr eaLnBrk="1" hangingPunct="1"/>
            <a:r>
              <a:rPr lang="en-GB" b="1" i="1" smtClean="0"/>
              <a:t>Summary</a:t>
            </a:r>
            <a:endParaRPr lang="en-US" b="1" i="1" smtClean="0"/>
          </a:p>
        </p:txBody>
      </p:sp>
      <p:sp>
        <p:nvSpPr>
          <p:cNvPr id="36866" name="Content Placeholder 2"/>
          <p:cNvSpPr>
            <a:spLocks noGrp="1"/>
          </p:cNvSpPr>
          <p:nvPr>
            <p:ph idx="1"/>
          </p:nvPr>
        </p:nvSpPr>
        <p:spPr>
          <a:xfrm>
            <a:off x="323850" y="908050"/>
            <a:ext cx="8640763" cy="5761038"/>
          </a:xfrm>
          <a:solidFill>
            <a:schemeClr val="bg1">
              <a:alpha val="70195"/>
            </a:schemeClr>
          </a:solidFill>
        </p:spPr>
        <p:txBody>
          <a:bodyPr/>
          <a:lstStyle/>
          <a:p>
            <a:pPr eaLnBrk="1" hangingPunct="1"/>
            <a:r>
              <a:rPr lang="en-GB" smtClean="0"/>
              <a:t>Importance of the curriculum to inspire students, bringing like-minded students together, catalysing change</a:t>
            </a:r>
          </a:p>
          <a:p>
            <a:pPr eaLnBrk="1" hangingPunct="1"/>
            <a:r>
              <a:rPr lang="en-GB" smtClean="0"/>
              <a:t>Synergies with other agendas – ie Graduate Attributes</a:t>
            </a:r>
          </a:p>
          <a:p>
            <a:pPr eaLnBrk="1" hangingPunct="1"/>
            <a:r>
              <a:rPr lang="en-GB" smtClean="0"/>
              <a:t>Implications to HE/FE – provide opportunities, bring students together, support structure for students</a:t>
            </a:r>
          </a:p>
          <a:p>
            <a:pPr eaLnBrk="1" hangingPunct="1"/>
            <a:r>
              <a:rPr lang="en-GB" smtClean="0"/>
              <a:t>What are ‘Sustainability skills’?  People skills, research skills, values, drive, sustainability ‘knowledge’</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4" descr="Norway bike tour 06 pics 018"/>
          <p:cNvPicPr>
            <a:picLocks noChangeAspect="1" noChangeArrowheads="1"/>
          </p:cNvPicPr>
          <p:nvPr/>
        </p:nvPicPr>
        <p:blipFill>
          <a:blip r:embed="rId3" cstate="print">
            <a:lum bright="30000"/>
          </a:blip>
          <a:srcRect/>
          <a:stretch>
            <a:fillRect/>
          </a:stretch>
        </p:blipFill>
        <p:spPr bwMode="auto">
          <a:xfrm>
            <a:off x="0" y="0"/>
            <a:ext cx="9144000" cy="6858000"/>
          </a:xfrm>
          <a:prstGeom prst="rect">
            <a:avLst/>
          </a:prstGeom>
          <a:noFill/>
          <a:ln w="9525">
            <a:noFill/>
            <a:miter lim="800000"/>
            <a:headEnd/>
            <a:tailEnd/>
          </a:ln>
        </p:spPr>
      </p:pic>
      <p:sp>
        <p:nvSpPr>
          <p:cNvPr id="76802" name="Rectangle 2"/>
          <p:cNvSpPr>
            <a:spLocks noGrp="1"/>
          </p:cNvSpPr>
          <p:nvPr>
            <p:ph type="title"/>
          </p:nvPr>
        </p:nvSpPr>
        <p:spPr/>
        <p:txBody>
          <a:bodyPr/>
          <a:lstStyle/>
          <a:p>
            <a:pPr eaLnBrk="1" hangingPunct="1"/>
            <a:r>
              <a:rPr lang="en-GB" sz="4000" b="1" i="1" smtClean="0"/>
              <a:t>Outcomes: sharing best practice in supporting student-led activism?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4" descr="Skye December 2007 030.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3555" name="Rectangle 2"/>
          <p:cNvSpPr>
            <a:spLocks noGrp="1" noChangeArrowheads="1"/>
          </p:cNvSpPr>
          <p:nvPr>
            <p:ph type="title" idx="4294967295"/>
          </p:nvPr>
        </p:nvSpPr>
        <p:spPr>
          <a:xfrm>
            <a:off x="107950" y="188913"/>
            <a:ext cx="6705600" cy="850900"/>
          </a:xfrm>
        </p:spPr>
        <p:txBody>
          <a:bodyPr>
            <a:noAutofit/>
          </a:bodyPr>
          <a:lstStyle/>
          <a:p>
            <a:pPr eaLnBrk="1" hangingPunct="1">
              <a:defRPr/>
            </a:pPr>
            <a:r>
              <a:rPr lang="en-GB" sz="4000" b="1" i="1" smtClean="0">
                <a:effectLst>
                  <a:outerShdw blurRad="38100" dist="38100" dir="2700000" algn="tl">
                    <a:srgbClr val="C0C0C0"/>
                  </a:outerShdw>
                </a:effectLst>
                <a:latin typeface="Comic Sans MS" pitchFamily="66" charset="0"/>
              </a:rPr>
              <a:t>Thank you for your time !</a:t>
            </a:r>
          </a:p>
        </p:txBody>
      </p:sp>
      <p:pic>
        <p:nvPicPr>
          <p:cNvPr id="4" name="Picture 6"/>
          <p:cNvPicPr>
            <a:picLocks noChangeAspect="1" noChangeArrowheads="1"/>
          </p:cNvPicPr>
          <p:nvPr/>
        </p:nvPicPr>
        <p:blipFill>
          <a:blip r:embed="rId4" cstate="print"/>
          <a:srcRect/>
          <a:stretch>
            <a:fillRect/>
          </a:stretch>
        </p:blipFill>
        <p:spPr bwMode="auto">
          <a:xfrm>
            <a:off x="71438" y="5805488"/>
            <a:ext cx="2484437" cy="1004887"/>
          </a:xfrm>
          <a:prstGeom prst="rect">
            <a:avLst/>
          </a:prstGeom>
          <a:noFill/>
          <a:ln w="9525">
            <a:noFill/>
            <a:miter lim="800000"/>
            <a:headEnd/>
            <a:tailEnd/>
          </a:ln>
        </p:spPr>
      </p:pic>
      <p:pic>
        <p:nvPicPr>
          <p:cNvPr id="5" name="Picture 4"/>
          <p:cNvPicPr>
            <a:picLocks noChangeAspect="1"/>
          </p:cNvPicPr>
          <p:nvPr/>
        </p:nvPicPr>
        <p:blipFill>
          <a:blip r:embed="rId5" cstate="print"/>
          <a:srcRect/>
          <a:stretch>
            <a:fillRect/>
          </a:stretch>
        </p:blipFill>
        <p:spPr bwMode="auto">
          <a:xfrm>
            <a:off x="2555875" y="5516563"/>
            <a:ext cx="1112838" cy="1268412"/>
          </a:xfrm>
          <a:prstGeom prst="rect">
            <a:avLst/>
          </a:prstGeom>
          <a:noFill/>
          <a:ln w="9525">
            <a:noFill/>
            <a:miter lim="800000"/>
            <a:headEnd/>
            <a:tailEnd/>
          </a:ln>
        </p:spPr>
      </p:pic>
      <p:pic>
        <p:nvPicPr>
          <p:cNvPr id="6" name="Picture 1"/>
          <p:cNvPicPr>
            <a:picLocks noChangeAspect="1"/>
          </p:cNvPicPr>
          <p:nvPr/>
        </p:nvPicPr>
        <p:blipFill>
          <a:blip r:embed="rId6" cstate="print"/>
          <a:srcRect/>
          <a:stretch>
            <a:fillRect/>
          </a:stretch>
        </p:blipFill>
        <p:spPr bwMode="auto">
          <a:xfrm>
            <a:off x="3779838" y="5445125"/>
            <a:ext cx="969962" cy="1341438"/>
          </a:xfrm>
          <a:prstGeom prst="rect">
            <a:avLst/>
          </a:prstGeom>
          <a:noFill/>
          <a:ln w="9525">
            <a:noFill/>
            <a:miter lim="800000"/>
            <a:headEnd/>
            <a:tailEnd/>
          </a:ln>
        </p:spPr>
      </p:pic>
      <p:pic>
        <p:nvPicPr>
          <p:cNvPr id="7" name="Picture 2"/>
          <p:cNvPicPr>
            <a:picLocks noChangeAspect="1"/>
          </p:cNvPicPr>
          <p:nvPr/>
        </p:nvPicPr>
        <p:blipFill>
          <a:blip r:embed="rId7" cstate="print"/>
          <a:srcRect/>
          <a:stretch>
            <a:fillRect/>
          </a:stretch>
        </p:blipFill>
        <p:spPr bwMode="auto">
          <a:xfrm>
            <a:off x="4859338" y="5661025"/>
            <a:ext cx="2232025" cy="1127125"/>
          </a:xfrm>
          <a:prstGeom prst="rect">
            <a:avLst/>
          </a:prstGeom>
          <a:noFill/>
          <a:ln w="9525">
            <a:noFill/>
            <a:miter lim="800000"/>
            <a:headEnd/>
            <a:tailEnd/>
          </a:ln>
        </p:spPr>
      </p:pic>
      <p:pic>
        <p:nvPicPr>
          <p:cNvPr id="8" name="Picture 9"/>
          <p:cNvPicPr>
            <a:picLocks noChangeAspect="1" noChangeArrowheads="1"/>
          </p:cNvPicPr>
          <p:nvPr/>
        </p:nvPicPr>
        <p:blipFill>
          <a:blip r:embed="rId8" cstate="print"/>
          <a:srcRect r="1781"/>
          <a:stretch>
            <a:fillRect/>
          </a:stretch>
        </p:blipFill>
        <p:spPr bwMode="auto">
          <a:xfrm>
            <a:off x="7092950" y="5734050"/>
            <a:ext cx="2014538"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900" dirty="0"/>
              <a:t>Your next steps – making the most of your EAUC Membership…</a:t>
            </a:r>
          </a:p>
        </p:txBody>
      </p:sp>
      <p:sp>
        <p:nvSpPr>
          <p:cNvPr id="3" name="Content Placeholder 2"/>
          <p:cNvSpPr>
            <a:spLocks noGrp="1"/>
          </p:cNvSpPr>
          <p:nvPr>
            <p:ph sz="quarter" idx="13"/>
          </p:nvPr>
        </p:nvSpPr>
        <p:spPr>
          <a:xfrm>
            <a:off x="468313" y="1556792"/>
            <a:ext cx="8207375" cy="4680520"/>
          </a:xfrm>
        </p:spPr>
        <p:txBody>
          <a:bodyPr/>
          <a:lstStyle/>
          <a:p>
            <a:r>
              <a:rPr lang="en-GB" sz="2000" dirty="0" smtClean="0">
                <a:solidFill>
                  <a:srgbClr val="E17A1D"/>
                </a:solidFill>
              </a:rPr>
              <a:t>Resources - </a:t>
            </a:r>
            <a:r>
              <a:rPr lang="en-GB" sz="2000" dirty="0" smtClean="0"/>
              <a:t>visit </a:t>
            </a:r>
            <a:r>
              <a:rPr lang="en-GB" sz="2000" dirty="0"/>
              <a:t>the </a:t>
            </a:r>
            <a:r>
              <a:rPr lang="en-GB" sz="2000" dirty="0" smtClean="0"/>
              <a:t>EAUC resource bank for lots of resources</a:t>
            </a:r>
          </a:p>
          <a:p>
            <a:r>
              <a:rPr lang="en-GB" sz="2000" dirty="0" smtClean="0">
                <a:solidFill>
                  <a:srgbClr val="E17A1D"/>
                </a:solidFill>
              </a:rPr>
              <a:t>Networks</a:t>
            </a:r>
            <a:r>
              <a:rPr lang="en-GB" sz="2000" dirty="0" smtClean="0"/>
              <a:t> </a:t>
            </a:r>
            <a:r>
              <a:rPr lang="en-GB" sz="2000" dirty="0" smtClean="0">
                <a:solidFill>
                  <a:srgbClr val="E17A1D"/>
                </a:solidFill>
              </a:rPr>
              <a:t>-</a:t>
            </a:r>
            <a:r>
              <a:rPr lang="en-GB" sz="2000" dirty="0" smtClean="0"/>
              <a:t> Join </a:t>
            </a:r>
            <a:r>
              <a:rPr lang="en-GB" sz="2000" dirty="0"/>
              <a:t>our Embedding Positive Attitudes and Behaviours Community of Practice - for those wanting to identify with the challenges of changing the behaviour of staff and </a:t>
            </a:r>
            <a:r>
              <a:rPr lang="en-GB" sz="2000" dirty="0" smtClean="0"/>
              <a:t>students</a:t>
            </a:r>
          </a:p>
          <a:p>
            <a:pPr marL="914400" lvl="2">
              <a:buClr>
                <a:srgbClr val="E17A1D"/>
              </a:buClr>
              <a:buSzPct val="121000"/>
              <a:buFont typeface="Arial" pitchFamily="34" charset="0"/>
              <a:buChar char="•"/>
            </a:pPr>
            <a:r>
              <a:rPr lang="en-GB" sz="1800" dirty="0"/>
              <a:t>Find out more about this group at 5pm </a:t>
            </a:r>
            <a:r>
              <a:rPr lang="en-GB" sz="1800" dirty="0" smtClean="0"/>
              <a:t>tomorrow – </a:t>
            </a:r>
            <a:r>
              <a:rPr lang="en-GB" sz="1800" dirty="0"/>
              <a:t>see programme for details</a:t>
            </a:r>
          </a:p>
          <a:p>
            <a:r>
              <a:rPr lang="en-GB" sz="2000" dirty="0" smtClean="0">
                <a:solidFill>
                  <a:srgbClr val="E17A1D"/>
                </a:solidFill>
              </a:rPr>
              <a:t>Recognition - </a:t>
            </a:r>
            <a:r>
              <a:rPr lang="en-GB" sz="2000" dirty="0"/>
              <a:t>w</a:t>
            </a:r>
            <a:r>
              <a:rPr lang="en-GB" sz="2000" dirty="0" smtClean="0"/>
              <a:t>ant recognition for your student engagement initiatives – enter the 2012 Green Gown Awards behaviour change category. Entries open summer 2012</a:t>
            </a:r>
          </a:p>
          <a:p>
            <a:r>
              <a:rPr lang="en-GB" sz="2000" dirty="0" smtClean="0">
                <a:solidFill>
                  <a:srgbClr val="E17A1D"/>
                </a:solidFill>
              </a:rPr>
              <a:t>Measure and improve - </a:t>
            </a:r>
            <a:r>
              <a:rPr lang="en-GB" sz="2000" dirty="0" smtClean="0"/>
              <a:t>sign up to </a:t>
            </a:r>
            <a:r>
              <a:rPr lang="en-GB" sz="2000" dirty="0" err="1" smtClean="0"/>
              <a:t>LiFE</a:t>
            </a:r>
            <a:r>
              <a:rPr lang="en-GB" sz="2000" dirty="0" smtClean="0"/>
              <a:t> </a:t>
            </a:r>
            <a:r>
              <a:rPr lang="en-GB" sz="2000" dirty="0" smtClean="0">
                <a:hlinkClick r:id="rId2"/>
              </a:rPr>
              <a:t>www.thelifeindex.org.uk</a:t>
            </a:r>
            <a:r>
              <a:rPr lang="en-GB" sz="2000" dirty="0" smtClean="0"/>
              <a:t>. EAUC Members receive a significant discount</a:t>
            </a:r>
          </a:p>
          <a:p>
            <a:pPr lvl="1">
              <a:buClr>
                <a:srgbClr val="E17A1D"/>
              </a:buClr>
              <a:buFont typeface="Arial" pitchFamily="34" charset="0"/>
              <a:buChar char="•"/>
            </a:pPr>
            <a:r>
              <a:rPr lang="en-GB" sz="1800" dirty="0" err="1" smtClean="0"/>
              <a:t>LiFE</a:t>
            </a:r>
            <a:r>
              <a:rPr lang="en-GB" sz="1800" dirty="0" smtClean="0"/>
              <a:t> offers a dedicated ‘student engagement’ framework</a:t>
            </a:r>
          </a:p>
          <a:p>
            <a:pPr lvl="1">
              <a:buClr>
                <a:srgbClr val="E17A1D"/>
              </a:buClr>
              <a:buFont typeface="Arial" pitchFamily="34" charset="0"/>
              <a:buChar char="•"/>
            </a:pPr>
            <a:endParaRPr lang="en-GB" sz="500" dirty="0" smtClean="0"/>
          </a:p>
          <a:p>
            <a:pPr marL="0" indent="0" algn="ctr">
              <a:buNone/>
            </a:pPr>
            <a:r>
              <a:rPr lang="en-GB" sz="2200" b="1" dirty="0" smtClean="0">
                <a:solidFill>
                  <a:srgbClr val="E17A1D"/>
                </a:solidFill>
              </a:rPr>
              <a:t>Membership </a:t>
            </a:r>
            <a:r>
              <a:rPr lang="en-GB" sz="2200" b="1" dirty="0">
                <a:solidFill>
                  <a:srgbClr val="E17A1D"/>
                </a:solidFill>
              </a:rPr>
              <a:t>matters at www.eauc.org.uk</a:t>
            </a:r>
          </a:p>
          <a:p>
            <a:pPr marL="0" indent="0">
              <a:buNone/>
            </a:pPr>
            <a:endParaRPr lang="en-GB" sz="2200" dirty="0"/>
          </a:p>
        </p:txBody>
      </p:sp>
      <p:pic>
        <p:nvPicPr>
          <p:cNvPr id="1026" name="Picture 2" descr="Z:\Comms\Logos\EAUC logos\Conference\2012\16th-logo-bigger-size.jpg"/>
          <p:cNvPicPr>
            <a:picLocks noChangeAspect="1" noChangeArrowheads="1"/>
          </p:cNvPicPr>
          <p:nvPr/>
        </p:nvPicPr>
        <p:blipFill>
          <a:blip r:embed="rId3" cstate="print"/>
          <a:srcRect/>
          <a:stretch>
            <a:fillRect/>
          </a:stretch>
        </p:blipFill>
        <p:spPr bwMode="auto">
          <a:xfrm>
            <a:off x="6500826" y="214290"/>
            <a:ext cx="2484335" cy="857247"/>
          </a:xfrm>
          <a:prstGeom prst="rect">
            <a:avLst/>
          </a:prstGeom>
          <a:noFill/>
        </p:spPr>
      </p:pic>
    </p:spTree>
    <p:extLst>
      <p:ext uri="{BB962C8B-B14F-4D97-AF65-F5344CB8AC3E}">
        <p14:creationId xmlns:p14="http://schemas.microsoft.com/office/powerpoint/2010/main" xmlns="" val="268554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r>
              <a:rPr lang="en-GB" b="1" i="1" smtClean="0"/>
              <a:t>Some questions to explore</a:t>
            </a:r>
          </a:p>
        </p:txBody>
      </p:sp>
      <p:sp>
        <p:nvSpPr>
          <p:cNvPr id="30722" name="Rectangle 3"/>
          <p:cNvSpPr>
            <a:spLocks noGrp="1"/>
          </p:cNvSpPr>
          <p:nvPr>
            <p:ph type="body" idx="1"/>
          </p:nvPr>
        </p:nvSpPr>
        <p:spPr>
          <a:xfrm>
            <a:off x="250825" y="1341438"/>
            <a:ext cx="8713788" cy="5183187"/>
          </a:xfrm>
          <a:solidFill>
            <a:schemeClr val="bg1">
              <a:alpha val="70195"/>
            </a:schemeClr>
          </a:solidFill>
        </p:spPr>
        <p:txBody>
          <a:bodyPr/>
          <a:lstStyle/>
          <a:p>
            <a:pPr eaLnBrk="1" hangingPunct="1">
              <a:spcBef>
                <a:spcPct val="0"/>
              </a:spcBef>
              <a:buFontTx/>
              <a:buChar char="•"/>
            </a:pPr>
            <a:r>
              <a:rPr lang="en-GB" sz="2800" smtClean="0"/>
              <a:t>What is ‘best practice’ in supporting student-led projects?</a:t>
            </a:r>
          </a:p>
          <a:p>
            <a:pPr eaLnBrk="1" hangingPunct="1">
              <a:spcBef>
                <a:spcPct val="0"/>
              </a:spcBef>
              <a:buFontTx/>
              <a:buChar char="•"/>
            </a:pPr>
            <a:r>
              <a:rPr lang="en-GB" sz="2800" smtClean="0"/>
              <a:t>What are the implications to HE/FE of this student-led, action-orientated pedagogical approach to sustainability?</a:t>
            </a:r>
          </a:p>
          <a:p>
            <a:pPr eaLnBrk="1" hangingPunct="1">
              <a:spcBef>
                <a:spcPct val="0"/>
              </a:spcBef>
              <a:buFontTx/>
              <a:buChar char="•"/>
            </a:pPr>
            <a:r>
              <a:rPr lang="en-GB" sz="2800" smtClean="0"/>
              <a:t>How can we best embed sustainability into teaching? </a:t>
            </a:r>
          </a:p>
          <a:p>
            <a:pPr eaLnBrk="1" hangingPunct="1">
              <a:spcBef>
                <a:spcPct val="0"/>
              </a:spcBef>
              <a:buFontTx/>
              <a:buChar char="•"/>
            </a:pPr>
            <a:r>
              <a:rPr lang="en-GB" sz="2800" smtClean="0"/>
              <a:t>What is our own vision of sustainability?  How shared is this across the institution?</a:t>
            </a:r>
          </a:p>
          <a:p>
            <a:r>
              <a:rPr lang="en-GB" sz="2800" smtClean="0"/>
              <a:t>Sustainability skills, graduate attributes, skills of a Change Agent, transition skills, skills for 21st Century, sustainability literate – same meat, different gravy?</a:t>
            </a:r>
            <a:endParaRPr lang="en-US" sz="2800" smtClean="0"/>
          </a:p>
          <a:p>
            <a:endParaRPr lang="en-GB" sz="2800" smtClean="0"/>
          </a:p>
        </p:txBody>
      </p:sp>
      <p:sp>
        <p:nvSpPr>
          <p:cNvPr id="30723" name="Line 5"/>
          <p:cNvSpPr>
            <a:spLocks noChangeShapeType="1"/>
          </p:cNvSpPr>
          <p:nvPr/>
        </p:nvSpPr>
        <p:spPr bwMode="auto">
          <a:xfrm>
            <a:off x="468313" y="1268413"/>
            <a:ext cx="8064500" cy="0"/>
          </a:xfrm>
          <a:prstGeom prst="line">
            <a:avLst/>
          </a:prstGeom>
          <a:noFill/>
          <a:ln w="63500">
            <a:solidFill>
              <a:schemeClr val="tx2"/>
            </a:solidFill>
            <a:round/>
            <a:headEnd/>
            <a:tailEnd/>
          </a:ln>
        </p:spPr>
        <p:txBody>
          <a:bodyPr/>
          <a:lstStyle/>
          <a:p>
            <a:endParaRPr lang="en-US"/>
          </a:p>
        </p:txBody>
      </p:sp>
      <p:sp>
        <p:nvSpPr>
          <p:cNvPr id="6" name="Rectangle 5"/>
          <p:cNvSpPr/>
          <p:nvPr/>
        </p:nvSpPr>
        <p:spPr>
          <a:xfrm>
            <a:off x="467544" y="1412776"/>
            <a:ext cx="8136904" cy="216024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274638"/>
            <a:ext cx="8229600" cy="993775"/>
          </a:xfrm>
        </p:spPr>
        <p:txBody>
          <a:bodyPr/>
          <a:lstStyle/>
          <a:p>
            <a:pPr eaLnBrk="1" hangingPunct="1"/>
            <a:r>
              <a:rPr lang="en-GB" b="1" i="1" smtClean="0"/>
              <a:t>Possible session outcomes</a:t>
            </a:r>
            <a:endParaRPr lang="en-US" b="1" i="1" smtClean="0"/>
          </a:p>
        </p:txBody>
      </p:sp>
      <p:sp>
        <p:nvSpPr>
          <p:cNvPr id="31746" name="Content Placeholder 2"/>
          <p:cNvSpPr>
            <a:spLocks noGrp="1"/>
          </p:cNvSpPr>
          <p:nvPr>
            <p:ph idx="1"/>
          </p:nvPr>
        </p:nvSpPr>
        <p:spPr>
          <a:xfrm>
            <a:off x="468313" y="1341438"/>
            <a:ext cx="8229600" cy="2447925"/>
          </a:xfrm>
          <a:solidFill>
            <a:schemeClr val="bg1">
              <a:alpha val="70195"/>
            </a:schemeClr>
          </a:solidFill>
        </p:spPr>
        <p:txBody>
          <a:bodyPr/>
          <a:lstStyle/>
          <a:p>
            <a:pPr eaLnBrk="1" hangingPunct="1"/>
            <a:r>
              <a:rPr lang="en-GB" smtClean="0"/>
              <a:t>Shared experiences of supporting student projects and embedding sustainability in the curriculum</a:t>
            </a:r>
          </a:p>
          <a:p>
            <a:pPr eaLnBrk="1" hangingPunct="1"/>
            <a:r>
              <a:rPr lang="en-GB" smtClean="0"/>
              <a:t>Advice on supporting student projects and embedding sustainability in the curriculum</a:t>
            </a:r>
            <a:endParaRPr lang="en-US" smtClean="0"/>
          </a:p>
        </p:txBody>
      </p:sp>
      <p:sp>
        <p:nvSpPr>
          <p:cNvPr id="31747" name="Text Box 4"/>
          <p:cNvSpPr txBox="1">
            <a:spLocks noChangeArrowheads="1"/>
          </p:cNvSpPr>
          <p:nvPr/>
        </p:nvSpPr>
        <p:spPr bwMode="auto">
          <a:xfrm>
            <a:off x="323850" y="5445125"/>
            <a:ext cx="8540750" cy="977900"/>
          </a:xfrm>
          <a:prstGeom prst="rect">
            <a:avLst/>
          </a:prstGeom>
          <a:solidFill>
            <a:srgbClr val="CCFFFF"/>
          </a:solidFill>
          <a:ln w="31750">
            <a:solidFill>
              <a:schemeClr val="accent1"/>
            </a:solidFill>
            <a:miter lim="800000"/>
            <a:headEnd/>
            <a:tailEnd/>
          </a:ln>
        </p:spPr>
        <p:txBody>
          <a:bodyPr>
            <a:spAutoFit/>
          </a:bodyPr>
          <a:lstStyle/>
          <a:p>
            <a:pPr algn="ctr"/>
            <a:r>
              <a:rPr lang="en-GB" sz="2800" b="1"/>
              <a:t>Bring together combined experiences – collaborative report/paper/toolkit?</a:t>
            </a:r>
          </a:p>
        </p:txBody>
      </p:sp>
      <p:sp>
        <p:nvSpPr>
          <p:cNvPr id="31748" name="Line 6"/>
          <p:cNvSpPr>
            <a:spLocks noChangeShapeType="1"/>
          </p:cNvSpPr>
          <p:nvPr/>
        </p:nvSpPr>
        <p:spPr bwMode="auto">
          <a:xfrm>
            <a:off x="468313" y="1268413"/>
            <a:ext cx="8064500" cy="0"/>
          </a:xfrm>
          <a:prstGeom prst="line">
            <a:avLst/>
          </a:prstGeom>
          <a:noFill/>
          <a:ln w="63500">
            <a:solidFill>
              <a:schemeClr val="tx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GB" sz="4000" b="1" i="1" smtClean="0"/>
              <a:t>What do we mean by ‘Activist Learning’?</a:t>
            </a:r>
            <a:endParaRPr lang="en-US" sz="4000" b="1" i="1" smtClean="0"/>
          </a:p>
        </p:txBody>
      </p:sp>
      <p:sp>
        <p:nvSpPr>
          <p:cNvPr id="33794" name="Content Placeholder 2"/>
          <p:cNvSpPr>
            <a:spLocks noGrp="1"/>
          </p:cNvSpPr>
          <p:nvPr>
            <p:ph idx="1"/>
          </p:nvPr>
        </p:nvSpPr>
        <p:spPr>
          <a:xfrm>
            <a:off x="395288" y="3284538"/>
            <a:ext cx="8229600" cy="2376487"/>
          </a:xfrm>
          <a:solidFill>
            <a:schemeClr val="bg1">
              <a:alpha val="70195"/>
            </a:schemeClr>
          </a:solidFill>
        </p:spPr>
        <p:txBody>
          <a:bodyPr/>
          <a:lstStyle/>
          <a:p>
            <a:pPr eaLnBrk="1" hangingPunct="1"/>
            <a:r>
              <a:rPr lang="en-GB" smtClean="0"/>
              <a:t>Educational approach which advocates </a:t>
            </a:r>
            <a:r>
              <a:rPr lang="en-GB" i="1" smtClean="0"/>
              <a:t>action</a:t>
            </a:r>
            <a:r>
              <a:rPr lang="en-GB" smtClean="0"/>
              <a:t> for sustainability linking courses and action</a:t>
            </a:r>
          </a:p>
          <a:p>
            <a:pPr eaLnBrk="1" hangingPunct="1">
              <a:lnSpc>
                <a:spcPct val="80000"/>
              </a:lnSpc>
            </a:pPr>
            <a:r>
              <a:rPr lang="en-GB" sz="3000" smtClean="0"/>
              <a:t>Students use their academic learning to inform action in the world with the aim of bringing about positive social, political and cultural change</a:t>
            </a:r>
            <a:endParaRPr lang="en-US" sz="3000" smtClean="0"/>
          </a:p>
          <a:p>
            <a:pPr eaLnBrk="1" hangingPunct="1"/>
            <a:endParaRPr lang="en-GB" smtClean="0"/>
          </a:p>
        </p:txBody>
      </p:sp>
      <p:sp>
        <p:nvSpPr>
          <p:cNvPr id="33795" name="Content Placeholder 2"/>
          <p:cNvSpPr>
            <a:spLocks/>
          </p:cNvSpPr>
          <p:nvPr/>
        </p:nvSpPr>
        <p:spPr bwMode="auto">
          <a:xfrm>
            <a:off x="179388" y="1600200"/>
            <a:ext cx="8713787" cy="1541463"/>
          </a:xfrm>
          <a:prstGeom prst="rect">
            <a:avLst/>
          </a:prstGeom>
          <a:solidFill>
            <a:srgbClr val="CCFFFF"/>
          </a:solidFill>
          <a:ln w="31750">
            <a:solidFill>
              <a:schemeClr val="tx2"/>
            </a:solidFill>
            <a:miter lim="800000"/>
            <a:headEnd/>
            <a:tailEnd/>
          </a:ln>
        </p:spPr>
        <p:txBody>
          <a:bodyPr/>
          <a:lstStyle/>
          <a:p>
            <a:pPr marL="342900" indent="-342900" algn="ctr">
              <a:lnSpc>
                <a:spcPct val="80000"/>
              </a:lnSpc>
              <a:spcBef>
                <a:spcPct val="20000"/>
              </a:spcBef>
              <a:buFont typeface="Arial" charset="0"/>
              <a:buNone/>
            </a:pPr>
            <a:r>
              <a:rPr lang="en-GB" sz="3000" i="1">
                <a:latin typeface="Calibri" pitchFamily="34" charset="0"/>
              </a:rPr>
              <a:t>How do we as educators enable students to gain the kinds of skills needed to bring about transformative social change towards sustainability in their own universities and wider communities? </a:t>
            </a:r>
            <a:endParaRPr lang="en-US" sz="3000" i="1">
              <a:latin typeface="Calibri" pitchFamily="34" charset="0"/>
            </a:endParaRPr>
          </a:p>
        </p:txBody>
      </p:sp>
      <p:sp>
        <p:nvSpPr>
          <p:cNvPr id="33796" name="Line 6"/>
          <p:cNvSpPr>
            <a:spLocks noChangeShapeType="1"/>
          </p:cNvSpPr>
          <p:nvPr/>
        </p:nvSpPr>
        <p:spPr bwMode="auto">
          <a:xfrm>
            <a:off x="468313" y="1268413"/>
            <a:ext cx="8064500" cy="0"/>
          </a:xfrm>
          <a:prstGeom prst="line">
            <a:avLst/>
          </a:prstGeom>
          <a:noFill/>
          <a:ln w="63500">
            <a:solidFill>
              <a:schemeClr val="tx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5"/>
          <p:cNvPicPr>
            <a:picLocks noChangeAspect="1" noChangeArrowheads="1"/>
          </p:cNvPicPr>
          <p:nvPr/>
        </p:nvPicPr>
        <p:blipFill>
          <a:blip r:embed="rId3" cstate="print">
            <a:lum bright="40000"/>
          </a:blip>
          <a:srcRect r="11024"/>
          <a:stretch>
            <a:fillRect/>
          </a:stretch>
        </p:blipFill>
        <p:spPr bwMode="auto">
          <a:xfrm>
            <a:off x="0" y="0"/>
            <a:ext cx="9144000" cy="6872288"/>
          </a:xfrm>
          <a:prstGeom prst="rect">
            <a:avLst/>
          </a:prstGeom>
          <a:noFill/>
          <a:ln w="9525">
            <a:noFill/>
            <a:miter lim="800000"/>
            <a:headEnd/>
            <a:tailEnd/>
          </a:ln>
        </p:spPr>
      </p:pic>
      <p:sp>
        <p:nvSpPr>
          <p:cNvPr id="35842" name="TextBox 3"/>
          <p:cNvSpPr txBox="1">
            <a:spLocks noChangeArrowheads="1"/>
          </p:cNvSpPr>
          <p:nvPr/>
        </p:nvSpPr>
        <p:spPr bwMode="auto">
          <a:xfrm>
            <a:off x="179388" y="260350"/>
            <a:ext cx="8785225" cy="1831975"/>
          </a:xfrm>
          <a:prstGeom prst="rect">
            <a:avLst/>
          </a:prstGeom>
          <a:solidFill>
            <a:srgbClr val="CCFFFF"/>
          </a:solidFill>
          <a:ln w="31750">
            <a:solidFill>
              <a:schemeClr val="tx2"/>
            </a:solidFill>
            <a:miter lim="800000"/>
            <a:headEnd/>
            <a:tailEnd/>
          </a:ln>
        </p:spPr>
        <p:txBody>
          <a:bodyPr>
            <a:spAutoFit/>
          </a:bodyPr>
          <a:lstStyle/>
          <a:p>
            <a:r>
              <a:rPr lang="en-GB" sz="2800" b="1" i="1">
                <a:latin typeface="Calibri" pitchFamily="34" charset="0"/>
              </a:rPr>
              <a:t>We know all the drivers….:</a:t>
            </a:r>
          </a:p>
          <a:p>
            <a:pPr>
              <a:buFontTx/>
              <a:buChar char="•"/>
            </a:pPr>
            <a:r>
              <a:rPr lang="en-GB" sz="2800">
                <a:latin typeface="Calibri" pitchFamily="34" charset="0"/>
              </a:rPr>
              <a:t>Pressure to improve sustainability in HE and FE</a:t>
            </a:r>
          </a:p>
          <a:p>
            <a:pPr>
              <a:buFontTx/>
              <a:buChar char="•"/>
            </a:pPr>
            <a:r>
              <a:rPr lang="en-GB" sz="2800">
                <a:latin typeface="Calibri" pitchFamily="34" charset="0"/>
              </a:rPr>
              <a:t>Links to other agendas - graduate employability</a:t>
            </a:r>
          </a:p>
          <a:p>
            <a:pPr>
              <a:buFontTx/>
              <a:buChar char="•"/>
            </a:pPr>
            <a:r>
              <a:rPr lang="en-GB" sz="2800">
                <a:latin typeface="Calibri" pitchFamily="34" charset="0"/>
              </a:rPr>
              <a:t>Student and employer demand for ‘sustainability skills’</a:t>
            </a:r>
            <a:endParaRPr lang="en-US" sz="280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5" descr="Norway bike tour 06 pics 202"/>
          <p:cNvPicPr>
            <a:picLocks noChangeAspect="1" noChangeArrowheads="1"/>
          </p:cNvPicPr>
          <p:nvPr/>
        </p:nvPicPr>
        <p:blipFill>
          <a:blip r:embed="rId3" cstate="print">
            <a:lum bright="24000"/>
          </a:blip>
          <a:srcRect/>
          <a:stretch>
            <a:fillRect/>
          </a:stretch>
        </p:blipFill>
        <p:spPr bwMode="auto">
          <a:xfrm>
            <a:off x="0" y="0"/>
            <a:ext cx="9144000" cy="6858000"/>
          </a:xfrm>
          <a:prstGeom prst="rect">
            <a:avLst/>
          </a:prstGeom>
          <a:noFill/>
          <a:ln w="9525">
            <a:noFill/>
            <a:miter lim="800000"/>
            <a:headEnd/>
            <a:tailEnd/>
          </a:ln>
        </p:spPr>
      </p:pic>
      <p:sp>
        <p:nvSpPr>
          <p:cNvPr id="37890" name="Rectangle 2"/>
          <p:cNvSpPr>
            <a:spLocks noGrp="1"/>
          </p:cNvSpPr>
          <p:nvPr>
            <p:ph type="title"/>
          </p:nvPr>
        </p:nvSpPr>
        <p:spPr>
          <a:xfrm>
            <a:off x="468313" y="260350"/>
            <a:ext cx="8229600" cy="1143000"/>
          </a:xfrm>
        </p:spPr>
        <p:txBody>
          <a:bodyPr/>
          <a:lstStyle/>
          <a:p>
            <a:pPr eaLnBrk="1" hangingPunct="1"/>
            <a:r>
              <a:rPr lang="en-GB" sz="4800" b="1" i="1" smtClean="0"/>
              <a:t>The case studies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a:xfrm>
            <a:off x="179388" y="274638"/>
            <a:ext cx="8785225" cy="1143000"/>
          </a:xfrm>
        </p:spPr>
        <p:txBody>
          <a:bodyPr/>
          <a:lstStyle/>
          <a:p>
            <a:pPr eaLnBrk="1" hangingPunct="1"/>
            <a:r>
              <a:rPr lang="en-GB" sz="4000" b="1" i="1" smtClean="0"/>
              <a:t>Keele University: </a:t>
            </a:r>
            <a:br>
              <a:rPr lang="en-GB" sz="4000" b="1" i="1" smtClean="0"/>
            </a:br>
            <a:r>
              <a:rPr lang="en-GB" sz="4000" b="1" i="1" smtClean="0"/>
              <a:t>The Sustainable Student House Initiative</a:t>
            </a:r>
            <a:endParaRPr lang="en-US" sz="4000" b="1" i="1" smtClean="0"/>
          </a:p>
        </p:txBody>
      </p:sp>
      <p:sp>
        <p:nvSpPr>
          <p:cNvPr id="39938" name="Content Placeholder 4"/>
          <p:cNvSpPr>
            <a:spLocks noGrp="1"/>
          </p:cNvSpPr>
          <p:nvPr>
            <p:ph idx="1"/>
          </p:nvPr>
        </p:nvSpPr>
        <p:spPr>
          <a:xfrm>
            <a:off x="457200" y="1484313"/>
            <a:ext cx="5483225" cy="3773487"/>
          </a:xfrm>
          <a:solidFill>
            <a:schemeClr val="bg1">
              <a:alpha val="70195"/>
            </a:schemeClr>
          </a:solidFill>
        </p:spPr>
        <p:txBody>
          <a:bodyPr/>
          <a:lstStyle/>
          <a:p>
            <a:pPr eaLnBrk="1" hangingPunct="1">
              <a:lnSpc>
                <a:spcPct val="90000"/>
              </a:lnSpc>
            </a:pPr>
            <a:r>
              <a:rPr lang="en-GB" sz="2800" smtClean="0"/>
              <a:t>4 students from the BSc Environment and Sustainability programme</a:t>
            </a:r>
          </a:p>
          <a:p>
            <a:pPr eaLnBrk="1" hangingPunct="1">
              <a:lnSpc>
                <a:spcPct val="90000"/>
              </a:lnSpc>
            </a:pPr>
            <a:r>
              <a:rPr lang="en-GB" sz="2800" smtClean="0"/>
              <a:t>Lobbied to turn a University student house into an ‘exemplar of sustainable student living’</a:t>
            </a:r>
          </a:p>
          <a:p>
            <a:pPr eaLnBrk="1" hangingPunct="1">
              <a:lnSpc>
                <a:spcPct val="90000"/>
              </a:lnSpc>
            </a:pPr>
            <a:r>
              <a:rPr lang="en-GB" sz="2800" smtClean="0"/>
              <a:t>Desire to:</a:t>
            </a:r>
          </a:p>
          <a:p>
            <a:pPr lvl="1" eaLnBrk="1" hangingPunct="1">
              <a:lnSpc>
                <a:spcPct val="90000"/>
              </a:lnSpc>
            </a:pPr>
            <a:r>
              <a:rPr lang="en-GB" smtClean="0"/>
              <a:t>‘live what they are learning’</a:t>
            </a:r>
          </a:p>
          <a:p>
            <a:pPr lvl="1" eaLnBrk="1" hangingPunct="1">
              <a:lnSpc>
                <a:spcPct val="90000"/>
              </a:lnSpc>
            </a:pPr>
            <a:r>
              <a:rPr lang="en-GB" smtClean="0"/>
              <a:t>Inspire other students</a:t>
            </a:r>
          </a:p>
        </p:txBody>
      </p:sp>
      <p:sp>
        <p:nvSpPr>
          <p:cNvPr id="39939" name="Text Box 4"/>
          <p:cNvSpPr txBox="1">
            <a:spLocks noChangeArrowheads="1"/>
          </p:cNvSpPr>
          <p:nvPr/>
        </p:nvSpPr>
        <p:spPr bwMode="auto">
          <a:xfrm>
            <a:off x="179388" y="5445125"/>
            <a:ext cx="8785225" cy="1219200"/>
          </a:xfrm>
          <a:prstGeom prst="rect">
            <a:avLst/>
          </a:prstGeom>
          <a:solidFill>
            <a:srgbClr val="CCFFFF"/>
          </a:solidFill>
          <a:ln w="31750">
            <a:solidFill>
              <a:schemeClr val="tx2"/>
            </a:solidFill>
            <a:miter lim="800000"/>
            <a:headEnd/>
            <a:tailEnd/>
          </a:ln>
        </p:spPr>
        <p:txBody>
          <a:bodyPr>
            <a:spAutoFit/>
          </a:bodyPr>
          <a:lstStyle/>
          <a:p>
            <a:pPr algn="ctr"/>
            <a:r>
              <a:rPr lang="en-GB" sz="2400" b="1" i="1"/>
              <a:t>The curriculum is important in bringing together like-minded students to catalyse change, and providing route of staff support</a:t>
            </a:r>
          </a:p>
        </p:txBody>
      </p:sp>
      <p:sp>
        <p:nvSpPr>
          <p:cNvPr id="39940" name="Line 6"/>
          <p:cNvSpPr>
            <a:spLocks noChangeShapeType="1"/>
          </p:cNvSpPr>
          <p:nvPr/>
        </p:nvSpPr>
        <p:spPr bwMode="auto">
          <a:xfrm>
            <a:off x="468313" y="1484313"/>
            <a:ext cx="8064500" cy="0"/>
          </a:xfrm>
          <a:prstGeom prst="line">
            <a:avLst/>
          </a:prstGeom>
          <a:noFill/>
          <a:ln w="63500">
            <a:solidFill>
              <a:schemeClr val="tx2"/>
            </a:solidFill>
            <a:round/>
            <a:headEnd/>
            <a:tailEnd/>
          </a:ln>
        </p:spPr>
        <p:txBody>
          <a:bodyPr/>
          <a:lstStyle/>
          <a:p>
            <a:endParaRPr lang="en-US"/>
          </a:p>
        </p:txBody>
      </p:sp>
      <p:pic>
        <p:nvPicPr>
          <p:cNvPr id="39941" name="Picture 2"/>
          <p:cNvPicPr>
            <a:picLocks noChangeAspect="1" noChangeArrowheads="1"/>
          </p:cNvPicPr>
          <p:nvPr/>
        </p:nvPicPr>
        <p:blipFill>
          <a:blip r:embed="rId3" cstate="print"/>
          <a:srcRect l="38760" t="30864" r="36374" b="12346"/>
          <a:stretch>
            <a:fillRect/>
          </a:stretch>
        </p:blipFill>
        <p:spPr bwMode="auto">
          <a:xfrm>
            <a:off x="6011863" y="1700213"/>
            <a:ext cx="2689225" cy="360045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a:xfrm>
            <a:off x="468313" y="260350"/>
            <a:ext cx="4175125" cy="850900"/>
          </a:xfrm>
        </p:spPr>
        <p:txBody>
          <a:bodyPr/>
          <a:lstStyle/>
          <a:p>
            <a:pPr eaLnBrk="1" hangingPunct="1"/>
            <a:r>
              <a:rPr lang="en-GB" b="1" i="1" smtClean="0"/>
              <a:t>The project</a:t>
            </a:r>
          </a:p>
        </p:txBody>
      </p:sp>
      <p:sp>
        <p:nvSpPr>
          <p:cNvPr id="41986" name="Rectangle 3"/>
          <p:cNvSpPr>
            <a:spLocks noGrp="1"/>
          </p:cNvSpPr>
          <p:nvPr>
            <p:ph type="body" idx="1"/>
          </p:nvPr>
        </p:nvSpPr>
        <p:spPr>
          <a:xfrm>
            <a:off x="107950" y="1052513"/>
            <a:ext cx="5111750" cy="3700462"/>
          </a:xfrm>
        </p:spPr>
        <p:txBody>
          <a:bodyPr/>
          <a:lstStyle/>
          <a:p>
            <a:pPr eaLnBrk="1" hangingPunct="1">
              <a:lnSpc>
                <a:spcPct val="90000"/>
              </a:lnSpc>
            </a:pPr>
            <a:r>
              <a:rPr lang="en-GB" sz="2800" smtClean="0"/>
              <a:t>Standard 1960s bungalow</a:t>
            </a:r>
          </a:p>
          <a:p>
            <a:pPr eaLnBrk="1" hangingPunct="1">
              <a:lnSpc>
                <a:spcPct val="90000"/>
              </a:lnSpc>
            </a:pPr>
            <a:r>
              <a:rPr lang="en-GB" sz="2800" smtClean="0"/>
              <a:t>‘Sustainability’ measures inside and out</a:t>
            </a:r>
          </a:p>
          <a:p>
            <a:pPr lvl="1" eaLnBrk="1" hangingPunct="1">
              <a:lnSpc>
                <a:spcPct val="90000"/>
              </a:lnSpc>
            </a:pPr>
            <a:r>
              <a:rPr lang="en-GB" sz="2400" smtClean="0"/>
              <a:t>Vegetable garden</a:t>
            </a:r>
          </a:p>
          <a:p>
            <a:pPr lvl="1" eaLnBrk="1" hangingPunct="1">
              <a:lnSpc>
                <a:spcPct val="90000"/>
              </a:lnSpc>
            </a:pPr>
            <a:r>
              <a:rPr lang="en-GB" sz="2400" smtClean="0"/>
              <a:t>Energy saving appliances etc</a:t>
            </a:r>
          </a:p>
          <a:p>
            <a:pPr eaLnBrk="1" hangingPunct="1">
              <a:lnSpc>
                <a:spcPct val="90000"/>
              </a:lnSpc>
            </a:pPr>
            <a:r>
              <a:rPr lang="en-GB" sz="2800" smtClean="0"/>
              <a:t>Making house a ‘learning tool’ to provide  training for students about to live off campus</a:t>
            </a:r>
          </a:p>
          <a:p>
            <a:pPr eaLnBrk="1" hangingPunct="1">
              <a:lnSpc>
                <a:spcPct val="90000"/>
              </a:lnSpc>
            </a:pPr>
            <a:r>
              <a:rPr lang="en-GB" sz="2800" smtClean="0"/>
              <a:t>Wide dissemination – Twitter, blog, student mag…</a:t>
            </a:r>
          </a:p>
          <a:p>
            <a:pPr eaLnBrk="1" hangingPunct="1">
              <a:lnSpc>
                <a:spcPct val="90000"/>
              </a:lnSpc>
            </a:pPr>
            <a:endParaRPr lang="en-GB" sz="2800" smtClean="0"/>
          </a:p>
        </p:txBody>
      </p:sp>
      <p:sp>
        <p:nvSpPr>
          <p:cNvPr id="41987" name="Text Box 4"/>
          <p:cNvSpPr txBox="1">
            <a:spLocks noChangeArrowheads="1"/>
          </p:cNvSpPr>
          <p:nvPr/>
        </p:nvSpPr>
        <p:spPr bwMode="auto">
          <a:xfrm>
            <a:off x="250825" y="5805488"/>
            <a:ext cx="8661400" cy="892175"/>
          </a:xfrm>
          <a:prstGeom prst="rect">
            <a:avLst/>
          </a:prstGeom>
          <a:solidFill>
            <a:srgbClr val="CCFFFF"/>
          </a:solidFill>
          <a:ln w="31750">
            <a:solidFill>
              <a:schemeClr val="tx2"/>
            </a:solidFill>
            <a:miter lim="800000"/>
            <a:headEnd/>
            <a:tailEnd/>
          </a:ln>
        </p:spPr>
        <p:txBody>
          <a:bodyPr>
            <a:spAutoFit/>
          </a:bodyPr>
          <a:lstStyle/>
          <a:p>
            <a:pPr algn="ctr">
              <a:lnSpc>
                <a:spcPct val="90000"/>
              </a:lnSpc>
              <a:spcBef>
                <a:spcPct val="20000"/>
              </a:spcBef>
              <a:buFont typeface="Arial" charset="0"/>
              <a:buNone/>
            </a:pPr>
            <a:r>
              <a:rPr lang="en-GB" sz="2800" b="1" i="1" dirty="0"/>
              <a:t>Significant staff involvement to help steer and </a:t>
            </a:r>
            <a:r>
              <a:rPr lang="en-GB" sz="2800" b="1" i="1" dirty="0" smtClean="0"/>
              <a:t>manage </a:t>
            </a:r>
            <a:r>
              <a:rPr lang="en-GB" sz="2800" b="1" i="1" dirty="0"/>
              <a:t>the </a:t>
            </a:r>
            <a:r>
              <a:rPr lang="en-GB" sz="2800" b="1" i="1" dirty="0" smtClean="0"/>
              <a:t>longevity of the project</a:t>
            </a:r>
            <a:endParaRPr lang="en-GB" sz="2800" b="1" i="1" dirty="0"/>
          </a:p>
        </p:txBody>
      </p:sp>
      <p:pic>
        <p:nvPicPr>
          <p:cNvPr id="41988" name="Picture 2"/>
          <p:cNvPicPr>
            <a:picLocks noChangeAspect="1" noChangeArrowheads="1"/>
          </p:cNvPicPr>
          <p:nvPr/>
        </p:nvPicPr>
        <p:blipFill>
          <a:blip r:embed="rId3" cstate="print"/>
          <a:srcRect l="26942" t="39920" r="30238" b="14722"/>
          <a:stretch>
            <a:fillRect/>
          </a:stretch>
        </p:blipFill>
        <p:spPr bwMode="auto">
          <a:xfrm>
            <a:off x="5292725" y="981075"/>
            <a:ext cx="3529013" cy="2190750"/>
          </a:xfrm>
          <a:prstGeom prst="rect">
            <a:avLst/>
          </a:prstGeom>
          <a:noFill/>
          <a:ln w="12700">
            <a:solidFill>
              <a:schemeClr val="tx1"/>
            </a:solidFill>
            <a:miter lim="800000"/>
            <a:headEnd/>
            <a:tailEnd/>
          </a:ln>
        </p:spPr>
      </p:pic>
      <p:pic>
        <p:nvPicPr>
          <p:cNvPr id="41989" name="Picture 3"/>
          <p:cNvPicPr>
            <a:picLocks noChangeAspect="1" noChangeArrowheads="1"/>
          </p:cNvPicPr>
          <p:nvPr/>
        </p:nvPicPr>
        <p:blipFill>
          <a:blip r:embed="rId4" cstate="print"/>
          <a:srcRect l="13379" r="8018" b="15913"/>
          <a:stretch>
            <a:fillRect/>
          </a:stretch>
        </p:blipFill>
        <p:spPr bwMode="auto">
          <a:xfrm>
            <a:off x="5292725" y="3365500"/>
            <a:ext cx="3484563" cy="2224088"/>
          </a:xfrm>
          <a:prstGeom prst="rect">
            <a:avLst/>
          </a:prstGeom>
          <a:noFill/>
          <a:ln w="127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1955</Words>
  <Application>Microsoft Office PowerPoint</Application>
  <PresentationFormat>On-screen Show (4:3)</PresentationFormat>
  <Paragraphs>219</Paragraphs>
  <Slides>28</Slides>
  <Notes>26</Notes>
  <HiddenSlides>0</HiddenSlides>
  <MMClips>0</MMClips>
  <ScaleCrop>false</ScaleCrop>
  <HeadingPairs>
    <vt:vector size="4" baseType="variant">
      <vt:variant>
        <vt:lpstr>Theme</vt:lpstr>
      </vt:variant>
      <vt:variant>
        <vt:i4>7</vt:i4>
      </vt:variant>
      <vt:variant>
        <vt:lpstr>Slide Titles</vt:lpstr>
      </vt:variant>
      <vt:variant>
        <vt:i4>28</vt:i4>
      </vt:variant>
    </vt:vector>
  </HeadingPairs>
  <TitlesOfParts>
    <vt:vector size="35" baseType="lpstr">
      <vt:lpstr>Office Theme</vt:lpstr>
      <vt:lpstr>Presentation Template</vt:lpstr>
      <vt:lpstr>1_Presentation Template</vt:lpstr>
      <vt:lpstr>2_Presentation Template</vt:lpstr>
      <vt:lpstr>3_Presentation Template</vt:lpstr>
      <vt:lpstr>4_Presentation Template</vt:lpstr>
      <vt:lpstr>5_Presentation Template</vt:lpstr>
      <vt:lpstr>'Activist Learning': Supporting student learning through sustainability action </vt:lpstr>
      <vt:lpstr>What’s this session all about?</vt:lpstr>
      <vt:lpstr>Some questions to explore</vt:lpstr>
      <vt:lpstr>Possible session outcomes</vt:lpstr>
      <vt:lpstr>What do we mean by ‘Activist Learning’?</vt:lpstr>
      <vt:lpstr>Slide 6</vt:lpstr>
      <vt:lpstr>The case studies</vt:lpstr>
      <vt:lpstr>Keele University:  The Sustainable Student House Initiative</vt:lpstr>
      <vt:lpstr>The project</vt:lpstr>
      <vt:lpstr>Some of the challenges</vt:lpstr>
      <vt:lpstr>What we’ve learnt….</vt:lpstr>
      <vt:lpstr>What they’ve learnt…</vt:lpstr>
      <vt:lpstr>A simple job?....</vt:lpstr>
      <vt:lpstr>Other skills….</vt:lpstr>
      <vt:lpstr>Longer-term impact?</vt:lpstr>
      <vt:lpstr>Case study: Leicester College &amp; Change Agents</vt:lpstr>
      <vt:lpstr>Slide 17</vt:lpstr>
      <vt:lpstr>Slide 18</vt:lpstr>
      <vt:lpstr>Slide 19</vt:lpstr>
      <vt:lpstr>Slide 20</vt:lpstr>
      <vt:lpstr>Slide 21</vt:lpstr>
      <vt:lpstr>Slide 22</vt:lpstr>
      <vt:lpstr>Your stories…..</vt:lpstr>
      <vt:lpstr>Discussion of key questions</vt:lpstr>
      <vt:lpstr>Summary</vt:lpstr>
      <vt:lpstr>Outcomes: sharing best practice in supporting student-led activism?</vt:lpstr>
      <vt:lpstr>Thank you for your time !</vt:lpstr>
      <vt:lpstr>Your next steps – making the most of your EAUC Membership…</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'Activist Learning': Supporting student learning through sustainabiltiy action</dc:title>
  <dc:creator>Your User Name</dc:creator>
  <cp:lastModifiedBy>GREEN, James</cp:lastModifiedBy>
  <cp:revision>149</cp:revision>
  <dcterms:created xsi:type="dcterms:W3CDTF">2012-03-23T19:55:38Z</dcterms:created>
  <dcterms:modified xsi:type="dcterms:W3CDTF">2012-04-03T09:40:08Z</dcterms:modified>
</cp:coreProperties>
</file>