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3" r:id="rId3"/>
    <p:sldId id="259" r:id="rId4"/>
    <p:sldId id="262" r:id="rId5"/>
    <p:sldId id="264" r:id="rId6"/>
    <p:sldId id="261" r:id="rId7"/>
    <p:sldId id="265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36F10-FE15-4E2E-B81E-F31D53DA4AA4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BCE16-4C50-4616-8812-ECAF1AAF9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980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BCE16-4C50-4616-8812-ECAF1AAF917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34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7A42-6047-45E0-AF43-FD00EC8D710C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132C-9B08-40A2-9B2E-B4C0AB8A55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14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7A42-6047-45E0-AF43-FD00EC8D710C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132C-9B08-40A2-9B2E-B4C0AB8A55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21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7A42-6047-45E0-AF43-FD00EC8D710C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132C-9B08-40A2-9B2E-B4C0AB8A55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600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7A42-6047-45E0-AF43-FD00EC8D710C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132C-9B08-40A2-9B2E-B4C0AB8A55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23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7A42-6047-45E0-AF43-FD00EC8D710C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132C-9B08-40A2-9B2E-B4C0AB8A55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61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7A42-6047-45E0-AF43-FD00EC8D710C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132C-9B08-40A2-9B2E-B4C0AB8A55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94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7A42-6047-45E0-AF43-FD00EC8D710C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132C-9B08-40A2-9B2E-B4C0AB8A55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844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7A42-6047-45E0-AF43-FD00EC8D710C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132C-9B08-40A2-9B2E-B4C0AB8A55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984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7A42-6047-45E0-AF43-FD00EC8D710C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132C-9B08-40A2-9B2E-B4C0AB8A55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395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7A42-6047-45E0-AF43-FD00EC8D710C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132C-9B08-40A2-9B2E-B4C0AB8A55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374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7A42-6047-45E0-AF43-FD00EC8D710C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132C-9B08-40A2-9B2E-B4C0AB8A55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5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D7A42-6047-45E0-AF43-FD00EC8D710C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C132C-9B08-40A2-9B2E-B4C0AB8A55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91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30" t="11039" r="34200" b="13224"/>
          <a:stretch/>
        </p:blipFill>
        <p:spPr bwMode="auto">
          <a:xfrm>
            <a:off x="6012160" y="0"/>
            <a:ext cx="3131837" cy="6597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980728"/>
            <a:ext cx="5400600" cy="2317948"/>
          </a:xfrm>
        </p:spPr>
        <p:txBody>
          <a:bodyPr>
            <a:normAutofit fontScale="90000"/>
          </a:bodyPr>
          <a:lstStyle/>
          <a:p>
            <a:pPr algn="l"/>
            <a:r>
              <a:rPr lang="en-GB" sz="2400" b="1" i="1" dirty="0" smtClean="0">
                <a:solidFill>
                  <a:srgbClr val="009999"/>
                </a:solidFill>
              </a:rPr>
              <a:t/>
            </a:r>
            <a:br>
              <a:rPr lang="en-GB" sz="2400" b="1" i="1" dirty="0" smtClean="0">
                <a:solidFill>
                  <a:srgbClr val="009999"/>
                </a:solidFill>
              </a:rPr>
            </a:br>
            <a:r>
              <a:rPr lang="en-GB" sz="3100" b="1" i="1" dirty="0" smtClean="0">
                <a:solidFill>
                  <a:srgbClr val="009999"/>
                </a:solidFill>
              </a:rPr>
              <a:t>Education for Sustainable Development Topic Support Network in the Scottish Higher Education sector</a:t>
            </a:r>
            <a:r>
              <a:rPr lang="en-GB" sz="3100" i="1" dirty="0" smtClean="0">
                <a:solidFill>
                  <a:srgbClr val="009999"/>
                </a:solidFill>
              </a:rPr>
              <a:t/>
            </a:r>
            <a:br>
              <a:rPr lang="en-GB" sz="3100" i="1" dirty="0" smtClean="0">
                <a:solidFill>
                  <a:srgbClr val="009999"/>
                </a:solidFill>
              </a:rPr>
            </a:br>
            <a:r>
              <a:rPr lang="en-GB" sz="3100" i="1" dirty="0">
                <a:solidFill>
                  <a:srgbClr val="009999"/>
                </a:solidFill>
              </a:rPr>
              <a:t/>
            </a:r>
            <a:br>
              <a:rPr lang="en-GB" sz="3100" i="1" dirty="0">
                <a:solidFill>
                  <a:srgbClr val="009999"/>
                </a:solidFill>
              </a:rPr>
            </a:br>
            <a:r>
              <a:rPr lang="en-GB" sz="3100" i="1" dirty="0" smtClean="0">
                <a:solidFill>
                  <a:srgbClr val="009999"/>
                </a:solidFill>
              </a:rPr>
              <a:t>6 December 2013</a:t>
            </a:r>
            <a:endParaRPr lang="en-GB" sz="3100" i="1" dirty="0">
              <a:solidFill>
                <a:srgbClr val="0099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4221088"/>
            <a:ext cx="53512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Betsy King</a:t>
            </a:r>
          </a:p>
          <a:p>
            <a:r>
              <a:rPr lang="en-GB" sz="2400" dirty="0" smtClean="0"/>
              <a:t>Development Manager</a:t>
            </a:r>
          </a:p>
          <a:p>
            <a:r>
              <a:rPr lang="en-GB" sz="2400" dirty="0" smtClean="0"/>
              <a:t>Learning for Sustainability Scotland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813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30" t="11039" r="34200" b="13224"/>
          <a:stretch/>
        </p:blipFill>
        <p:spPr bwMode="auto">
          <a:xfrm>
            <a:off x="7819789" y="-25718"/>
            <a:ext cx="1331639" cy="256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5400600" cy="1714202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solidFill>
                  <a:srgbClr val="009999"/>
                </a:solidFill>
              </a:rPr>
              <a:t>A UN University Regional Centre of Expertise in ESD for </a:t>
            </a:r>
            <a:r>
              <a:rPr lang="en-GB" sz="2400" b="1" dirty="0" smtClean="0">
                <a:solidFill>
                  <a:srgbClr val="009999"/>
                </a:solidFill>
              </a:rPr>
              <a:t>Scotland- governance</a:t>
            </a:r>
            <a:endParaRPr lang="en-GB" sz="2400" i="1" dirty="0">
              <a:solidFill>
                <a:srgbClr val="0099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095" y="2539186"/>
            <a:ext cx="7992888" cy="400058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2000" dirty="0" smtClean="0">
                <a:ea typeface="Times New Roman"/>
                <a:cs typeface="Times New Roman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000" b="1" dirty="0" smtClean="0">
                <a:ea typeface="Times New Roman"/>
                <a:cs typeface="Times New Roman"/>
              </a:rPr>
              <a:t>Learning </a:t>
            </a:r>
            <a:r>
              <a:rPr lang="en-GB" sz="2000" b="1" dirty="0">
                <a:ea typeface="Times New Roman"/>
                <a:cs typeface="Times New Roman"/>
              </a:rPr>
              <a:t>for Sustainability Scotland’s </a:t>
            </a:r>
            <a:r>
              <a:rPr lang="en-GB" sz="2000" b="1" dirty="0" smtClean="0">
                <a:ea typeface="Times New Roman"/>
                <a:cs typeface="Times New Roman"/>
              </a:rPr>
              <a:t>Members</a:t>
            </a:r>
            <a:r>
              <a:rPr lang="en-GB" sz="2000" b="1" dirty="0">
                <a:ea typeface="Times New Roman"/>
                <a:cs typeface="Times New Roman"/>
              </a:rPr>
              <a:t> </a:t>
            </a:r>
            <a:endParaRPr lang="en-GB" sz="2000" dirty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libri"/>
              <a:buChar char="-"/>
            </a:pPr>
            <a:endParaRPr lang="en-GB" sz="1600" dirty="0" smtClean="0">
              <a:ea typeface="Arial Unicode MS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libri"/>
              <a:buChar char="-"/>
            </a:pPr>
            <a:endParaRPr lang="en-GB" sz="1600" dirty="0" smtClean="0">
              <a:ea typeface="Arial Unicode MS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libri"/>
              <a:buChar char="-"/>
            </a:pPr>
            <a:r>
              <a:rPr lang="en-GB" b="1" dirty="0" smtClean="0">
                <a:ea typeface="Arial Unicode MS"/>
                <a:cs typeface="Times New Roman"/>
              </a:rPr>
              <a:t>Steering Group</a:t>
            </a:r>
            <a:endParaRPr lang="en-GB" b="1" dirty="0">
              <a:ea typeface="Arial Unicode MS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libri"/>
              <a:buChar char="-"/>
            </a:pPr>
            <a:r>
              <a:rPr lang="en-GB" sz="1600" dirty="0" smtClean="0">
                <a:ea typeface="Arial Unicode MS"/>
                <a:cs typeface="Times New Roman"/>
              </a:rPr>
              <a:t>8 elected members</a:t>
            </a:r>
            <a:endParaRPr lang="en-GB" sz="2000" dirty="0" smtClean="0">
              <a:ea typeface="Arial Unicode MS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libri"/>
              <a:buChar char="-"/>
            </a:pPr>
            <a:r>
              <a:rPr lang="en-GB" sz="1600" dirty="0" smtClean="0">
                <a:ea typeface="Arial Unicode MS"/>
                <a:cs typeface="Times New Roman"/>
              </a:rPr>
              <a:t>Plus </a:t>
            </a:r>
            <a:r>
              <a:rPr lang="en-GB" sz="1600" dirty="0">
                <a:ea typeface="Arial Unicode MS"/>
                <a:cs typeface="Times New Roman"/>
              </a:rPr>
              <a:t>reps from all Task </a:t>
            </a:r>
            <a:r>
              <a:rPr lang="en-GB" sz="1600" dirty="0" smtClean="0">
                <a:ea typeface="Arial Unicode MS"/>
                <a:cs typeface="Times New Roman"/>
              </a:rPr>
              <a:t>Groups                           </a:t>
            </a:r>
            <a:r>
              <a:rPr lang="en-GB" sz="2000" b="1" dirty="0" smtClean="0">
                <a:ea typeface="Arial Unicode MS"/>
                <a:cs typeface="Times New Roman"/>
              </a:rPr>
              <a:t>Secretariat</a:t>
            </a:r>
            <a:endParaRPr lang="en-GB" sz="2000" b="1" dirty="0">
              <a:ea typeface="Arial Unicode MS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libri"/>
              <a:buChar char="-"/>
            </a:pPr>
            <a:r>
              <a:rPr lang="en-GB" sz="1600" dirty="0">
                <a:ea typeface="Arial Unicode MS"/>
                <a:cs typeface="Times New Roman"/>
              </a:rPr>
              <a:t>Chair, selected by members</a:t>
            </a:r>
            <a:endParaRPr lang="en-GB" sz="2000" dirty="0">
              <a:ea typeface="Arial Unicode MS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000" b="1" dirty="0">
                <a:ea typeface="Times New Roman"/>
                <a:cs typeface="Times New Roman"/>
              </a:rPr>
              <a:t>    </a:t>
            </a:r>
            <a:r>
              <a:rPr lang="en-GB" sz="2000" b="1" dirty="0" smtClean="0">
                <a:ea typeface="Times New Roman"/>
                <a:cs typeface="Times New Roman"/>
              </a:rPr>
              <a:t>                                                                         </a:t>
            </a:r>
            <a:endParaRPr lang="en-GB" sz="2000" dirty="0"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600"/>
              </a:spcAft>
            </a:pPr>
            <a:endParaRPr lang="en-GB" sz="2000" b="1" dirty="0" smtClean="0">
              <a:ea typeface="Calibri"/>
              <a:cs typeface="Calibri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endParaRPr lang="en-GB" sz="2000" dirty="0">
              <a:ea typeface="Calibri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560" y="4005064"/>
            <a:ext cx="3024336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489051" y="4495298"/>
            <a:ext cx="1368152" cy="6983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289721" y="3883192"/>
            <a:ext cx="1298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Task groups</a:t>
            </a:r>
            <a:endParaRPr lang="en-GB" b="1" dirty="0"/>
          </a:p>
        </p:txBody>
      </p:sp>
      <p:sp>
        <p:nvSpPr>
          <p:cNvPr id="7" name="Oval 6"/>
          <p:cNvSpPr/>
          <p:nvPr/>
        </p:nvSpPr>
        <p:spPr>
          <a:xfrm>
            <a:off x="7237591" y="4343198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7281688" y="4942611"/>
            <a:ext cx="457200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7281688" y="5576664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357333" y="2365639"/>
            <a:ext cx="0" cy="57973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163312" y="4657894"/>
            <a:ext cx="576064" cy="1129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241266" y="5049649"/>
            <a:ext cx="576064" cy="861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163312" y="5519999"/>
            <a:ext cx="731973" cy="23989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857203" y="3432652"/>
            <a:ext cx="432518" cy="30316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781269" y="4931314"/>
            <a:ext cx="576064" cy="1129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771800" y="3432653"/>
            <a:ext cx="432048" cy="3031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644008" y="3402038"/>
            <a:ext cx="0" cy="6645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028384" y="4616016"/>
            <a:ext cx="644750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8051489" y="5135786"/>
            <a:ext cx="576064" cy="1129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8106908" y="5757338"/>
            <a:ext cx="576064" cy="1129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420619" y="1996307"/>
            <a:ext cx="149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Wider society</a:t>
            </a:r>
            <a:endParaRPr lang="en-GB" b="1" dirty="0"/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3800060" y="4114093"/>
            <a:ext cx="2480978" cy="2124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52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30" t="11039" r="34200" b="13224"/>
          <a:stretch/>
        </p:blipFill>
        <p:spPr bwMode="auto">
          <a:xfrm>
            <a:off x="7812359" y="0"/>
            <a:ext cx="1331639" cy="256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5400600" cy="2290266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solidFill>
                  <a:srgbClr val="009999"/>
                </a:solidFill>
              </a:rPr>
              <a:t>A UN University Regional Centre of Expertise in ESD for Scotland- </a:t>
            </a:r>
            <a:r>
              <a:rPr lang="en-GB" sz="2400" b="1" dirty="0" smtClean="0">
                <a:solidFill>
                  <a:srgbClr val="009999"/>
                </a:solidFill>
              </a:rPr>
              <a:t>Task Groups</a:t>
            </a:r>
            <a:endParaRPr lang="en-GB" sz="2400" i="1" dirty="0">
              <a:solidFill>
                <a:srgbClr val="0099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1799" y="6858000"/>
            <a:ext cx="5713809" cy="50711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2000" dirty="0">
                <a:ea typeface="Times New Roman"/>
                <a:cs typeface="Times New Roman"/>
              </a:rPr>
              <a:t> </a:t>
            </a:r>
            <a:endParaRPr lang="en-GB" sz="2000" dirty="0" smtClean="0"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000" b="1" dirty="0" smtClean="0">
                <a:ea typeface="Times New Roman"/>
                <a:cs typeface="Times New Roman"/>
              </a:rPr>
              <a:t>Wider Society</a:t>
            </a:r>
            <a:endParaRPr lang="en-GB" sz="2000" dirty="0" smtClean="0"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2000" dirty="0" smtClean="0">
                <a:ea typeface="Times New Roman"/>
                <a:cs typeface="Times New Roman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000" b="1" dirty="0" smtClean="0">
                <a:ea typeface="Times New Roman"/>
                <a:cs typeface="Times New Roman"/>
              </a:rPr>
              <a:t>Learning </a:t>
            </a:r>
            <a:r>
              <a:rPr lang="en-GB" sz="2000" b="1" dirty="0">
                <a:ea typeface="Times New Roman"/>
                <a:cs typeface="Times New Roman"/>
              </a:rPr>
              <a:t>for Sustainability Scotland’s Members</a:t>
            </a:r>
            <a:endParaRPr lang="en-GB" sz="20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000" b="1" dirty="0">
                <a:ea typeface="Times New Roman"/>
                <a:cs typeface="Times New Roman"/>
              </a:rPr>
              <a:t>Steering Group</a:t>
            </a:r>
            <a:endParaRPr lang="en-GB" sz="2000" dirty="0"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2000" b="1" dirty="0">
                <a:ea typeface="Times New Roman"/>
                <a:cs typeface="Times New Roman"/>
              </a:rPr>
              <a:t> </a:t>
            </a:r>
            <a:endParaRPr lang="en-GB" sz="2000" dirty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libri"/>
              <a:buChar char="-"/>
            </a:pPr>
            <a:r>
              <a:rPr lang="en-GB" sz="1600" dirty="0">
                <a:ea typeface="Arial Unicode MS"/>
                <a:cs typeface="Times New Roman"/>
              </a:rPr>
              <a:t>8 </a:t>
            </a:r>
            <a:r>
              <a:rPr lang="en-GB" sz="1600" dirty="0" err="1" smtClean="0">
                <a:ea typeface="Arial Unicode MS"/>
                <a:cs typeface="Times New Roman"/>
              </a:rPr>
              <a:t>eleted</a:t>
            </a:r>
            <a:r>
              <a:rPr lang="en-GB" sz="1600" dirty="0" smtClean="0">
                <a:ea typeface="Arial Unicode MS"/>
                <a:cs typeface="Times New Roman"/>
              </a:rPr>
              <a:t> </a:t>
            </a:r>
            <a:r>
              <a:rPr lang="en-GB" sz="1600" dirty="0">
                <a:ea typeface="Arial Unicode MS"/>
                <a:cs typeface="Times New Roman"/>
              </a:rPr>
              <a:t>members</a:t>
            </a:r>
            <a:endParaRPr lang="en-GB" sz="2000" dirty="0">
              <a:ea typeface="Arial Unicode MS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libri"/>
              <a:buChar char="-"/>
            </a:pPr>
            <a:r>
              <a:rPr lang="en-GB" sz="1600" dirty="0">
                <a:ea typeface="Arial Unicode MS"/>
                <a:cs typeface="Times New Roman"/>
              </a:rPr>
              <a:t>Plus reps from all Task Groups</a:t>
            </a:r>
            <a:endParaRPr lang="en-GB" sz="2000" dirty="0">
              <a:ea typeface="Arial Unicode MS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libri"/>
              <a:buChar char="-"/>
            </a:pPr>
            <a:r>
              <a:rPr lang="en-GB" sz="1600" dirty="0">
                <a:ea typeface="Arial Unicode MS"/>
                <a:cs typeface="Times New Roman"/>
              </a:rPr>
              <a:t>Chair, selected by members</a:t>
            </a:r>
            <a:endParaRPr lang="en-GB" sz="2000" dirty="0">
              <a:ea typeface="Arial Unicode MS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000" b="1" dirty="0">
                <a:ea typeface="Times New Roman"/>
                <a:cs typeface="Times New Roman"/>
              </a:rPr>
              <a:t>    </a:t>
            </a:r>
            <a:r>
              <a:rPr lang="en-GB" sz="2000" b="1" dirty="0" smtClean="0">
                <a:ea typeface="Times New Roman"/>
                <a:cs typeface="Times New Roman"/>
              </a:rPr>
              <a:t>                                                                         </a:t>
            </a:r>
            <a:endParaRPr lang="en-GB" sz="2000" dirty="0"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000" b="1" dirty="0">
                <a:ea typeface="Times New Roman"/>
                <a:cs typeface="Times New Roman"/>
              </a:rPr>
              <a:t>Secretariat</a:t>
            </a:r>
            <a:endParaRPr lang="en-GB" sz="2000" dirty="0"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600"/>
              </a:spcAft>
            </a:pPr>
            <a:endParaRPr lang="en-GB" sz="2000" b="1" dirty="0" smtClean="0">
              <a:ea typeface="Calibri"/>
              <a:cs typeface="Calibri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endParaRPr lang="en-GB" sz="2000" dirty="0">
              <a:ea typeface="Calibri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2564904"/>
            <a:ext cx="75608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Current  (with research focus)</a:t>
            </a:r>
          </a:p>
          <a:p>
            <a:endParaRPr lang="en-GB" sz="2400" dirty="0"/>
          </a:p>
          <a:p>
            <a:r>
              <a:rPr lang="en-GB" sz="2400" dirty="0" smtClean="0"/>
              <a:t>	Common Cause: Action Learning Programme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Mapping  </a:t>
            </a:r>
            <a:r>
              <a:rPr lang="en-GB" sz="2400" dirty="0" err="1" smtClean="0"/>
              <a:t>LfS</a:t>
            </a:r>
            <a:r>
              <a:rPr lang="en-GB" sz="2400" dirty="0" smtClean="0"/>
              <a:t> in Scotland</a:t>
            </a:r>
          </a:p>
          <a:p>
            <a:endParaRPr lang="en-GB" sz="2400" dirty="0" smtClean="0"/>
          </a:p>
          <a:p>
            <a:r>
              <a:rPr lang="en-GB" sz="2400" b="1" dirty="0" smtClean="0"/>
              <a:t> </a:t>
            </a:r>
            <a:r>
              <a:rPr lang="en-GB" sz="2400" b="1" dirty="0"/>
              <a:t>I</a:t>
            </a:r>
            <a:r>
              <a:rPr lang="en-GB" sz="2400" b="1" dirty="0" smtClean="0"/>
              <a:t>n development</a:t>
            </a:r>
          </a:p>
          <a:p>
            <a:r>
              <a:rPr lang="en-GB" sz="2400" b="1" dirty="0" smtClean="0"/>
              <a:t>	</a:t>
            </a:r>
            <a:r>
              <a:rPr lang="en-GB" sz="2400" dirty="0" smtClean="0"/>
              <a:t>Connection to Nature</a:t>
            </a:r>
          </a:p>
          <a:p>
            <a:r>
              <a:rPr lang="en-GB" sz="2400" dirty="0" smtClean="0"/>
              <a:t>	</a:t>
            </a:r>
            <a:r>
              <a:rPr lang="en-GB" sz="2400" smtClean="0"/>
              <a:t>LfS</a:t>
            </a:r>
            <a:r>
              <a:rPr lang="en-GB" sz="2400" dirty="0" smtClean="0"/>
              <a:t> in the GTCS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 smtClean="0"/>
              <a:t>	</a:t>
            </a:r>
            <a:r>
              <a:rPr lang="en-GB" sz="2400" dirty="0" smtClean="0">
                <a:solidFill>
                  <a:srgbClr val="009999"/>
                </a:solidFill>
              </a:rPr>
              <a:t>??????  Other opportunities    ??????</a:t>
            </a:r>
          </a:p>
          <a:p>
            <a:endParaRPr lang="en-GB" b="1" dirty="0"/>
          </a:p>
          <a:p>
            <a:endParaRPr lang="en-GB" b="1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805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46" b="7385"/>
          <a:stretch>
            <a:fillRect/>
          </a:stretch>
        </p:blipFill>
        <p:spPr bwMode="auto">
          <a:xfrm>
            <a:off x="0" y="0"/>
            <a:ext cx="9144000" cy="710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47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30" t="11039" r="34200" b="13224"/>
          <a:stretch/>
        </p:blipFill>
        <p:spPr bwMode="auto">
          <a:xfrm>
            <a:off x="7812359" y="0"/>
            <a:ext cx="1331639" cy="256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5400600" cy="2002234"/>
          </a:xfrm>
        </p:spPr>
        <p:txBody>
          <a:bodyPr>
            <a:normAutofit/>
          </a:bodyPr>
          <a:lstStyle/>
          <a:p>
            <a:pPr algn="l"/>
            <a:r>
              <a:rPr lang="en-GB" sz="2800" b="1" i="1" dirty="0" smtClean="0">
                <a:solidFill>
                  <a:srgbClr val="009999"/>
                </a:solidFill>
              </a:rPr>
              <a:t>ESD – some key policy developments in Scotland</a:t>
            </a:r>
            <a:endParaRPr lang="en-GB" sz="2800" b="1" i="1" dirty="0">
              <a:solidFill>
                <a:srgbClr val="0099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1" y="3125122"/>
            <a:ext cx="856895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2005-14  United </a:t>
            </a:r>
            <a:r>
              <a:rPr lang="en-GB" sz="2800" dirty="0"/>
              <a:t>Nations Decade of </a:t>
            </a:r>
            <a:r>
              <a:rPr lang="en-GB" sz="2800" dirty="0" smtClean="0"/>
              <a:t>ESD</a:t>
            </a:r>
          </a:p>
          <a:p>
            <a:r>
              <a:rPr lang="en-GB" sz="2800" dirty="0" smtClean="0"/>
              <a:t>2008  </a:t>
            </a:r>
            <a:r>
              <a:rPr lang="en-GB" sz="2800" i="1" dirty="0" smtClean="0">
                <a:solidFill>
                  <a:schemeClr val="accent5">
                    <a:lumMod val="75000"/>
                  </a:schemeClr>
                </a:solidFill>
              </a:rPr>
              <a:t>Learning </a:t>
            </a:r>
            <a:r>
              <a:rPr lang="en-GB" sz="2800" i="1" dirty="0">
                <a:solidFill>
                  <a:schemeClr val="accent5">
                    <a:lumMod val="75000"/>
                  </a:schemeClr>
                </a:solidFill>
              </a:rPr>
              <a:t>for our </a:t>
            </a:r>
            <a:r>
              <a:rPr lang="en-GB" sz="2800" i="1" dirty="0" smtClean="0">
                <a:solidFill>
                  <a:schemeClr val="accent5">
                    <a:lumMod val="75000"/>
                  </a:schemeClr>
                </a:solidFill>
              </a:rPr>
              <a:t>Future </a:t>
            </a:r>
            <a:r>
              <a:rPr lang="en-GB" sz="2800" dirty="0" smtClean="0"/>
              <a:t>Action Plan</a:t>
            </a:r>
            <a:endParaRPr lang="en-GB" sz="2800" dirty="0"/>
          </a:p>
          <a:p>
            <a:r>
              <a:rPr lang="en-GB" sz="2800" dirty="0" smtClean="0"/>
              <a:t>2009  Climate </a:t>
            </a:r>
            <a:r>
              <a:rPr lang="en-GB" sz="2800" dirty="0"/>
              <a:t>Change (Scotland) Act</a:t>
            </a:r>
          </a:p>
          <a:p>
            <a:r>
              <a:rPr lang="en-GB" sz="2800" dirty="0" smtClean="0"/>
              <a:t>2010  </a:t>
            </a:r>
            <a:r>
              <a:rPr lang="en-GB" sz="2800" i="1" dirty="0" smtClean="0">
                <a:solidFill>
                  <a:schemeClr val="accent5">
                    <a:lumMod val="75000"/>
                  </a:schemeClr>
                </a:solidFill>
              </a:rPr>
              <a:t>Learning </a:t>
            </a:r>
            <a:r>
              <a:rPr lang="en-GB" sz="2800" i="1" dirty="0">
                <a:solidFill>
                  <a:schemeClr val="accent5">
                    <a:lumMod val="75000"/>
                  </a:schemeClr>
                </a:solidFill>
              </a:rPr>
              <a:t>for </a:t>
            </a:r>
            <a:r>
              <a:rPr lang="en-GB" sz="2800" i="1" dirty="0" smtClean="0">
                <a:solidFill>
                  <a:schemeClr val="accent5">
                    <a:lumMod val="75000"/>
                  </a:schemeClr>
                </a:solidFill>
              </a:rPr>
              <a:t>Change </a:t>
            </a:r>
            <a:r>
              <a:rPr lang="en-GB" sz="2800" dirty="0" smtClean="0"/>
              <a:t>Action Plan</a:t>
            </a:r>
            <a:endParaRPr lang="en-GB" sz="2800" dirty="0"/>
          </a:p>
          <a:p>
            <a:r>
              <a:rPr lang="en-GB" sz="2800" dirty="0" smtClean="0"/>
              <a:t>2011  SNP </a:t>
            </a:r>
            <a:r>
              <a:rPr lang="en-GB" sz="2800" dirty="0"/>
              <a:t>commitment to explore ‘One Planet Schools</a:t>
            </a:r>
            <a:r>
              <a:rPr lang="en-GB" sz="2800" dirty="0" smtClean="0"/>
              <a:t>’</a:t>
            </a:r>
          </a:p>
          <a:p>
            <a:r>
              <a:rPr lang="en-GB" sz="2800" dirty="0" smtClean="0"/>
              <a:t>2012 </a:t>
            </a:r>
            <a:r>
              <a:rPr lang="en-GB" sz="2800" i="1" dirty="0" smtClean="0">
                <a:solidFill>
                  <a:schemeClr val="accent5">
                    <a:lumMod val="75000"/>
                  </a:schemeClr>
                </a:solidFill>
              </a:rPr>
              <a:t>Learning for Sustainability </a:t>
            </a:r>
            <a:r>
              <a:rPr lang="en-GB" sz="2800" dirty="0" smtClean="0"/>
              <a:t>report</a:t>
            </a:r>
          </a:p>
          <a:p>
            <a:r>
              <a:rPr lang="en-GB" sz="2800" dirty="0" smtClean="0"/>
              <a:t>2013 Ministerial commitment to an entitlement to </a:t>
            </a:r>
            <a:r>
              <a:rPr lang="en-GB" sz="2800" dirty="0" err="1" smtClean="0"/>
              <a:t>LfS</a:t>
            </a:r>
            <a:r>
              <a:rPr lang="en-GB" sz="2800" dirty="0" smtClean="0"/>
              <a:t> for all pupils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9469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30" t="11039" r="34200" b="13224"/>
          <a:stretch/>
        </p:blipFill>
        <p:spPr bwMode="auto">
          <a:xfrm>
            <a:off x="7812359" y="0"/>
            <a:ext cx="1331639" cy="256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5400600" cy="1930226"/>
          </a:xfrm>
        </p:spPr>
        <p:txBody>
          <a:bodyPr>
            <a:normAutofit/>
          </a:bodyPr>
          <a:lstStyle/>
          <a:p>
            <a:pPr algn="l"/>
            <a:r>
              <a:rPr lang="en-GB" sz="2800" b="1" i="1" dirty="0" smtClean="0">
                <a:solidFill>
                  <a:srgbClr val="009999"/>
                </a:solidFill>
              </a:rPr>
              <a:t>Professional Standards for Educators</a:t>
            </a:r>
            <a:endParaRPr lang="en-GB" sz="2800" b="1" i="1" dirty="0">
              <a:solidFill>
                <a:srgbClr val="0099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9019" y="2924944"/>
            <a:ext cx="8280920" cy="4522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‘General Teaching Council for Scotland  (GTCS) 2013</a:t>
            </a:r>
            <a:endParaRPr lang="en-GB" sz="2400" b="1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ea typeface="Calibri"/>
                <a:cs typeface="Times New Roman"/>
              </a:rPr>
              <a:t>Learning for Sustainability has been embedded within the Standards to support teachers in actively embracing and promoting principles and practices of sustainability in all aspects of their </a:t>
            </a:r>
            <a:r>
              <a:rPr lang="en-GB" sz="2400" dirty="0" smtClean="0">
                <a:ea typeface="Calibri"/>
                <a:cs typeface="Times New Roman"/>
              </a:rPr>
              <a:t>work.’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rgbClr val="548DD4"/>
                </a:solidFill>
                <a:ea typeface="Calibri"/>
                <a:cs typeface="Times New Roman"/>
              </a:rPr>
              <a:t>GTCS 2013, </a:t>
            </a:r>
            <a:r>
              <a:rPr lang="en-GB" sz="2400" dirty="0">
                <a:solidFill>
                  <a:srgbClr val="548DD4"/>
                </a:solidFill>
                <a:ea typeface="Calibri"/>
                <a:cs typeface="Times New Roman"/>
              </a:rPr>
              <a:t>The Standards for Registration p.3; The Standard for Career-Long Professional </a:t>
            </a:r>
            <a:r>
              <a:rPr lang="en-GB" sz="2400" dirty="0" smtClean="0">
                <a:solidFill>
                  <a:srgbClr val="548DD4"/>
                </a:solidFill>
                <a:ea typeface="Calibri"/>
                <a:cs typeface="Times New Roman"/>
              </a:rPr>
              <a:t>Learning </a:t>
            </a:r>
            <a:r>
              <a:rPr lang="en-GB" sz="2400" dirty="0">
                <a:solidFill>
                  <a:srgbClr val="548DD4"/>
                </a:solidFill>
                <a:ea typeface="Calibri"/>
                <a:cs typeface="Times New Roman"/>
              </a:rPr>
              <a:t>p.3; The Standards for Leadership and Management p. </a:t>
            </a:r>
            <a:r>
              <a:rPr lang="en-GB" sz="2400" dirty="0" smtClean="0">
                <a:solidFill>
                  <a:srgbClr val="548DD4"/>
                </a:solidFill>
                <a:ea typeface="Calibri"/>
                <a:cs typeface="Times New Roman"/>
              </a:rPr>
              <a:t>3</a:t>
            </a:r>
            <a:endParaRPr lang="en-GB" sz="2400" dirty="0">
              <a:ea typeface="Calibri"/>
              <a:cs typeface="Times New Roman"/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529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30" t="11039" r="34200" b="13224"/>
          <a:stretch/>
        </p:blipFill>
        <p:spPr bwMode="auto">
          <a:xfrm>
            <a:off x="7812359" y="0"/>
            <a:ext cx="1331639" cy="256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5400600" cy="1930226"/>
          </a:xfrm>
        </p:spPr>
        <p:txBody>
          <a:bodyPr>
            <a:normAutofit/>
          </a:bodyPr>
          <a:lstStyle/>
          <a:p>
            <a:pPr algn="l"/>
            <a:r>
              <a:rPr lang="en-GB" sz="2400" b="1" i="1" dirty="0" smtClean="0">
                <a:solidFill>
                  <a:srgbClr val="009999"/>
                </a:solidFill>
              </a:rPr>
              <a:t>The Scottish Government’s Learning for Sustainability Implementation Group 2014</a:t>
            </a:r>
            <a:endParaRPr lang="en-GB" sz="2400" b="1" i="1" dirty="0">
              <a:solidFill>
                <a:srgbClr val="0099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9019" y="2924944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GB" dirty="0"/>
              <a:t>all learners should have an 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entitlement </a:t>
            </a:r>
            <a:r>
              <a:rPr lang="en-GB" dirty="0"/>
              <a:t>to Learning for Sustainability</a:t>
            </a:r>
            <a:r>
              <a:rPr lang="en-GB" dirty="0" smtClean="0"/>
              <a:t>;</a:t>
            </a:r>
          </a:p>
          <a:p>
            <a:pPr lvl="0"/>
            <a:endParaRPr lang="en-GB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every practitioner, school and education leader </a:t>
            </a:r>
            <a:r>
              <a:rPr lang="en-GB" dirty="0"/>
              <a:t>should demonstrate Learning for Sustainability in their practice; </a:t>
            </a:r>
            <a:endParaRPr lang="en-GB" dirty="0" smtClean="0"/>
          </a:p>
          <a:p>
            <a:pPr lvl="0"/>
            <a:endParaRPr lang="en-GB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every school should have a whole school approach </a:t>
            </a:r>
            <a:r>
              <a:rPr lang="en-GB" dirty="0"/>
              <a:t>to Learning for Sustainability that is robust, demonstrable, evaluated and supported by leadership at all levels</a:t>
            </a:r>
            <a:r>
              <a:rPr lang="en-GB" dirty="0" smtClean="0"/>
              <a:t>;</a:t>
            </a:r>
          </a:p>
          <a:p>
            <a:pPr lvl="0"/>
            <a:endParaRPr lang="en-GB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school buildings, grounds and policies </a:t>
            </a:r>
            <a:r>
              <a:rPr lang="en-GB" dirty="0"/>
              <a:t>should support Learning for Sustainability</a:t>
            </a:r>
            <a:r>
              <a:rPr lang="en-GB" dirty="0" smtClean="0"/>
              <a:t>;</a:t>
            </a:r>
          </a:p>
          <a:p>
            <a:pPr lvl="0"/>
            <a:endParaRPr lang="en-GB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a strategic national approach </a:t>
            </a:r>
            <a:r>
              <a:rPr lang="en-GB" dirty="0"/>
              <a:t>to supporting Learning for Sustainability should be established. </a:t>
            </a:r>
          </a:p>
        </p:txBody>
      </p:sp>
    </p:spTree>
    <p:extLst>
      <p:ext uri="{BB962C8B-B14F-4D97-AF65-F5344CB8AC3E}">
        <p14:creationId xmlns:p14="http://schemas.microsoft.com/office/powerpoint/2010/main" val="103366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30" t="11039" r="34200" b="13224"/>
          <a:stretch/>
        </p:blipFill>
        <p:spPr bwMode="auto">
          <a:xfrm>
            <a:off x="7812359" y="0"/>
            <a:ext cx="1331639" cy="256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5400600" cy="2290266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solidFill>
                  <a:srgbClr val="009999"/>
                </a:solidFill>
              </a:rPr>
              <a:t>A</a:t>
            </a:r>
            <a:r>
              <a:rPr lang="en-GB" sz="2400" b="1" dirty="0" smtClean="0">
                <a:solidFill>
                  <a:srgbClr val="009999"/>
                </a:solidFill>
              </a:rPr>
              <a:t> UN University Regional Centre of Expertise in ESD for Scotland- update</a:t>
            </a:r>
            <a:endParaRPr lang="en-GB" sz="2400" b="1" dirty="0">
              <a:solidFill>
                <a:srgbClr val="0099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2708920"/>
            <a:ext cx="867645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9999"/>
                </a:solidFill>
              </a:rPr>
              <a:t>Dec 2012 </a:t>
            </a:r>
            <a:r>
              <a:rPr lang="en-GB" sz="2400" dirty="0" smtClean="0"/>
              <a:t>Application accepted  by UNU</a:t>
            </a:r>
          </a:p>
          <a:p>
            <a:endParaRPr lang="en-GB" sz="2400" dirty="0"/>
          </a:p>
          <a:p>
            <a:r>
              <a:rPr lang="en-GB" sz="2400" dirty="0" smtClean="0">
                <a:solidFill>
                  <a:srgbClr val="009999"/>
                </a:solidFill>
              </a:rPr>
              <a:t>Feb 2013 </a:t>
            </a:r>
            <a:r>
              <a:rPr lang="en-GB" sz="2400" dirty="0" smtClean="0"/>
              <a:t>Forum and  Business </a:t>
            </a:r>
            <a:r>
              <a:rPr lang="en-GB" sz="2400" dirty="0"/>
              <a:t>T</a:t>
            </a:r>
            <a:r>
              <a:rPr lang="en-GB" sz="2400" dirty="0" smtClean="0"/>
              <a:t>eam</a:t>
            </a:r>
          </a:p>
          <a:p>
            <a:endParaRPr lang="en-GB" sz="2400" dirty="0"/>
          </a:p>
          <a:p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009999"/>
                </a:solidFill>
              </a:rPr>
              <a:t>June 2013 Staff Team </a:t>
            </a:r>
            <a:r>
              <a:rPr lang="en-GB" sz="2400" dirty="0" smtClean="0"/>
              <a:t>Abi Cornwall and October 2013Morag Watson, Betsy King with Director,  Prof Pete Higgins University of Edinburgh</a:t>
            </a:r>
          </a:p>
          <a:p>
            <a:endParaRPr lang="en-GB" sz="2400" dirty="0"/>
          </a:p>
          <a:p>
            <a:r>
              <a:rPr lang="en-GB" sz="2400" dirty="0" smtClean="0">
                <a:solidFill>
                  <a:srgbClr val="009999"/>
                </a:solidFill>
              </a:rPr>
              <a:t>Oct 2013 </a:t>
            </a:r>
            <a:r>
              <a:rPr lang="en-GB" sz="2400" dirty="0" smtClean="0"/>
              <a:t>AGM and Steering Group  election. Chair: </a:t>
            </a:r>
            <a:r>
              <a:rPr lang="en-GB" sz="2400" dirty="0" err="1"/>
              <a:t>R</a:t>
            </a:r>
            <a:r>
              <a:rPr lang="en-GB" sz="2400" dirty="0" err="1" smtClean="0"/>
              <a:t>ehema</a:t>
            </a:r>
            <a:r>
              <a:rPr lang="en-GB" sz="2400" dirty="0" smtClean="0"/>
              <a:t> White</a:t>
            </a:r>
          </a:p>
          <a:p>
            <a:endParaRPr lang="en-GB" sz="2400" dirty="0" smtClean="0"/>
          </a:p>
          <a:p>
            <a:r>
              <a:rPr lang="en-GB" sz="2400" dirty="0" smtClean="0">
                <a:solidFill>
                  <a:srgbClr val="009999"/>
                </a:solidFill>
              </a:rPr>
              <a:t>Nov 2013 </a:t>
            </a:r>
            <a:r>
              <a:rPr lang="en-GB" sz="2400" dirty="0" smtClean="0"/>
              <a:t>Conference and opening </a:t>
            </a:r>
          </a:p>
          <a:p>
            <a:endParaRPr lang="en-GB" sz="2400" dirty="0" smtClean="0"/>
          </a:p>
          <a:p>
            <a:endParaRPr lang="en-GB" sz="2400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529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30" t="11039" r="34200" b="13224"/>
          <a:stretch/>
        </p:blipFill>
        <p:spPr bwMode="auto">
          <a:xfrm>
            <a:off x="7812359" y="0"/>
            <a:ext cx="1331639" cy="256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5400600" cy="2290266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solidFill>
                  <a:srgbClr val="009999"/>
                </a:solidFill>
              </a:rPr>
              <a:t>A UN University Regional Centre of Expertise in ESD for Scotland- update</a:t>
            </a:r>
            <a:endParaRPr lang="en-GB" sz="2400" i="1" dirty="0">
              <a:solidFill>
                <a:srgbClr val="0099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852936"/>
            <a:ext cx="79928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75000"/>
                  </a:schemeClr>
                </a:solidFill>
              </a:rPr>
              <a:t>Vision</a:t>
            </a:r>
          </a:p>
          <a:p>
            <a:endParaRPr lang="en-GB" sz="2800" b="1" dirty="0"/>
          </a:p>
          <a:p>
            <a:r>
              <a:rPr lang="en-GB" sz="2800" b="1" dirty="0" smtClean="0"/>
              <a:t>Our </a:t>
            </a:r>
            <a:r>
              <a:rPr lang="en-GB" sz="2800" b="1" dirty="0"/>
              <a:t>vision is for 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Learning for Sustainability to infuse the whole of Scottish society</a:t>
            </a:r>
            <a:r>
              <a:rPr lang="en-GB" sz="2800" b="1" dirty="0"/>
              <a:t>, building our capacity to contribute to sustainability – locally, nationally and globally.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780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30" t="11039" r="34200" b="13224"/>
          <a:stretch/>
        </p:blipFill>
        <p:spPr bwMode="auto">
          <a:xfrm>
            <a:off x="7812359" y="0"/>
            <a:ext cx="1331639" cy="256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5400600" cy="2290266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solidFill>
                  <a:srgbClr val="009999"/>
                </a:solidFill>
              </a:rPr>
              <a:t>A UN University Regional Centre of Expertise in ESD for Scotland- update</a:t>
            </a:r>
            <a:endParaRPr lang="en-GB" sz="2400" i="1" dirty="0">
              <a:solidFill>
                <a:srgbClr val="0099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852936"/>
            <a:ext cx="79928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75000"/>
                  </a:schemeClr>
                </a:solidFill>
              </a:rPr>
              <a:t>Mission</a:t>
            </a:r>
          </a:p>
          <a:p>
            <a:endParaRPr lang="en-GB" sz="2400" b="1" dirty="0"/>
          </a:p>
          <a:p>
            <a:r>
              <a:rPr lang="en-GB" sz="2400" b="1" dirty="0" smtClean="0"/>
              <a:t>Our </a:t>
            </a:r>
            <a:r>
              <a:rPr lang="en-GB" sz="2400" b="1" dirty="0"/>
              <a:t>mission is to </a:t>
            </a:r>
            <a:r>
              <a:rPr lang="en-GB" sz="2400" b="1" dirty="0">
                <a:solidFill>
                  <a:schemeClr val="accent5">
                    <a:lumMod val="75000"/>
                  </a:schemeClr>
                </a:solidFill>
              </a:rPr>
              <a:t>work co-operatively to harness the transformative potential of Learning for Sustainability </a:t>
            </a:r>
            <a:r>
              <a:rPr lang="en-GB" sz="2400" b="1" dirty="0"/>
              <a:t>to support a sustainable world: where people and communities value and are engaged with the natural environment; societies are inclusive and equitable; and a vibrant economy contributes to flourishing ecosystems and social justice.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1774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30" t="11039" r="34200" b="13224"/>
          <a:stretch/>
        </p:blipFill>
        <p:spPr bwMode="auto">
          <a:xfrm>
            <a:off x="7812359" y="0"/>
            <a:ext cx="1331639" cy="256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5400600" cy="2290266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solidFill>
                  <a:srgbClr val="009999"/>
                </a:solidFill>
              </a:rPr>
              <a:t>A UN University Regional Centre of Expertise in ESD for Scotland- update</a:t>
            </a:r>
            <a:endParaRPr lang="en-GB" sz="2400" i="1" dirty="0">
              <a:solidFill>
                <a:srgbClr val="0099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2721" y="2204864"/>
            <a:ext cx="7992888" cy="4220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600"/>
              </a:spcAft>
            </a:pPr>
            <a:r>
              <a:rPr lang="en-GB" sz="2400" b="1" dirty="0" smtClean="0">
                <a:ea typeface="Calibri"/>
                <a:cs typeface="Calibri"/>
              </a:rPr>
              <a:t>Objectives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2000" b="1" dirty="0" smtClean="0">
                <a:ea typeface="Calibri"/>
                <a:cs typeface="Calibri"/>
              </a:rPr>
              <a:t>Identifying </a:t>
            </a:r>
            <a:r>
              <a:rPr lang="en-GB" sz="2000" b="1" dirty="0">
                <a:ea typeface="Calibri"/>
                <a:cs typeface="Calibri"/>
              </a:rPr>
              <a:t>and 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ea typeface="Calibri"/>
                <a:cs typeface="Calibri"/>
              </a:rPr>
              <a:t>sharing existing knowledge, </a:t>
            </a:r>
            <a:r>
              <a:rPr lang="en-GB" sz="2000" b="1" dirty="0">
                <a:ea typeface="Calibri"/>
                <a:cs typeface="Calibri"/>
              </a:rPr>
              <a:t>expertise and lessons learned</a:t>
            </a:r>
            <a:r>
              <a:rPr lang="en-GB" sz="2000" dirty="0">
                <a:ea typeface="Calibri"/>
                <a:cs typeface="Calibri"/>
              </a:rPr>
              <a:t> </a:t>
            </a:r>
            <a:endParaRPr lang="en-GB" sz="2000" dirty="0" smtClean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2000" b="1" dirty="0" smtClean="0">
                <a:ea typeface="Calibri"/>
                <a:cs typeface="Calibri"/>
              </a:rPr>
              <a:t>Actively </a:t>
            </a: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  <a:ea typeface="Calibri"/>
                <a:cs typeface="Calibri"/>
              </a:rPr>
              <a:t>generating new knowledge </a:t>
            </a:r>
            <a:r>
              <a:rPr lang="en-GB" sz="2000" b="1" dirty="0" smtClean="0">
                <a:ea typeface="Calibri"/>
                <a:cs typeface="Calibri"/>
              </a:rPr>
              <a:t>and approaches</a:t>
            </a:r>
            <a:r>
              <a:rPr lang="en-GB" sz="2000" dirty="0" smtClean="0">
                <a:ea typeface="Calibri"/>
                <a:cs typeface="Calibri"/>
              </a:rPr>
              <a:t> 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2000" dirty="0" smtClean="0">
                <a:ea typeface="Calibri"/>
                <a:cs typeface="Calibri"/>
              </a:rPr>
              <a:t>Undertaking 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ea typeface="Calibri"/>
                <a:cs typeface="Calibri"/>
              </a:rPr>
              <a:t>monitoring, evaluating</a:t>
            </a:r>
            <a:r>
              <a:rPr lang="en-GB" sz="2000" b="1" dirty="0">
                <a:ea typeface="Calibri"/>
                <a:cs typeface="Calibri"/>
              </a:rPr>
              <a:t>, international comparison and gap analysis of 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ea typeface="Calibri"/>
                <a:cs typeface="Calibri"/>
              </a:rPr>
              <a:t>progress</a:t>
            </a:r>
            <a:r>
              <a:rPr lang="en-GB" sz="2000" b="1" dirty="0">
                <a:ea typeface="Calibri"/>
                <a:cs typeface="Calibri"/>
              </a:rPr>
              <a:t> </a:t>
            </a:r>
            <a:endParaRPr lang="en-GB" sz="2000" b="1" dirty="0" smtClean="0">
              <a:ea typeface="Calibri"/>
              <a:cs typeface="Calibri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  <a:ea typeface="Calibri"/>
                <a:cs typeface="Calibri"/>
              </a:rPr>
              <a:t>Providing advice </a:t>
            </a:r>
            <a:r>
              <a:rPr lang="en-GB" sz="2000" b="1" dirty="0">
                <a:ea typeface="Calibri"/>
                <a:cs typeface="Calibri"/>
              </a:rPr>
              <a:t>to practitioners, policy- and decision-makers</a:t>
            </a:r>
            <a:endParaRPr lang="en-GB" sz="20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ea typeface="Calibri"/>
                <a:cs typeface="Calibri"/>
              </a:rPr>
              <a:t>Sharing our learning internationally</a:t>
            </a:r>
            <a:r>
              <a:rPr lang="en-GB" sz="2000" dirty="0">
                <a:solidFill>
                  <a:schemeClr val="accent5">
                    <a:lumMod val="75000"/>
                  </a:schemeClr>
                </a:solidFill>
                <a:ea typeface="Calibri"/>
                <a:cs typeface="Calibri"/>
              </a:rPr>
              <a:t> </a:t>
            </a:r>
            <a:r>
              <a:rPr lang="en-GB" sz="2000" dirty="0" smtClean="0">
                <a:ea typeface="Calibri"/>
                <a:cs typeface="Calibri"/>
              </a:rPr>
              <a:t>as </a:t>
            </a:r>
            <a:r>
              <a:rPr lang="en-GB" sz="2000" dirty="0">
                <a:ea typeface="Calibri"/>
                <a:cs typeface="Calibri"/>
              </a:rPr>
              <a:t>part of the UNU RCE Network.</a:t>
            </a:r>
            <a:endParaRPr lang="en-GB" sz="20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2000" b="1" dirty="0">
                <a:ea typeface="Calibri"/>
                <a:cs typeface="Calibri"/>
              </a:rPr>
              <a:t>Ensuring the long-term future of Learning for Sustainability </a:t>
            </a:r>
            <a:r>
              <a:rPr lang="en-GB" sz="2000" b="1" dirty="0" smtClean="0">
                <a:ea typeface="Calibri"/>
                <a:cs typeface="Calibri"/>
              </a:rPr>
              <a:t>Scotland.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endParaRPr lang="en-GB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679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503</Words>
  <Application>Microsoft Office PowerPoint</Application>
  <PresentationFormat>On-screen Show (4:3)</PresentationFormat>
  <Paragraphs>95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Education for Sustainable Development Topic Support Network in the Scottish Higher Education sector  6 December 2013</vt:lpstr>
      <vt:lpstr>PowerPoint Presentation</vt:lpstr>
      <vt:lpstr>ESD – some key policy developments in Scotland</vt:lpstr>
      <vt:lpstr>Professional Standards for Educators</vt:lpstr>
      <vt:lpstr>The Scottish Government’s Learning for Sustainability Implementation Group 2014</vt:lpstr>
      <vt:lpstr>A UN University Regional Centre of Expertise in ESD for Scotland- update</vt:lpstr>
      <vt:lpstr>A UN University Regional Centre of Expertise in ESD for Scotland- update</vt:lpstr>
      <vt:lpstr>A UN University Regional Centre of Expertise in ESD for Scotland- update</vt:lpstr>
      <vt:lpstr>A UN University Regional Centre of Expertise in ESD for Scotland- update</vt:lpstr>
      <vt:lpstr>A UN University Regional Centre of Expertise in ESD for Scotland- governance</vt:lpstr>
      <vt:lpstr>A UN University Regional Centre of Expertise in ESD for Scotland- Task Groups</vt:lpstr>
    </vt:vector>
  </TitlesOfParts>
  <Company>University of Edinburgh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Morag Watson</dc:creator>
  <cp:lastModifiedBy>Betsy King</cp:lastModifiedBy>
  <cp:revision>34</cp:revision>
  <dcterms:created xsi:type="dcterms:W3CDTF">2013-11-18T16:24:05Z</dcterms:created>
  <dcterms:modified xsi:type="dcterms:W3CDTF">2013-12-05T21:21:16Z</dcterms:modified>
</cp:coreProperties>
</file>