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1C_EA47557B.xml" ContentType="application/vnd.ms-powerpoint.comments+xml"/>
  <Override PartName="/ppt/comments/modernComment_1B5_B5AF56B5.xml" ContentType="application/vnd.ms-powerpoint.comments+xml"/>
  <Override PartName="/ppt/comments/modernComment_1B3_664281F7.xml" ContentType="application/vnd.ms-powerpoint.comments+xml"/>
  <Override PartName="/ppt/comments/modernComment_11E_8F811B06.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handoutMasterIdLst>
    <p:handoutMasterId r:id="rId24"/>
  </p:handoutMasterIdLst>
  <p:sldIdLst>
    <p:sldId id="274" r:id="rId5"/>
    <p:sldId id="263" r:id="rId6"/>
    <p:sldId id="438" r:id="rId7"/>
    <p:sldId id="273" r:id="rId8"/>
    <p:sldId id="264" r:id="rId9"/>
    <p:sldId id="265" r:id="rId10"/>
    <p:sldId id="275" r:id="rId11"/>
    <p:sldId id="268" r:id="rId12"/>
    <p:sldId id="272" r:id="rId13"/>
    <p:sldId id="284" r:id="rId14"/>
    <p:sldId id="437" r:id="rId15"/>
    <p:sldId id="434" r:id="rId16"/>
    <p:sldId id="435" r:id="rId17"/>
    <p:sldId id="267" r:id="rId18"/>
    <p:sldId id="436" r:id="rId19"/>
    <p:sldId id="269" r:id="rId20"/>
    <p:sldId id="286" r:id="rId21"/>
    <p:sldId id="270" r:id="rId22"/>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E3F576-37BF-ECB5-2605-14CC46017C48}" name="NGUYEN, Jenny" initials="JN" userId="S::S3800454@glos.ac.uk::a65973b9-8f92-49f0-9c84-11ce3c89c3c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C5FAA"/>
    <a:srgbClr val="2E75B6"/>
    <a:srgbClr val="804F98"/>
    <a:srgbClr val="FAB5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80027" autoAdjust="0"/>
  </p:normalViewPr>
  <p:slideViewPr>
    <p:cSldViewPr snapToGrid="0">
      <p:cViewPr varScale="1">
        <p:scale>
          <a:sx n="85" d="100"/>
          <a:sy n="85" d="100"/>
        </p:scale>
        <p:origin x="122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ODWIN, Fiona" userId="29f64552-f9e7-4f15-b144-d8d4849c9b66" providerId="ADAL" clId="{41CF5034-6F42-4BDC-A6DC-61A9DA8263C4}"/>
    <pc:docChg chg="custSel addSld modSld sldOrd">
      <pc:chgData name="GOODWIN, Fiona" userId="29f64552-f9e7-4f15-b144-d8d4849c9b66" providerId="ADAL" clId="{41CF5034-6F42-4BDC-A6DC-61A9DA8263C4}" dt="2024-04-08T16:31:10.080" v="455" actId="1076"/>
      <pc:docMkLst>
        <pc:docMk/>
      </pc:docMkLst>
      <pc:sldChg chg="delSp modSp">
        <pc:chgData name="GOODWIN, Fiona" userId="29f64552-f9e7-4f15-b144-d8d4849c9b66" providerId="ADAL" clId="{41CF5034-6F42-4BDC-A6DC-61A9DA8263C4}" dt="2024-04-08T16:26:56.388" v="385" actId="20577"/>
        <pc:sldMkLst>
          <pc:docMk/>
          <pc:sldMk cId="4238325606" sldId="263"/>
        </pc:sldMkLst>
        <pc:spChg chg="mod">
          <ac:chgData name="GOODWIN, Fiona" userId="29f64552-f9e7-4f15-b144-d8d4849c9b66" providerId="ADAL" clId="{41CF5034-6F42-4BDC-A6DC-61A9DA8263C4}" dt="2024-04-08T16:26:56.388" v="385" actId="20577"/>
          <ac:spMkLst>
            <pc:docMk/>
            <pc:sldMk cId="4238325606" sldId="263"/>
            <ac:spMk id="2" creationId="{6E6DB70E-A6A4-EA90-5A89-32CC1B53C10C}"/>
          </ac:spMkLst>
        </pc:spChg>
        <pc:spChg chg="mod">
          <ac:chgData name="GOODWIN, Fiona" userId="29f64552-f9e7-4f15-b144-d8d4849c9b66" providerId="ADAL" clId="{41CF5034-6F42-4BDC-A6DC-61A9DA8263C4}" dt="2024-04-08T16:25:01.699" v="31" actId="20577"/>
          <ac:spMkLst>
            <pc:docMk/>
            <pc:sldMk cId="4238325606" sldId="263"/>
            <ac:spMk id="4" creationId="{27DF1BE3-DE3E-3986-9D24-C181658E0D58}"/>
          </ac:spMkLst>
        </pc:spChg>
        <pc:picChg chg="del">
          <ac:chgData name="GOODWIN, Fiona" userId="29f64552-f9e7-4f15-b144-d8d4849c9b66" providerId="ADAL" clId="{41CF5034-6F42-4BDC-A6DC-61A9DA8263C4}" dt="2024-04-08T16:25:05.648" v="34" actId="478"/>
          <ac:picMkLst>
            <pc:docMk/>
            <pc:sldMk cId="4238325606" sldId="263"/>
            <ac:picMk id="3" creationId="{08ED0DDB-41E3-771D-854D-FBB16E64522B}"/>
          </ac:picMkLst>
        </pc:picChg>
        <pc:picChg chg="del">
          <ac:chgData name="GOODWIN, Fiona" userId="29f64552-f9e7-4f15-b144-d8d4849c9b66" providerId="ADAL" clId="{41CF5034-6F42-4BDC-A6DC-61A9DA8263C4}" dt="2024-04-08T16:25:04.320" v="32" actId="478"/>
          <ac:picMkLst>
            <pc:docMk/>
            <pc:sldMk cId="4238325606" sldId="263"/>
            <ac:picMk id="5" creationId="{295C60A1-1C71-7F9A-A4D6-CE1AEF704F47}"/>
          </ac:picMkLst>
        </pc:picChg>
        <pc:picChg chg="del">
          <ac:chgData name="GOODWIN, Fiona" userId="29f64552-f9e7-4f15-b144-d8d4849c9b66" providerId="ADAL" clId="{41CF5034-6F42-4BDC-A6DC-61A9DA8263C4}" dt="2024-04-08T16:25:05.048" v="33" actId="478"/>
          <ac:picMkLst>
            <pc:docMk/>
            <pc:sldMk cId="4238325606" sldId="263"/>
            <ac:picMk id="6" creationId="{E1B0D603-7E29-077A-59E8-4DC02BC8B10B}"/>
          </ac:picMkLst>
        </pc:picChg>
      </pc:sldChg>
      <pc:sldChg chg="modSp">
        <pc:chgData name="GOODWIN, Fiona" userId="29f64552-f9e7-4f15-b144-d8d4849c9b66" providerId="ADAL" clId="{41CF5034-6F42-4BDC-A6DC-61A9DA8263C4}" dt="2024-04-08T16:30:28.907" v="451" actId="27636"/>
        <pc:sldMkLst>
          <pc:docMk/>
          <pc:sldMk cId="3446018066" sldId="265"/>
        </pc:sldMkLst>
        <pc:spChg chg="mod">
          <ac:chgData name="GOODWIN, Fiona" userId="29f64552-f9e7-4f15-b144-d8d4849c9b66" providerId="ADAL" clId="{41CF5034-6F42-4BDC-A6DC-61A9DA8263C4}" dt="2024-04-08T16:30:28.907" v="451" actId="27636"/>
          <ac:spMkLst>
            <pc:docMk/>
            <pc:sldMk cId="3446018066" sldId="265"/>
            <ac:spMk id="2" creationId="{9E3234D8-77D3-4744-C9D0-058E3617CFDB}"/>
          </ac:spMkLst>
        </pc:spChg>
        <pc:spChg chg="mod">
          <ac:chgData name="GOODWIN, Fiona" userId="29f64552-f9e7-4f15-b144-d8d4849c9b66" providerId="ADAL" clId="{41CF5034-6F42-4BDC-A6DC-61A9DA8263C4}" dt="2024-04-08T16:30:25.288" v="449" actId="1076"/>
          <ac:spMkLst>
            <pc:docMk/>
            <pc:sldMk cId="3446018066" sldId="265"/>
            <ac:spMk id="3" creationId="{641CC515-9BA8-629A-2550-19C1850C98C4}"/>
          </ac:spMkLst>
        </pc:spChg>
      </pc:sldChg>
      <pc:sldChg chg="modSp ord">
        <pc:chgData name="GOODWIN, Fiona" userId="29f64552-f9e7-4f15-b144-d8d4849c9b66" providerId="ADAL" clId="{41CF5034-6F42-4BDC-A6DC-61A9DA8263C4}" dt="2024-04-08T16:28:00.127" v="388" actId="1076"/>
        <pc:sldMkLst>
          <pc:docMk/>
          <pc:sldMk cId="1452554639" sldId="267"/>
        </pc:sldMkLst>
        <pc:spChg chg="mod">
          <ac:chgData name="GOODWIN, Fiona" userId="29f64552-f9e7-4f15-b144-d8d4849c9b66" providerId="ADAL" clId="{41CF5034-6F42-4BDC-A6DC-61A9DA8263C4}" dt="2024-04-08T16:28:00.127" v="388" actId="1076"/>
          <ac:spMkLst>
            <pc:docMk/>
            <pc:sldMk cId="1452554639" sldId="267"/>
            <ac:spMk id="3" creationId="{F3591E40-1330-09E0-B74A-5C9DDFC3CCCD}"/>
          </ac:spMkLst>
        </pc:spChg>
      </pc:sldChg>
      <pc:sldChg chg="modSp">
        <pc:chgData name="GOODWIN, Fiona" userId="29f64552-f9e7-4f15-b144-d8d4849c9b66" providerId="ADAL" clId="{41CF5034-6F42-4BDC-A6DC-61A9DA8263C4}" dt="2024-04-08T16:27:40.984" v="386" actId="1076"/>
        <pc:sldMkLst>
          <pc:docMk/>
          <pc:sldMk cId="2262235178" sldId="268"/>
        </pc:sldMkLst>
        <pc:spChg chg="mod">
          <ac:chgData name="GOODWIN, Fiona" userId="29f64552-f9e7-4f15-b144-d8d4849c9b66" providerId="ADAL" clId="{41CF5034-6F42-4BDC-A6DC-61A9DA8263C4}" dt="2024-04-08T16:27:40.984" v="386" actId="1076"/>
          <ac:spMkLst>
            <pc:docMk/>
            <pc:sldMk cId="2262235178" sldId="268"/>
            <ac:spMk id="3" creationId="{E5707ADB-5274-7AD3-03FB-D7E5B8B6BDAD}"/>
          </ac:spMkLst>
        </pc:spChg>
      </pc:sldChg>
      <pc:sldChg chg="modSp">
        <pc:chgData name="GOODWIN, Fiona" userId="29f64552-f9e7-4f15-b144-d8d4849c9b66" providerId="ADAL" clId="{41CF5034-6F42-4BDC-A6DC-61A9DA8263C4}" dt="2024-04-08T16:28:09.912" v="389" actId="1076"/>
        <pc:sldMkLst>
          <pc:docMk/>
          <pc:sldMk cId="2172402886" sldId="269"/>
        </pc:sldMkLst>
        <pc:spChg chg="mod">
          <ac:chgData name="GOODWIN, Fiona" userId="29f64552-f9e7-4f15-b144-d8d4849c9b66" providerId="ADAL" clId="{41CF5034-6F42-4BDC-A6DC-61A9DA8263C4}" dt="2024-04-08T16:28:09.912" v="389" actId="1076"/>
          <ac:spMkLst>
            <pc:docMk/>
            <pc:sldMk cId="2172402886" sldId="269"/>
            <ac:spMk id="3" creationId="{353AB756-2812-DC53-51F3-13A100A08674}"/>
          </ac:spMkLst>
        </pc:spChg>
      </pc:sldChg>
      <pc:sldChg chg="modSp">
        <pc:chgData name="GOODWIN, Fiona" userId="29f64552-f9e7-4f15-b144-d8d4849c9b66" providerId="ADAL" clId="{41CF5034-6F42-4BDC-A6DC-61A9DA8263C4}" dt="2024-04-08T16:29:30.017" v="425" actId="20577"/>
        <pc:sldMkLst>
          <pc:docMk/>
          <pc:sldMk cId="400623738" sldId="270"/>
        </pc:sldMkLst>
        <pc:spChg chg="mod">
          <ac:chgData name="GOODWIN, Fiona" userId="29f64552-f9e7-4f15-b144-d8d4849c9b66" providerId="ADAL" clId="{41CF5034-6F42-4BDC-A6DC-61A9DA8263C4}" dt="2024-04-08T16:29:30.017" v="425" actId="20577"/>
          <ac:spMkLst>
            <pc:docMk/>
            <pc:sldMk cId="400623738" sldId="270"/>
            <ac:spMk id="2" creationId="{9B359498-1E7F-EED5-3FB1-CE73B57BBDE3}"/>
          </ac:spMkLst>
        </pc:spChg>
        <pc:spChg chg="mod">
          <ac:chgData name="GOODWIN, Fiona" userId="29f64552-f9e7-4f15-b144-d8d4849c9b66" providerId="ADAL" clId="{41CF5034-6F42-4BDC-A6DC-61A9DA8263C4}" dt="2024-04-08T16:28:21.199" v="396" actId="20577"/>
          <ac:spMkLst>
            <pc:docMk/>
            <pc:sldMk cId="400623738" sldId="270"/>
            <ac:spMk id="3" creationId="{178D94AC-04F9-A85B-D4AF-527C033BB1BD}"/>
          </ac:spMkLst>
        </pc:spChg>
      </pc:sldChg>
      <pc:sldChg chg="modSp">
        <pc:chgData name="GOODWIN, Fiona" userId="29f64552-f9e7-4f15-b144-d8d4849c9b66" providerId="ADAL" clId="{41CF5034-6F42-4BDC-A6DC-61A9DA8263C4}" dt="2024-04-08T16:31:10.080" v="455" actId="1076"/>
        <pc:sldMkLst>
          <pc:docMk/>
          <pc:sldMk cId="1251325566" sldId="272"/>
        </pc:sldMkLst>
        <pc:spChg chg="mod">
          <ac:chgData name="GOODWIN, Fiona" userId="29f64552-f9e7-4f15-b144-d8d4849c9b66" providerId="ADAL" clId="{41CF5034-6F42-4BDC-A6DC-61A9DA8263C4}" dt="2024-04-08T16:31:02.879" v="453" actId="14100"/>
          <ac:spMkLst>
            <pc:docMk/>
            <pc:sldMk cId="1251325566" sldId="272"/>
            <ac:spMk id="2" creationId="{9EAB8126-19CC-1B7D-98A3-5DC47A8B1625}"/>
          </ac:spMkLst>
        </pc:spChg>
        <pc:spChg chg="mod">
          <ac:chgData name="GOODWIN, Fiona" userId="29f64552-f9e7-4f15-b144-d8d4849c9b66" providerId="ADAL" clId="{41CF5034-6F42-4BDC-A6DC-61A9DA8263C4}" dt="2024-04-08T16:31:10.080" v="455" actId="1076"/>
          <ac:spMkLst>
            <pc:docMk/>
            <pc:sldMk cId="1251325566" sldId="272"/>
            <ac:spMk id="3" creationId="{C339B32E-58FC-0191-4117-AE05A237C2AA}"/>
          </ac:spMkLst>
        </pc:spChg>
      </pc:sldChg>
      <pc:sldChg chg="modSp">
        <pc:chgData name="GOODWIN, Fiona" userId="29f64552-f9e7-4f15-b144-d8d4849c9b66" providerId="ADAL" clId="{41CF5034-6F42-4BDC-A6DC-61A9DA8263C4}" dt="2024-04-08T16:30:41.579" v="452" actId="6549"/>
        <pc:sldMkLst>
          <pc:docMk/>
          <pc:sldMk cId="3736469422" sldId="274"/>
        </pc:sldMkLst>
        <pc:spChg chg="mod">
          <ac:chgData name="GOODWIN, Fiona" userId="29f64552-f9e7-4f15-b144-d8d4849c9b66" providerId="ADAL" clId="{41CF5034-6F42-4BDC-A6DC-61A9DA8263C4}" dt="2024-04-08T16:30:41.579" v="452" actId="6549"/>
          <ac:spMkLst>
            <pc:docMk/>
            <pc:sldMk cId="3736469422" sldId="274"/>
            <ac:spMk id="4" creationId="{7C8784F8-0FB9-C977-FB50-07FBD7E5D0BA}"/>
          </ac:spMkLst>
        </pc:spChg>
      </pc:sldChg>
      <pc:sldChg chg="add">
        <pc:chgData name="GOODWIN, Fiona" userId="29f64552-f9e7-4f15-b144-d8d4849c9b66" providerId="ADAL" clId="{41CF5034-6F42-4BDC-A6DC-61A9DA8263C4}" dt="2024-04-08T16:21:06.758" v="0"/>
        <pc:sldMkLst>
          <pc:docMk/>
          <pc:sldMk cId="3949503462" sldId="275"/>
        </pc:sldMkLst>
      </pc:sldChg>
      <pc:sldChg chg="add">
        <pc:chgData name="GOODWIN, Fiona" userId="29f64552-f9e7-4f15-b144-d8d4849c9b66" providerId="ADAL" clId="{41CF5034-6F42-4BDC-A6DC-61A9DA8263C4}" dt="2024-04-08T16:21:52.170" v="1"/>
        <pc:sldMkLst>
          <pc:docMk/>
          <pc:sldMk cId="3930543483" sldId="284"/>
        </pc:sldMkLst>
      </pc:sldChg>
      <pc:sldChg chg="add">
        <pc:chgData name="GOODWIN, Fiona" userId="29f64552-f9e7-4f15-b144-d8d4849c9b66" providerId="ADAL" clId="{41CF5034-6F42-4BDC-A6DC-61A9DA8263C4}" dt="2024-04-08T16:28:36.075" v="397"/>
        <pc:sldMkLst>
          <pc:docMk/>
          <pc:sldMk cId="2407602950" sldId="286"/>
        </pc:sldMkLst>
      </pc:sldChg>
      <pc:sldChg chg="add">
        <pc:chgData name="GOODWIN, Fiona" userId="29f64552-f9e7-4f15-b144-d8d4849c9b66" providerId="ADAL" clId="{41CF5034-6F42-4BDC-A6DC-61A9DA8263C4}" dt="2024-04-08T16:22:07.163" v="3"/>
        <pc:sldMkLst>
          <pc:docMk/>
          <pc:sldMk cId="1793631757" sldId="434"/>
        </pc:sldMkLst>
      </pc:sldChg>
      <pc:sldChg chg="add">
        <pc:chgData name="GOODWIN, Fiona" userId="29f64552-f9e7-4f15-b144-d8d4849c9b66" providerId="ADAL" clId="{41CF5034-6F42-4BDC-A6DC-61A9DA8263C4}" dt="2024-04-08T16:22:15.914" v="4"/>
        <pc:sldMkLst>
          <pc:docMk/>
          <pc:sldMk cId="1715634679" sldId="435"/>
        </pc:sldMkLst>
      </pc:sldChg>
      <pc:sldChg chg="add">
        <pc:chgData name="GOODWIN, Fiona" userId="29f64552-f9e7-4f15-b144-d8d4849c9b66" providerId="ADAL" clId="{41CF5034-6F42-4BDC-A6DC-61A9DA8263C4}" dt="2024-04-08T16:22:27.290" v="5"/>
        <pc:sldMkLst>
          <pc:docMk/>
          <pc:sldMk cId="502842280" sldId="436"/>
        </pc:sldMkLst>
      </pc:sldChg>
      <pc:sldChg chg="add">
        <pc:chgData name="GOODWIN, Fiona" userId="29f64552-f9e7-4f15-b144-d8d4849c9b66" providerId="ADAL" clId="{41CF5034-6F42-4BDC-A6DC-61A9DA8263C4}" dt="2024-04-08T16:21:59.356" v="2"/>
        <pc:sldMkLst>
          <pc:docMk/>
          <pc:sldMk cId="3048167093" sldId="437"/>
        </pc:sldMkLst>
      </pc:sldChg>
      <pc:sldChg chg="add">
        <pc:chgData name="GOODWIN, Fiona" userId="29f64552-f9e7-4f15-b144-d8d4849c9b66" providerId="ADAL" clId="{41CF5034-6F42-4BDC-A6DC-61A9DA8263C4}" dt="2024-04-08T16:24:54.554" v="7"/>
        <pc:sldMkLst>
          <pc:docMk/>
          <pc:sldMk cId="3600437076" sldId="438"/>
        </pc:sldMkLst>
      </pc:sldChg>
    </pc:docChg>
  </pc:docChgLst>
  <pc:docChgLst>
    <pc:chgData name="NGUYEN, Jenny" userId="a65973b9-8f92-49f0-9c84-11ce3c89c3c3" providerId="ADAL" clId="{21D5888A-FCF6-4153-A9C6-4A3048D9B307}"/>
    <pc:docChg chg="undo custSel addSld delSld modSld sldOrd">
      <pc:chgData name="NGUYEN, Jenny" userId="a65973b9-8f92-49f0-9c84-11ce3c89c3c3" providerId="ADAL" clId="{21D5888A-FCF6-4153-A9C6-4A3048D9B307}" dt="2024-03-27T15:18:17.469" v="1798" actId="2711"/>
      <pc:docMkLst>
        <pc:docMk/>
      </pc:docMkLst>
      <pc:sldChg chg="addSp modSp mod">
        <pc:chgData name="NGUYEN, Jenny" userId="a65973b9-8f92-49f0-9c84-11ce3c89c3c3" providerId="ADAL" clId="{21D5888A-FCF6-4153-A9C6-4A3048D9B307}" dt="2024-03-01T13:30:38.648" v="298" actId="14100"/>
        <pc:sldMkLst>
          <pc:docMk/>
          <pc:sldMk cId="4238325606" sldId="263"/>
        </pc:sldMkLst>
        <pc:spChg chg="mod">
          <ac:chgData name="NGUYEN, Jenny" userId="a65973b9-8f92-49f0-9c84-11ce3c89c3c3" providerId="ADAL" clId="{21D5888A-FCF6-4153-A9C6-4A3048D9B307}" dt="2024-03-01T13:30:38.648" v="298" actId="14100"/>
          <ac:spMkLst>
            <pc:docMk/>
            <pc:sldMk cId="4238325606" sldId="263"/>
            <ac:spMk id="2" creationId="{6E6DB70E-A6A4-EA90-5A89-32CC1B53C10C}"/>
          </ac:spMkLst>
        </pc:spChg>
        <pc:spChg chg="mod">
          <ac:chgData name="NGUYEN, Jenny" userId="a65973b9-8f92-49f0-9c84-11ce3c89c3c3" providerId="ADAL" clId="{21D5888A-FCF6-4153-A9C6-4A3048D9B307}" dt="2024-03-01T13:30:28.126" v="293" actId="1076"/>
          <ac:spMkLst>
            <pc:docMk/>
            <pc:sldMk cId="4238325606" sldId="263"/>
            <ac:spMk id="4" creationId="{27DF1BE3-DE3E-3986-9D24-C181658E0D58}"/>
          </ac:spMkLst>
        </pc:spChg>
        <pc:picChg chg="add mod">
          <ac:chgData name="NGUYEN, Jenny" userId="a65973b9-8f92-49f0-9c84-11ce3c89c3c3" providerId="ADAL" clId="{21D5888A-FCF6-4153-A9C6-4A3048D9B307}" dt="2024-03-01T13:27:52.441" v="242" actId="1076"/>
          <ac:picMkLst>
            <pc:docMk/>
            <pc:sldMk cId="4238325606" sldId="263"/>
            <ac:picMk id="3" creationId="{08ED0DDB-41E3-771D-854D-FBB16E64522B}"/>
          </ac:picMkLst>
        </pc:picChg>
        <pc:picChg chg="mod">
          <ac:chgData name="NGUYEN, Jenny" userId="a65973b9-8f92-49f0-9c84-11ce3c89c3c3" providerId="ADAL" clId="{21D5888A-FCF6-4153-A9C6-4A3048D9B307}" dt="2024-03-01T13:28:06.180" v="247" actId="1076"/>
          <ac:picMkLst>
            <pc:docMk/>
            <pc:sldMk cId="4238325606" sldId="263"/>
            <ac:picMk id="5" creationId="{295C60A1-1C71-7F9A-A4D6-CE1AEF704F47}"/>
          </ac:picMkLst>
        </pc:picChg>
        <pc:picChg chg="mod">
          <ac:chgData name="NGUYEN, Jenny" userId="a65973b9-8f92-49f0-9c84-11ce3c89c3c3" providerId="ADAL" clId="{21D5888A-FCF6-4153-A9C6-4A3048D9B307}" dt="2024-03-01T13:28:07.331" v="248" actId="1076"/>
          <ac:picMkLst>
            <pc:docMk/>
            <pc:sldMk cId="4238325606" sldId="263"/>
            <ac:picMk id="6" creationId="{E1B0D603-7E29-077A-59E8-4DC02BC8B10B}"/>
          </ac:picMkLst>
        </pc:picChg>
      </pc:sldChg>
      <pc:sldChg chg="modSp mod">
        <pc:chgData name="NGUYEN, Jenny" userId="a65973b9-8f92-49f0-9c84-11ce3c89c3c3" providerId="ADAL" clId="{21D5888A-FCF6-4153-A9C6-4A3048D9B307}" dt="2024-03-27T15:15:55.968" v="1732" actId="1076"/>
        <pc:sldMkLst>
          <pc:docMk/>
          <pc:sldMk cId="1832259669" sldId="264"/>
        </pc:sldMkLst>
        <pc:spChg chg="mod">
          <ac:chgData name="NGUYEN, Jenny" userId="a65973b9-8f92-49f0-9c84-11ce3c89c3c3" providerId="ADAL" clId="{21D5888A-FCF6-4153-A9C6-4A3048D9B307}" dt="2024-03-27T15:15:55.968" v="1732" actId="1076"/>
          <ac:spMkLst>
            <pc:docMk/>
            <pc:sldMk cId="1832259669" sldId="264"/>
            <ac:spMk id="3" creationId="{74399DEC-38F6-F23C-1B6A-0AE9D179097D}"/>
          </ac:spMkLst>
        </pc:spChg>
        <pc:graphicFrameChg chg="mod modGraphic">
          <ac:chgData name="NGUYEN, Jenny" userId="a65973b9-8f92-49f0-9c84-11ce3c89c3c3" providerId="ADAL" clId="{21D5888A-FCF6-4153-A9C6-4A3048D9B307}" dt="2024-03-01T13:31:32.123" v="315" actId="403"/>
          <ac:graphicFrameMkLst>
            <pc:docMk/>
            <pc:sldMk cId="1832259669" sldId="264"/>
            <ac:graphicFrameMk id="4" creationId="{A0E8961A-6B83-E6B0-F249-EABFD9284487}"/>
          </ac:graphicFrameMkLst>
        </pc:graphicFrameChg>
      </pc:sldChg>
      <pc:sldChg chg="modSp mod addCm delCm modCm modNotesTx">
        <pc:chgData name="NGUYEN, Jenny" userId="a65973b9-8f92-49f0-9c84-11ce3c89c3c3" providerId="ADAL" clId="{21D5888A-FCF6-4153-A9C6-4A3048D9B307}" dt="2024-03-27T15:17:50.146" v="1796" actId="27636"/>
        <pc:sldMkLst>
          <pc:docMk/>
          <pc:sldMk cId="3446018066" sldId="265"/>
        </pc:sldMkLst>
        <pc:spChg chg="mod">
          <ac:chgData name="NGUYEN, Jenny" userId="a65973b9-8f92-49f0-9c84-11ce3c89c3c3" providerId="ADAL" clId="{21D5888A-FCF6-4153-A9C6-4A3048D9B307}" dt="2024-03-27T15:17:50.146" v="1796" actId="27636"/>
          <ac:spMkLst>
            <pc:docMk/>
            <pc:sldMk cId="3446018066" sldId="265"/>
            <ac:spMk id="2" creationId="{9E3234D8-77D3-4744-C9D0-058E3617CFDB}"/>
          </ac:spMkLst>
        </pc:spChg>
        <pc:spChg chg="mod">
          <ac:chgData name="NGUYEN, Jenny" userId="a65973b9-8f92-49f0-9c84-11ce3c89c3c3" providerId="ADAL" clId="{21D5888A-FCF6-4153-A9C6-4A3048D9B307}" dt="2024-03-27T15:16:53.765" v="1761" actId="1076"/>
          <ac:spMkLst>
            <pc:docMk/>
            <pc:sldMk cId="3446018066" sldId="265"/>
            <ac:spMk id="3" creationId="{641CC515-9BA8-629A-2550-19C1850C98C4}"/>
          </ac:spMkLst>
        </pc:spChg>
      </pc:sldChg>
      <pc:sldChg chg="addSp delSp modSp mod ord addCm delCm modNotesTx">
        <pc:chgData name="NGUYEN, Jenny" userId="a65973b9-8f92-49f0-9c84-11ce3c89c3c3" providerId="ADAL" clId="{21D5888A-FCF6-4153-A9C6-4A3048D9B307}" dt="2024-03-27T15:18:17.469" v="1798" actId="2711"/>
        <pc:sldMkLst>
          <pc:docMk/>
          <pc:sldMk cId="1452554639" sldId="267"/>
        </pc:sldMkLst>
        <pc:spChg chg="add mod">
          <ac:chgData name="NGUYEN, Jenny" userId="a65973b9-8f92-49f0-9c84-11ce3c89c3c3" providerId="ADAL" clId="{21D5888A-FCF6-4153-A9C6-4A3048D9B307}" dt="2024-03-01T14:21:30.612" v="1528" actId="20577"/>
          <ac:spMkLst>
            <pc:docMk/>
            <pc:sldMk cId="1452554639" sldId="267"/>
            <ac:spMk id="2" creationId="{31048A0F-647A-0C25-18B4-F007917255B5}"/>
          </ac:spMkLst>
        </pc:spChg>
        <pc:spChg chg="mod">
          <ac:chgData name="NGUYEN, Jenny" userId="a65973b9-8f92-49f0-9c84-11ce3c89c3c3" providerId="ADAL" clId="{21D5888A-FCF6-4153-A9C6-4A3048D9B307}" dt="2024-03-01T13:32:26.949" v="333" actId="14100"/>
          <ac:spMkLst>
            <pc:docMk/>
            <pc:sldMk cId="1452554639" sldId="267"/>
            <ac:spMk id="3" creationId="{F3591E40-1330-09E0-B74A-5C9DDFC3CCCD}"/>
          </ac:spMkLst>
        </pc:spChg>
        <pc:spChg chg="mod">
          <ac:chgData name="NGUYEN, Jenny" userId="a65973b9-8f92-49f0-9c84-11ce3c89c3c3" providerId="ADAL" clId="{21D5888A-FCF6-4153-A9C6-4A3048D9B307}" dt="2024-03-27T15:18:17.469" v="1798" actId="2711"/>
          <ac:spMkLst>
            <pc:docMk/>
            <pc:sldMk cId="1452554639" sldId="267"/>
            <ac:spMk id="14" creationId="{9F44DD94-4B0E-4300-6863-851ED1726C13}"/>
          </ac:spMkLst>
        </pc:spChg>
        <pc:spChg chg="mod">
          <ac:chgData name="NGUYEN, Jenny" userId="a65973b9-8f92-49f0-9c84-11ce3c89c3c3" providerId="ADAL" clId="{21D5888A-FCF6-4153-A9C6-4A3048D9B307}" dt="2024-03-27T15:18:14.123" v="1797" actId="2711"/>
          <ac:spMkLst>
            <pc:docMk/>
            <pc:sldMk cId="1452554639" sldId="267"/>
            <ac:spMk id="15" creationId="{9F44DD94-4B0E-4300-6863-851ED1726C13}"/>
          </ac:spMkLst>
        </pc:spChg>
        <pc:spChg chg="del mod">
          <ac:chgData name="NGUYEN, Jenny" userId="a65973b9-8f92-49f0-9c84-11ce3c89c3c3" providerId="ADAL" clId="{21D5888A-FCF6-4153-A9C6-4A3048D9B307}" dt="2024-02-23T09:53:54.450" v="98" actId="478"/>
          <ac:spMkLst>
            <pc:docMk/>
            <pc:sldMk cId="1452554639" sldId="267"/>
            <ac:spMk id="17" creationId="{A2999EBC-BA3D-D6B5-8B69-6C082A276029}"/>
          </ac:spMkLst>
        </pc:spChg>
        <pc:graphicFrameChg chg="mod">
          <ac:chgData name="NGUYEN, Jenny" userId="a65973b9-8f92-49f0-9c84-11ce3c89c3c3" providerId="ADAL" clId="{21D5888A-FCF6-4153-A9C6-4A3048D9B307}" dt="2024-03-01T13:37:53.731" v="857" actId="1076"/>
          <ac:graphicFrameMkLst>
            <pc:docMk/>
            <pc:sldMk cId="1452554639" sldId="267"/>
            <ac:graphicFrameMk id="12" creationId="{3890E331-9A20-A7F8-85BC-EB1544876391}"/>
          </ac:graphicFrameMkLst>
        </pc:graphicFrameChg>
        <pc:picChg chg="mod">
          <ac:chgData name="NGUYEN, Jenny" userId="a65973b9-8f92-49f0-9c84-11ce3c89c3c3" providerId="ADAL" clId="{21D5888A-FCF6-4153-A9C6-4A3048D9B307}" dt="2024-03-01T13:37:41.814" v="852" actId="1076"/>
          <ac:picMkLst>
            <pc:docMk/>
            <pc:sldMk cId="1452554639" sldId="267"/>
            <ac:picMk id="11" creationId="{214F2D92-9179-2239-7C36-861F37330560}"/>
          </ac:picMkLst>
        </pc:picChg>
      </pc:sldChg>
      <pc:sldChg chg="modSp mod ord">
        <pc:chgData name="NGUYEN, Jenny" userId="a65973b9-8f92-49f0-9c84-11ce3c89c3c3" providerId="ADAL" clId="{21D5888A-FCF6-4153-A9C6-4A3048D9B307}" dt="2024-03-01T14:22:36.531" v="1538" actId="1076"/>
        <pc:sldMkLst>
          <pc:docMk/>
          <pc:sldMk cId="2262235178" sldId="268"/>
        </pc:sldMkLst>
        <pc:spChg chg="mod">
          <ac:chgData name="NGUYEN, Jenny" userId="a65973b9-8f92-49f0-9c84-11ce3c89c3c3" providerId="ADAL" clId="{21D5888A-FCF6-4153-A9C6-4A3048D9B307}" dt="2024-03-01T14:22:10.098" v="1534" actId="2711"/>
          <ac:spMkLst>
            <pc:docMk/>
            <pc:sldMk cId="2262235178" sldId="268"/>
            <ac:spMk id="26" creationId="{ED086256-E3D9-C097-3AC8-3B4D1D6B3F84}"/>
          </ac:spMkLst>
        </pc:spChg>
        <pc:spChg chg="mod">
          <ac:chgData name="NGUYEN, Jenny" userId="a65973b9-8f92-49f0-9c84-11ce3c89c3c3" providerId="ADAL" clId="{21D5888A-FCF6-4153-A9C6-4A3048D9B307}" dt="2024-03-01T14:22:06.577" v="1533" actId="2711"/>
          <ac:spMkLst>
            <pc:docMk/>
            <pc:sldMk cId="2262235178" sldId="268"/>
            <ac:spMk id="28" creationId="{A736BE3A-0ED7-315E-2E74-6FB20E0D32E3}"/>
          </ac:spMkLst>
        </pc:spChg>
        <pc:spChg chg="mod">
          <ac:chgData name="NGUYEN, Jenny" userId="a65973b9-8f92-49f0-9c84-11ce3c89c3c3" providerId="ADAL" clId="{21D5888A-FCF6-4153-A9C6-4A3048D9B307}" dt="2024-03-01T14:22:03.514" v="1532" actId="2711"/>
          <ac:spMkLst>
            <pc:docMk/>
            <pc:sldMk cId="2262235178" sldId="268"/>
            <ac:spMk id="30" creationId="{F6F5B0D6-0E7F-CDC4-880C-E004DE784ECB}"/>
          </ac:spMkLst>
        </pc:spChg>
        <pc:spChg chg="mod">
          <ac:chgData name="NGUYEN, Jenny" userId="a65973b9-8f92-49f0-9c84-11ce3c89c3c3" providerId="ADAL" clId="{21D5888A-FCF6-4153-A9C6-4A3048D9B307}" dt="2024-03-01T14:22:36.531" v="1538" actId="1076"/>
          <ac:spMkLst>
            <pc:docMk/>
            <pc:sldMk cId="2262235178" sldId="268"/>
            <ac:spMk id="34" creationId="{5C063683-E530-2D46-B827-4948893F1045}"/>
          </ac:spMkLst>
        </pc:spChg>
        <pc:picChg chg="mod">
          <ac:chgData name="NGUYEN, Jenny" userId="a65973b9-8f92-49f0-9c84-11ce3c89c3c3" providerId="ADAL" clId="{21D5888A-FCF6-4153-A9C6-4A3048D9B307}" dt="2024-03-01T13:12:25.499" v="178" actId="1076"/>
          <ac:picMkLst>
            <pc:docMk/>
            <pc:sldMk cId="2262235178" sldId="268"/>
            <ac:picMk id="32" creationId="{CFDDC42E-907C-21E6-BF4F-F1F5C8E968E6}"/>
          </ac:picMkLst>
        </pc:picChg>
      </pc:sldChg>
      <pc:sldChg chg="modSp mod addCm delCm modCm">
        <pc:chgData name="NGUYEN, Jenny" userId="a65973b9-8f92-49f0-9c84-11ce3c89c3c3" providerId="ADAL" clId="{21D5888A-FCF6-4153-A9C6-4A3048D9B307}" dt="2024-03-01T15:39:11.394" v="1726"/>
        <pc:sldMkLst>
          <pc:docMk/>
          <pc:sldMk cId="2172402886" sldId="269"/>
        </pc:sldMkLst>
        <pc:spChg chg="mod">
          <ac:chgData name="NGUYEN, Jenny" userId="a65973b9-8f92-49f0-9c84-11ce3c89c3c3" providerId="ADAL" clId="{21D5888A-FCF6-4153-A9C6-4A3048D9B307}" dt="2024-03-01T14:48:26.223" v="1721" actId="1076"/>
          <ac:spMkLst>
            <pc:docMk/>
            <pc:sldMk cId="2172402886" sldId="269"/>
            <ac:spMk id="6" creationId="{560643BE-95F5-E426-A935-3591FCB033CF}"/>
          </ac:spMkLst>
        </pc:spChg>
        <pc:spChg chg="mod">
          <ac:chgData name="NGUYEN, Jenny" userId="a65973b9-8f92-49f0-9c84-11ce3c89c3c3" providerId="ADAL" clId="{21D5888A-FCF6-4153-A9C6-4A3048D9B307}" dt="2024-03-01T14:48:19.893" v="1718" actId="2711"/>
          <ac:spMkLst>
            <pc:docMk/>
            <pc:sldMk cId="2172402886" sldId="269"/>
            <ac:spMk id="7" creationId="{612C1AB0-10F5-2E75-9BF6-4D49C8ECF630}"/>
          </ac:spMkLst>
        </pc:spChg>
        <pc:picChg chg="mod">
          <ac:chgData name="NGUYEN, Jenny" userId="a65973b9-8f92-49f0-9c84-11ce3c89c3c3" providerId="ADAL" clId="{21D5888A-FCF6-4153-A9C6-4A3048D9B307}" dt="2024-03-01T14:48:27.913" v="1722" actId="1076"/>
          <ac:picMkLst>
            <pc:docMk/>
            <pc:sldMk cId="2172402886" sldId="269"/>
            <ac:picMk id="4" creationId="{ABB34849-61A6-E70B-87E1-44D9A3244CCC}"/>
          </ac:picMkLst>
        </pc:picChg>
        <pc:picChg chg="mod">
          <ac:chgData name="NGUYEN, Jenny" userId="a65973b9-8f92-49f0-9c84-11ce3c89c3c3" providerId="ADAL" clId="{21D5888A-FCF6-4153-A9C6-4A3048D9B307}" dt="2024-03-01T14:48:35.011" v="1724" actId="1076"/>
          <ac:picMkLst>
            <pc:docMk/>
            <pc:sldMk cId="2172402886" sldId="269"/>
            <ac:picMk id="5" creationId="{574EA63E-53DE-8DAD-D8C4-6C2B4084EEAD}"/>
          </ac:picMkLst>
        </pc:picChg>
      </pc:sldChg>
      <pc:sldChg chg="addSp modSp new mod">
        <pc:chgData name="NGUYEN, Jenny" userId="a65973b9-8f92-49f0-9c84-11ce3c89c3c3" providerId="ADAL" clId="{21D5888A-FCF6-4153-A9C6-4A3048D9B307}" dt="2024-03-01T14:31:44.247" v="1594" actId="14100"/>
        <pc:sldMkLst>
          <pc:docMk/>
          <pc:sldMk cId="1251325566" sldId="272"/>
        </pc:sldMkLst>
        <pc:spChg chg="mod">
          <ac:chgData name="NGUYEN, Jenny" userId="a65973b9-8f92-49f0-9c84-11ce3c89c3c3" providerId="ADAL" clId="{21D5888A-FCF6-4153-A9C6-4A3048D9B307}" dt="2024-03-01T14:31:44.247" v="1594" actId="14100"/>
          <ac:spMkLst>
            <pc:docMk/>
            <pc:sldMk cId="1251325566" sldId="272"/>
            <ac:spMk id="2" creationId="{9EAB8126-19CC-1B7D-98A3-5DC47A8B1625}"/>
          </ac:spMkLst>
        </pc:spChg>
        <pc:spChg chg="add mod">
          <ac:chgData name="NGUYEN, Jenny" userId="a65973b9-8f92-49f0-9c84-11ce3c89c3c3" providerId="ADAL" clId="{21D5888A-FCF6-4153-A9C6-4A3048D9B307}" dt="2024-02-26T13:53:06.422" v="144" actId="14100"/>
          <ac:spMkLst>
            <pc:docMk/>
            <pc:sldMk cId="1251325566" sldId="272"/>
            <ac:spMk id="3" creationId="{C339B32E-58FC-0191-4117-AE05A237C2AA}"/>
          </ac:spMkLst>
        </pc:spChg>
      </pc:sldChg>
      <pc:sldChg chg="addSp modSp new mod">
        <pc:chgData name="NGUYEN, Jenny" userId="a65973b9-8f92-49f0-9c84-11ce3c89c3c3" providerId="ADAL" clId="{21D5888A-FCF6-4153-A9C6-4A3048D9B307}" dt="2024-03-01T14:20:52.491" v="1512" actId="20577"/>
        <pc:sldMkLst>
          <pc:docMk/>
          <pc:sldMk cId="1879451696" sldId="273"/>
        </pc:sldMkLst>
        <pc:spChg chg="mod">
          <ac:chgData name="NGUYEN, Jenny" userId="a65973b9-8f92-49f0-9c84-11ce3c89c3c3" providerId="ADAL" clId="{21D5888A-FCF6-4153-A9C6-4A3048D9B307}" dt="2024-03-01T14:20:52.491" v="1512" actId="20577"/>
          <ac:spMkLst>
            <pc:docMk/>
            <pc:sldMk cId="1879451696" sldId="273"/>
            <ac:spMk id="2" creationId="{F2A39996-A179-A944-937D-0E7EF6200807}"/>
          </ac:spMkLst>
        </pc:spChg>
        <pc:spChg chg="add mod">
          <ac:chgData name="NGUYEN, Jenny" userId="a65973b9-8f92-49f0-9c84-11ce3c89c3c3" providerId="ADAL" clId="{21D5888A-FCF6-4153-A9C6-4A3048D9B307}" dt="2024-03-01T13:31:00.491" v="308" actId="1076"/>
          <ac:spMkLst>
            <pc:docMk/>
            <pc:sldMk cId="1879451696" sldId="273"/>
            <ac:spMk id="3" creationId="{E182332E-6907-82D5-BB93-5259CACEC0E8}"/>
          </ac:spMkLst>
        </pc:spChg>
        <pc:picChg chg="add mod">
          <ac:chgData name="NGUYEN, Jenny" userId="a65973b9-8f92-49f0-9c84-11ce3c89c3c3" providerId="ADAL" clId="{21D5888A-FCF6-4153-A9C6-4A3048D9B307}" dt="2024-03-01T14:13:06.025" v="1385" actId="1076"/>
          <ac:picMkLst>
            <pc:docMk/>
            <pc:sldMk cId="1879451696" sldId="273"/>
            <ac:picMk id="4" creationId="{4EE3E54B-9316-755B-5020-A6A1518A61FA}"/>
          </ac:picMkLst>
        </pc:picChg>
      </pc:sldChg>
      <pc:sldChg chg="add delCm">
        <pc:chgData name="NGUYEN, Jenny" userId="a65973b9-8f92-49f0-9c84-11ce3c89c3c3" providerId="ADAL" clId="{21D5888A-FCF6-4153-A9C6-4A3048D9B307}" dt="2024-03-27T15:15:36.134" v="1731"/>
        <pc:sldMkLst>
          <pc:docMk/>
          <pc:sldMk cId="3736469422" sldId="274"/>
        </pc:sldMkLst>
      </pc:sldChg>
    </pc:docChg>
  </pc:docChgLst>
</pc:chgInfo>
</file>

<file path=ppt/comments/modernComment_11C_EA47557B.xml><?xml version="1.0" encoding="utf-8"?>
<p188:cmLst xmlns:a="http://schemas.openxmlformats.org/drawingml/2006/main" xmlns:r="http://schemas.openxmlformats.org/officeDocument/2006/relationships" xmlns:p188="http://schemas.microsoft.com/office/powerpoint/2018/8/main">
  <p188:cm id="{1E3E0248-8FD4-4120-9D33-EDA7298DB94F}" authorId="{6E35C1D9-297E-3A31-BF02-54AECD408E18}" created="2024-04-04T12:40:40.960">
    <ac:deMkLst xmlns:ac="http://schemas.microsoft.com/office/drawing/2013/main/command">
      <pc:docMk xmlns:pc="http://schemas.microsoft.com/office/powerpoint/2013/main/command"/>
      <pc:sldMk xmlns:pc="http://schemas.microsoft.com/office/powerpoint/2013/main/command" cId="3930543483" sldId="284"/>
      <ac:spMk id="3" creationId="{06DEEBB1-AD2B-8CF9-C8B0-FC40493B23E1}"/>
    </ac:deMkLst>
    <p188:txBody>
      <a:bodyPr/>
      <a:lstStyle/>
      <a:p>
        <a:r>
          <a:rPr lang="en-GB"/>
          <a:t>Make the headings in the same place on each slide. This one is squashed looking</a:t>
        </a:r>
      </a:p>
    </p188:txBody>
  </p188:cm>
</p188:cmLst>
</file>

<file path=ppt/comments/modernComment_11E_8F811B06.xml><?xml version="1.0" encoding="utf-8"?>
<p188:cmLst xmlns:a="http://schemas.openxmlformats.org/drawingml/2006/main" xmlns:r="http://schemas.openxmlformats.org/officeDocument/2006/relationships" xmlns:p188="http://schemas.microsoft.com/office/powerpoint/2018/8/main">
  <p188:cm id="{93BF15FB-DAAE-444D-9BB3-4A2B337F1586}" authorId="{7FE3F576-37BF-ECB5-2605-14CC46017C48}" created="2024-04-04T10:57:22.256">
    <ac:deMkLst xmlns:ac="http://schemas.microsoft.com/office/drawing/2013/main/command">
      <pc:docMk xmlns:pc="http://schemas.microsoft.com/office/powerpoint/2013/main/command"/>
      <pc:sldMk xmlns:pc="http://schemas.microsoft.com/office/powerpoint/2013/main/command" cId="2407602950" sldId="286"/>
      <ac:graphicFrameMk id="3" creationId="{8773D0C2-A67B-3822-CA2E-8F4D6803A6A9}"/>
    </ac:deMkLst>
    <p188:txBody>
      <a:bodyPr/>
      <a:lstStyle/>
      <a:p>
        <a:r>
          <a:rPr lang="en-GB"/>
          <a:t>Add another row for the 'cashflow spreadsheet' under 'registration as project developer' a separate document?</a:t>
        </a:r>
      </a:p>
    </p188:txBody>
  </p188:cm>
  <p188:cm id="{FF93EEE6-288E-461A-8B34-4FE446ED624E}" authorId="{7FE3F576-37BF-ECB5-2605-14CC46017C48}" created="2024-04-04T11:08:02.520">
    <pc:sldMkLst xmlns:pc="http://schemas.microsoft.com/office/powerpoint/2013/main/command">
      <pc:docMk/>
      <pc:sldMk cId="2407602950" sldId="286"/>
    </pc:sldMkLst>
    <p188:txBody>
      <a:bodyPr/>
      <a:lstStyle/>
      <a:p>
        <a:r>
          <a:rPr lang="en-GB"/>
          <a:t>Do the other resources need to go into further detail? </a:t>
        </a:r>
      </a:p>
    </p188:txBody>
  </p188:cm>
  <p188:cm id="{80FD5CD1-4171-4A70-9E62-0074D4EF2AB3}" authorId="{6E35C1D9-297E-3A31-BF02-54AECD408E18}" created="2024-04-04T12:38:59.616">
    <ac:txMkLst xmlns:ac="http://schemas.microsoft.com/office/drawing/2013/main/command">
      <pc:docMk xmlns:pc="http://schemas.microsoft.com/office/powerpoint/2013/main/command"/>
      <pc:sldMk xmlns:pc="http://schemas.microsoft.com/office/powerpoint/2013/main/command" cId="2407602950" sldId="286"/>
      <ac:graphicFrameMk id="3" creationId="{8773D0C2-A67B-3822-CA2E-8F4D6803A6A9}"/>
      <ac:tblMk/>
      <ac:tcMk rowId="2672721887" colId="682615254"/>
      <ac:txMk cp="51" len="3">
        <ac:context len="67" hash="3203312442"/>
      </ac:txMk>
    </ac:txMkLst>
    <p188:pos x="9689043" y="4057210"/>
    <p188:txBody>
      <a:bodyPr/>
      <a:lstStyle/>
      <a:p>
        <a:r>
          <a:rPr lang="en-GB"/>
          <a:t>Change language as Gair Wood is within the universities land</a:t>
        </a:r>
      </a:p>
    </p188:txBody>
  </p188:cm>
  <p188:cm id="{163979FF-3DFC-4946-A6FB-05BFECD35B61}" authorId="{6E35C1D9-297E-3A31-BF02-54AECD408E18}" created="2024-04-04T12:39:51.708">
    <ac:txMkLst xmlns:ac="http://schemas.microsoft.com/office/drawing/2013/main/command">
      <pc:docMk xmlns:pc="http://schemas.microsoft.com/office/powerpoint/2013/main/command"/>
      <pc:sldMk xmlns:pc="http://schemas.microsoft.com/office/powerpoint/2013/main/command" cId="2407602950" sldId="286"/>
      <ac:graphicFrameMk id="3" creationId="{8773D0C2-A67B-3822-CA2E-8F4D6803A6A9}"/>
      <ac:tblMk/>
      <ac:tcMk rowId="248406036" colId="3614421927"/>
      <ac:txMk cp="0" len="22">
        <ac:context len="24" hash="291930189"/>
      </ac:txMk>
    </ac:txMkLst>
    <p188:pos x="2644776" y="3379877"/>
    <p188:txBody>
      <a:bodyPr/>
      <a:lstStyle/>
      <a:p>
        <a:r>
          <a:rPr lang="en-GB"/>
          <a:t>Is that this presentation? Could be one I have not been involved with</a:t>
        </a:r>
      </a:p>
    </p188:txBody>
  </p188:cm>
</p188:cmLst>
</file>

<file path=ppt/comments/modernComment_1B3_664281F7.xml><?xml version="1.0" encoding="utf-8"?>
<p188:cmLst xmlns:a="http://schemas.openxmlformats.org/drawingml/2006/main" xmlns:r="http://schemas.openxmlformats.org/officeDocument/2006/relationships" xmlns:p188="http://schemas.microsoft.com/office/powerpoint/2018/8/main">
  <p188:cm id="{90AB7AA1-138A-4884-9EC0-303E8E97AB65}" authorId="{6E35C1D9-297E-3A31-BF02-54AECD408E18}" created="2024-04-04T12:42:07.214">
    <ac:deMkLst xmlns:ac="http://schemas.microsoft.com/office/drawing/2013/main/command">
      <pc:docMk xmlns:pc="http://schemas.microsoft.com/office/powerpoint/2013/main/command"/>
      <pc:sldMk xmlns:pc="http://schemas.microsoft.com/office/powerpoint/2013/main/command" cId="1715634679" sldId="435"/>
      <ac:graphicFrameMk id="19" creationId="{9873124D-7954-1D07-E2B4-90CCBC5010E9}"/>
    </ac:deMkLst>
    <p188:txBody>
      <a:bodyPr/>
      <a:lstStyle/>
      <a:p>
        <a:r>
          <a:rPr lang="en-GB"/>
          <a:t>Remove full stops from all paragraphs or keep</a:t>
        </a:r>
      </a:p>
    </p188:txBody>
  </p188:cm>
</p188:cmLst>
</file>

<file path=ppt/comments/modernComment_1B5_B5AF56B5.xml><?xml version="1.0" encoding="utf-8"?>
<p188:cmLst xmlns:a="http://schemas.openxmlformats.org/drawingml/2006/main" xmlns:r="http://schemas.openxmlformats.org/officeDocument/2006/relationships" xmlns:p188="http://schemas.microsoft.com/office/powerpoint/2018/8/main">
  <p188:cm id="{E0BDEA98-AFCB-4237-B111-43356A4A1BE6}" authorId="{6E35C1D9-297E-3A31-BF02-54AECD408E18}" created="2024-04-04T12:40:54.812">
    <ac:deMkLst xmlns:ac="http://schemas.microsoft.com/office/drawing/2013/main/command">
      <pc:docMk xmlns:pc="http://schemas.microsoft.com/office/powerpoint/2013/main/command"/>
      <pc:sldMk xmlns:pc="http://schemas.microsoft.com/office/powerpoint/2013/main/command" cId="3048167093" sldId="437"/>
      <ac:spMk id="3" creationId="{B25E2110-732E-EDB4-B876-D228FD1B0D31}"/>
    </ac:deMkLst>
    <p188:txBody>
      <a:bodyPr/>
      <a:lstStyle/>
      <a:p>
        <a:r>
          <a:rPr lang="en-GB"/>
          <a:t>Move the heading</a:t>
        </a:r>
      </a:p>
    </p188:txBody>
  </p188:cm>
</p188:cmLst>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ata2.xml.rels><?xml version="1.0" encoding="UTF-8" standalone="yes"?>
<Relationships xmlns="http://schemas.openxmlformats.org/package/2006/relationships"><Relationship Id="rId1" Type="http://schemas.openxmlformats.org/officeDocument/2006/relationships/hyperlink" Target="https://www.gov.uk/government/publications/the-uk-forestry-standard" TargetMode="External"/></Relationships>
</file>

<file path=ppt/diagrams/_rels/data3.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1" Type="http://schemas.openxmlformats.org/officeDocument/2006/relationships/hyperlink" Target="https://www.gov.uk/government/publications/the-uk-forestry-standard" TargetMode="External"/></Relationships>
</file>

<file path=ppt/diagrams/_rels/drawing3.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20895C-84F6-4AD8-A48F-F3BAA3AF6396}"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76AEEE22-08E1-4F13-8F05-A0E3D3141D26}">
      <dgm:prSet custT="1"/>
      <dgm:spPr/>
      <dgm:t>
        <a:bodyPr/>
        <a:lstStyle/>
        <a:p>
          <a:pPr>
            <a:lnSpc>
              <a:spcPct val="100000"/>
            </a:lnSpc>
          </a:pPr>
          <a:r>
            <a:rPr lang="en-GB" sz="1600" dirty="0">
              <a:solidFill>
                <a:schemeClr val="tx1"/>
              </a:solidFill>
              <a:effectLst/>
              <a:latin typeface="Raleway" pitchFamily="2" charset="0"/>
              <a:ea typeface="Calibri" panose="020F0502020204030204" pitchFamily="34" charset="0"/>
              <a:cs typeface="Times New Roman" panose="02020603050405020304" pitchFamily="18" charset="0"/>
            </a:rPr>
            <a:t>Develop a sector-wide framework that aligns with the Forestry Standard and Woodland Carbon Code requirements</a:t>
          </a:r>
          <a:endParaRPr lang="en-US" sz="1600" dirty="0">
            <a:solidFill>
              <a:schemeClr val="tx1"/>
            </a:solidFill>
            <a:latin typeface="Raleway" pitchFamily="2" charset="0"/>
            <a:ea typeface="Tahoma" panose="020B0604030504040204" pitchFamily="34" charset="0"/>
            <a:cs typeface="Tahoma" panose="020B0604030504040204" pitchFamily="34" charset="0"/>
          </a:endParaRPr>
        </a:p>
      </dgm:t>
    </dgm:pt>
    <dgm:pt modelId="{FDBB9EB7-34BD-40FC-B4B0-5DAC658B99C3}" type="parTrans" cxnId="{D3213D0D-FBB1-4700-858F-FC8519C9DB1D}">
      <dgm:prSet/>
      <dgm:spPr/>
      <dgm:t>
        <a:bodyPr/>
        <a:lstStyle/>
        <a:p>
          <a:endParaRPr lang="en-US"/>
        </a:p>
      </dgm:t>
    </dgm:pt>
    <dgm:pt modelId="{2A898140-8097-4D0A-847B-9733D5A0EDA0}" type="sibTrans" cxnId="{D3213D0D-FBB1-4700-858F-FC8519C9DB1D}">
      <dgm:prSet/>
      <dgm:spPr/>
      <dgm:t>
        <a:bodyPr/>
        <a:lstStyle/>
        <a:p>
          <a:pPr>
            <a:lnSpc>
              <a:spcPct val="100000"/>
            </a:lnSpc>
          </a:pPr>
          <a:endParaRPr lang="en-US"/>
        </a:p>
      </dgm:t>
    </dgm:pt>
    <dgm:pt modelId="{7188F043-65CD-4410-9A8B-E5946D11722B}">
      <dgm:prSet custT="1"/>
      <dgm:spPr/>
      <dgm:t>
        <a:bodyPr/>
        <a:lstStyle/>
        <a:p>
          <a:pPr>
            <a:lnSpc>
              <a:spcPct val="100000"/>
            </a:lnSpc>
          </a:pPr>
          <a:r>
            <a:rPr lang="en-GB" sz="1600" dirty="0">
              <a:solidFill>
                <a:schemeClr val="tx1"/>
              </a:solidFill>
              <a:effectLst/>
              <a:latin typeface="Raleway" pitchFamily="2" charset="0"/>
              <a:ea typeface="Calibri" panose="020F0502020204030204" pitchFamily="34" charset="0"/>
              <a:cs typeface="Times New Roman" panose="02020603050405020304" pitchFamily="18" charset="0"/>
            </a:rPr>
            <a:t>Use staff expertise and students to collect and monitor data to gain practical green skills</a:t>
          </a:r>
          <a:endParaRPr lang="en-US" sz="1600" dirty="0">
            <a:solidFill>
              <a:schemeClr val="tx1"/>
            </a:solidFill>
            <a:latin typeface="Raleway" pitchFamily="2" charset="0"/>
            <a:ea typeface="Tahoma" panose="020B0604030504040204" pitchFamily="34" charset="0"/>
            <a:cs typeface="Tahoma" panose="020B0604030504040204" pitchFamily="34" charset="0"/>
          </a:endParaRPr>
        </a:p>
      </dgm:t>
    </dgm:pt>
    <dgm:pt modelId="{5E561A3E-DF2D-4DC0-8B29-42979086BCAD}" type="parTrans" cxnId="{EA94E780-5621-44DB-97CF-32925BC4C5C8}">
      <dgm:prSet/>
      <dgm:spPr/>
      <dgm:t>
        <a:bodyPr/>
        <a:lstStyle/>
        <a:p>
          <a:endParaRPr lang="en-US"/>
        </a:p>
      </dgm:t>
    </dgm:pt>
    <dgm:pt modelId="{D37A2DDC-1CDF-4F48-BE0A-F420212EF569}" type="sibTrans" cxnId="{EA94E780-5621-44DB-97CF-32925BC4C5C8}">
      <dgm:prSet/>
      <dgm:spPr/>
      <dgm:t>
        <a:bodyPr/>
        <a:lstStyle/>
        <a:p>
          <a:pPr>
            <a:lnSpc>
              <a:spcPct val="100000"/>
            </a:lnSpc>
          </a:pPr>
          <a:endParaRPr lang="en-US"/>
        </a:p>
      </dgm:t>
    </dgm:pt>
    <dgm:pt modelId="{18A530CC-3691-4624-A452-0BDE4724B6D4}">
      <dgm:prSet custT="1"/>
      <dgm:spPr/>
      <dgm:t>
        <a:bodyPr/>
        <a:lstStyle/>
        <a:p>
          <a:pPr>
            <a:lnSpc>
              <a:spcPct val="100000"/>
            </a:lnSpc>
          </a:pPr>
          <a:r>
            <a:rPr lang="en-GB" sz="1600" dirty="0">
              <a:solidFill>
                <a:schemeClr val="tx1"/>
              </a:solidFill>
              <a:effectLst/>
              <a:latin typeface="Raleway" pitchFamily="2" charset="0"/>
              <a:ea typeface="Calibri" panose="020F0502020204030204" pitchFamily="34" charset="0"/>
              <a:cs typeface="Times New Roman" panose="02020603050405020304" pitchFamily="18" charset="0"/>
            </a:rPr>
            <a:t>Optimise biodiversity </a:t>
          </a:r>
          <a:endParaRPr lang="en-US" sz="1600" dirty="0">
            <a:solidFill>
              <a:schemeClr val="tx1"/>
            </a:solidFill>
            <a:latin typeface="Raleway" pitchFamily="2" charset="0"/>
            <a:ea typeface="Tahoma" panose="020B0604030504040204" pitchFamily="34" charset="0"/>
            <a:cs typeface="Tahoma" panose="020B0604030504040204" pitchFamily="34" charset="0"/>
          </a:endParaRPr>
        </a:p>
      </dgm:t>
    </dgm:pt>
    <dgm:pt modelId="{1C3B09D3-3146-4573-9095-C4A914196375}" type="parTrans" cxnId="{DC7A6AD3-0BB0-4794-B859-38AF1D6CB267}">
      <dgm:prSet/>
      <dgm:spPr/>
      <dgm:t>
        <a:bodyPr/>
        <a:lstStyle/>
        <a:p>
          <a:endParaRPr lang="en-US"/>
        </a:p>
      </dgm:t>
    </dgm:pt>
    <dgm:pt modelId="{93B5C2D5-F2B0-4347-8E20-11D585388330}" type="sibTrans" cxnId="{DC7A6AD3-0BB0-4794-B859-38AF1D6CB267}">
      <dgm:prSet/>
      <dgm:spPr/>
      <dgm:t>
        <a:bodyPr/>
        <a:lstStyle/>
        <a:p>
          <a:pPr>
            <a:lnSpc>
              <a:spcPct val="100000"/>
            </a:lnSpc>
          </a:pPr>
          <a:endParaRPr lang="en-US"/>
        </a:p>
      </dgm:t>
    </dgm:pt>
    <dgm:pt modelId="{B3E3D6F0-23DE-4423-8A3A-76858D97C4B7}">
      <dgm:prSet custT="1"/>
      <dgm:spPr/>
      <dgm:t>
        <a:bodyPr/>
        <a:lstStyle/>
        <a:p>
          <a:pPr>
            <a:lnSpc>
              <a:spcPct val="100000"/>
            </a:lnSpc>
          </a:pPr>
          <a:r>
            <a:rPr lang="en-GB" sz="1600" dirty="0">
              <a:solidFill>
                <a:schemeClr val="tx1"/>
              </a:solidFill>
              <a:effectLst/>
              <a:latin typeface="Raleway" pitchFamily="2" charset="0"/>
              <a:ea typeface="Calibri" panose="020F0502020204030204" pitchFamily="34" charset="0"/>
              <a:cs typeface="Times New Roman" panose="02020603050405020304" pitchFamily="18" charset="0"/>
            </a:rPr>
            <a:t>Provide wider community benefits to staff, students and the general public</a:t>
          </a:r>
          <a:r>
            <a:rPr lang="en-GB" sz="1600" dirty="0">
              <a:solidFill>
                <a:schemeClr val="tx1"/>
              </a:solidFill>
              <a:latin typeface="Raleway" pitchFamily="2" charset="0"/>
              <a:ea typeface="Tahoma" panose="020B0604030504040204" pitchFamily="34" charset="0"/>
              <a:cs typeface="Tahoma" panose="020B0604030504040204" pitchFamily="34" charset="0"/>
            </a:rPr>
            <a:t> </a:t>
          </a:r>
          <a:endParaRPr lang="en-US" sz="1600" dirty="0">
            <a:solidFill>
              <a:schemeClr val="tx1"/>
            </a:solidFill>
            <a:latin typeface="Raleway" pitchFamily="2" charset="0"/>
            <a:ea typeface="Tahoma" panose="020B0604030504040204" pitchFamily="34" charset="0"/>
            <a:cs typeface="Tahoma" panose="020B0604030504040204" pitchFamily="34" charset="0"/>
          </a:endParaRPr>
        </a:p>
      </dgm:t>
    </dgm:pt>
    <dgm:pt modelId="{6AC092F7-F7B4-44D8-AB61-26951855127A}" type="parTrans" cxnId="{1DD88B45-0947-4B13-82BF-7E79A3074AEC}">
      <dgm:prSet/>
      <dgm:spPr/>
      <dgm:t>
        <a:bodyPr/>
        <a:lstStyle/>
        <a:p>
          <a:endParaRPr lang="en-US"/>
        </a:p>
      </dgm:t>
    </dgm:pt>
    <dgm:pt modelId="{F1BF9EEA-2B73-4953-8C27-A8104BE71A59}" type="sibTrans" cxnId="{1DD88B45-0947-4B13-82BF-7E79A3074AEC}">
      <dgm:prSet/>
      <dgm:spPr/>
      <dgm:t>
        <a:bodyPr/>
        <a:lstStyle/>
        <a:p>
          <a:pPr>
            <a:lnSpc>
              <a:spcPct val="100000"/>
            </a:lnSpc>
          </a:pPr>
          <a:endParaRPr lang="en-US"/>
        </a:p>
      </dgm:t>
    </dgm:pt>
    <dgm:pt modelId="{B4AB9AE0-8E88-4767-BC15-140B8AA17E9E}">
      <dgm:prSet custT="1"/>
      <dgm:spPr/>
      <dgm:t>
        <a:bodyPr/>
        <a:lstStyle/>
        <a:p>
          <a:pPr>
            <a:lnSpc>
              <a:spcPct val="100000"/>
            </a:lnSpc>
          </a:pPr>
          <a:r>
            <a:rPr lang="en-GB" sz="1600" dirty="0">
              <a:solidFill>
                <a:schemeClr val="tx1"/>
              </a:solidFill>
              <a:effectLst/>
              <a:latin typeface="Raleway" pitchFamily="2" charset="0"/>
              <a:ea typeface="Calibri" panose="020F0502020204030204" pitchFamily="34" charset="0"/>
              <a:cs typeface="Times New Roman" panose="02020603050405020304" pitchFamily="18" charset="0"/>
            </a:rPr>
            <a:t>Develop a market assessment and financial models using institutions data</a:t>
          </a:r>
          <a:endParaRPr lang="en-GB" sz="1600" dirty="0">
            <a:solidFill>
              <a:schemeClr val="tx1"/>
            </a:solidFill>
            <a:latin typeface="Raleway" pitchFamily="2" charset="0"/>
            <a:ea typeface="Tahoma" panose="020B0604030504040204" pitchFamily="34" charset="0"/>
            <a:cs typeface="Tahoma" panose="020B0604030504040204" pitchFamily="34" charset="0"/>
          </a:endParaRPr>
        </a:p>
      </dgm:t>
    </dgm:pt>
    <dgm:pt modelId="{D58DBBAD-1015-46A3-B42E-78E3DC5B61A6}" type="sibTrans" cxnId="{C2703CE9-99D5-4BE3-A6D8-FD05F04B2E0B}">
      <dgm:prSet/>
      <dgm:spPr/>
      <dgm:t>
        <a:bodyPr/>
        <a:lstStyle/>
        <a:p>
          <a:endParaRPr lang="en-GB"/>
        </a:p>
      </dgm:t>
    </dgm:pt>
    <dgm:pt modelId="{438DD171-C3B6-4C21-BFFD-FBE0431BC4DE}" type="parTrans" cxnId="{C2703CE9-99D5-4BE3-A6D8-FD05F04B2E0B}">
      <dgm:prSet/>
      <dgm:spPr/>
      <dgm:t>
        <a:bodyPr/>
        <a:lstStyle/>
        <a:p>
          <a:endParaRPr lang="en-GB"/>
        </a:p>
      </dgm:t>
    </dgm:pt>
    <dgm:pt modelId="{852EE4D2-DD70-4FF1-879D-E35A0DBFB7A5}" type="pres">
      <dgm:prSet presAssocID="{0220895C-84F6-4AD8-A48F-F3BAA3AF6396}" presName="root" presStyleCnt="0">
        <dgm:presLayoutVars>
          <dgm:dir/>
          <dgm:resizeHandles val="exact"/>
        </dgm:presLayoutVars>
      </dgm:prSet>
      <dgm:spPr/>
    </dgm:pt>
    <dgm:pt modelId="{5C3513BE-64FC-40E2-9E67-3E95516AF184}" type="pres">
      <dgm:prSet presAssocID="{0220895C-84F6-4AD8-A48F-F3BAA3AF6396}" presName="container" presStyleCnt="0">
        <dgm:presLayoutVars>
          <dgm:dir/>
          <dgm:resizeHandles val="exact"/>
        </dgm:presLayoutVars>
      </dgm:prSet>
      <dgm:spPr/>
    </dgm:pt>
    <dgm:pt modelId="{44C5DBCD-1864-45F5-9929-91CBDCAAC1AB}" type="pres">
      <dgm:prSet presAssocID="{76AEEE22-08E1-4F13-8F05-A0E3D3141D26}" presName="compNode" presStyleCnt="0"/>
      <dgm:spPr/>
    </dgm:pt>
    <dgm:pt modelId="{7F6625DE-7D91-4510-8D1B-14037C9A07F8}" type="pres">
      <dgm:prSet presAssocID="{76AEEE22-08E1-4F13-8F05-A0E3D3141D26}" presName="iconBgRect" presStyleLbl="bgShp" presStyleIdx="0" presStyleCnt="5" custLinFactNeighborX="1088" custLinFactNeighborY="18304"/>
      <dgm:spPr/>
    </dgm:pt>
    <dgm:pt modelId="{3FB295A7-AAA8-4632-8F49-B95DC9780520}" type="pres">
      <dgm:prSet presAssocID="{76AEEE22-08E1-4F13-8F05-A0E3D3141D26}" presName="iconRect" presStyleLbl="node1" presStyleIdx="0" presStyleCnt="5" custLinFactNeighborX="1876" custLinFactNeighborY="3155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orest scene"/>
        </a:ext>
      </dgm:extLst>
    </dgm:pt>
    <dgm:pt modelId="{5B616690-EE4F-44DA-80EF-7815F5DFA604}" type="pres">
      <dgm:prSet presAssocID="{76AEEE22-08E1-4F13-8F05-A0E3D3141D26}" presName="spaceRect" presStyleCnt="0"/>
      <dgm:spPr/>
    </dgm:pt>
    <dgm:pt modelId="{0A8A122E-ACE9-4583-A646-37B80614D181}" type="pres">
      <dgm:prSet presAssocID="{76AEEE22-08E1-4F13-8F05-A0E3D3141D26}" presName="textRect" presStyleLbl="revTx" presStyleIdx="0" presStyleCnt="5" custScaleY="139948" custLinFactNeighborX="-462" custLinFactNeighborY="18304">
        <dgm:presLayoutVars>
          <dgm:chMax val="1"/>
          <dgm:chPref val="1"/>
        </dgm:presLayoutVars>
      </dgm:prSet>
      <dgm:spPr/>
    </dgm:pt>
    <dgm:pt modelId="{D967B276-F0EA-4D31-A3A3-BBC490F423C0}" type="pres">
      <dgm:prSet presAssocID="{2A898140-8097-4D0A-847B-9733D5A0EDA0}" presName="sibTrans" presStyleLbl="sibTrans2D1" presStyleIdx="0" presStyleCnt="0"/>
      <dgm:spPr/>
    </dgm:pt>
    <dgm:pt modelId="{89602593-92A2-4AD3-9D79-4BBD2DA8CA63}" type="pres">
      <dgm:prSet presAssocID="{7188F043-65CD-4410-9A8B-E5946D11722B}" presName="compNode" presStyleCnt="0"/>
      <dgm:spPr/>
    </dgm:pt>
    <dgm:pt modelId="{305DF79C-8D58-4371-A2EF-C8B2B7B43B30}" type="pres">
      <dgm:prSet presAssocID="{7188F043-65CD-4410-9A8B-E5946D11722B}" presName="iconBgRect" presStyleLbl="bgShp" presStyleIdx="1" presStyleCnt="5" custLinFactX="100000" custLinFactY="72832" custLinFactNeighborX="143693" custLinFactNeighborY="100000"/>
      <dgm:spPr/>
    </dgm:pt>
    <dgm:pt modelId="{99AD2979-58E1-4D86-8818-9B3A1CE4C292}" type="pres">
      <dgm:prSet presAssocID="{7188F043-65CD-4410-9A8B-E5946D11722B}" presName="iconRect" presStyleLbl="node1" presStyleIdx="1" presStyleCnt="5" custLinFactX="200000" custLinFactY="100000" custLinFactNeighborX="220159" custLinFactNeighborY="19823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48E8B1D4-E795-4A38-BA11-682DF0FAF351}" type="pres">
      <dgm:prSet presAssocID="{7188F043-65CD-4410-9A8B-E5946D11722B}" presName="spaceRect" presStyleCnt="0"/>
      <dgm:spPr/>
    </dgm:pt>
    <dgm:pt modelId="{95E14A98-0757-47B3-BAFD-2451DE5DA28C}" type="pres">
      <dgm:prSet presAssocID="{7188F043-65CD-4410-9A8B-E5946D11722B}" presName="textRect" presStyleLbl="revTx" presStyleIdx="1" presStyleCnt="5" custScaleX="123511" custLinFactX="19206" custLinFactY="75008" custLinFactNeighborX="100000" custLinFactNeighborY="100000">
        <dgm:presLayoutVars>
          <dgm:chMax val="1"/>
          <dgm:chPref val="1"/>
        </dgm:presLayoutVars>
      </dgm:prSet>
      <dgm:spPr/>
    </dgm:pt>
    <dgm:pt modelId="{E605E1A2-A5E0-40F4-BA31-9F65AFEBB5DB}" type="pres">
      <dgm:prSet presAssocID="{D37A2DDC-1CDF-4F48-BE0A-F420212EF569}" presName="sibTrans" presStyleLbl="sibTrans2D1" presStyleIdx="0" presStyleCnt="0"/>
      <dgm:spPr/>
    </dgm:pt>
    <dgm:pt modelId="{F087D450-9239-43F8-98A6-F4555FBDC0E7}" type="pres">
      <dgm:prSet presAssocID="{18A530CC-3691-4624-A452-0BDE4724B6D4}" presName="compNode" presStyleCnt="0"/>
      <dgm:spPr/>
    </dgm:pt>
    <dgm:pt modelId="{7AD35767-8AE7-42AF-B38B-17EEDA4F0B90}" type="pres">
      <dgm:prSet presAssocID="{18A530CC-3691-4624-A452-0BDE4724B6D4}" presName="iconBgRect" presStyleLbl="bgShp" presStyleIdx="2" presStyleCnt="5" custLinFactNeighborX="-13055" custLinFactNeighborY="4528"/>
      <dgm:spPr/>
    </dgm:pt>
    <dgm:pt modelId="{90353C41-4381-49A3-9649-23C95A9E578A}" type="pres">
      <dgm:prSet presAssocID="{18A530CC-3691-4624-A452-0BDE4724B6D4}" presName="iconRect" presStyleLbl="node1" presStyleIdx="2" presStyleCnt="5" custLinFactNeighborX="-22508" custLinFactNeighborY="780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eciduous tree"/>
        </a:ext>
      </dgm:extLst>
    </dgm:pt>
    <dgm:pt modelId="{6F7649A2-1CAB-4795-918D-5F6508E6A357}" type="pres">
      <dgm:prSet presAssocID="{18A530CC-3691-4624-A452-0BDE4724B6D4}" presName="spaceRect" presStyleCnt="0"/>
      <dgm:spPr/>
    </dgm:pt>
    <dgm:pt modelId="{038304C0-D25F-4CA2-88ED-29014360B82E}" type="pres">
      <dgm:prSet presAssocID="{18A530CC-3691-4624-A452-0BDE4724B6D4}" presName="textRect" presStyleLbl="revTx" presStyleIdx="2" presStyleCnt="5" custLinFactNeighborX="-6000" custLinFactNeighborY="-3264">
        <dgm:presLayoutVars>
          <dgm:chMax val="1"/>
          <dgm:chPref val="1"/>
        </dgm:presLayoutVars>
      </dgm:prSet>
      <dgm:spPr/>
    </dgm:pt>
    <dgm:pt modelId="{3FD44E81-E6CD-4C30-B391-52A1467D2A35}" type="pres">
      <dgm:prSet presAssocID="{93B5C2D5-F2B0-4347-8E20-11D585388330}" presName="sibTrans" presStyleLbl="sibTrans2D1" presStyleIdx="0" presStyleCnt="0"/>
      <dgm:spPr/>
    </dgm:pt>
    <dgm:pt modelId="{79966CEB-D3A4-4FE7-BE7A-7A1C98B4AB4A}" type="pres">
      <dgm:prSet presAssocID="{B3E3D6F0-23DE-4423-8A3A-76858D97C4B7}" presName="compNode" presStyleCnt="0"/>
      <dgm:spPr/>
    </dgm:pt>
    <dgm:pt modelId="{B97B03AF-2E88-4A05-88CA-FDE66FD77F60}" type="pres">
      <dgm:prSet presAssocID="{B3E3D6F0-23DE-4423-8A3A-76858D97C4B7}" presName="iconBgRect" presStyleLbl="bgShp" presStyleIdx="3" presStyleCnt="5" custLinFactX="100000" custLinFactNeighborX="101172" custLinFactNeighborY="7780"/>
      <dgm:spPr/>
    </dgm:pt>
    <dgm:pt modelId="{D48DAC39-0C46-4C62-BCEE-19907B86807B}" type="pres">
      <dgm:prSet presAssocID="{B3E3D6F0-23DE-4423-8A3A-76858D97C4B7}" presName="iconRect" presStyleLbl="node1" presStyleIdx="3" presStyleCnt="5" custLinFactX="146848" custLinFactNeighborX="200000" custLinFactNeighborY="1341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onnections"/>
        </a:ext>
      </dgm:extLst>
    </dgm:pt>
    <dgm:pt modelId="{6F16D0F4-681D-4C5E-8111-10A5B1EB4626}" type="pres">
      <dgm:prSet presAssocID="{B3E3D6F0-23DE-4423-8A3A-76858D97C4B7}" presName="spaceRect" presStyleCnt="0"/>
      <dgm:spPr/>
    </dgm:pt>
    <dgm:pt modelId="{B209B7C1-FAB7-4114-9E6E-075862E66274}" type="pres">
      <dgm:prSet presAssocID="{B3E3D6F0-23DE-4423-8A3A-76858D97C4B7}" presName="textRect" presStyleLbl="revTx" presStyleIdx="3" presStyleCnt="5" custLinFactNeighborX="87232" custLinFactNeighborY="8892">
        <dgm:presLayoutVars>
          <dgm:chMax val="1"/>
          <dgm:chPref val="1"/>
        </dgm:presLayoutVars>
      </dgm:prSet>
      <dgm:spPr/>
    </dgm:pt>
    <dgm:pt modelId="{863F2DC6-1C91-42C4-A642-221A2650010D}" type="pres">
      <dgm:prSet presAssocID="{F1BF9EEA-2B73-4953-8C27-A8104BE71A59}" presName="sibTrans" presStyleLbl="sibTrans2D1" presStyleIdx="0" presStyleCnt="0"/>
      <dgm:spPr/>
    </dgm:pt>
    <dgm:pt modelId="{26327657-3CD6-4B27-8208-5D13F035EB90}" type="pres">
      <dgm:prSet presAssocID="{B4AB9AE0-8E88-4767-BC15-140B8AA17E9E}" presName="compNode" presStyleCnt="0"/>
      <dgm:spPr/>
    </dgm:pt>
    <dgm:pt modelId="{CE6775DC-AB9E-43EE-862C-B67602C07C08}" type="pres">
      <dgm:prSet presAssocID="{B4AB9AE0-8E88-4767-BC15-140B8AA17E9E}" presName="iconBgRect" presStyleLbl="bgShp" presStyleIdx="4" presStyleCnt="5" custLinFactY="-66246" custLinFactNeighborX="14121" custLinFactNeighborY="-100000"/>
      <dgm:spPr/>
    </dgm:pt>
    <dgm:pt modelId="{C135A3C1-7070-4CCC-AE9F-D3AA0EC2C6F1}" type="pres">
      <dgm:prSet presAssocID="{B4AB9AE0-8E88-4767-BC15-140B8AA17E9E}" presName="iconRect" presStyleLbl="node1" presStyleIdx="4" presStyleCnt="5" custLinFactY="-100000" custLinFactNeighborX="24347" custLinFactNeighborY="-186632"/>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Blog with solid fill"/>
        </a:ext>
      </dgm:extLst>
    </dgm:pt>
    <dgm:pt modelId="{53CE1A4D-3278-4E52-A272-E8FCAE637EA6}" type="pres">
      <dgm:prSet presAssocID="{B4AB9AE0-8E88-4767-BC15-140B8AA17E9E}" presName="spaceRect" presStyleCnt="0"/>
      <dgm:spPr/>
    </dgm:pt>
    <dgm:pt modelId="{47C276F2-F3DA-43E9-93F7-0118E9C2CA48}" type="pres">
      <dgm:prSet presAssocID="{B4AB9AE0-8E88-4767-BC15-140B8AA17E9E}" presName="textRect" presStyleLbl="revTx" presStyleIdx="4" presStyleCnt="5" custLinFactY="-66246" custLinFactNeighborX="6503" custLinFactNeighborY="-100000">
        <dgm:presLayoutVars>
          <dgm:chMax val="1"/>
          <dgm:chPref val="1"/>
        </dgm:presLayoutVars>
      </dgm:prSet>
      <dgm:spPr/>
    </dgm:pt>
  </dgm:ptLst>
  <dgm:cxnLst>
    <dgm:cxn modelId="{D3213D0D-FBB1-4700-858F-FC8519C9DB1D}" srcId="{0220895C-84F6-4AD8-A48F-F3BAA3AF6396}" destId="{76AEEE22-08E1-4F13-8F05-A0E3D3141D26}" srcOrd="0" destOrd="0" parTransId="{FDBB9EB7-34BD-40FC-B4B0-5DAC658B99C3}" sibTransId="{2A898140-8097-4D0A-847B-9733D5A0EDA0}"/>
    <dgm:cxn modelId="{7C87F062-F058-4F11-99F0-B51EF30E59FB}" type="presOf" srcId="{93B5C2D5-F2B0-4347-8E20-11D585388330}" destId="{3FD44E81-E6CD-4C30-B391-52A1467D2A35}" srcOrd="0" destOrd="0" presId="urn:microsoft.com/office/officeart/2018/2/layout/IconCircleList"/>
    <dgm:cxn modelId="{1DD88B45-0947-4B13-82BF-7E79A3074AEC}" srcId="{0220895C-84F6-4AD8-A48F-F3BAA3AF6396}" destId="{B3E3D6F0-23DE-4423-8A3A-76858D97C4B7}" srcOrd="3" destOrd="0" parTransId="{6AC092F7-F7B4-44D8-AB61-26951855127A}" sibTransId="{F1BF9EEA-2B73-4953-8C27-A8104BE71A59}"/>
    <dgm:cxn modelId="{1D1CB36A-D003-471B-A7BD-3761A1D68E02}" type="presOf" srcId="{0220895C-84F6-4AD8-A48F-F3BAA3AF6396}" destId="{852EE4D2-DD70-4FF1-879D-E35A0DBFB7A5}" srcOrd="0" destOrd="0" presId="urn:microsoft.com/office/officeart/2018/2/layout/IconCircleList"/>
    <dgm:cxn modelId="{6317E14B-E96C-40DA-BA5D-4A9A0E5507F9}" type="presOf" srcId="{B4AB9AE0-8E88-4767-BC15-140B8AA17E9E}" destId="{47C276F2-F3DA-43E9-93F7-0118E9C2CA48}" srcOrd="0" destOrd="0" presId="urn:microsoft.com/office/officeart/2018/2/layout/IconCircleList"/>
    <dgm:cxn modelId="{03DD3C7B-3582-432C-AB4F-07AE8014CFE8}" type="presOf" srcId="{7188F043-65CD-4410-9A8B-E5946D11722B}" destId="{95E14A98-0757-47B3-BAFD-2451DE5DA28C}" srcOrd="0" destOrd="0" presId="urn:microsoft.com/office/officeart/2018/2/layout/IconCircleList"/>
    <dgm:cxn modelId="{EA94E780-5621-44DB-97CF-32925BC4C5C8}" srcId="{0220895C-84F6-4AD8-A48F-F3BAA3AF6396}" destId="{7188F043-65CD-4410-9A8B-E5946D11722B}" srcOrd="1" destOrd="0" parTransId="{5E561A3E-DF2D-4DC0-8B29-42979086BCAD}" sibTransId="{D37A2DDC-1CDF-4F48-BE0A-F420212EF569}"/>
    <dgm:cxn modelId="{55419183-EFCC-4665-9672-346477DDB60B}" type="presOf" srcId="{76AEEE22-08E1-4F13-8F05-A0E3D3141D26}" destId="{0A8A122E-ACE9-4583-A646-37B80614D181}" srcOrd="0" destOrd="0" presId="urn:microsoft.com/office/officeart/2018/2/layout/IconCircleList"/>
    <dgm:cxn modelId="{11F91B97-4EE0-426D-993C-3229E12328A6}" type="presOf" srcId="{F1BF9EEA-2B73-4953-8C27-A8104BE71A59}" destId="{863F2DC6-1C91-42C4-A642-221A2650010D}" srcOrd="0" destOrd="0" presId="urn:microsoft.com/office/officeart/2018/2/layout/IconCircleList"/>
    <dgm:cxn modelId="{1ADF78B5-EF8D-4C84-9657-378BCB7C177A}" type="presOf" srcId="{B3E3D6F0-23DE-4423-8A3A-76858D97C4B7}" destId="{B209B7C1-FAB7-4114-9E6E-075862E66274}" srcOrd="0" destOrd="0" presId="urn:microsoft.com/office/officeart/2018/2/layout/IconCircleList"/>
    <dgm:cxn modelId="{BF661BBD-D887-4A47-8EEC-4F3D8AE880C9}" type="presOf" srcId="{2A898140-8097-4D0A-847B-9733D5A0EDA0}" destId="{D967B276-F0EA-4D31-A3A3-BBC490F423C0}" srcOrd="0" destOrd="0" presId="urn:microsoft.com/office/officeart/2018/2/layout/IconCircleList"/>
    <dgm:cxn modelId="{B412D7C9-6FA5-4C1B-BE09-BAF0E5D10D7F}" type="presOf" srcId="{D37A2DDC-1CDF-4F48-BE0A-F420212EF569}" destId="{E605E1A2-A5E0-40F4-BA31-9F65AFEBB5DB}" srcOrd="0" destOrd="0" presId="urn:microsoft.com/office/officeart/2018/2/layout/IconCircleList"/>
    <dgm:cxn modelId="{DC7A6AD3-0BB0-4794-B859-38AF1D6CB267}" srcId="{0220895C-84F6-4AD8-A48F-F3BAA3AF6396}" destId="{18A530CC-3691-4624-A452-0BDE4724B6D4}" srcOrd="2" destOrd="0" parTransId="{1C3B09D3-3146-4573-9095-C4A914196375}" sibTransId="{93B5C2D5-F2B0-4347-8E20-11D585388330}"/>
    <dgm:cxn modelId="{C2703CE9-99D5-4BE3-A6D8-FD05F04B2E0B}" srcId="{0220895C-84F6-4AD8-A48F-F3BAA3AF6396}" destId="{B4AB9AE0-8E88-4767-BC15-140B8AA17E9E}" srcOrd="4" destOrd="0" parTransId="{438DD171-C3B6-4C21-BFFD-FBE0431BC4DE}" sibTransId="{D58DBBAD-1015-46A3-B42E-78E3DC5B61A6}"/>
    <dgm:cxn modelId="{8D2082F4-6D9D-4527-91D6-F487ED21D2B9}" type="presOf" srcId="{18A530CC-3691-4624-A452-0BDE4724B6D4}" destId="{038304C0-D25F-4CA2-88ED-29014360B82E}" srcOrd="0" destOrd="0" presId="urn:microsoft.com/office/officeart/2018/2/layout/IconCircleList"/>
    <dgm:cxn modelId="{C60842ED-03EA-49F4-BBD6-DD37583C9253}" type="presParOf" srcId="{852EE4D2-DD70-4FF1-879D-E35A0DBFB7A5}" destId="{5C3513BE-64FC-40E2-9E67-3E95516AF184}" srcOrd="0" destOrd="0" presId="urn:microsoft.com/office/officeart/2018/2/layout/IconCircleList"/>
    <dgm:cxn modelId="{10921DF4-2E30-4675-96EA-7034917757EC}" type="presParOf" srcId="{5C3513BE-64FC-40E2-9E67-3E95516AF184}" destId="{44C5DBCD-1864-45F5-9929-91CBDCAAC1AB}" srcOrd="0" destOrd="0" presId="urn:microsoft.com/office/officeart/2018/2/layout/IconCircleList"/>
    <dgm:cxn modelId="{DA0F7B75-7E77-4E7F-A2D6-6CE92C323AD4}" type="presParOf" srcId="{44C5DBCD-1864-45F5-9929-91CBDCAAC1AB}" destId="{7F6625DE-7D91-4510-8D1B-14037C9A07F8}" srcOrd="0" destOrd="0" presId="urn:microsoft.com/office/officeart/2018/2/layout/IconCircleList"/>
    <dgm:cxn modelId="{27DA9166-B53A-4384-82E6-A661DDE49D61}" type="presParOf" srcId="{44C5DBCD-1864-45F5-9929-91CBDCAAC1AB}" destId="{3FB295A7-AAA8-4632-8F49-B95DC9780520}" srcOrd="1" destOrd="0" presId="urn:microsoft.com/office/officeart/2018/2/layout/IconCircleList"/>
    <dgm:cxn modelId="{0654323F-56E7-40CD-B31B-AFF2DDF9743E}" type="presParOf" srcId="{44C5DBCD-1864-45F5-9929-91CBDCAAC1AB}" destId="{5B616690-EE4F-44DA-80EF-7815F5DFA604}" srcOrd="2" destOrd="0" presId="urn:microsoft.com/office/officeart/2018/2/layout/IconCircleList"/>
    <dgm:cxn modelId="{7EF1DB76-9CD9-41EB-9CB0-76AE0549B8A1}" type="presParOf" srcId="{44C5DBCD-1864-45F5-9929-91CBDCAAC1AB}" destId="{0A8A122E-ACE9-4583-A646-37B80614D181}" srcOrd="3" destOrd="0" presId="urn:microsoft.com/office/officeart/2018/2/layout/IconCircleList"/>
    <dgm:cxn modelId="{BB9ED78B-5923-4FF5-9D62-30438BD6E358}" type="presParOf" srcId="{5C3513BE-64FC-40E2-9E67-3E95516AF184}" destId="{D967B276-F0EA-4D31-A3A3-BBC490F423C0}" srcOrd="1" destOrd="0" presId="urn:microsoft.com/office/officeart/2018/2/layout/IconCircleList"/>
    <dgm:cxn modelId="{5842607C-54BF-4026-BCA6-5A100E890CB7}" type="presParOf" srcId="{5C3513BE-64FC-40E2-9E67-3E95516AF184}" destId="{89602593-92A2-4AD3-9D79-4BBD2DA8CA63}" srcOrd="2" destOrd="0" presId="urn:microsoft.com/office/officeart/2018/2/layout/IconCircleList"/>
    <dgm:cxn modelId="{A0094075-EB55-4F44-B25F-1DA907D0FA55}" type="presParOf" srcId="{89602593-92A2-4AD3-9D79-4BBD2DA8CA63}" destId="{305DF79C-8D58-4371-A2EF-C8B2B7B43B30}" srcOrd="0" destOrd="0" presId="urn:microsoft.com/office/officeart/2018/2/layout/IconCircleList"/>
    <dgm:cxn modelId="{90CDA967-BC7C-49A6-9539-6BF70F654BA6}" type="presParOf" srcId="{89602593-92A2-4AD3-9D79-4BBD2DA8CA63}" destId="{99AD2979-58E1-4D86-8818-9B3A1CE4C292}" srcOrd="1" destOrd="0" presId="urn:microsoft.com/office/officeart/2018/2/layout/IconCircleList"/>
    <dgm:cxn modelId="{FE645CE4-5043-4C5D-94AD-3A9B33542C63}" type="presParOf" srcId="{89602593-92A2-4AD3-9D79-4BBD2DA8CA63}" destId="{48E8B1D4-E795-4A38-BA11-682DF0FAF351}" srcOrd="2" destOrd="0" presId="urn:microsoft.com/office/officeart/2018/2/layout/IconCircleList"/>
    <dgm:cxn modelId="{7BCA3D1B-BF8A-44CC-B336-FB63BFDD0219}" type="presParOf" srcId="{89602593-92A2-4AD3-9D79-4BBD2DA8CA63}" destId="{95E14A98-0757-47B3-BAFD-2451DE5DA28C}" srcOrd="3" destOrd="0" presId="urn:microsoft.com/office/officeart/2018/2/layout/IconCircleList"/>
    <dgm:cxn modelId="{F23585A3-8B60-4207-9080-050415FDCD09}" type="presParOf" srcId="{5C3513BE-64FC-40E2-9E67-3E95516AF184}" destId="{E605E1A2-A5E0-40F4-BA31-9F65AFEBB5DB}" srcOrd="3" destOrd="0" presId="urn:microsoft.com/office/officeart/2018/2/layout/IconCircleList"/>
    <dgm:cxn modelId="{747E2525-0B39-4C2D-811F-9A97F136D9FD}" type="presParOf" srcId="{5C3513BE-64FC-40E2-9E67-3E95516AF184}" destId="{F087D450-9239-43F8-98A6-F4555FBDC0E7}" srcOrd="4" destOrd="0" presId="urn:microsoft.com/office/officeart/2018/2/layout/IconCircleList"/>
    <dgm:cxn modelId="{01D12362-52BE-468F-8329-1FF869F2B15D}" type="presParOf" srcId="{F087D450-9239-43F8-98A6-F4555FBDC0E7}" destId="{7AD35767-8AE7-42AF-B38B-17EEDA4F0B90}" srcOrd="0" destOrd="0" presId="urn:microsoft.com/office/officeart/2018/2/layout/IconCircleList"/>
    <dgm:cxn modelId="{D08D17F8-E5A6-4DE3-BB00-A810F10F4355}" type="presParOf" srcId="{F087D450-9239-43F8-98A6-F4555FBDC0E7}" destId="{90353C41-4381-49A3-9649-23C95A9E578A}" srcOrd="1" destOrd="0" presId="urn:microsoft.com/office/officeart/2018/2/layout/IconCircleList"/>
    <dgm:cxn modelId="{10D06619-90F2-4C21-A7AD-BC8D917CD7AE}" type="presParOf" srcId="{F087D450-9239-43F8-98A6-F4555FBDC0E7}" destId="{6F7649A2-1CAB-4795-918D-5F6508E6A357}" srcOrd="2" destOrd="0" presId="urn:microsoft.com/office/officeart/2018/2/layout/IconCircleList"/>
    <dgm:cxn modelId="{7A897832-7BD0-4E92-A384-0483CB64298E}" type="presParOf" srcId="{F087D450-9239-43F8-98A6-F4555FBDC0E7}" destId="{038304C0-D25F-4CA2-88ED-29014360B82E}" srcOrd="3" destOrd="0" presId="urn:microsoft.com/office/officeart/2018/2/layout/IconCircleList"/>
    <dgm:cxn modelId="{5C1E8D8E-B309-4C8F-AAA9-D083DFDE9E05}" type="presParOf" srcId="{5C3513BE-64FC-40E2-9E67-3E95516AF184}" destId="{3FD44E81-E6CD-4C30-B391-52A1467D2A35}" srcOrd="5" destOrd="0" presId="urn:microsoft.com/office/officeart/2018/2/layout/IconCircleList"/>
    <dgm:cxn modelId="{AADAFC85-2CD3-4D22-9700-36560DDEA225}" type="presParOf" srcId="{5C3513BE-64FC-40E2-9E67-3E95516AF184}" destId="{79966CEB-D3A4-4FE7-BE7A-7A1C98B4AB4A}" srcOrd="6" destOrd="0" presId="urn:microsoft.com/office/officeart/2018/2/layout/IconCircleList"/>
    <dgm:cxn modelId="{B2713B92-58BC-4F85-A7C5-1CA72D133BED}" type="presParOf" srcId="{79966CEB-D3A4-4FE7-BE7A-7A1C98B4AB4A}" destId="{B97B03AF-2E88-4A05-88CA-FDE66FD77F60}" srcOrd="0" destOrd="0" presId="urn:microsoft.com/office/officeart/2018/2/layout/IconCircleList"/>
    <dgm:cxn modelId="{204EE799-BAAC-411A-9E6D-284B097D3B78}" type="presParOf" srcId="{79966CEB-D3A4-4FE7-BE7A-7A1C98B4AB4A}" destId="{D48DAC39-0C46-4C62-BCEE-19907B86807B}" srcOrd="1" destOrd="0" presId="urn:microsoft.com/office/officeart/2018/2/layout/IconCircleList"/>
    <dgm:cxn modelId="{5DD1F69D-658E-43D6-BD33-E34056D67365}" type="presParOf" srcId="{79966CEB-D3A4-4FE7-BE7A-7A1C98B4AB4A}" destId="{6F16D0F4-681D-4C5E-8111-10A5B1EB4626}" srcOrd="2" destOrd="0" presId="urn:microsoft.com/office/officeart/2018/2/layout/IconCircleList"/>
    <dgm:cxn modelId="{E6D6B2F5-7A0D-456D-AF3B-378F6509864C}" type="presParOf" srcId="{79966CEB-D3A4-4FE7-BE7A-7A1C98B4AB4A}" destId="{B209B7C1-FAB7-4114-9E6E-075862E66274}" srcOrd="3" destOrd="0" presId="urn:microsoft.com/office/officeart/2018/2/layout/IconCircleList"/>
    <dgm:cxn modelId="{09A9A72C-D00C-4C08-8EB5-3A238F2917D5}" type="presParOf" srcId="{5C3513BE-64FC-40E2-9E67-3E95516AF184}" destId="{863F2DC6-1C91-42C4-A642-221A2650010D}" srcOrd="7" destOrd="0" presId="urn:microsoft.com/office/officeart/2018/2/layout/IconCircleList"/>
    <dgm:cxn modelId="{28C1223C-6D4B-4200-B6CF-AA1D7E25B1C4}" type="presParOf" srcId="{5C3513BE-64FC-40E2-9E67-3E95516AF184}" destId="{26327657-3CD6-4B27-8208-5D13F035EB90}" srcOrd="8" destOrd="0" presId="urn:microsoft.com/office/officeart/2018/2/layout/IconCircleList"/>
    <dgm:cxn modelId="{72E45689-12E3-4287-BA5E-2A05F8A9078C}" type="presParOf" srcId="{26327657-3CD6-4B27-8208-5D13F035EB90}" destId="{CE6775DC-AB9E-43EE-862C-B67602C07C08}" srcOrd="0" destOrd="0" presId="urn:microsoft.com/office/officeart/2018/2/layout/IconCircleList"/>
    <dgm:cxn modelId="{E229C35B-39E9-4BF2-8832-D2782B56669E}" type="presParOf" srcId="{26327657-3CD6-4B27-8208-5D13F035EB90}" destId="{C135A3C1-7070-4CCC-AE9F-D3AA0EC2C6F1}" srcOrd="1" destOrd="0" presId="urn:microsoft.com/office/officeart/2018/2/layout/IconCircleList"/>
    <dgm:cxn modelId="{D1F5E2CA-F85A-48BC-ACFE-C6C5DDBDAE7F}" type="presParOf" srcId="{26327657-3CD6-4B27-8208-5D13F035EB90}" destId="{53CE1A4D-3278-4E52-A272-E8FCAE637EA6}" srcOrd="2" destOrd="0" presId="urn:microsoft.com/office/officeart/2018/2/layout/IconCircleList"/>
    <dgm:cxn modelId="{9BD18412-26BB-4956-9CBA-FE9D680E5A21}" type="presParOf" srcId="{26327657-3CD6-4B27-8208-5D13F035EB90}" destId="{47C276F2-F3DA-43E9-93F7-0118E9C2CA48}"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FCBF40-E885-4885-8C42-E15AF4667923}"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776A6296-4720-4A31-B471-C33AA32C7F0A}">
      <dgm:prSet/>
      <dgm:spPr/>
      <dgm:t>
        <a:bodyPr/>
        <a:lstStyle/>
        <a:p>
          <a:pPr rtl="0"/>
          <a:r>
            <a:rPr lang="en-GB" dirty="0">
              <a:latin typeface="Calibri Light" panose="020F0302020204030204"/>
            </a:rPr>
            <a:t>Must</a:t>
          </a:r>
          <a:r>
            <a:rPr lang="en-GB" dirty="0"/>
            <a:t> show proof of ownership or tenancy</a:t>
          </a:r>
          <a:r>
            <a:rPr lang="en-GB" dirty="0">
              <a:latin typeface="Calibri Light" panose="020F0302020204030204"/>
            </a:rPr>
            <a:t> of the site</a:t>
          </a:r>
          <a:endParaRPr lang="en-US" dirty="0"/>
        </a:p>
      </dgm:t>
    </dgm:pt>
    <dgm:pt modelId="{5D567DE8-0EAA-4AFE-99BE-48A5CCF6024B}" type="parTrans" cxnId="{CDE4AF63-080C-49F2-B536-B74281D598CC}">
      <dgm:prSet/>
      <dgm:spPr/>
      <dgm:t>
        <a:bodyPr/>
        <a:lstStyle/>
        <a:p>
          <a:endParaRPr lang="en-US"/>
        </a:p>
      </dgm:t>
    </dgm:pt>
    <dgm:pt modelId="{D4FDA89B-D28C-4281-9CB8-56174E96678A}" type="sibTrans" cxnId="{CDE4AF63-080C-49F2-B536-B74281D598CC}">
      <dgm:prSet/>
      <dgm:spPr/>
      <dgm:t>
        <a:bodyPr/>
        <a:lstStyle/>
        <a:p>
          <a:endParaRPr lang="en-US"/>
        </a:p>
      </dgm:t>
    </dgm:pt>
    <dgm:pt modelId="{7B1B4B03-328B-4558-AE2D-0C5E71456DE9}">
      <dgm:prSet/>
      <dgm:spPr/>
      <dgm:t>
        <a:bodyPr/>
        <a:lstStyle/>
        <a:p>
          <a:r>
            <a:rPr lang="en-GB" dirty="0"/>
            <a:t>The minimum size to be eligible for woodland is half a hectare (0.5) and 20 meters in width</a:t>
          </a:r>
          <a:endParaRPr lang="en-US" dirty="0"/>
        </a:p>
      </dgm:t>
    </dgm:pt>
    <dgm:pt modelId="{211A3837-C3F2-41B0-96DC-BFFE66D20DDD}" type="parTrans" cxnId="{D1E1F9F6-36A9-42BC-B8BB-A88083BF8B62}">
      <dgm:prSet/>
      <dgm:spPr/>
      <dgm:t>
        <a:bodyPr/>
        <a:lstStyle/>
        <a:p>
          <a:endParaRPr lang="en-US"/>
        </a:p>
      </dgm:t>
    </dgm:pt>
    <dgm:pt modelId="{42B07322-2CB7-45E2-8202-67A19B39D98C}" type="sibTrans" cxnId="{D1E1F9F6-36A9-42BC-B8BB-A88083BF8B62}">
      <dgm:prSet/>
      <dgm:spPr/>
      <dgm:t>
        <a:bodyPr/>
        <a:lstStyle/>
        <a:p>
          <a:endParaRPr lang="en-US"/>
        </a:p>
      </dgm:t>
    </dgm:pt>
    <dgm:pt modelId="{420FA5D3-CA88-4BF7-A1AE-02182E12F1F6}">
      <dgm:prSet/>
      <dgm:spPr/>
      <dgm:t>
        <a:bodyPr/>
        <a:lstStyle/>
        <a:p>
          <a:r>
            <a:rPr lang="en-GB" dirty="0"/>
            <a:t>A defined project time commitment between 40 to 100-year</a:t>
          </a:r>
          <a:endParaRPr lang="en-US" dirty="0"/>
        </a:p>
      </dgm:t>
    </dgm:pt>
    <dgm:pt modelId="{3CD83A8F-311F-4FFE-AEC0-44CB1500C3B9}" type="parTrans" cxnId="{E26B8210-7884-41CC-81BC-736315D3000D}">
      <dgm:prSet/>
      <dgm:spPr/>
      <dgm:t>
        <a:bodyPr/>
        <a:lstStyle/>
        <a:p>
          <a:endParaRPr lang="en-US"/>
        </a:p>
      </dgm:t>
    </dgm:pt>
    <dgm:pt modelId="{F57BD669-8031-4C4D-9DBC-40260D9D40CA}" type="sibTrans" cxnId="{E26B8210-7884-41CC-81BC-736315D3000D}">
      <dgm:prSet/>
      <dgm:spPr/>
      <dgm:t>
        <a:bodyPr/>
        <a:lstStyle/>
        <a:p>
          <a:endParaRPr lang="en-US"/>
        </a:p>
      </dgm:t>
    </dgm:pt>
    <dgm:pt modelId="{DB0CAB74-13D4-4E1E-94F0-4594E3F6FDE4}">
      <dgm:prSet/>
      <dgm:spPr/>
      <dgm:t>
        <a:bodyPr/>
        <a:lstStyle/>
        <a:p>
          <a:pPr rtl="0"/>
          <a:r>
            <a:rPr lang="en-GB" u="sng" dirty="0">
              <a:solidFill>
                <a:schemeClr val="bg1"/>
              </a:solidFill>
            </a:rPr>
            <a:t>Project must</a:t>
          </a:r>
          <a:r>
            <a:rPr lang="en-GB" u="sng" dirty="0">
              <a:solidFill>
                <a:schemeClr val="bg1"/>
              </a:solidFill>
              <a:latin typeface="Calibri Light" panose="020F0302020204030204"/>
            </a:rPr>
            <a:t> </a:t>
          </a:r>
          <a:r>
            <a:rPr lang="en-GB" u="sng" dirty="0">
              <a:solidFill>
                <a:schemeClr val="bg1"/>
              </a:solidFill>
            </a:rPr>
            <a:t>register with the WCC</a:t>
          </a:r>
        </a:p>
      </dgm:t>
    </dgm:pt>
    <dgm:pt modelId="{5996F97E-F6D7-440B-A5A7-53DB8DF93150}" type="parTrans" cxnId="{47E540A9-FCF0-401A-B5CD-683EB3860F3C}">
      <dgm:prSet/>
      <dgm:spPr/>
      <dgm:t>
        <a:bodyPr/>
        <a:lstStyle/>
        <a:p>
          <a:endParaRPr lang="en-US"/>
        </a:p>
      </dgm:t>
    </dgm:pt>
    <dgm:pt modelId="{929B008B-82AB-4501-92CB-23C4C772D12A}" type="sibTrans" cxnId="{47E540A9-FCF0-401A-B5CD-683EB3860F3C}">
      <dgm:prSet/>
      <dgm:spPr/>
      <dgm:t>
        <a:bodyPr/>
        <a:lstStyle/>
        <a:p>
          <a:endParaRPr lang="en-US"/>
        </a:p>
      </dgm:t>
    </dgm:pt>
    <dgm:pt modelId="{BADE6E22-32B6-430F-947D-C4379BC64F61}">
      <dgm:prSet/>
      <dgm:spPr/>
      <dgm:t>
        <a:bodyPr/>
        <a:lstStyle/>
        <a:p>
          <a:pPr rtl="0"/>
          <a:r>
            <a:rPr lang="en-GB" dirty="0"/>
            <a:t>Suitable site which has not been wooded on in the last 25 years and not over peat depth requirements</a:t>
          </a:r>
          <a:r>
            <a:rPr lang="en-GB" dirty="0">
              <a:latin typeface="Calibri Light" panose="020F0302020204030204"/>
            </a:rPr>
            <a:t> </a:t>
          </a:r>
          <a:endParaRPr lang="en-US" dirty="0"/>
        </a:p>
      </dgm:t>
    </dgm:pt>
    <dgm:pt modelId="{559B2362-08EC-40D0-9003-64F7E5577B93}" type="parTrans" cxnId="{BCC15A57-6C47-42DF-B6FA-ABD752E1E181}">
      <dgm:prSet/>
      <dgm:spPr/>
      <dgm:t>
        <a:bodyPr/>
        <a:lstStyle/>
        <a:p>
          <a:endParaRPr lang="en-US"/>
        </a:p>
      </dgm:t>
    </dgm:pt>
    <dgm:pt modelId="{71C03113-1FCD-437C-B57B-B8CAD0B60F29}" type="sibTrans" cxnId="{BCC15A57-6C47-42DF-B6FA-ABD752E1E181}">
      <dgm:prSet/>
      <dgm:spPr/>
      <dgm:t>
        <a:bodyPr/>
        <a:lstStyle/>
        <a:p>
          <a:endParaRPr lang="en-US"/>
        </a:p>
      </dgm:t>
    </dgm:pt>
    <dgm:pt modelId="{E891E248-1097-4D32-81B0-1DCCD9E5C5F8}">
      <dgm:prSet/>
      <dgm:spPr/>
      <dgm:t>
        <a:bodyPr/>
        <a:lstStyle/>
        <a:p>
          <a:r>
            <a:rPr lang="en-GB" dirty="0"/>
            <a:t>Must be compliant with </a:t>
          </a:r>
          <a:r>
            <a:rPr lang="en-GB" u="sng"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UK Forestry Standard</a:t>
          </a:r>
          <a:r>
            <a:rPr lang="en-GB"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 </a:t>
          </a:r>
          <a:r>
            <a:rPr lang="en-GB" dirty="0"/>
            <a:t>&amp; Woodland Carbon Code</a:t>
          </a:r>
          <a:endParaRPr lang="en-US" dirty="0"/>
        </a:p>
      </dgm:t>
    </dgm:pt>
    <dgm:pt modelId="{10550179-074E-4A0E-9FE6-87721ED78009}" type="parTrans" cxnId="{08152C92-8A93-4ADC-970F-5542753D4475}">
      <dgm:prSet/>
      <dgm:spPr/>
      <dgm:t>
        <a:bodyPr/>
        <a:lstStyle/>
        <a:p>
          <a:endParaRPr lang="en-US"/>
        </a:p>
      </dgm:t>
    </dgm:pt>
    <dgm:pt modelId="{BAF6E567-E9AC-4EB1-B364-6C106F825A76}" type="sibTrans" cxnId="{08152C92-8A93-4ADC-970F-5542753D4475}">
      <dgm:prSet/>
      <dgm:spPr/>
      <dgm:t>
        <a:bodyPr/>
        <a:lstStyle/>
        <a:p>
          <a:endParaRPr lang="en-US"/>
        </a:p>
      </dgm:t>
    </dgm:pt>
    <dgm:pt modelId="{06022665-1348-469B-83BD-55785FCDDD38}">
      <dgm:prSet/>
      <dgm:spPr/>
      <dgm:t>
        <a:bodyPr/>
        <a:lstStyle/>
        <a:p>
          <a:r>
            <a:rPr lang="en-GB" dirty="0"/>
            <a:t>Be validated within three years of registration and maintain verification for the duration of the project</a:t>
          </a:r>
        </a:p>
      </dgm:t>
    </dgm:pt>
    <dgm:pt modelId="{A642D788-ADDA-4802-8847-F438CB0826D4}" type="parTrans" cxnId="{52C4F489-64FE-4E93-B104-7A4767FB31AD}">
      <dgm:prSet/>
      <dgm:spPr/>
      <dgm:t>
        <a:bodyPr/>
        <a:lstStyle/>
        <a:p>
          <a:endParaRPr lang="en-US"/>
        </a:p>
      </dgm:t>
    </dgm:pt>
    <dgm:pt modelId="{7A0B7139-6726-4ABC-A363-37C135DBADCD}" type="sibTrans" cxnId="{52C4F489-64FE-4E93-B104-7A4767FB31AD}">
      <dgm:prSet/>
      <dgm:spPr/>
      <dgm:t>
        <a:bodyPr/>
        <a:lstStyle/>
        <a:p>
          <a:endParaRPr lang="en-US"/>
        </a:p>
      </dgm:t>
    </dgm:pt>
    <dgm:pt modelId="{C1970E49-7FC5-4DEF-8FD4-E74F05AF3CC7}">
      <dgm:prSet/>
      <dgm:spPr/>
      <dgm:t>
        <a:bodyPr/>
        <a:lstStyle/>
        <a:p>
          <a:pPr rtl="0"/>
          <a:r>
            <a:rPr lang="en-GB" dirty="0"/>
            <a:t>Institution </a:t>
          </a:r>
          <a:r>
            <a:rPr lang="en-GB" dirty="0">
              <a:latin typeface="Calibri Light" panose="020F0302020204030204"/>
            </a:rPr>
            <a:t>has to have</a:t>
          </a:r>
          <a:r>
            <a:rPr lang="en-GB" dirty="0"/>
            <a:t> resources to manage the project</a:t>
          </a:r>
          <a:endParaRPr lang="en-US" dirty="0"/>
        </a:p>
      </dgm:t>
    </dgm:pt>
    <dgm:pt modelId="{FA8C5EE4-39C7-428F-A1FB-F1E0463BAF8A}" type="parTrans" cxnId="{5F400B0E-668A-4457-A11C-675D45BC2F6A}">
      <dgm:prSet/>
      <dgm:spPr/>
      <dgm:t>
        <a:bodyPr/>
        <a:lstStyle/>
        <a:p>
          <a:endParaRPr lang="en-US"/>
        </a:p>
      </dgm:t>
    </dgm:pt>
    <dgm:pt modelId="{65E99F4E-2279-4B61-86A9-81DD048AA286}" type="sibTrans" cxnId="{5F400B0E-668A-4457-A11C-675D45BC2F6A}">
      <dgm:prSet/>
      <dgm:spPr/>
      <dgm:t>
        <a:bodyPr/>
        <a:lstStyle/>
        <a:p>
          <a:endParaRPr lang="en-US"/>
        </a:p>
      </dgm:t>
    </dgm:pt>
    <dgm:pt modelId="{AE9C6E7A-CF01-4288-9482-D2FBB63C90A1}" type="pres">
      <dgm:prSet presAssocID="{A8FCBF40-E885-4885-8C42-E15AF4667923}" presName="Name0" presStyleCnt="0">
        <dgm:presLayoutVars>
          <dgm:dir/>
          <dgm:resizeHandles val="exact"/>
        </dgm:presLayoutVars>
      </dgm:prSet>
      <dgm:spPr/>
    </dgm:pt>
    <dgm:pt modelId="{6BEA5173-95EB-468C-81C5-EDA7C28A5DBE}" type="pres">
      <dgm:prSet presAssocID="{776A6296-4720-4A31-B471-C33AA32C7F0A}" presName="node" presStyleLbl="node1" presStyleIdx="0" presStyleCnt="8">
        <dgm:presLayoutVars>
          <dgm:bulletEnabled val="1"/>
        </dgm:presLayoutVars>
      </dgm:prSet>
      <dgm:spPr/>
    </dgm:pt>
    <dgm:pt modelId="{F41D35AB-4433-4D76-B562-E870C1B67791}" type="pres">
      <dgm:prSet presAssocID="{D4FDA89B-D28C-4281-9CB8-56174E96678A}" presName="sibTrans" presStyleLbl="sibTrans1D1" presStyleIdx="0" presStyleCnt="7"/>
      <dgm:spPr/>
    </dgm:pt>
    <dgm:pt modelId="{1AD4A717-C3CC-4B5A-8410-181E0D19E777}" type="pres">
      <dgm:prSet presAssocID="{D4FDA89B-D28C-4281-9CB8-56174E96678A}" presName="connectorText" presStyleLbl="sibTrans1D1" presStyleIdx="0" presStyleCnt="7"/>
      <dgm:spPr/>
    </dgm:pt>
    <dgm:pt modelId="{D5B34E8B-2CCA-435D-A18F-92D7A86C81BB}" type="pres">
      <dgm:prSet presAssocID="{7B1B4B03-328B-4558-AE2D-0C5E71456DE9}" presName="node" presStyleLbl="node1" presStyleIdx="1" presStyleCnt="8">
        <dgm:presLayoutVars>
          <dgm:bulletEnabled val="1"/>
        </dgm:presLayoutVars>
      </dgm:prSet>
      <dgm:spPr/>
    </dgm:pt>
    <dgm:pt modelId="{584C58B6-F2BE-4C60-9163-D95806E6B75A}" type="pres">
      <dgm:prSet presAssocID="{42B07322-2CB7-45E2-8202-67A19B39D98C}" presName="sibTrans" presStyleLbl="sibTrans1D1" presStyleIdx="1" presStyleCnt="7"/>
      <dgm:spPr/>
    </dgm:pt>
    <dgm:pt modelId="{36304E26-ACCD-4109-B49F-41BC50304B76}" type="pres">
      <dgm:prSet presAssocID="{42B07322-2CB7-45E2-8202-67A19B39D98C}" presName="connectorText" presStyleLbl="sibTrans1D1" presStyleIdx="1" presStyleCnt="7"/>
      <dgm:spPr/>
    </dgm:pt>
    <dgm:pt modelId="{AF4A99CA-9D25-4A7F-B6F4-FA156E6ED15D}" type="pres">
      <dgm:prSet presAssocID="{420FA5D3-CA88-4BF7-A1AE-02182E12F1F6}" presName="node" presStyleLbl="node1" presStyleIdx="2" presStyleCnt="8">
        <dgm:presLayoutVars>
          <dgm:bulletEnabled val="1"/>
        </dgm:presLayoutVars>
      </dgm:prSet>
      <dgm:spPr/>
    </dgm:pt>
    <dgm:pt modelId="{4389C028-17BF-4194-B2A5-0F0C380AC400}" type="pres">
      <dgm:prSet presAssocID="{F57BD669-8031-4C4D-9DBC-40260D9D40CA}" presName="sibTrans" presStyleLbl="sibTrans1D1" presStyleIdx="2" presStyleCnt="7"/>
      <dgm:spPr/>
    </dgm:pt>
    <dgm:pt modelId="{763C55EC-24B5-481E-A705-DBED71645F8F}" type="pres">
      <dgm:prSet presAssocID="{F57BD669-8031-4C4D-9DBC-40260D9D40CA}" presName="connectorText" presStyleLbl="sibTrans1D1" presStyleIdx="2" presStyleCnt="7"/>
      <dgm:spPr/>
    </dgm:pt>
    <dgm:pt modelId="{925057BD-DC96-40CF-9DF6-E531CA04DCDE}" type="pres">
      <dgm:prSet presAssocID="{DB0CAB74-13D4-4E1E-94F0-4594E3F6FDE4}" presName="node" presStyleLbl="node1" presStyleIdx="3" presStyleCnt="8">
        <dgm:presLayoutVars>
          <dgm:bulletEnabled val="1"/>
        </dgm:presLayoutVars>
      </dgm:prSet>
      <dgm:spPr/>
    </dgm:pt>
    <dgm:pt modelId="{928D5C1B-6F6F-4AF6-A8BB-7BE59E9E51F5}" type="pres">
      <dgm:prSet presAssocID="{929B008B-82AB-4501-92CB-23C4C772D12A}" presName="sibTrans" presStyleLbl="sibTrans1D1" presStyleIdx="3" presStyleCnt="7"/>
      <dgm:spPr/>
    </dgm:pt>
    <dgm:pt modelId="{740884BE-080C-406D-BF31-04DCB7C527ED}" type="pres">
      <dgm:prSet presAssocID="{929B008B-82AB-4501-92CB-23C4C772D12A}" presName="connectorText" presStyleLbl="sibTrans1D1" presStyleIdx="3" presStyleCnt="7"/>
      <dgm:spPr/>
    </dgm:pt>
    <dgm:pt modelId="{FF45FF6C-9128-4223-9D06-FC4FB7DD7EFF}" type="pres">
      <dgm:prSet presAssocID="{BADE6E22-32B6-430F-947D-C4379BC64F61}" presName="node" presStyleLbl="node1" presStyleIdx="4" presStyleCnt="8">
        <dgm:presLayoutVars>
          <dgm:bulletEnabled val="1"/>
        </dgm:presLayoutVars>
      </dgm:prSet>
      <dgm:spPr/>
    </dgm:pt>
    <dgm:pt modelId="{0EB8B57E-99A7-48B0-9125-440DE150E30D}" type="pres">
      <dgm:prSet presAssocID="{71C03113-1FCD-437C-B57B-B8CAD0B60F29}" presName="sibTrans" presStyleLbl="sibTrans1D1" presStyleIdx="4" presStyleCnt="7"/>
      <dgm:spPr/>
    </dgm:pt>
    <dgm:pt modelId="{3EDA1258-5F66-4EAF-BB7A-874703761637}" type="pres">
      <dgm:prSet presAssocID="{71C03113-1FCD-437C-B57B-B8CAD0B60F29}" presName="connectorText" presStyleLbl="sibTrans1D1" presStyleIdx="4" presStyleCnt="7"/>
      <dgm:spPr/>
    </dgm:pt>
    <dgm:pt modelId="{C92F9C17-2BF4-43B3-9E78-15D9FFB927D2}" type="pres">
      <dgm:prSet presAssocID="{E891E248-1097-4D32-81B0-1DCCD9E5C5F8}" presName="node" presStyleLbl="node1" presStyleIdx="5" presStyleCnt="8">
        <dgm:presLayoutVars>
          <dgm:bulletEnabled val="1"/>
        </dgm:presLayoutVars>
      </dgm:prSet>
      <dgm:spPr/>
    </dgm:pt>
    <dgm:pt modelId="{58B4DF28-3C3D-4C80-BAD1-AD1A26ED3272}" type="pres">
      <dgm:prSet presAssocID="{BAF6E567-E9AC-4EB1-B364-6C106F825A76}" presName="sibTrans" presStyleLbl="sibTrans1D1" presStyleIdx="5" presStyleCnt="7"/>
      <dgm:spPr/>
    </dgm:pt>
    <dgm:pt modelId="{B5C57CF3-0870-45C6-A71A-25DD99690E4C}" type="pres">
      <dgm:prSet presAssocID="{BAF6E567-E9AC-4EB1-B364-6C106F825A76}" presName="connectorText" presStyleLbl="sibTrans1D1" presStyleIdx="5" presStyleCnt="7"/>
      <dgm:spPr/>
    </dgm:pt>
    <dgm:pt modelId="{5EFF684E-F0CC-43DB-8C2D-C714505B134C}" type="pres">
      <dgm:prSet presAssocID="{06022665-1348-469B-83BD-55785FCDDD38}" presName="node" presStyleLbl="node1" presStyleIdx="6" presStyleCnt="8">
        <dgm:presLayoutVars>
          <dgm:bulletEnabled val="1"/>
        </dgm:presLayoutVars>
      </dgm:prSet>
      <dgm:spPr/>
    </dgm:pt>
    <dgm:pt modelId="{6144E57C-8FAD-4E6C-A575-5E6D9BA6E97E}" type="pres">
      <dgm:prSet presAssocID="{7A0B7139-6726-4ABC-A363-37C135DBADCD}" presName="sibTrans" presStyleLbl="sibTrans1D1" presStyleIdx="6" presStyleCnt="7"/>
      <dgm:spPr/>
    </dgm:pt>
    <dgm:pt modelId="{DF72ED8A-FAE8-4733-B2A8-EB18592827B1}" type="pres">
      <dgm:prSet presAssocID="{7A0B7139-6726-4ABC-A363-37C135DBADCD}" presName="connectorText" presStyleLbl="sibTrans1D1" presStyleIdx="6" presStyleCnt="7"/>
      <dgm:spPr/>
    </dgm:pt>
    <dgm:pt modelId="{6E61B6D4-AEB1-4F87-B7AE-BB8454BFA700}" type="pres">
      <dgm:prSet presAssocID="{C1970E49-7FC5-4DEF-8FD4-E74F05AF3CC7}" presName="node" presStyleLbl="node1" presStyleIdx="7" presStyleCnt="8">
        <dgm:presLayoutVars>
          <dgm:bulletEnabled val="1"/>
        </dgm:presLayoutVars>
      </dgm:prSet>
      <dgm:spPr/>
    </dgm:pt>
  </dgm:ptLst>
  <dgm:cxnLst>
    <dgm:cxn modelId="{287AAB05-A9F0-4353-BF68-40F754DA6DEE}" type="presOf" srcId="{7B1B4B03-328B-4558-AE2D-0C5E71456DE9}" destId="{D5B34E8B-2CCA-435D-A18F-92D7A86C81BB}" srcOrd="0" destOrd="0" presId="urn:microsoft.com/office/officeart/2016/7/layout/RepeatingBendingProcessNew"/>
    <dgm:cxn modelId="{5F400B0E-668A-4457-A11C-675D45BC2F6A}" srcId="{A8FCBF40-E885-4885-8C42-E15AF4667923}" destId="{C1970E49-7FC5-4DEF-8FD4-E74F05AF3CC7}" srcOrd="7" destOrd="0" parTransId="{FA8C5EE4-39C7-428F-A1FB-F1E0463BAF8A}" sibTransId="{65E99F4E-2279-4B61-86A9-81DD048AA286}"/>
    <dgm:cxn modelId="{E26B8210-7884-41CC-81BC-736315D3000D}" srcId="{A8FCBF40-E885-4885-8C42-E15AF4667923}" destId="{420FA5D3-CA88-4BF7-A1AE-02182E12F1F6}" srcOrd="2" destOrd="0" parTransId="{3CD83A8F-311F-4FFE-AEC0-44CB1500C3B9}" sibTransId="{F57BD669-8031-4C4D-9DBC-40260D9D40CA}"/>
    <dgm:cxn modelId="{9D9B9E10-7C24-4543-BB70-62565DAEED33}" type="presOf" srcId="{BAF6E567-E9AC-4EB1-B364-6C106F825A76}" destId="{58B4DF28-3C3D-4C80-BAD1-AD1A26ED3272}" srcOrd="0" destOrd="0" presId="urn:microsoft.com/office/officeart/2016/7/layout/RepeatingBendingProcessNew"/>
    <dgm:cxn modelId="{A22F4D2F-0CEF-44AC-A09F-9DBB7C26147C}" type="presOf" srcId="{E891E248-1097-4D32-81B0-1DCCD9E5C5F8}" destId="{C92F9C17-2BF4-43B3-9E78-15D9FFB927D2}" srcOrd="0" destOrd="0" presId="urn:microsoft.com/office/officeart/2016/7/layout/RepeatingBendingProcessNew"/>
    <dgm:cxn modelId="{F626385C-EE92-4E36-9A10-FA5AA02AD2C4}" type="presOf" srcId="{06022665-1348-469B-83BD-55785FCDDD38}" destId="{5EFF684E-F0CC-43DB-8C2D-C714505B134C}" srcOrd="0" destOrd="0" presId="urn:microsoft.com/office/officeart/2016/7/layout/RepeatingBendingProcessNew"/>
    <dgm:cxn modelId="{64EECE5C-A912-4ADA-B6CF-5A3F6FC10A63}" type="presOf" srcId="{D4FDA89B-D28C-4281-9CB8-56174E96678A}" destId="{1AD4A717-C3CC-4B5A-8410-181E0D19E777}" srcOrd="1" destOrd="0" presId="urn:microsoft.com/office/officeart/2016/7/layout/RepeatingBendingProcessNew"/>
    <dgm:cxn modelId="{BA066E42-B211-445A-8C5A-E7856DD23B7D}" type="presOf" srcId="{42B07322-2CB7-45E2-8202-67A19B39D98C}" destId="{584C58B6-F2BE-4C60-9163-D95806E6B75A}" srcOrd="0" destOrd="0" presId="urn:microsoft.com/office/officeart/2016/7/layout/RepeatingBendingProcessNew"/>
    <dgm:cxn modelId="{CDE4AF63-080C-49F2-B536-B74281D598CC}" srcId="{A8FCBF40-E885-4885-8C42-E15AF4667923}" destId="{776A6296-4720-4A31-B471-C33AA32C7F0A}" srcOrd="0" destOrd="0" parTransId="{5D567DE8-0EAA-4AFE-99BE-48A5CCF6024B}" sibTransId="{D4FDA89B-D28C-4281-9CB8-56174E96678A}"/>
    <dgm:cxn modelId="{1A495E6D-A285-4901-A073-D29845F5BC13}" type="presOf" srcId="{7A0B7139-6726-4ABC-A363-37C135DBADCD}" destId="{DF72ED8A-FAE8-4733-B2A8-EB18592827B1}" srcOrd="1" destOrd="0" presId="urn:microsoft.com/office/officeart/2016/7/layout/RepeatingBendingProcessNew"/>
    <dgm:cxn modelId="{0FFA7454-FE4C-4102-9DCE-AC88D59EBDFF}" type="presOf" srcId="{420FA5D3-CA88-4BF7-A1AE-02182E12F1F6}" destId="{AF4A99CA-9D25-4A7F-B6F4-FA156E6ED15D}" srcOrd="0" destOrd="0" presId="urn:microsoft.com/office/officeart/2016/7/layout/RepeatingBendingProcessNew"/>
    <dgm:cxn modelId="{BCC15A57-6C47-42DF-B6FA-ABD752E1E181}" srcId="{A8FCBF40-E885-4885-8C42-E15AF4667923}" destId="{BADE6E22-32B6-430F-947D-C4379BC64F61}" srcOrd="4" destOrd="0" parTransId="{559B2362-08EC-40D0-9003-64F7E5577B93}" sibTransId="{71C03113-1FCD-437C-B57B-B8CAD0B60F29}"/>
    <dgm:cxn modelId="{52C4F489-64FE-4E93-B104-7A4767FB31AD}" srcId="{A8FCBF40-E885-4885-8C42-E15AF4667923}" destId="{06022665-1348-469B-83BD-55785FCDDD38}" srcOrd="6" destOrd="0" parTransId="{A642D788-ADDA-4802-8847-F438CB0826D4}" sibTransId="{7A0B7139-6726-4ABC-A363-37C135DBADCD}"/>
    <dgm:cxn modelId="{3261318D-83E0-4707-906A-D30CF26324A5}" type="presOf" srcId="{929B008B-82AB-4501-92CB-23C4C772D12A}" destId="{740884BE-080C-406D-BF31-04DCB7C527ED}" srcOrd="1" destOrd="0" presId="urn:microsoft.com/office/officeart/2016/7/layout/RepeatingBendingProcessNew"/>
    <dgm:cxn modelId="{08152C92-8A93-4ADC-970F-5542753D4475}" srcId="{A8FCBF40-E885-4885-8C42-E15AF4667923}" destId="{E891E248-1097-4D32-81B0-1DCCD9E5C5F8}" srcOrd="5" destOrd="0" parTransId="{10550179-074E-4A0E-9FE6-87721ED78009}" sibTransId="{BAF6E567-E9AC-4EB1-B364-6C106F825A76}"/>
    <dgm:cxn modelId="{B82C3996-C232-46CE-AE1B-8EBD1BB53522}" type="presOf" srcId="{D4FDA89B-D28C-4281-9CB8-56174E96678A}" destId="{F41D35AB-4433-4D76-B562-E870C1B67791}" srcOrd="0" destOrd="0" presId="urn:microsoft.com/office/officeart/2016/7/layout/RepeatingBendingProcessNew"/>
    <dgm:cxn modelId="{8E6D9E9F-FD51-4524-A9E0-0BD53A8460E4}" type="presOf" srcId="{BAF6E567-E9AC-4EB1-B364-6C106F825A76}" destId="{B5C57CF3-0870-45C6-A71A-25DD99690E4C}" srcOrd="1" destOrd="0" presId="urn:microsoft.com/office/officeart/2016/7/layout/RepeatingBendingProcessNew"/>
    <dgm:cxn modelId="{33F00DA8-8DA3-4B08-9586-C968A7AFD9F7}" type="presOf" srcId="{A8FCBF40-E885-4885-8C42-E15AF4667923}" destId="{AE9C6E7A-CF01-4288-9482-D2FBB63C90A1}" srcOrd="0" destOrd="0" presId="urn:microsoft.com/office/officeart/2016/7/layout/RepeatingBendingProcessNew"/>
    <dgm:cxn modelId="{47E540A9-FCF0-401A-B5CD-683EB3860F3C}" srcId="{A8FCBF40-E885-4885-8C42-E15AF4667923}" destId="{DB0CAB74-13D4-4E1E-94F0-4594E3F6FDE4}" srcOrd="3" destOrd="0" parTransId="{5996F97E-F6D7-440B-A5A7-53DB8DF93150}" sibTransId="{929B008B-82AB-4501-92CB-23C4C772D12A}"/>
    <dgm:cxn modelId="{947F53B3-5044-4D4C-9052-34629D7E4896}" type="presOf" srcId="{7A0B7139-6726-4ABC-A363-37C135DBADCD}" destId="{6144E57C-8FAD-4E6C-A575-5E6D9BA6E97E}" srcOrd="0" destOrd="0" presId="urn:microsoft.com/office/officeart/2016/7/layout/RepeatingBendingProcessNew"/>
    <dgm:cxn modelId="{25F17CB9-FD59-4851-87A8-00D747BE0FCC}" type="presOf" srcId="{71C03113-1FCD-437C-B57B-B8CAD0B60F29}" destId="{3EDA1258-5F66-4EAF-BB7A-874703761637}" srcOrd="1" destOrd="0" presId="urn:microsoft.com/office/officeart/2016/7/layout/RepeatingBendingProcessNew"/>
    <dgm:cxn modelId="{A20EFBB9-7189-4B5D-9B84-E96EDAB6B0CB}" type="presOf" srcId="{F57BD669-8031-4C4D-9DBC-40260D9D40CA}" destId="{4389C028-17BF-4194-B2A5-0F0C380AC400}" srcOrd="0" destOrd="0" presId="urn:microsoft.com/office/officeart/2016/7/layout/RepeatingBendingProcessNew"/>
    <dgm:cxn modelId="{A71E86BB-83DD-412A-A95D-AFF2126EF551}" type="presOf" srcId="{776A6296-4720-4A31-B471-C33AA32C7F0A}" destId="{6BEA5173-95EB-468C-81C5-EDA7C28A5DBE}" srcOrd="0" destOrd="0" presId="urn:microsoft.com/office/officeart/2016/7/layout/RepeatingBendingProcessNew"/>
    <dgm:cxn modelId="{8C0134C1-24E4-4559-9DE9-4A6CBF8F4A72}" type="presOf" srcId="{929B008B-82AB-4501-92CB-23C4C772D12A}" destId="{928D5C1B-6F6F-4AF6-A8BB-7BE59E9E51F5}" srcOrd="0" destOrd="0" presId="urn:microsoft.com/office/officeart/2016/7/layout/RepeatingBendingProcessNew"/>
    <dgm:cxn modelId="{28721DC3-5A8E-44B3-BF11-BE17C86831F1}" type="presOf" srcId="{C1970E49-7FC5-4DEF-8FD4-E74F05AF3CC7}" destId="{6E61B6D4-AEB1-4F87-B7AE-BB8454BFA700}" srcOrd="0" destOrd="0" presId="urn:microsoft.com/office/officeart/2016/7/layout/RepeatingBendingProcessNew"/>
    <dgm:cxn modelId="{3D3D3DCE-5B16-440E-B464-40FEDBBEE94B}" type="presOf" srcId="{BADE6E22-32B6-430F-947D-C4379BC64F61}" destId="{FF45FF6C-9128-4223-9D06-FC4FB7DD7EFF}" srcOrd="0" destOrd="0" presId="urn:microsoft.com/office/officeart/2016/7/layout/RepeatingBendingProcessNew"/>
    <dgm:cxn modelId="{D86367D2-8650-4834-8B47-CB1DA197663B}" type="presOf" srcId="{F57BD669-8031-4C4D-9DBC-40260D9D40CA}" destId="{763C55EC-24B5-481E-A705-DBED71645F8F}" srcOrd="1" destOrd="0" presId="urn:microsoft.com/office/officeart/2016/7/layout/RepeatingBendingProcessNew"/>
    <dgm:cxn modelId="{8750A3E2-BF8A-42E7-9AC4-583ABC77FF77}" type="presOf" srcId="{71C03113-1FCD-437C-B57B-B8CAD0B60F29}" destId="{0EB8B57E-99A7-48B0-9125-440DE150E30D}" srcOrd="0" destOrd="0" presId="urn:microsoft.com/office/officeart/2016/7/layout/RepeatingBendingProcessNew"/>
    <dgm:cxn modelId="{7D9226EC-5E04-446F-B971-B3B2A4AB1C4F}" type="presOf" srcId="{DB0CAB74-13D4-4E1E-94F0-4594E3F6FDE4}" destId="{925057BD-DC96-40CF-9DF6-E531CA04DCDE}" srcOrd="0" destOrd="0" presId="urn:microsoft.com/office/officeart/2016/7/layout/RepeatingBendingProcessNew"/>
    <dgm:cxn modelId="{D34786F0-69E2-432A-A75F-EE40DB6972E9}" type="presOf" srcId="{42B07322-2CB7-45E2-8202-67A19B39D98C}" destId="{36304E26-ACCD-4109-B49F-41BC50304B76}" srcOrd="1" destOrd="0" presId="urn:microsoft.com/office/officeart/2016/7/layout/RepeatingBendingProcessNew"/>
    <dgm:cxn modelId="{D1E1F9F6-36A9-42BC-B8BB-A88083BF8B62}" srcId="{A8FCBF40-E885-4885-8C42-E15AF4667923}" destId="{7B1B4B03-328B-4558-AE2D-0C5E71456DE9}" srcOrd="1" destOrd="0" parTransId="{211A3837-C3F2-41B0-96DC-BFFE66D20DDD}" sibTransId="{42B07322-2CB7-45E2-8202-67A19B39D98C}"/>
    <dgm:cxn modelId="{FDE200C8-23F6-449E-978A-380A3EC6CF1D}" type="presParOf" srcId="{AE9C6E7A-CF01-4288-9482-D2FBB63C90A1}" destId="{6BEA5173-95EB-468C-81C5-EDA7C28A5DBE}" srcOrd="0" destOrd="0" presId="urn:microsoft.com/office/officeart/2016/7/layout/RepeatingBendingProcessNew"/>
    <dgm:cxn modelId="{307B057F-3173-4AD5-A06B-1E6549D4F459}" type="presParOf" srcId="{AE9C6E7A-CF01-4288-9482-D2FBB63C90A1}" destId="{F41D35AB-4433-4D76-B562-E870C1B67791}" srcOrd="1" destOrd="0" presId="urn:microsoft.com/office/officeart/2016/7/layout/RepeatingBendingProcessNew"/>
    <dgm:cxn modelId="{6934FFFC-3FF9-4840-B828-DCCDDFCCE18D}" type="presParOf" srcId="{F41D35AB-4433-4D76-B562-E870C1B67791}" destId="{1AD4A717-C3CC-4B5A-8410-181E0D19E777}" srcOrd="0" destOrd="0" presId="urn:microsoft.com/office/officeart/2016/7/layout/RepeatingBendingProcessNew"/>
    <dgm:cxn modelId="{8275DA85-6857-4411-80F0-6A547E81B497}" type="presParOf" srcId="{AE9C6E7A-CF01-4288-9482-D2FBB63C90A1}" destId="{D5B34E8B-2CCA-435D-A18F-92D7A86C81BB}" srcOrd="2" destOrd="0" presId="urn:microsoft.com/office/officeart/2016/7/layout/RepeatingBendingProcessNew"/>
    <dgm:cxn modelId="{DC2AE13E-32F7-4EAC-82B1-1A96F8294067}" type="presParOf" srcId="{AE9C6E7A-CF01-4288-9482-D2FBB63C90A1}" destId="{584C58B6-F2BE-4C60-9163-D95806E6B75A}" srcOrd="3" destOrd="0" presId="urn:microsoft.com/office/officeart/2016/7/layout/RepeatingBendingProcessNew"/>
    <dgm:cxn modelId="{98D383CB-9ED0-4D9F-BC6D-9967FA28EBA0}" type="presParOf" srcId="{584C58B6-F2BE-4C60-9163-D95806E6B75A}" destId="{36304E26-ACCD-4109-B49F-41BC50304B76}" srcOrd="0" destOrd="0" presId="urn:microsoft.com/office/officeart/2016/7/layout/RepeatingBendingProcessNew"/>
    <dgm:cxn modelId="{EEDAA6A6-2F66-4E46-8442-DBCD72B9EBFE}" type="presParOf" srcId="{AE9C6E7A-CF01-4288-9482-D2FBB63C90A1}" destId="{AF4A99CA-9D25-4A7F-B6F4-FA156E6ED15D}" srcOrd="4" destOrd="0" presId="urn:microsoft.com/office/officeart/2016/7/layout/RepeatingBendingProcessNew"/>
    <dgm:cxn modelId="{B8A94C4B-30DB-4FFE-9F07-334F0827E4EF}" type="presParOf" srcId="{AE9C6E7A-CF01-4288-9482-D2FBB63C90A1}" destId="{4389C028-17BF-4194-B2A5-0F0C380AC400}" srcOrd="5" destOrd="0" presId="urn:microsoft.com/office/officeart/2016/7/layout/RepeatingBendingProcessNew"/>
    <dgm:cxn modelId="{720A54D8-EA85-42E2-B8D1-9C7FA6CC629A}" type="presParOf" srcId="{4389C028-17BF-4194-B2A5-0F0C380AC400}" destId="{763C55EC-24B5-481E-A705-DBED71645F8F}" srcOrd="0" destOrd="0" presId="urn:microsoft.com/office/officeart/2016/7/layout/RepeatingBendingProcessNew"/>
    <dgm:cxn modelId="{B5FA4198-F9E2-4851-9E12-3DF9C95D242B}" type="presParOf" srcId="{AE9C6E7A-CF01-4288-9482-D2FBB63C90A1}" destId="{925057BD-DC96-40CF-9DF6-E531CA04DCDE}" srcOrd="6" destOrd="0" presId="urn:microsoft.com/office/officeart/2016/7/layout/RepeatingBendingProcessNew"/>
    <dgm:cxn modelId="{B4B0EB4A-E5F2-4A26-B32F-2C9D1270B0AA}" type="presParOf" srcId="{AE9C6E7A-CF01-4288-9482-D2FBB63C90A1}" destId="{928D5C1B-6F6F-4AF6-A8BB-7BE59E9E51F5}" srcOrd="7" destOrd="0" presId="urn:microsoft.com/office/officeart/2016/7/layout/RepeatingBendingProcessNew"/>
    <dgm:cxn modelId="{5DF0B82A-AA05-4D75-9227-391A83278874}" type="presParOf" srcId="{928D5C1B-6F6F-4AF6-A8BB-7BE59E9E51F5}" destId="{740884BE-080C-406D-BF31-04DCB7C527ED}" srcOrd="0" destOrd="0" presId="urn:microsoft.com/office/officeart/2016/7/layout/RepeatingBendingProcessNew"/>
    <dgm:cxn modelId="{5D5FAD8D-A08C-4B4B-A2B6-D9E228A2DA96}" type="presParOf" srcId="{AE9C6E7A-CF01-4288-9482-D2FBB63C90A1}" destId="{FF45FF6C-9128-4223-9D06-FC4FB7DD7EFF}" srcOrd="8" destOrd="0" presId="urn:microsoft.com/office/officeart/2016/7/layout/RepeatingBendingProcessNew"/>
    <dgm:cxn modelId="{1AA1E4BB-7C75-4BB8-99AB-003FDC4AB9E4}" type="presParOf" srcId="{AE9C6E7A-CF01-4288-9482-D2FBB63C90A1}" destId="{0EB8B57E-99A7-48B0-9125-440DE150E30D}" srcOrd="9" destOrd="0" presId="urn:microsoft.com/office/officeart/2016/7/layout/RepeatingBendingProcessNew"/>
    <dgm:cxn modelId="{9D325DB6-36E1-4A89-960E-4968776CB5BB}" type="presParOf" srcId="{0EB8B57E-99A7-48B0-9125-440DE150E30D}" destId="{3EDA1258-5F66-4EAF-BB7A-874703761637}" srcOrd="0" destOrd="0" presId="urn:microsoft.com/office/officeart/2016/7/layout/RepeatingBendingProcessNew"/>
    <dgm:cxn modelId="{56ADF23C-6F9C-4876-B567-705D3A99E3D9}" type="presParOf" srcId="{AE9C6E7A-CF01-4288-9482-D2FBB63C90A1}" destId="{C92F9C17-2BF4-43B3-9E78-15D9FFB927D2}" srcOrd="10" destOrd="0" presId="urn:microsoft.com/office/officeart/2016/7/layout/RepeatingBendingProcessNew"/>
    <dgm:cxn modelId="{CF4993F4-D4D2-45F2-AD5B-0B58C2BC2F1D}" type="presParOf" srcId="{AE9C6E7A-CF01-4288-9482-D2FBB63C90A1}" destId="{58B4DF28-3C3D-4C80-BAD1-AD1A26ED3272}" srcOrd="11" destOrd="0" presId="urn:microsoft.com/office/officeart/2016/7/layout/RepeatingBendingProcessNew"/>
    <dgm:cxn modelId="{843B2EF3-2354-4129-860E-F81FAB2EEB86}" type="presParOf" srcId="{58B4DF28-3C3D-4C80-BAD1-AD1A26ED3272}" destId="{B5C57CF3-0870-45C6-A71A-25DD99690E4C}" srcOrd="0" destOrd="0" presId="urn:microsoft.com/office/officeart/2016/7/layout/RepeatingBendingProcessNew"/>
    <dgm:cxn modelId="{FE6756AF-BB9E-484F-8EEB-C8916194DF6B}" type="presParOf" srcId="{AE9C6E7A-CF01-4288-9482-D2FBB63C90A1}" destId="{5EFF684E-F0CC-43DB-8C2D-C714505B134C}" srcOrd="12" destOrd="0" presId="urn:microsoft.com/office/officeart/2016/7/layout/RepeatingBendingProcessNew"/>
    <dgm:cxn modelId="{CB027959-AA27-4A66-8D65-5F9B8DE5E5BD}" type="presParOf" srcId="{AE9C6E7A-CF01-4288-9482-D2FBB63C90A1}" destId="{6144E57C-8FAD-4E6C-A575-5E6D9BA6E97E}" srcOrd="13" destOrd="0" presId="urn:microsoft.com/office/officeart/2016/7/layout/RepeatingBendingProcessNew"/>
    <dgm:cxn modelId="{0D33D68D-485C-440E-BD15-6B14011E2F03}" type="presParOf" srcId="{6144E57C-8FAD-4E6C-A575-5E6D9BA6E97E}" destId="{DF72ED8A-FAE8-4733-B2A8-EB18592827B1}" srcOrd="0" destOrd="0" presId="urn:microsoft.com/office/officeart/2016/7/layout/RepeatingBendingProcessNew"/>
    <dgm:cxn modelId="{D8B219FC-DC79-44D5-8BF8-31EAE1DF90A5}" type="presParOf" srcId="{AE9C6E7A-CF01-4288-9482-D2FBB63C90A1}" destId="{6E61B6D4-AEB1-4F87-B7AE-BB8454BFA700}" srcOrd="1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D7A1CE-DD9E-45FE-B8EB-DC3ADF08AC43}"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851336B7-2B2F-4869-9FAA-D9E2D4A05F5E}">
      <dgm:prSet custT="1"/>
      <dgm:spPr/>
      <dgm:t>
        <a:bodyPr/>
        <a:lstStyle/>
        <a:p>
          <a:pPr>
            <a:lnSpc>
              <a:spcPct val="100000"/>
            </a:lnSpc>
          </a:pPr>
          <a:r>
            <a:rPr lang="en-GB" sz="1400" dirty="0">
              <a:latin typeface="Raleway" pitchFamily="2" charset="0"/>
            </a:rPr>
            <a:t>Includes Data Entry, Cashflow, Results, and cost and income data</a:t>
          </a:r>
          <a:endParaRPr lang="en-US" sz="1400" dirty="0">
            <a:latin typeface="Raleway" pitchFamily="2" charset="0"/>
          </a:endParaRPr>
        </a:p>
      </dgm:t>
    </dgm:pt>
    <dgm:pt modelId="{6E1D1B0F-83B6-42AE-8030-D1DB6611BCF0}" type="parTrans" cxnId="{B578CD48-8830-4CD3-8D4A-44A5BFB0D982}">
      <dgm:prSet/>
      <dgm:spPr/>
      <dgm:t>
        <a:bodyPr/>
        <a:lstStyle/>
        <a:p>
          <a:endParaRPr lang="en-US"/>
        </a:p>
      </dgm:t>
    </dgm:pt>
    <dgm:pt modelId="{484054A2-9924-422F-992E-104494331B2D}" type="sibTrans" cxnId="{B578CD48-8830-4CD3-8D4A-44A5BFB0D982}">
      <dgm:prSet/>
      <dgm:spPr/>
      <dgm:t>
        <a:bodyPr/>
        <a:lstStyle/>
        <a:p>
          <a:endParaRPr lang="en-US"/>
        </a:p>
      </dgm:t>
    </dgm:pt>
    <dgm:pt modelId="{6DC5DC4E-91EE-41FF-BDCC-419997078CCD}">
      <dgm:prSet custT="1"/>
      <dgm:spPr/>
      <dgm:t>
        <a:bodyPr/>
        <a:lstStyle/>
        <a:p>
          <a:pPr>
            <a:lnSpc>
              <a:spcPct val="100000"/>
            </a:lnSpc>
          </a:pPr>
          <a:r>
            <a:rPr lang="en-GB" sz="1400" dirty="0">
              <a:latin typeface="Raleway" pitchFamily="2" charset="0"/>
            </a:rPr>
            <a:t>Assumes fixed prices for WCC units when modelling long term cashflow forecasts </a:t>
          </a:r>
          <a:endParaRPr lang="en-US" sz="1400" dirty="0">
            <a:latin typeface="Raleway" pitchFamily="2" charset="0"/>
          </a:endParaRPr>
        </a:p>
      </dgm:t>
    </dgm:pt>
    <dgm:pt modelId="{0AFEB4C3-D7DD-4FFD-9002-E63D3FAAA8A1}" type="parTrans" cxnId="{D4F171EC-26B3-4F89-8015-B8522427F9D0}">
      <dgm:prSet/>
      <dgm:spPr/>
      <dgm:t>
        <a:bodyPr/>
        <a:lstStyle/>
        <a:p>
          <a:endParaRPr lang="en-US"/>
        </a:p>
      </dgm:t>
    </dgm:pt>
    <dgm:pt modelId="{9A128E61-5E67-47E4-96EF-BA79289FCD6F}" type="sibTrans" cxnId="{D4F171EC-26B3-4F89-8015-B8522427F9D0}">
      <dgm:prSet/>
      <dgm:spPr/>
      <dgm:t>
        <a:bodyPr/>
        <a:lstStyle/>
        <a:p>
          <a:endParaRPr lang="en-US"/>
        </a:p>
      </dgm:t>
    </dgm:pt>
    <dgm:pt modelId="{D632298F-27D1-48CE-AC4D-2493EA101281}">
      <dgm:prSet custT="1"/>
      <dgm:spPr/>
      <dgm:t>
        <a:bodyPr/>
        <a:lstStyle/>
        <a:p>
          <a:pPr>
            <a:lnSpc>
              <a:spcPct val="100000"/>
            </a:lnSpc>
          </a:pPr>
          <a:r>
            <a:rPr lang="en-GB" sz="1400" dirty="0">
              <a:latin typeface="Raleway" pitchFamily="2" charset="0"/>
            </a:rPr>
            <a:t>Uses the three pricing scenarios from the UK government to predict long term value generation from WCC projects</a:t>
          </a:r>
          <a:endParaRPr lang="en-US" sz="1400" dirty="0">
            <a:latin typeface="Raleway" pitchFamily="2" charset="0"/>
          </a:endParaRPr>
        </a:p>
      </dgm:t>
    </dgm:pt>
    <dgm:pt modelId="{4B5B773F-66F9-485B-AC57-664DA09385C6}" type="parTrans" cxnId="{2CF08E6E-545F-4639-9BED-C54794C49DCF}">
      <dgm:prSet/>
      <dgm:spPr/>
      <dgm:t>
        <a:bodyPr/>
        <a:lstStyle/>
        <a:p>
          <a:endParaRPr lang="en-US"/>
        </a:p>
      </dgm:t>
    </dgm:pt>
    <dgm:pt modelId="{969BFD2B-78F7-4740-8F7B-0A6EF1C95036}" type="sibTrans" cxnId="{2CF08E6E-545F-4639-9BED-C54794C49DCF}">
      <dgm:prSet/>
      <dgm:spPr/>
      <dgm:t>
        <a:bodyPr/>
        <a:lstStyle/>
        <a:p>
          <a:endParaRPr lang="en-US"/>
        </a:p>
      </dgm:t>
    </dgm:pt>
    <dgm:pt modelId="{D057F4C1-8624-42CB-A1CD-48BD1DF3C5CB}">
      <dgm:prSet custT="1"/>
      <dgm:spPr/>
      <dgm:t>
        <a:bodyPr/>
        <a:lstStyle/>
        <a:p>
          <a:pPr>
            <a:lnSpc>
              <a:spcPct val="100000"/>
            </a:lnSpc>
          </a:pPr>
          <a:r>
            <a:rPr lang="en-GB" sz="1400" dirty="0">
              <a:latin typeface="Raleway" pitchFamily="2" charset="0"/>
            </a:rPr>
            <a:t>Compare to the cashflow forecast generated to understand the potential value creation above and beyond the fixed price cashflow model</a:t>
          </a:r>
          <a:endParaRPr lang="en-US" sz="1400" dirty="0">
            <a:latin typeface="Raleway" pitchFamily="2" charset="0"/>
          </a:endParaRPr>
        </a:p>
      </dgm:t>
    </dgm:pt>
    <dgm:pt modelId="{F0DAE59D-E794-4F7E-9F3D-47FDE227B065}" type="parTrans" cxnId="{EF73A7C2-792C-4C6A-86AF-FFA40F1D2367}">
      <dgm:prSet/>
      <dgm:spPr/>
      <dgm:t>
        <a:bodyPr/>
        <a:lstStyle/>
        <a:p>
          <a:endParaRPr lang="en-US"/>
        </a:p>
      </dgm:t>
    </dgm:pt>
    <dgm:pt modelId="{BE1FAC04-E5EE-458A-8E07-0E01FBE5EE42}" type="sibTrans" cxnId="{EF73A7C2-792C-4C6A-86AF-FFA40F1D2367}">
      <dgm:prSet/>
      <dgm:spPr/>
      <dgm:t>
        <a:bodyPr/>
        <a:lstStyle/>
        <a:p>
          <a:endParaRPr lang="en-US"/>
        </a:p>
      </dgm:t>
    </dgm:pt>
    <dgm:pt modelId="{B3CAD1AA-65B3-4BD7-AE35-27787785B227}">
      <dgm:prSet custT="1"/>
      <dgm:spPr/>
      <dgm:t>
        <a:bodyPr/>
        <a:lstStyle/>
        <a:p>
          <a:pPr>
            <a:lnSpc>
              <a:spcPct val="100000"/>
            </a:lnSpc>
          </a:pPr>
          <a:r>
            <a:rPr lang="en-GB" sz="1400" dirty="0">
              <a:latin typeface="Raleway" pitchFamily="2" charset="0"/>
            </a:rPr>
            <a:t>These figures are only estimates  </a:t>
          </a:r>
          <a:endParaRPr lang="en-US" sz="1400" dirty="0">
            <a:latin typeface="Raleway" pitchFamily="2" charset="0"/>
          </a:endParaRPr>
        </a:p>
      </dgm:t>
    </dgm:pt>
    <dgm:pt modelId="{42AD4E02-4AA2-4E51-8CF9-73095B3BFA1F}" type="parTrans" cxnId="{6F7F137D-13D8-44AE-B3C3-40FA145A4DF6}">
      <dgm:prSet/>
      <dgm:spPr/>
      <dgm:t>
        <a:bodyPr/>
        <a:lstStyle/>
        <a:p>
          <a:endParaRPr lang="en-US"/>
        </a:p>
      </dgm:t>
    </dgm:pt>
    <dgm:pt modelId="{7286533D-DC65-4A0D-9FA2-91F807E9B098}" type="sibTrans" cxnId="{6F7F137D-13D8-44AE-B3C3-40FA145A4DF6}">
      <dgm:prSet/>
      <dgm:spPr/>
      <dgm:t>
        <a:bodyPr/>
        <a:lstStyle/>
        <a:p>
          <a:endParaRPr lang="en-US"/>
        </a:p>
      </dgm:t>
    </dgm:pt>
    <dgm:pt modelId="{14856D19-808A-41F8-8C66-67B1DF296A9E}">
      <dgm:prSet custT="1"/>
      <dgm:spPr/>
      <dgm:t>
        <a:bodyPr/>
        <a:lstStyle/>
        <a:p>
          <a:pPr>
            <a:lnSpc>
              <a:spcPct val="100000"/>
            </a:lnSpc>
          </a:pPr>
          <a:r>
            <a:rPr lang="en-GB" sz="1400" dirty="0">
              <a:latin typeface="Raleway" pitchFamily="2" charset="0"/>
            </a:rPr>
            <a:t>Carbon price forecasting to help developers understand potential value of the WCC units beyond the current market value </a:t>
          </a:r>
        </a:p>
      </dgm:t>
    </dgm:pt>
    <dgm:pt modelId="{29F1DAE7-CC9F-4C2E-AB1D-5020D67314C1}" type="parTrans" cxnId="{7306BFDB-9609-49EE-941B-F5CCAF00C506}">
      <dgm:prSet/>
      <dgm:spPr/>
      <dgm:t>
        <a:bodyPr/>
        <a:lstStyle/>
        <a:p>
          <a:endParaRPr lang="en-GB"/>
        </a:p>
      </dgm:t>
    </dgm:pt>
    <dgm:pt modelId="{A07C97E5-48EA-4830-BAF6-27BF499E35B2}" type="sibTrans" cxnId="{7306BFDB-9609-49EE-941B-F5CCAF00C506}">
      <dgm:prSet/>
      <dgm:spPr/>
      <dgm:t>
        <a:bodyPr/>
        <a:lstStyle/>
        <a:p>
          <a:endParaRPr lang="en-GB"/>
        </a:p>
      </dgm:t>
    </dgm:pt>
    <dgm:pt modelId="{2BAC1D80-F1CC-46D4-8BD3-5D9F3ED3ADEE}" type="pres">
      <dgm:prSet presAssocID="{C5D7A1CE-DD9E-45FE-B8EB-DC3ADF08AC43}" presName="root" presStyleCnt="0">
        <dgm:presLayoutVars>
          <dgm:dir/>
          <dgm:resizeHandles val="exact"/>
        </dgm:presLayoutVars>
      </dgm:prSet>
      <dgm:spPr/>
    </dgm:pt>
    <dgm:pt modelId="{571CE05F-FD0A-46D2-A63A-040248092A24}" type="pres">
      <dgm:prSet presAssocID="{851336B7-2B2F-4869-9FAA-D9E2D4A05F5E}" presName="compNode" presStyleCnt="0"/>
      <dgm:spPr/>
    </dgm:pt>
    <dgm:pt modelId="{48F00558-A3A8-4222-8BFB-53EAD8208380}" type="pres">
      <dgm:prSet presAssocID="{851336B7-2B2F-4869-9FAA-D9E2D4A05F5E}"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ill scene"/>
        </a:ext>
      </dgm:extLst>
    </dgm:pt>
    <dgm:pt modelId="{5FA9DE35-2F28-4989-BF39-BF375B17C31A}" type="pres">
      <dgm:prSet presAssocID="{851336B7-2B2F-4869-9FAA-D9E2D4A05F5E}" presName="spaceRect" presStyleCnt="0"/>
      <dgm:spPr/>
    </dgm:pt>
    <dgm:pt modelId="{068122D2-1A50-4289-B81D-FE6FCC2CFBC2}" type="pres">
      <dgm:prSet presAssocID="{851336B7-2B2F-4869-9FAA-D9E2D4A05F5E}" presName="textRect" presStyleLbl="revTx" presStyleIdx="0" presStyleCnt="6">
        <dgm:presLayoutVars>
          <dgm:chMax val="1"/>
          <dgm:chPref val="1"/>
        </dgm:presLayoutVars>
      </dgm:prSet>
      <dgm:spPr/>
    </dgm:pt>
    <dgm:pt modelId="{38FD4D22-4CFE-4164-9549-3BCF74B3D052}" type="pres">
      <dgm:prSet presAssocID="{484054A2-9924-422F-992E-104494331B2D}" presName="sibTrans" presStyleCnt="0"/>
      <dgm:spPr/>
    </dgm:pt>
    <dgm:pt modelId="{259E49FC-7EB3-4A42-8303-F84E2DD3EBB0}" type="pres">
      <dgm:prSet presAssocID="{6DC5DC4E-91EE-41FF-BDCC-419997078CCD}" presName="compNode" presStyleCnt="0"/>
      <dgm:spPr/>
    </dgm:pt>
    <dgm:pt modelId="{FA8719F8-604A-4D2E-9FA9-4A0ABE9714C5}" type="pres">
      <dgm:prSet presAssocID="{6DC5DC4E-91EE-41FF-BDCC-419997078CCD}"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alculator"/>
        </a:ext>
      </dgm:extLst>
    </dgm:pt>
    <dgm:pt modelId="{E207AF5F-7A2E-4DD7-8B04-1B72ACAFCF33}" type="pres">
      <dgm:prSet presAssocID="{6DC5DC4E-91EE-41FF-BDCC-419997078CCD}" presName="spaceRect" presStyleCnt="0"/>
      <dgm:spPr/>
    </dgm:pt>
    <dgm:pt modelId="{B455B77D-5E15-4D0B-A87A-4244230A2DB4}" type="pres">
      <dgm:prSet presAssocID="{6DC5DC4E-91EE-41FF-BDCC-419997078CCD}" presName="textRect" presStyleLbl="revTx" presStyleIdx="1" presStyleCnt="6">
        <dgm:presLayoutVars>
          <dgm:chMax val="1"/>
          <dgm:chPref val="1"/>
        </dgm:presLayoutVars>
      </dgm:prSet>
      <dgm:spPr/>
    </dgm:pt>
    <dgm:pt modelId="{B2064F2A-09C5-4606-BED0-206EB48A6387}" type="pres">
      <dgm:prSet presAssocID="{9A128E61-5E67-47E4-96EF-BA79289FCD6F}" presName="sibTrans" presStyleCnt="0"/>
      <dgm:spPr/>
    </dgm:pt>
    <dgm:pt modelId="{B1E6BAB5-233A-4671-88BD-BDD12313A1AD}" type="pres">
      <dgm:prSet presAssocID="{D632298F-27D1-48CE-AC4D-2493EA101281}" presName="compNode" presStyleCnt="0"/>
      <dgm:spPr/>
    </dgm:pt>
    <dgm:pt modelId="{BE1E7660-275B-4093-9B3E-59696E4E1554}" type="pres">
      <dgm:prSet presAssocID="{D632298F-27D1-48CE-AC4D-2493EA101281}"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llar"/>
        </a:ext>
      </dgm:extLst>
    </dgm:pt>
    <dgm:pt modelId="{90D333E4-32DD-4087-815A-5E28AAC65D9A}" type="pres">
      <dgm:prSet presAssocID="{D632298F-27D1-48CE-AC4D-2493EA101281}" presName="spaceRect" presStyleCnt="0"/>
      <dgm:spPr/>
    </dgm:pt>
    <dgm:pt modelId="{E818EF66-4A70-440D-B62E-9B649BF5A951}" type="pres">
      <dgm:prSet presAssocID="{D632298F-27D1-48CE-AC4D-2493EA101281}" presName="textRect" presStyleLbl="revTx" presStyleIdx="2" presStyleCnt="6">
        <dgm:presLayoutVars>
          <dgm:chMax val="1"/>
          <dgm:chPref val="1"/>
        </dgm:presLayoutVars>
      </dgm:prSet>
      <dgm:spPr/>
    </dgm:pt>
    <dgm:pt modelId="{2D6D181B-7FC1-42DE-8A36-A54909DDCA1E}" type="pres">
      <dgm:prSet presAssocID="{969BFD2B-78F7-4740-8F7B-0A6EF1C95036}" presName="sibTrans" presStyleCnt="0"/>
      <dgm:spPr/>
    </dgm:pt>
    <dgm:pt modelId="{B111C9AB-D93F-4561-BE4B-626CADA6B09C}" type="pres">
      <dgm:prSet presAssocID="{D057F4C1-8624-42CB-A1CD-48BD1DF3C5CB}" presName="compNode" presStyleCnt="0"/>
      <dgm:spPr/>
    </dgm:pt>
    <dgm:pt modelId="{38221DB5-421C-4165-8022-1FFA93036F29}" type="pres">
      <dgm:prSet presAssocID="{D057F4C1-8624-42CB-A1CD-48BD1DF3C5C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ar Graph with Upward Trend"/>
        </a:ext>
      </dgm:extLst>
    </dgm:pt>
    <dgm:pt modelId="{F41D5398-AB07-40C4-AAEF-6C649F793F8E}" type="pres">
      <dgm:prSet presAssocID="{D057F4C1-8624-42CB-A1CD-48BD1DF3C5CB}" presName="spaceRect" presStyleCnt="0"/>
      <dgm:spPr/>
    </dgm:pt>
    <dgm:pt modelId="{EB7D8B45-FDAD-4C9F-9C6A-0CECDBDBF77A}" type="pres">
      <dgm:prSet presAssocID="{D057F4C1-8624-42CB-A1CD-48BD1DF3C5CB}" presName="textRect" presStyleLbl="revTx" presStyleIdx="3" presStyleCnt="6">
        <dgm:presLayoutVars>
          <dgm:chMax val="1"/>
          <dgm:chPref val="1"/>
        </dgm:presLayoutVars>
      </dgm:prSet>
      <dgm:spPr/>
    </dgm:pt>
    <dgm:pt modelId="{47641458-1FB8-4970-B095-E8D77E00DE96}" type="pres">
      <dgm:prSet presAssocID="{BE1FAC04-E5EE-458A-8E07-0E01FBE5EE42}" presName="sibTrans" presStyleCnt="0"/>
      <dgm:spPr/>
    </dgm:pt>
    <dgm:pt modelId="{9943E8CE-E3FB-4667-84A0-3F3014120EE2}" type="pres">
      <dgm:prSet presAssocID="{B3CAD1AA-65B3-4BD7-AE35-27787785B227}" presName="compNode" presStyleCnt="0"/>
      <dgm:spPr/>
    </dgm:pt>
    <dgm:pt modelId="{18CE930C-FF74-49E5-A85F-0705C025D45D}" type="pres">
      <dgm:prSet presAssocID="{B3CAD1AA-65B3-4BD7-AE35-27787785B227}" presName="iconRect" presStyleLbl="node1" presStyleIdx="4" presStyleCnt="6" custLinFactX="100000" custLinFactNeighborX="163978" custLinFactNeighborY="2192"/>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eckmark"/>
        </a:ext>
      </dgm:extLst>
    </dgm:pt>
    <dgm:pt modelId="{B14C791A-7F7B-4747-8B6D-2E898A24C061}" type="pres">
      <dgm:prSet presAssocID="{B3CAD1AA-65B3-4BD7-AE35-27787785B227}" presName="spaceRect" presStyleCnt="0"/>
      <dgm:spPr/>
    </dgm:pt>
    <dgm:pt modelId="{CEAD1F47-C3FB-4A5A-844C-EB99D5E4BE68}" type="pres">
      <dgm:prSet presAssocID="{B3CAD1AA-65B3-4BD7-AE35-27787785B227}" presName="textRect" presStyleLbl="revTx" presStyleIdx="4" presStyleCnt="6" custLinFactX="14011" custLinFactNeighborX="100000" custLinFactNeighborY="-2952">
        <dgm:presLayoutVars>
          <dgm:chMax val="1"/>
          <dgm:chPref val="1"/>
        </dgm:presLayoutVars>
      </dgm:prSet>
      <dgm:spPr/>
    </dgm:pt>
    <dgm:pt modelId="{F8F57354-0CF6-40E5-9E06-0F42A5C54B91}" type="pres">
      <dgm:prSet presAssocID="{7286533D-DC65-4A0D-9FA2-91F807E9B098}" presName="sibTrans" presStyleCnt="0"/>
      <dgm:spPr/>
    </dgm:pt>
    <dgm:pt modelId="{316524F5-5700-4E68-83E0-150815A59DFC}" type="pres">
      <dgm:prSet presAssocID="{14856D19-808A-41F8-8C66-67B1DF296A9E}" presName="compNode" presStyleCnt="0"/>
      <dgm:spPr/>
    </dgm:pt>
    <dgm:pt modelId="{FD7F78D6-0A3F-408D-8A06-B1F756E0E83C}" type="pres">
      <dgm:prSet presAssocID="{14856D19-808A-41F8-8C66-67B1DF296A9E}" presName="iconRect" presStyleLbl="node1" presStyleIdx="5" presStyleCnt="6" custLinFactX="-100000" custLinFactNeighborX="-130602" custLinFactNeighborY="2192"/>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Money with solid fill"/>
        </a:ext>
      </dgm:extLst>
    </dgm:pt>
    <dgm:pt modelId="{F8E018CF-2962-4B67-802E-8D9D01680B99}" type="pres">
      <dgm:prSet presAssocID="{14856D19-808A-41F8-8C66-67B1DF296A9E}" presName="spaceRect" presStyleCnt="0"/>
      <dgm:spPr/>
    </dgm:pt>
    <dgm:pt modelId="{AE608E4B-2654-41C2-B9B8-D4D1B35AC833}" type="pres">
      <dgm:prSet presAssocID="{14856D19-808A-41F8-8C66-67B1DF296A9E}" presName="textRect" presStyleLbl="revTx" presStyleIdx="5" presStyleCnt="6" custLinFactX="-10598" custLinFactNeighborX="-100000" custLinFactNeighborY="0">
        <dgm:presLayoutVars>
          <dgm:chMax val="1"/>
          <dgm:chPref val="1"/>
        </dgm:presLayoutVars>
      </dgm:prSet>
      <dgm:spPr/>
    </dgm:pt>
  </dgm:ptLst>
  <dgm:cxnLst>
    <dgm:cxn modelId="{DAED9831-E529-492A-81E8-1F65050E9B12}" type="presOf" srcId="{851336B7-2B2F-4869-9FAA-D9E2D4A05F5E}" destId="{068122D2-1A50-4289-B81D-FE6FCC2CFBC2}" srcOrd="0" destOrd="0" presId="urn:microsoft.com/office/officeart/2018/2/layout/IconLabelList"/>
    <dgm:cxn modelId="{B578CD48-8830-4CD3-8D4A-44A5BFB0D982}" srcId="{C5D7A1CE-DD9E-45FE-B8EB-DC3ADF08AC43}" destId="{851336B7-2B2F-4869-9FAA-D9E2D4A05F5E}" srcOrd="0" destOrd="0" parTransId="{6E1D1B0F-83B6-42AE-8030-D1DB6611BCF0}" sibTransId="{484054A2-9924-422F-992E-104494331B2D}"/>
    <dgm:cxn modelId="{08B8804E-3F37-4728-9E01-D6AD5163ACF3}" type="presOf" srcId="{C5D7A1CE-DD9E-45FE-B8EB-DC3ADF08AC43}" destId="{2BAC1D80-F1CC-46D4-8BD3-5D9F3ED3ADEE}" srcOrd="0" destOrd="0" presId="urn:microsoft.com/office/officeart/2018/2/layout/IconLabelList"/>
    <dgm:cxn modelId="{2CF08E6E-545F-4639-9BED-C54794C49DCF}" srcId="{C5D7A1CE-DD9E-45FE-B8EB-DC3ADF08AC43}" destId="{D632298F-27D1-48CE-AC4D-2493EA101281}" srcOrd="2" destOrd="0" parTransId="{4B5B773F-66F9-485B-AC57-664DA09385C6}" sibTransId="{969BFD2B-78F7-4740-8F7B-0A6EF1C95036}"/>
    <dgm:cxn modelId="{6F7F137D-13D8-44AE-B3C3-40FA145A4DF6}" srcId="{C5D7A1CE-DD9E-45FE-B8EB-DC3ADF08AC43}" destId="{B3CAD1AA-65B3-4BD7-AE35-27787785B227}" srcOrd="4" destOrd="0" parTransId="{42AD4E02-4AA2-4E51-8CF9-73095B3BFA1F}" sibTransId="{7286533D-DC65-4A0D-9FA2-91F807E9B098}"/>
    <dgm:cxn modelId="{10E3E782-7A12-48DF-A7C5-181EDBF11D6A}" type="presOf" srcId="{B3CAD1AA-65B3-4BD7-AE35-27787785B227}" destId="{CEAD1F47-C3FB-4A5A-844C-EB99D5E4BE68}" srcOrd="0" destOrd="0" presId="urn:microsoft.com/office/officeart/2018/2/layout/IconLabelList"/>
    <dgm:cxn modelId="{9D400BAF-CE48-4B22-BB50-A1F366BC92AF}" type="presOf" srcId="{D632298F-27D1-48CE-AC4D-2493EA101281}" destId="{E818EF66-4A70-440D-B62E-9B649BF5A951}" srcOrd="0" destOrd="0" presId="urn:microsoft.com/office/officeart/2018/2/layout/IconLabelList"/>
    <dgm:cxn modelId="{489F65BA-5DD1-42C1-A0A7-B6CB3E9DE689}" type="presOf" srcId="{6DC5DC4E-91EE-41FF-BDCC-419997078CCD}" destId="{B455B77D-5E15-4D0B-A87A-4244230A2DB4}" srcOrd="0" destOrd="0" presId="urn:microsoft.com/office/officeart/2018/2/layout/IconLabelList"/>
    <dgm:cxn modelId="{C9F5F0C1-6613-4EEF-9616-8BC8DCDA0470}" type="presOf" srcId="{D057F4C1-8624-42CB-A1CD-48BD1DF3C5CB}" destId="{EB7D8B45-FDAD-4C9F-9C6A-0CECDBDBF77A}" srcOrd="0" destOrd="0" presId="urn:microsoft.com/office/officeart/2018/2/layout/IconLabelList"/>
    <dgm:cxn modelId="{EF73A7C2-792C-4C6A-86AF-FFA40F1D2367}" srcId="{C5D7A1CE-DD9E-45FE-B8EB-DC3ADF08AC43}" destId="{D057F4C1-8624-42CB-A1CD-48BD1DF3C5CB}" srcOrd="3" destOrd="0" parTransId="{F0DAE59D-E794-4F7E-9F3D-47FDE227B065}" sibTransId="{BE1FAC04-E5EE-458A-8E07-0E01FBE5EE42}"/>
    <dgm:cxn modelId="{4F09B1D7-064C-4EC1-9C76-9C5CE933143A}" type="presOf" srcId="{14856D19-808A-41F8-8C66-67B1DF296A9E}" destId="{AE608E4B-2654-41C2-B9B8-D4D1B35AC833}" srcOrd="0" destOrd="0" presId="urn:microsoft.com/office/officeart/2018/2/layout/IconLabelList"/>
    <dgm:cxn modelId="{7306BFDB-9609-49EE-941B-F5CCAF00C506}" srcId="{C5D7A1CE-DD9E-45FE-B8EB-DC3ADF08AC43}" destId="{14856D19-808A-41F8-8C66-67B1DF296A9E}" srcOrd="5" destOrd="0" parTransId="{29F1DAE7-CC9F-4C2E-AB1D-5020D67314C1}" sibTransId="{A07C97E5-48EA-4830-BAF6-27BF499E35B2}"/>
    <dgm:cxn modelId="{D4F171EC-26B3-4F89-8015-B8522427F9D0}" srcId="{C5D7A1CE-DD9E-45FE-B8EB-DC3ADF08AC43}" destId="{6DC5DC4E-91EE-41FF-BDCC-419997078CCD}" srcOrd="1" destOrd="0" parTransId="{0AFEB4C3-D7DD-4FFD-9002-E63D3FAAA8A1}" sibTransId="{9A128E61-5E67-47E4-96EF-BA79289FCD6F}"/>
    <dgm:cxn modelId="{34EC3B16-7228-40DF-8429-0929F4428A7D}" type="presParOf" srcId="{2BAC1D80-F1CC-46D4-8BD3-5D9F3ED3ADEE}" destId="{571CE05F-FD0A-46D2-A63A-040248092A24}" srcOrd="0" destOrd="0" presId="urn:microsoft.com/office/officeart/2018/2/layout/IconLabelList"/>
    <dgm:cxn modelId="{A5B936BB-74AA-41D0-AAFC-846783262E89}" type="presParOf" srcId="{571CE05F-FD0A-46D2-A63A-040248092A24}" destId="{48F00558-A3A8-4222-8BFB-53EAD8208380}" srcOrd="0" destOrd="0" presId="urn:microsoft.com/office/officeart/2018/2/layout/IconLabelList"/>
    <dgm:cxn modelId="{59344F2D-C415-4308-AE19-CC7E52B1D206}" type="presParOf" srcId="{571CE05F-FD0A-46D2-A63A-040248092A24}" destId="{5FA9DE35-2F28-4989-BF39-BF375B17C31A}" srcOrd="1" destOrd="0" presId="urn:microsoft.com/office/officeart/2018/2/layout/IconLabelList"/>
    <dgm:cxn modelId="{6973F09D-83D5-45BD-8952-B45D222C3F67}" type="presParOf" srcId="{571CE05F-FD0A-46D2-A63A-040248092A24}" destId="{068122D2-1A50-4289-B81D-FE6FCC2CFBC2}" srcOrd="2" destOrd="0" presId="urn:microsoft.com/office/officeart/2018/2/layout/IconLabelList"/>
    <dgm:cxn modelId="{4898B404-DE50-446D-AD18-F20DDBE56EB7}" type="presParOf" srcId="{2BAC1D80-F1CC-46D4-8BD3-5D9F3ED3ADEE}" destId="{38FD4D22-4CFE-4164-9549-3BCF74B3D052}" srcOrd="1" destOrd="0" presId="urn:microsoft.com/office/officeart/2018/2/layout/IconLabelList"/>
    <dgm:cxn modelId="{2811C1D6-9997-437C-AE96-0BE435C80EAA}" type="presParOf" srcId="{2BAC1D80-F1CC-46D4-8BD3-5D9F3ED3ADEE}" destId="{259E49FC-7EB3-4A42-8303-F84E2DD3EBB0}" srcOrd="2" destOrd="0" presId="urn:microsoft.com/office/officeart/2018/2/layout/IconLabelList"/>
    <dgm:cxn modelId="{CC361D90-5148-4D3B-A4A3-76B1325C308D}" type="presParOf" srcId="{259E49FC-7EB3-4A42-8303-F84E2DD3EBB0}" destId="{FA8719F8-604A-4D2E-9FA9-4A0ABE9714C5}" srcOrd="0" destOrd="0" presId="urn:microsoft.com/office/officeart/2018/2/layout/IconLabelList"/>
    <dgm:cxn modelId="{454473DC-FEA5-4893-9296-A8DDB3A2DA28}" type="presParOf" srcId="{259E49FC-7EB3-4A42-8303-F84E2DD3EBB0}" destId="{E207AF5F-7A2E-4DD7-8B04-1B72ACAFCF33}" srcOrd="1" destOrd="0" presId="urn:microsoft.com/office/officeart/2018/2/layout/IconLabelList"/>
    <dgm:cxn modelId="{B49C4C12-19B1-4327-B394-5D003495F5DB}" type="presParOf" srcId="{259E49FC-7EB3-4A42-8303-F84E2DD3EBB0}" destId="{B455B77D-5E15-4D0B-A87A-4244230A2DB4}" srcOrd="2" destOrd="0" presId="urn:microsoft.com/office/officeart/2018/2/layout/IconLabelList"/>
    <dgm:cxn modelId="{12E40729-47ED-4BEF-B023-B0F62978786B}" type="presParOf" srcId="{2BAC1D80-F1CC-46D4-8BD3-5D9F3ED3ADEE}" destId="{B2064F2A-09C5-4606-BED0-206EB48A6387}" srcOrd="3" destOrd="0" presId="urn:microsoft.com/office/officeart/2018/2/layout/IconLabelList"/>
    <dgm:cxn modelId="{1B385A36-D4F2-44FD-8297-2479C34F7373}" type="presParOf" srcId="{2BAC1D80-F1CC-46D4-8BD3-5D9F3ED3ADEE}" destId="{B1E6BAB5-233A-4671-88BD-BDD12313A1AD}" srcOrd="4" destOrd="0" presId="urn:microsoft.com/office/officeart/2018/2/layout/IconLabelList"/>
    <dgm:cxn modelId="{15296206-ED51-477F-8DC0-EC8CAE31C22B}" type="presParOf" srcId="{B1E6BAB5-233A-4671-88BD-BDD12313A1AD}" destId="{BE1E7660-275B-4093-9B3E-59696E4E1554}" srcOrd="0" destOrd="0" presId="urn:microsoft.com/office/officeart/2018/2/layout/IconLabelList"/>
    <dgm:cxn modelId="{7080E5DA-9773-467E-892A-2A75F9137111}" type="presParOf" srcId="{B1E6BAB5-233A-4671-88BD-BDD12313A1AD}" destId="{90D333E4-32DD-4087-815A-5E28AAC65D9A}" srcOrd="1" destOrd="0" presId="urn:microsoft.com/office/officeart/2018/2/layout/IconLabelList"/>
    <dgm:cxn modelId="{BD54B469-AC76-470D-8D52-4146D4B1FF5D}" type="presParOf" srcId="{B1E6BAB5-233A-4671-88BD-BDD12313A1AD}" destId="{E818EF66-4A70-440D-B62E-9B649BF5A951}" srcOrd="2" destOrd="0" presId="urn:microsoft.com/office/officeart/2018/2/layout/IconLabelList"/>
    <dgm:cxn modelId="{A706B3CF-3991-4D85-B432-E5B5CAE3228A}" type="presParOf" srcId="{2BAC1D80-F1CC-46D4-8BD3-5D9F3ED3ADEE}" destId="{2D6D181B-7FC1-42DE-8A36-A54909DDCA1E}" srcOrd="5" destOrd="0" presId="urn:microsoft.com/office/officeart/2018/2/layout/IconLabelList"/>
    <dgm:cxn modelId="{3F66CDAE-38B1-4D1C-B110-1D5ED28ED054}" type="presParOf" srcId="{2BAC1D80-F1CC-46D4-8BD3-5D9F3ED3ADEE}" destId="{B111C9AB-D93F-4561-BE4B-626CADA6B09C}" srcOrd="6" destOrd="0" presId="urn:microsoft.com/office/officeart/2018/2/layout/IconLabelList"/>
    <dgm:cxn modelId="{D580A13E-DF20-4B23-94F7-5A80A3EF01C0}" type="presParOf" srcId="{B111C9AB-D93F-4561-BE4B-626CADA6B09C}" destId="{38221DB5-421C-4165-8022-1FFA93036F29}" srcOrd="0" destOrd="0" presId="urn:microsoft.com/office/officeart/2018/2/layout/IconLabelList"/>
    <dgm:cxn modelId="{9BE9246F-CFF8-484C-9E45-BDEE2D5F1DB6}" type="presParOf" srcId="{B111C9AB-D93F-4561-BE4B-626CADA6B09C}" destId="{F41D5398-AB07-40C4-AAEF-6C649F793F8E}" srcOrd="1" destOrd="0" presId="urn:microsoft.com/office/officeart/2018/2/layout/IconLabelList"/>
    <dgm:cxn modelId="{FD20D29E-E919-4243-8B44-D90438CD5850}" type="presParOf" srcId="{B111C9AB-D93F-4561-BE4B-626CADA6B09C}" destId="{EB7D8B45-FDAD-4C9F-9C6A-0CECDBDBF77A}" srcOrd="2" destOrd="0" presId="urn:microsoft.com/office/officeart/2018/2/layout/IconLabelList"/>
    <dgm:cxn modelId="{601146AE-4EEF-4E22-BC7E-B324912B35F4}" type="presParOf" srcId="{2BAC1D80-F1CC-46D4-8BD3-5D9F3ED3ADEE}" destId="{47641458-1FB8-4970-B095-E8D77E00DE96}" srcOrd="7" destOrd="0" presId="urn:microsoft.com/office/officeart/2018/2/layout/IconLabelList"/>
    <dgm:cxn modelId="{8D9EFABC-F269-40C7-B77F-E7C095F697E6}" type="presParOf" srcId="{2BAC1D80-F1CC-46D4-8BD3-5D9F3ED3ADEE}" destId="{9943E8CE-E3FB-4667-84A0-3F3014120EE2}" srcOrd="8" destOrd="0" presId="urn:microsoft.com/office/officeart/2018/2/layout/IconLabelList"/>
    <dgm:cxn modelId="{F25C77F0-4D7A-4E78-9261-47460ACB7AB2}" type="presParOf" srcId="{9943E8CE-E3FB-4667-84A0-3F3014120EE2}" destId="{18CE930C-FF74-49E5-A85F-0705C025D45D}" srcOrd="0" destOrd="0" presId="urn:microsoft.com/office/officeart/2018/2/layout/IconLabelList"/>
    <dgm:cxn modelId="{8D986DCC-B661-4977-87BA-876E8869259E}" type="presParOf" srcId="{9943E8CE-E3FB-4667-84A0-3F3014120EE2}" destId="{B14C791A-7F7B-4747-8B6D-2E898A24C061}" srcOrd="1" destOrd="0" presId="urn:microsoft.com/office/officeart/2018/2/layout/IconLabelList"/>
    <dgm:cxn modelId="{42F7B8CD-CC39-4621-9B32-767E7CB29A93}" type="presParOf" srcId="{9943E8CE-E3FB-4667-84A0-3F3014120EE2}" destId="{CEAD1F47-C3FB-4A5A-844C-EB99D5E4BE68}" srcOrd="2" destOrd="0" presId="urn:microsoft.com/office/officeart/2018/2/layout/IconLabelList"/>
    <dgm:cxn modelId="{DE57C14E-644B-452D-AE4F-C2E73C245339}" type="presParOf" srcId="{2BAC1D80-F1CC-46D4-8BD3-5D9F3ED3ADEE}" destId="{F8F57354-0CF6-40E5-9E06-0F42A5C54B91}" srcOrd="9" destOrd="0" presId="urn:microsoft.com/office/officeart/2018/2/layout/IconLabelList"/>
    <dgm:cxn modelId="{81361825-A1AB-4301-8D3E-371DEBB2AA7B}" type="presParOf" srcId="{2BAC1D80-F1CC-46D4-8BD3-5D9F3ED3ADEE}" destId="{316524F5-5700-4E68-83E0-150815A59DFC}" srcOrd="10" destOrd="0" presId="urn:microsoft.com/office/officeart/2018/2/layout/IconLabelList"/>
    <dgm:cxn modelId="{B602DDE3-54D2-418B-B3A7-C1B05CB7BD3A}" type="presParOf" srcId="{316524F5-5700-4E68-83E0-150815A59DFC}" destId="{FD7F78D6-0A3F-408D-8A06-B1F756E0E83C}" srcOrd="0" destOrd="0" presId="urn:microsoft.com/office/officeart/2018/2/layout/IconLabelList"/>
    <dgm:cxn modelId="{1C35F3BE-759E-444E-BFE3-81052207AE0C}" type="presParOf" srcId="{316524F5-5700-4E68-83E0-150815A59DFC}" destId="{F8E018CF-2962-4B67-802E-8D9D01680B99}" srcOrd="1" destOrd="0" presId="urn:microsoft.com/office/officeart/2018/2/layout/IconLabelList"/>
    <dgm:cxn modelId="{8CDE4062-59C1-4F68-9165-3A8F02683EE4}" type="presParOf" srcId="{316524F5-5700-4E68-83E0-150815A59DFC}" destId="{AE608E4B-2654-41C2-B9B8-D4D1B35AC833}"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625DE-7D91-4510-8D1B-14037C9A07F8}">
      <dsp:nvSpPr>
        <dsp:cNvPr id="0" name=""/>
        <dsp:cNvSpPr/>
      </dsp:nvSpPr>
      <dsp:spPr>
        <a:xfrm>
          <a:off x="105242" y="832069"/>
          <a:ext cx="913595" cy="91359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B295A7-AAA8-4632-8F49-B95DC9780520}">
      <dsp:nvSpPr>
        <dsp:cNvPr id="0" name=""/>
        <dsp:cNvSpPr/>
      </dsp:nvSpPr>
      <dsp:spPr>
        <a:xfrm>
          <a:off x="297098" y="1023926"/>
          <a:ext cx="529885" cy="5298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8A122E-ACE9-4583-A646-37B80614D181}">
      <dsp:nvSpPr>
        <dsp:cNvPr id="0" name=""/>
        <dsp:cNvSpPr/>
      </dsp:nvSpPr>
      <dsp:spPr>
        <a:xfrm>
          <a:off x="1194720" y="649587"/>
          <a:ext cx="2153475" cy="1278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kern="1200" dirty="0">
              <a:solidFill>
                <a:schemeClr val="tx1"/>
              </a:solidFill>
              <a:effectLst/>
              <a:latin typeface="Raleway" pitchFamily="2" charset="0"/>
              <a:ea typeface="Calibri" panose="020F0502020204030204" pitchFamily="34" charset="0"/>
              <a:cs typeface="Times New Roman" panose="02020603050405020304" pitchFamily="18" charset="0"/>
            </a:rPr>
            <a:t>Develop a sector-wide framework that aligns with the Forestry Standard and Woodland Carbon Code requirements</a:t>
          </a:r>
          <a:endParaRPr lang="en-US" sz="1600" kern="1200" dirty="0">
            <a:solidFill>
              <a:schemeClr val="tx1"/>
            </a:solidFill>
            <a:latin typeface="Raleway" pitchFamily="2" charset="0"/>
            <a:ea typeface="Tahoma" panose="020B0604030504040204" pitchFamily="34" charset="0"/>
            <a:cs typeface="Tahoma" panose="020B0604030504040204" pitchFamily="34" charset="0"/>
          </a:endParaRPr>
        </a:p>
      </dsp:txBody>
      <dsp:txXfrm>
        <a:off x="1194720" y="649587"/>
        <a:ext cx="2153475" cy="1278559"/>
      </dsp:txXfrm>
    </dsp:sp>
    <dsp:sp modelId="{305DF79C-8D58-4371-A2EF-C8B2B7B43B30}">
      <dsp:nvSpPr>
        <dsp:cNvPr id="0" name=""/>
        <dsp:cNvSpPr/>
      </dsp:nvSpPr>
      <dsp:spPr>
        <a:xfrm>
          <a:off x="5959741" y="2243830"/>
          <a:ext cx="913595" cy="91359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AD2979-58E1-4D86-8818-9B3A1CE4C292}">
      <dsp:nvSpPr>
        <dsp:cNvPr id="0" name=""/>
        <dsp:cNvSpPr/>
      </dsp:nvSpPr>
      <dsp:spPr>
        <a:xfrm>
          <a:off x="6151589" y="2437025"/>
          <a:ext cx="529885" cy="5298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E14A98-0757-47B3-BAFD-2451DE5DA28C}">
      <dsp:nvSpPr>
        <dsp:cNvPr id="0" name=""/>
        <dsp:cNvSpPr/>
      </dsp:nvSpPr>
      <dsp:spPr>
        <a:xfrm>
          <a:off x="7156658" y="2263710"/>
          <a:ext cx="2659779" cy="913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kern="1200" dirty="0">
              <a:solidFill>
                <a:schemeClr val="tx1"/>
              </a:solidFill>
              <a:effectLst/>
              <a:latin typeface="Raleway" pitchFamily="2" charset="0"/>
              <a:ea typeface="Calibri" panose="020F0502020204030204" pitchFamily="34" charset="0"/>
              <a:cs typeface="Times New Roman" panose="02020603050405020304" pitchFamily="18" charset="0"/>
            </a:rPr>
            <a:t>Use staff expertise and students to collect and monitor data to gain practical green skills</a:t>
          </a:r>
          <a:endParaRPr lang="en-US" sz="1600" kern="1200" dirty="0">
            <a:solidFill>
              <a:schemeClr val="tx1"/>
            </a:solidFill>
            <a:latin typeface="Raleway" pitchFamily="2" charset="0"/>
            <a:ea typeface="Tahoma" panose="020B0604030504040204" pitchFamily="34" charset="0"/>
            <a:cs typeface="Tahoma" panose="020B0604030504040204" pitchFamily="34" charset="0"/>
          </a:endParaRPr>
        </a:p>
      </dsp:txBody>
      <dsp:txXfrm>
        <a:off x="7156658" y="2263710"/>
        <a:ext cx="2659779" cy="913595"/>
      </dsp:txXfrm>
    </dsp:sp>
    <dsp:sp modelId="{7AD35767-8AE7-42AF-B38B-17EEDA4F0B90}">
      <dsp:nvSpPr>
        <dsp:cNvPr id="0" name=""/>
        <dsp:cNvSpPr/>
      </dsp:nvSpPr>
      <dsp:spPr>
        <a:xfrm>
          <a:off x="7505322" y="706212"/>
          <a:ext cx="913595" cy="91359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353C41-4381-49A3-9649-23C95A9E578A}">
      <dsp:nvSpPr>
        <dsp:cNvPr id="0" name=""/>
        <dsp:cNvSpPr/>
      </dsp:nvSpPr>
      <dsp:spPr>
        <a:xfrm>
          <a:off x="7697181" y="898068"/>
          <a:ext cx="529885" cy="5298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8304C0-D25F-4CA2-88ED-29014360B82E}">
      <dsp:nvSpPr>
        <dsp:cNvPr id="0" name=""/>
        <dsp:cNvSpPr/>
      </dsp:nvSpPr>
      <dsp:spPr>
        <a:xfrm>
          <a:off x="8604750" y="635025"/>
          <a:ext cx="2153475" cy="913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kern="1200" dirty="0">
              <a:solidFill>
                <a:schemeClr val="tx1"/>
              </a:solidFill>
              <a:effectLst/>
              <a:latin typeface="Raleway" pitchFamily="2" charset="0"/>
              <a:ea typeface="Calibri" panose="020F0502020204030204" pitchFamily="34" charset="0"/>
              <a:cs typeface="Times New Roman" panose="02020603050405020304" pitchFamily="18" charset="0"/>
            </a:rPr>
            <a:t>Optimise biodiversity </a:t>
          </a:r>
          <a:endParaRPr lang="en-US" sz="1600" kern="1200" dirty="0">
            <a:solidFill>
              <a:schemeClr val="tx1"/>
            </a:solidFill>
            <a:latin typeface="Raleway" pitchFamily="2" charset="0"/>
            <a:ea typeface="Tahoma" panose="020B0604030504040204" pitchFamily="34" charset="0"/>
            <a:cs typeface="Tahoma" panose="020B0604030504040204" pitchFamily="34" charset="0"/>
          </a:endParaRPr>
        </a:p>
      </dsp:txBody>
      <dsp:txXfrm>
        <a:off x="8604750" y="635025"/>
        <a:ext cx="2153475" cy="913595"/>
      </dsp:txXfrm>
    </dsp:sp>
    <dsp:sp modelId="{B97B03AF-2E88-4A05-88CA-FDE66FD77F60}">
      <dsp:nvSpPr>
        <dsp:cNvPr id="0" name=""/>
        <dsp:cNvSpPr/>
      </dsp:nvSpPr>
      <dsp:spPr>
        <a:xfrm>
          <a:off x="1933201" y="2478590"/>
          <a:ext cx="913595" cy="91359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8DAC39-0C46-4C62-BCEE-19907B86807B}">
      <dsp:nvSpPr>
        <dsp:cNvPr id="0" name=""/>
        <dsp:cNvSpPr/>
      </dsp:nvSpPr>
      <dsp:spPr>
        <a:xfrm>
          <a:off x="2125055" y="2670446"/>
          <a:ext cx="529885" cy="52988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09B7C1-FAB7-4114-9E6E-075862E66274}">
      <dsp:nvSpPr>
        <dsp:cNvPr id="0" name=""/>
        <dsp:cNvSpPr/>
      </dsp:nvSpPr>
      <dsp:spPr>
        <a:xfrm>
          <a:off x="3083189" y="2488749"/>
          <a:ext cx="2153475" cy="913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kern="1200" dirty="0">
              <a:solidFill>
                <a:schemeClr val="tx1"/>
              </a:solidFill>
              <a:effectLst/>
              <a:latin typeface="Raleway" pitchFamily="2" charset="0"/>
              <a:ea typeface="Calibri" panose="020F0502020204030204" pitchFamily="34" charset="0"/>
              <a:cs typeface="Times New Roman" panose="02020603050405020304" pitchFamily="18" charset="0"/>
            </a:rPr>
            <a:t>Provide wider community benefits to staff, students and the general public</a:t>
          </a:r>
          <a:r>
            <a:rPr lang="en-GB" sz="1600" kern="1200" dirty="0">
              <a:solidFill>
                <a:schemeClr val="tx1"/>
              </a:solidFill>
              <a:latin typeface="Raleway" pitchFamily="2" charset="0"/>
              <a:ea typeface="Tahoma" panose="020B0604030504040204" pitchFamily="34" charset="0"/>
              <a:cs typeface="Tahoma" panose="020B0604030504040204" pitchFamily="34" charset="0"/>
            </a:rPr>
            <a:t> </a:t>
          </a:r>
          <a:endParaRPr lang="en-US" sz="1600" kern="1200" dirty="0">
            <a:solidFill>
              <a:schemeClr val="tx1"/>
            </a:solidFill>
            <a:latin typeface="Raleway" pitchFamily="2" charset="0"/>
            <a:ea typeface="Tahoma" panose="020B0604030504040204" pitchFamily="34" charset="0"/>
            <a:cs typeface="Tahoma" panose="020B0604030504040204" pitchFamily="34" charset="0"/>
          </a:endParaRPr>
        </a:p>
      </dsp:txBody>
      <dsp:txXfrm>
        <a:off x="3083189" y="2488749"/>
        <a:ext cx="2153475" cy="913595"/>
      </dsp:txXfrm>
    </dsp:sp>
    <dsp:sp modelId="{CE6775DC-AB9E-43EE-862C-B67602C07C08}">
      <dsp:nvSpPr>
        <dsp:cNvPr id="0" name=""/>
        <dsp:cNvSpPr/>
      </dsp:nvSpPr>
      <dsp:spPr>
        <a:xfrm>
          <a:off x="3862380" y="888696"/>
          <a:ext cx="913595" cy="91359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35A3C1-7070-4CCC-AE9F-D3AA0EC2C6F1}">
      <dsp:nvSpPr>
        <dsp:cNvPr id="0" name=""/>
        <dsp:cNvSpPr/>
      </dsp:nvSpPr>
      <dsp:spPr>
        <a:xfrm>
          <a:off x="4054238" y="1080546"/>
          <a:ext cx="529885" cy="529885"/>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C276F2-F3DA-43E9-93F7-0118E9C2CA48}">
      <dsp:nvSpPr>
        <dsp:cNvPr id="0" name=""/>
        <dsp:cNvSpPr/>
      </dsp:nvSpPr>
      <dsp:spPr>
        <a:xfrm>
          <a:off x="4982778" y="888696"/>
          <a:ext cx="2153475" cy="913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kern="1200" dirty="0">
              <a:solidFill>
                <a:schemeClr val="tx1"/>
              </a:solidFill>
              <a:effectLst/>
              <a:latin typeface="Raleway" pitchFamily="2" charset="0"/>
              <a:ea typeface="Calibri" panose="020F0502020204030204" pitchFamily="34" charset="0"/>
              <a:cs typeface="Times New Roman" panose="02020603050405020304" pitchFamily="18" charset="0"/>
            </a:rPr>
            <a:t>Develop a market assessment and financial models using institutions data</a:t>
          </a:r>
          <a:endParaRPr lang="en-GB" sz="1600" kern="1200" dirty="0">
            <a:solidFill>
              <a:schemeClr val="tx1"/>
            </a:solidFill>
            <a:latin typeface="Raleway" pitchFamily="2" charset="0"/>
            <a:ea typeface="Tahoma" panose="020B0604030504040204" pitchFamily="34" charset="0"/>
            <a:cs typeface="Tahoma" panose="020B0604030504040204" pitchFamily="34" charset="0"/>
          </a:endParaRPr>
        </a:p>
      </dsp:txBody>
      <dsp:txXfrm>
        <a:off x="4982778" y="888696"/>
        <a:ext cx="2153475" cy="9135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1D35AB-4433-4D76-B562-E870C1B67791}">
      <dsp:nvSpPr>
        <dsp:cNvPr id="0" name=""/>
        <dsp:cNvSpPr/>
      </dsp:nvSpPr>
      <dsp:spPr>
        <a:xfrm>
          <a:off x="2241532" y="1489111"/>
          <a:ext cx="484885" cy="91440"/>
        </a:xfrm>
        <a:custGeom>
          <a:avLst/>
          <a:gdLst/>
          <a:ahLst/>
          <a:cxnLst/>
          <a:rect l="0" t="0" r="0" b="0"/>
          <a:pathLst>
            <a:path>
              <a:moveTo>
                <a:pt x="0" y="45720"/>
              </a:moveTo>
              <a:lnTo>
                <a:pt x="48488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1087" y="1532253"/>
        <a:ext cx="25774" cy="5154"/>
      </dsp:txXfrm>
    </dsp:sp>
    <dsp:sp modelId="{6BEA5173-95EB-468C-81C5-EDA7C28A5DBE}">
      <dsp:nvSpPr>
        <dsp:cNvPr id="0" name=""/>
        <dsp:cNvSpPr/>
      </dsp:nvSpPr>
      <dsp:spPr>
        <a:xfrm>
          <a:off x="2092" y="862459"/>
          <a:ext cx="2241239" cy="13447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666750" rtl="0">
            <a:lnSpc>
              <a:spcPct val="90000"/>
            </a:lnSpc>
            <a:spcBef>
              <a:spcPct val="0"/>
            </a:spcBef>
            <a:spcAft>
              <a:spcPct val="35000"/>
            </a:spcAft>
            <a:buNone/>
          </a:pPr>
          <a:r>
            <a:rPr lang="en-GB" sz="1500" kern="1200" dirty="0">
              <a:latin typeface="Calibri Light" panose="020F0302020204030204"/>
            </a:rPr>
            <a:t>Must</a:t>
          </a:r>
          <a:r>
            <a:rPr lang="en-GB" sz="1500" kern="1200" dirty="0"/>
            <a:t> show proof of ownership or tenancy</a:t>
          </a:r>
          <a:r>
            <a:rPr lang="en-GB" sz="1500" kern="1200" dirty="0">
              <a:latin typeface="Calibri Light" panose="020F0302020204030204"/>
            </a:rPr>
            <a:t> of the site</a:t>
          </a:r>
          <a:endParaRPr lang="en-US" sz="1500" kern="1200" dirty="0"/>
        </a:p>
      </dsp:txBody>
      <dsp:txXfrm>
        <a:off x="2092" y="862459"/>
        <a:ext cx="2241239" cy="1344743"/>
      </dsp:txXfrm>
    </dsp:sp>
    <dsp:sp modelId="{584C58B6-F2BE-4C60-9163-D95806E6B75A}">
      <dsp:nvSpPr>
        <dsp:cNvPr id="0" name=""/>
        <dsp:cNvSpPr/>
      </dsp:nvSpPr>
      <dsp:spPr>
        <a:xfrm>
          <a:off x="4998257" y="1489111"/>
          <a:ext cx="484885" cy="91440"/>
        </a:xfrm>
        <a:custGeom>
          <a:avLst/>
          <a:gdLst/>
          <a:ahLst/>
          <a:cxnLst/>
          <a:rect l="0" t="0" r="0" b="0"/>
          <a:pathLst>
            <a:path>
              <a:moveTo>
                <a:pt x="0" y="45720"/>
              </a:moveTo>
              <a:lnTo>
                <a:pt x="48488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7812" y="1532253"/>
        <a:ext cx="25774" cy="5154"/>
      </dsp:txXfrm>
    </dsp:sp>
    <dsp:sp modelId="{D5B34E8B-2CCA-435D-A18F-92D7A86C81BB}">
      <dsp:nvSpPr>
        <dsp:cNvPr id="0" name=""/>
        <dsp:cNvSpPr/>
      </dsp:nvSpPr>
      <dsp:spPr>
        <a:xfrm>
          <a:off x="2758817" y="862459"/>
          <a:ext cx="2241239" cy="13447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666750">
            <a:lnSpc>
              <a:spcPct val="90000"/>
            </a:lnSpc>
            <a:spcBef>
              <a:spcPct val="0"/>
            </a:spcBef>
            <a:spcAft>
              <a:spcPct val="35000"/>
            </a:spcAft>
            <a:buNone/>
          </a:pPr>
          <a:r>
            <a:rPr lang="en-GB" sz="1500" kern="1200" dirty="0"/>
            <a:t>The minimum size to be eligible for woodland is half a hectare (0.5) and 20 meters in width</a:t>
          </a:r>
          <a:endParaRPr lang="en-US" sz="1500" kern="1200" dirty="0"/>
        </a:p>
      </dsp:txBody>
      <dsp:txXfrm>
        <a:off x="2758817" y="862459"/>
        <a:ext cx="2241239" cy="1344743"/>
      </dsp:txXfrm>
    </dsp:sp>
    <dsp:sp modelId="{4389C028-17BF-4194-B2A5-0F0C380AC400}">
      <dsp:nvSpPr>
        <dsp:cNvPr id="0" name=""/>
        <dsp:cNvSpPr/>
      </dsp:nvSpPr>
      <dsp:spPr>
        <a:xfrm>
          <a:off x="7754982" y="1489111"/>
          <a:ext cx="484885" cy="91440"/>
        </a:xfrm>
        <a:custGeom>
          <a:avLst/>
          <a:gdLst/>
          <a:ahLst/>
          <a:cxnLst/>
          <a:rect l="0" t="0" r="0" b="0"/>
          <a:pathLst>
            <a:path>
              <a:moveTo>
                <a:pt x="0" y="45720"/>
              </a:moveTo>
              <a:lnTo>
                <a:pt x="48488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984537" y="1532253"/>
        <a:ext cx="25774" cy="5154"/>
      </dsp:txXfrm>
    </dsp:sp>
    <dsp:sp modelId="{AF4A99CA-9D25-4A7F-B6F4-FA156E6ED15D}">
      <dsp:nvSpPr>
        <dsp:cNvPr id="0" name=""/>
        <dsp:cNvSpPr/>
      </dsp:nvSpPr>
      <dsp:spPr>
        <a:xfrm>
          <a:off x="5515542" y="862459"/>
          <a:ext cx="2241239" cy="13447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666750">
            <a:lnSpc>
              <a:spcPct val="90000"/>
            </a:lnSpc>
            <a:spcBef>
              <a:spcPct val="0"/>
            </a:spcBef>
            <a:spcAft>
              <a:spcPct val="35000"/>
            </a:spcAft>
            <a:buNone/>
          </a:pPr>
          <a:r>
            <a:rPr lang="en-GB" sz="1500" kern="1200" dirty="0"/>
            <a:t>A defined project time commitment between 40 to 100-year</a:t>
          </a:r>
          <a:endParaRPr lang="en-US" sz="1500" kern="1200" dirty="0"/>
        </a:p>
      </dsp:txBody>
      <dsp:txXfrm>
        <a:off x="5515542" y="862459"/>
        <a:ext cx="2241239" cy="1344743"/>
      </dsp:txXfrm>
    </dsp:sp>
    <dsp:sp modelId="{928D5C1B-6F6F-4AF6-A8BB-7BE59E9E51F5}">
      <dsp:nvSpPr>
        <dsp:cNvPr id="0" name=""/>
        <dsp:cNvSpPr/>
      </dsp:nvSpPr>
      <dsp:spPr>
        <a:xfrm>
          <a:off x="1122712" y="2205403"/>
          <a:ext cx="8270175" cy="484885"/>
        </a:xfrm>
        <a:custGeom>
          <a:avLst/>
          <a:gdLst/>
          <a:ahLst/>
          <a:cxnLst/>
          <a:rect l="0" t="0" r="0" b="0"/>
          <a:pathLst>
            <a:path>
              <a:moveTo>
                <a:pt x="8270175" y="0"/>
              </a:moveTo>
              <a:lnTo>
                <a:pt x="8270175" y="259542"/>
              </a:lnTo>
              <a:lnTo>
                <a:pt x="0" y="259542"/>
              </a:lnTo>
              <a:lnTo>
                <a:pt x="0" y="484885"/>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50644" y="2445268"/>
        <a:ext cx="414311" cy="5154"/>
      </dsp:txXfrm>
    </dsp:sp>
    <dsp:sp modelId="{925057BD-DC96-40CF-9DF6-E531CA04DCDE}">
      <dsp:nvSpPr>
        <dsp:cNvPr id="0" name=""/>
        <dsp:cNvSpPr/>
      </dsp:nvSpPr>
      <dsp:spPr>
        <a:xfrm>
          <a:off x="8272267" y="862459"/>
          <a:ext cx="2241239" cy="13447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666750" rtl="0">
            <a:lnSpc>
              <a:spcPct val="90000"/>
            </a:lnSpc>
            <a:spcBef>
              <a:spcPct val="0"/>
            </a:spcBef>
            <a:spcAft>
              <a:spcPct val="35000"/>
            </a:spcAft>
            <a:buNone/>
          </a:pPr>
          <a:r>
            <a:rPr lang="en-GB" sz="1500" u="sng" kern="1200" dirty="0">
              <a:solidFill>
                <a:schemeClr val="bg1"/>
              </a:solidFill>
            </a:rPr>
            <a:t>Project must</a:t>
          </a:r>
          <a:r>
            <a:rPr lang="en-GB" sz="1500" u="sng" kern="1200" dirty="0">
              <a:solidFill>
                <a:schemeClr val="bg1"/>
              </a:solidFill>
              <a:latin typeface="Calibri Light" panose="020F0302020204030204"/>
            </a:rPr>
            <a:t> </a:t>
          </a:r>
          <a:r>
            <a:rPr lang="en-GB" sz="1500" u="sng" kern="1200" dirty="0">
              <a:solidFill>
                <a:schemeClr val="bg1"/>
              </a:solidFill>
            </a:rPr>
            <a:t>register with the WCC</a:t>
          </a:r>
        </a:p>
      </dsp:txBody>
      <dsp:txXfrm>
        <a:off x="8272267" y="862459"/>
        <a:ext cx="2241239" cy="1344743"/>
      </dsp:txXfrm>
    </dsp:sp>
    <dsp:sp modelId="{0EB8B57E-99A7-48B0-9125-440DE150E30D}">
      <dsp:nvSpPr>
        <dsp:cNvPr id="0" name=""/>
        <dsp:cNvSpPr/>
      </dsp:nvSpPr>
      <dsp:spPr>
        <a:xfrm>
          <a:off x="2241532" y="3349340"/>
          <a:ext cx="484885" cy="91440"/>
        </a:xfrm>
        <a:custGeom>
          <a:avLst/>
          <a:gdLst/>
          <a:ahLst/>
          <a:cxnLst/>
          <a:rect l="0" t="0" r="0" b="0"/>
          <a:pathLst>
            <a:path>
              <a:moveTo>
                <a:pt x="0" y="45720"/>
              </a:moveTo>
              <a:lnTo>
                <a:pt x="48488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1087" y="3392483"/>
        <a:ext cx="25774" cy="5154"/>
      </dsp:txXfrm>
    </dsp:sp>
    <dsp:sp modelId="{FF45FF6C-9128-4223-9D06-FC4FB7DD7EFF}">
      <dsp:nvSpPr>
        <dsp:cNvPr id="0" name=""/>
        <dsp:cNvSpPr/>
      </dsp:nvSpPr>
      <dsp:spPr>
        <a:xfrm>
          <a:off x="2092" y="2722688"/>
          <a:ext cx="2241239" cy="13447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666750" rtl="0">
            <a:lnSpc>
              <a:spcPct val="90000"/>
            </a:lnSpc>
            <a:spcBef>
              <a:spcPct val="0"/>
            </a:spcBef>
            <a:spcAft>
              <a:spcPct val="35000"/>
            </a:spcAft>
            <a:buNone/>
          </a:pPr>
          <a:r>
            <a:rPr lang="en-GB" sz="1500" kern="1200" dirty="0"/>
            <a:t>Suitable site which has not been wooded on in the last 25 years and not over peat depth requirements</a:t>
          </a:r>
          <a:r>
            <a:rPr lang="en-GB" sz="1500" kern="1200" dirty="0">
              <a:latin typeface="Calibri Light" panose="020F0302020204030204"/>
            </a:rPr>
            <a:t> </a:t>
          </a:r>
          <a:endParaRPr lang="en-US" sz="1500" kern="1200" dirty="0"/>
        </a:p>
      </dsp:txBody>
      <dsp:txXfrm>
        <a:off x="2092" y="2722688"/>
        <a:ext cx="2241239" cy="1344743"/>
      </dsp:txXfrm>
    </dsp:sp>
    <dsp:sp modelId="{58B4DF28-3C3D-4C80-BAD1-AD1A26ED3272}">
      <dsp:nvSpPr>
        <dsp:cNvPr id="0" name=""/>
        <dsp:cNvSpPr/>
      </dsp:nvSpPr>
      <dsp:spPr>
        <a:xfrm>
          <a:off x="4998257" y="3349340"/>
          <a:ext cx="484885" cy="91440"/>
        </a:xfrm>
        <a:custGeom>
          <a:avLst/>
          <a:gdLst/>
          <a:ahLst/>
          <a:cxnLst/>
          <a:rect l="0" t="0" r="0" b="0"/>
          <a:pathLst>
            <a:path>
              <a:moveTo>
                <a:pt x="0" y="45720"/>
              </a:moveTo>
              <a:lnTo>
                <a:pt x="48488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7812" y="3392483"/>
        <a:ext cx="25774" cy="5154"/>
      </dsp:txXfrm>
    </dsp:sp>
    <dsp:sp modelId="{C92F9C17-2BF4-43B3-9E78-15D9FFB927D2}">
      <dsp:nvSpPr>
        <dsp:cNvPr id="0" name=""/>
        <dsp:cNvSpPr/>
      </dsp:nvSpPr>
      <dsp:spPr>
        <a:xfrm>
          <a:off x="2758817" y="2722688"/>
          <a:ext cx="2241239" cy="13447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666750">
            <a:lnSpc>
              <a:spcPct val="90000"/>
            </a:lnSpc>
            <a:spcBef>
              <a:spcPct val="0"/>
            </a:spcBef>
            <a:spcAft>
              <a:spcPct val="35000"/>
            </a:spcAft>
            <a:buNone/>
          </a:pPr>
          <a:r>
            <a:rPr lang="en-GB" sz="1500" kern="1200" dirty="0"/>
            <a:t>Must be compliant with </a:t>
          </a:r>
          <a:r>
            <a:rPr lang="en-GB" sz="1500" u="sng"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UK Forestry Standard</a:t>
          </a:r>
          <a:r>
            <a:rPr lang="en-GB" sz="150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 </a:t>
          </a:r>
          <a:r>
            <a:rPr lang="en-GB" sz="1500" kern="1200" dirty="0"/>
            <a:t>&amp; Woodland Carbon Code</a:t>
          </a:r>
          <a:endParaRPr lang="en-US" sz="1500" kern="1200" dirty="0"/>
        </a:p>
      </dsp:txBody>
      <dsp:txXfrm>
        <a:off x="2758817" y="2722688"/>
        <a:ext cx="2241239" cy="1344743"/>
      </dsp:txXfrm>
    </dsp:sp>
    <dsp:sp modelId="{6144E57C-8FAD-4E6C-A575-5E6D9BA6E97E}">
      <dsp:nvSpPr>
        <dsp:cNvPr id="0" name=""/>
        <dsp:cNvSpPr/>
      </dsp:nvSpPr>
      <dsp:spPr>
        <a:xfrm>
          <a:off x="7754982" y="3349340"/>
          <a:ext cx="484885" cy="91440"/>
        </a:xfrm>
        <a:custGeom>
          <a:avLst/>
          <a:gdLst/>
          <a:ahLst/>
          <a:cxnLst/>
          <a:rect l="0" t="0" r="0" b="0"/>
          <a:pathLst>
            <a:path>
              <a:moveTo>
                <a:pt x="0" y="45720"/>
              </a:moveTo>
              <a:lnTo>
                <a:pt x="48488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984537" y="3392483"/>
        <a:ext cx="25774" cy="5154"/>
      </dsp:txXfrm>
    </dsp:sp>
    <dsp:sp modelId="{5EFF684E-F0CC-43DB-8C2D-C714505B134C}">
      <dsp:nvSpPr>
        <dsp:cNvPr id="0" name=""/>
        <dsp:cNvSpPr/>
      </dsp:nvSpPr>
      <dsp:spPr>
        <a:xfrm>
          <a:off x="5515542" y="2722688"/>
          <a:ext cx="2241239" cy="13447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666750">
            <a:lnSpc>
              <a:spcPct val="90000"/>
            </a:lnSpc>
            <a:spcBef>
              <a:spcPct val="0"/>
            </a:spcBef>
            <a:spcAft>
              <a:spcPct val="35000"/>
            </a:spcAft>
            <a:buNone/>
          </a:pPr>
          <a:r>
            <a:rPr lang="en-GB" sz="1500" kern="1200" dirty="0"/>
            <a:t>Be validated within three years of registration and maintain verification for the duration of the project</a:t>
          </a:r>
        </a:p>
      </dsp:txBody>
      <dsp:txXfrm>
        <a:off x="5515542" y="2722688"/>
        <a:ext cx="2241239" cy="1344743"/>
      </dsp:txXfrm>
    </dsp:sp>
    <dsp:sp modelId="{6E61B6D4-AEB1-4F87-B7AE-BB8454BFA700}">
      <dsp:nvSpPr>
        <dsp:cNvPr id="0" name=""/>
        <dsp:cNvSpPr/>
      </dsp:nvSpPr>
      <dsp:spPr>
        <a:xfrm>
          <a:off x="8272267" y="2722688"/>
          <a:ext cx="2241239" cy="13447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666750" rtl="0">
            <a:lnSpc>
              <a:spcPct val="90000"/>
            </a:lnSpc>
            <a:spcBef>
              <a:spcPct val="0"/>
            </a:spcBef>
            <a:spcAft>
              <a:spcPct val="35000"/>
            </a:spcAft>
            <a:buNone/>
          </a:pPr>
          <a:r>
            <a:rPr lang="en-GB" sz="1500" kern="1200" dirty="0"/>
            <a:t>Institution </a:t>
          </a:r>
          <a:r>
            <a:rPr lang="en-GB" sz="1500" kern="1200" dirty="0">
              <a:latin typeface="Calibri Light" panose="020F0302020204030204"/>
            </a:rPr>
            <a:t>has to have</a:t>
          </a:r>
          <a:r>
            <a:rPr lang="en-GB" sz="1500" kern="1200" dirty="0"/>
            <a:t> resources to manage the project</a:t>
          </a:r>
          <a:endParaRPr lang="en-US" sz="1500" kern="1200" dirty="0"/>
        </a:p>
      </dsp:txBody>
      <dsp:txXfrm>
        <a:off x="8272267" y="2722688"/>
        <a:ext cx="2241239" cy="13447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00558-A3A8-4222-8BFB-53EAD8208380}">
      <dsp:nvSpPr>
        <dsp:cNvPr id="0" name=""/>
        <dsp:cNvSpPr/>
      </dsp:nvSpPr>
      <dsp:spPr>
        <a:xfrm>
          <a:off x="429629" y="643750"/>
          <a:ext cx="700839" cy="7008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8122D2-1A50-4289-B81D-FE6FCC2CFBC2}">
      <dsp:nvSpPr>
        <dsp:cNvPr id="0" name=""/>
        <dsp:cNvSpPr/>
      </dsp:nvSpPr>
      <dsp:spPr>
        <a:xfrm>
          <a:off x="1338" y="1724539"/>
          <a:ext cx="1557421" cy="1451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kern="1200" dirty="0">
              <a:latin typeface="Raleway" pitchFamily="2" charset="0"/>
            </a:rPr>
            <a:t>Includes Data Entry, Cashflow, Results, and cost and income data</a:t>
          </a:r>
          <a:endParaRPr lang="en-US" sz="1400" kern="1200" dirty="0">
            <a:latin typeface="Raleway" pitchFamily="2" charset="0"/>
          </a:endParaRPr>
        </a:p>
      </dsp:txBody>
      <dsp:txXfrm>
        <a:off x="1338" y="1724539"/>
        <a:ext cx="1557421" cy="1451870"/>
      </dsp:txXfrm>
    </dsp:sp>
    <dsp:sp modelId="{FA8719F8-604A-4D2E-9FA9-4A0ABE9714C5}">
      <dsp:nvSpPr>
        <dsp:cNvPr id="0" name=""/>
        <dsp:cNvSpPr/>
      </dsp:nvSpPr>
      <dsp:spPr>
        <a:xfrm>
          <a:off x="2259600" y="643750"/>
          <a:ext cx="700839" cy="7008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55B77D-5E15-4D0B-A87A-4244230A2DB4}">
      <dsp:nvSpPr>
        <dsp:cNvPr id="0" name=""/>
        <dsp:cNvSpPr/>
      </dsp:nvSpPr>
      <dsp:spPr>
        <a:xfrm>
          <a:off x="1831309" y="1724539"/>
          <a:ext cx="1557421" cy="1451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kern="1200" dirty="0">
              <a:latin typeface="Raleway" pitchFamily="2" charset="0"/>
            </a:rPr>
            <a:t>Assumes fixed prices for WCC units when modelling long term cashflow forecasts </a:t>
          </a:r>
          <a:endParaRPr lang="en-US" sz="1400" kern="1200" dirty="0">
            <a:latin typeface="Raleway" pitchFamily="2" charset="0"/>
          </a:endParaRPr>
        </a:p>
      </dsp:txBody>
      <dsp:txXfrm>
        <a:off x="1831309" y="1724539"/>
        <a:ext cx="1557421" cy="1451870"/>
      </dsp:txXfrm>
    </dsp:sp>
    <dsp:sp modelId="{BE1E7660-275B-4093-9B3E-59696E4E1554}">
      <dsp:nvSpPr>
        <dsp:cNvPr id="0" name=""/>
        <dsp:cNvSpPr/>
      </dsp:nvSpPr>
      <dsp:spPr>
        <a:xfrm>
          <a:off x="4089571" y="643750"/>
          <a:ext cx="700839" cy="7008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18EF66-4A70-440D-B62E-9B649BF5A951}">
      <dsp:nvSpPr>
        <dsp:cNvPr id="0" name=""/>
        <dsp:cNvSpPr/>
      </dsp:nvSpPr>
      <dsp:spPr>
        <a:xfrm>
          <a:off x="3661280" y="1724539"/>
          <a:ext cx="1557421" cy="1451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kern="1200" dirty="0">
              <a:latin typeface="Raleway" pitchFamily="2" charset="0"/>
            </a:rPr>
            <a:t>Uses the three pricing scenarios from the UK government to predict long term value generation from WCC projects</a:t>
          </a:r>
          <a:endParaRPr lang="en-US" sz="1400" kern="1200" dirty="0">
            <a:latin typeface="Raleway" pitchFamily="2" charset="0"/>
          </a:endParaRPr>
        </a:p>
      </dsp:txBody>
      <dsp:txXfrm>
        <a:off x="3661280" y="1724539"/>
        <a:ext cx="1557421" cy="1451870"/>
      </dsp:txXfrm>
    </dsp:sp>
    <dsp:sp modelId="{38221DB5-421C-4165-8022-1FFA93036F29}">
      <dsp:nvSpPr>
        <dsp:cNvPr id="0" name=""/>
        <dsp:cNvSpPr/>
      </dsp:nvSpPr>
      <dsp:spPr>
        <a:xfrm>
          <a:off x="5919541" y="643750"/>
          <a:ext cx="700839" cy="7008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7D8B45-FDAD-4C9F-9C6A-0CECDBDBF77A}">
      <dsp:nvSpPr>
        <dsp:cNvPr id="0" name=""/>
        <dsp:cNvSpPr/>
      </dsp:nvSpPr>
      <dsp:spPr>
        <a:xfrm>
          <a:off x="5491250" y="1724539"/>
          <a:ext cx="1557421" cy="1451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kern="1200" dirty="0">
              <a:latin typeface="Raleway" pitchFamily="2" charset="0"/>
            </a:rPr>
            <a:t>Compare to the cashflow forecast generated to understand the potential value creation above and beyond the fixed price cashflow model</a:t>
          </a:r>
          <a:endParaRPr lang="en-US" sz="1400" kern="1200" dirty="0">
            <a:latin typeface="Raleway" pitchFamily="2" charset="0"/>
          </a:endParaRPr>
        </a:p>
      </dsp:txBody>
      <dsp:txXfrm>
        <a:off x="5491250" y="1724539"/>
        <a:ext cx="1557421" cy="1451870"/>
      </dsp:txXfrm>
    </dsp:sp>
    <dsp:sp modelId="{18CE930C-FF74-49E5-A85F-0705C025D45D}">
      <dsp:nvSpPr>
        <dsp:cNvPr id="0" name=""/>
        <dsp:cNvSpPr/>
      </dsp:nvSpPr>
      <dsp:spPr>
        <a:xfrm>
          <a:off x="9599575" y="659113"/>
          <a:ext cx="700839" cy="70083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AD1F47-C3FB-4A5A-844C-EB99D5E4BE68}">
      <dsp:nvSpPr>
        <dsp:cNvPr id="0" name=""/>
        <dsp:cNvSpPr/>
      </dsp:nvSpPr>
      <dsp:spPr>
        <a:xfrm>
          <a:off x="9096853" y="1681679"/>
          <a:ext cx="1557421" cy="1451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kern="1200" dirty="0">
              <a:latin typeface="Raleway" pitchFamily="2" charset="0"/>
            </a:rPr>
            <a:t>These figures are only estimates  </a:t>
          </a:r>
          <a:endParaRPr lang="en-US" sz="1400" kern="1200" dirty="0">
            <a:latin typeface="Raleway" pitchFamily="2" charset="0"/>
          </a:endParaRPr>
        </a:p>
      </dsp:txBody>
      <dsp:txXfrm>
        <a:off x="9096853" y="1681679"/>
        <a:ext cx="1557421" cy="1451870"/>
      </dsp:txXfrm>
    </dsp:sp>
    <dsp:sp modelId="{FD7F78D6-0A3F-408D-8A06-B1F756E0E83C}">
      <dsp:nvSpPr>
        <dsp:cNvPr id="0" name=""/>
        <dsp:cNvSpPr/>
      </dsp:nvSpPr>
      <dsp:spPr>
        <a:xfrm>
          <a:off x="7963332" y="659113"/>
          <a:ext cx="700839" cy="70083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608E4B-2654-41C2-B9B8-D4D1B35AC833}">
      <dsp:nvSpPr>
        <dsp:cNvPr id="0" name=""/>
        <dsp:cNvSpPr/>
      </dsp:nvSpPr>
      <dsp:spPr>
        <a:xfrm>
          <a:off x="7428714" y="1724539"/>
          <a:ext cx="1557421" cy="1451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kern="1200" dirty="0">
              <a:latin typeface="Raleway" pitchFamily="2" charset="0"/>
            </a:rPr>
            <a:t>Carbon price forecasting to help developers understand potential value of the WCC units beyond the current market value </a:t>
          </a:r>
        </a:p>
      </dsp:txBody>
      <dsp:txXfrm>
        <a:off x="7428714" y="1724539"/>
        <a:ext cx="1557421" cy="145187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C8783E-5063-1BEA-0E66-9FAEE67587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546C406-F84A-41C5-7491-B6015623A80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E8CCF1F-682A-4F6F-A1F7-F9903A79F5C5}" type="datetimeFigureOut">
              <a:rPr lang="en-GB" smtClean="0"/>
              <a:t>08/04/2024</a:t>
            </a:fld>
            <a:endParaRPr lang="en-GB"/>
          </a:p>
        </p:txBody>
      </p:sp>
      <p:sp>
        <p:nvSpPr>
          <p:cNvPr id="4" name="Footer Placeholder 3">
            <a:extLst>
              <a:ext uri="{FF2B5EF4-FFF2-40B4-BE49-F238E27FC236}">
                <a16:creationId xmlns:a16="http://schemas.microsoft.com/office/drawing/2014/main" id="{C98F2176-8C94-14BA-D223-AE233FF1E1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3E0598B-4607-FB63-23AE-C99F4C0A49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3C2BAA-D9AC-482E-8C44-856AAE8FD5D4}" type="slidenum">
              <a:rPr lang="en-GB" smtClean="0"/>
              <a:t>‹#›</a:t>
            </a:fld>
            <a:endParaRPr lang="en-GB"/>
          </a:p>
        </p:txBody>
      </p:sp>
    </p:spTree>
    <p:extLst>
      <p:ext uri="{BB962C8B-B14F-4D97-AF65-F5344CB8AC3E}">
        <p14:creationId xmlns:p14="http://schemas.microsoft.com/office/powerpoint/2010/main" val="167816853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E212EF-2201-4113-B39F-F00DE7D020E7}" type="datetimeFigureOut">
              <a:rPr lang="en-GB" smtClean="0"/>
              <a:t>08/04/2024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681D47-DD53-4EA9-B9B4-CFC2E3E4803D}" type="slidenum">
              <a:rPr lang="en-GB" smtClean="0"/>
              <a:t>‹#›</a:t>
            </a:fld>
            <a:endParaRPr lang="en-GB"/>
          </a:p>
        </p:txBody>
      </p:sp>
    </p:spTree>
    <p:extLst>
      <p:ext uri="{BB962C8B-B14F-4D97-AF65-F5344CB8AC3E}">
        <p14:creationId xmlns:p14="http://schemas.microsoft.com/office/powerpoint/2010/main" val="2083478014"/>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a:p>
        </p:txBody>
      </p:sp>
      <p:sp>
        <p:nvSpPr>
          <p:cNvPr id="5" name="Slide Number Placeholder 4"/>
          <p:cNvSpPr>
            <a:spLocks noGrp="1"/>
          </p:cNvSpPr>
          <p:nvPr>
            <p:ph type="sldNum" sz="quarter" idx="5"/>
          </p:nvPr>
        </p:nvSpPr>
        <p:spPr/>
        <p:txBody>
          <a:bodyPr/>
          <a:lstStyle/>
          <a:p>
            <a:fld id="{B2681D47-DD53-4EA9-B9B4-CFC2E3E4803D}" type="slidenum">
              <a:rPr lang="en-GB" smtClean="0"/>
              <a:t>4</a:t>
            </a:fld>
            <a:endParaRPr lang="en-GB"/>
          </a:p>
        </p:txBody>
      </p:sp>
    </p:spTree>
    <p:extLst>
      <p:ext uri="{BB962C8B-B14F-4D97-AF65-F5344CB8AC3E}">
        <p14:creationId xmlns:p14="http://schemas.microsoft.com/office/powerpoint/2010/main" val="2445633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endParaRPr lang="en-US" sz="1800" b="0" i="0" dirty="0">
              <a:solidFill>
                <a:srgbClr val="000000"/>
              </a:solidFill>
              <a:effectLst/>
              <a:latin typeface="Tahoma" panose="020B0604030504040204" pitchFamily="34" charset="0"/>
            </a:endParaRPr>
          </a:p>
        </p:txBody>
      </p:sp>
      <p:sp>
        <p:nvSpPr>
          <p:cNvPr id="4" name="Header Placeholder 3"/>
          <p:cNvSpPr>
            <a:spLocks noGrp="1"/>
          </p:cNvSpPr>
          <p:nvPr>
            <p:ph type="hdr" sz="quarter"/>
          </p:nvPr>
        </p:nvSpPr>
        <p:spPr/>
        <p:txBody>
          <a:bodyPr/>
          <a:lstStyle/>
          <a:p>
            <a:endParaRPr lang="en-GB"/>
          </a:p>
        </p:txBody>
      </p:sp>
      <p:sp>
        <p:nvSpPr>
          <p:cNvPr id="5" name="Slide Number Placeholder 4"/>
          <p:cNvSpPr>
            <a:spLocks noGrp="1"/>
          </p:cNvSpPr>
          <p:nvPr>
            <p:ph type="sldNum" sz="quarter" idx="5"/>
          </p:nvPr>
        </p:nvSpPr>
        <p:spPr/>
        <p:txBody>
          <a:bodyPr/>
          <a:lstStyle/>
          <a:p>
            <a:fld id="{B2681D47-DD53-4EA9-B9B4-CFC2E3E4803D}" type="slidenum">
              <a:rPr lang="en-GB" smtClean="0"/>
              <a:t>6</a:t>
            </a:fld>
            <a:endParaRPr lang="en-GB"/>
          </a:p>
        </p:txBody>
      </p:sp>
    </p:spTree>
    <p:extLst>
      <p:ext uri="{BB962C8B-B14F-4D97-AF65-F5344CB8AC3E}">
        <p14:creationId xmlns:p14="http://schemas.microsoft.com/office/powerpoint/2010/main" val="3468183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endParaRPr lang="en-US" sz="1800" b="0" i="0" dirty="0">
              <a:solidFill>
                <a:srgbClr val="000000"/>
              </a:solidFill>
              <a:effectLst/>
              <a:latin typeface="Tahoma" panose="020B0604030504040204" pitchFamily="34" charset="0"/>
            </a:endParaRPr>
          </a:p>
        </p:txBody>
      </p:sp>
      <p:sp>
        <p:nvSpPr>
          <p:cNvPr id="4" name="Header Placeholder 3"/>
          <p:cNvSpPr>
            <a:spLocks noGrp="1"/>
          </p:cNvSpPr>
          <p:nvPr>
            <p:ph type="hdr" sz="quarter"/>
          </p:nvPr>
        </p:nvSpPr>
        <p:spPr/>
        <p:txBody>
          <a:bodyPr/>
          <a:lstStyle/>
          <a:p>
            <a:endParaRPr lang="en-GB"/>
          </a:p>
        </p:txBody>
      </p:sp>
      <p:sp>
        <p:nvSpPr>
          <p:cNvPr id="5" name="Slide Number Placeholder 4"/>
          <p:cNvSpPr>
            <a:spLocks noGrp="1"/>
          </p:cNvSpPr>
          <p:nvPr>
            <p:ph type="sldNum" sz="quarter" idx="5"/>
          </p:nvPr>
        </p:nvSpPr>
        <p:spPr/>
        <p:txBody>
          <a:bodyPr/>
          <a:lstStyle/>
          <a:p>
            <a:fld id="{B2681D47-DD53-4EA9-B9B4-CFC2E3E4803D}" type="slidenum">
              <a:rPr lang="en-GB" smtClean="0"/>
              <a:t>7</a:t>
            </a:fld>
            <a:endParaRPr lang="en-GB"/>
          </a:p>
        </p:txBody>
      </p:sp>
    </p:spTree>
    <p:extLst>
      <p:ext uri="{BB962C8B-B14F-4D97-AF65-F5344CB8AC3E}">
        <p14:creationId xmlns:p14="http://schemas.microsoft.com/office/powerpoint/2010/main" val="3468183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a:p>
        </p:txBody>
      </p:sp>
      <p:sp>
        <p:nvSpPr>
          <p:cNvPr id="5" name="Slide Number Placeholder 4"/>
          <p:cNvSpPr>
            <a:spLocks noGrp="1"/>
          </p:cNvSpPr>
          <p:nvPr>
            <p:ph type="sldNum" sz="quarter" idx="5"/>
          </p:nvPr>
        </p:nvSpPr>
        <p:spPr/>
        <p:txBody>
          <a:bodyPr/>
          <a:lstStyle/>
          <a:p>
            <a:fld id="{B2681D47-DD53-4EA9-B9B4-CFC2E3E4803D}" type="slidenum">
              <a:rPr lang="en-GB" smtClean="0"/>
              <a:t>10</a:t>
            </a:fld>
            <a:endParaRPr lang="en-GB"/>
          </a:p>
        </p:txBody>
      </p:sp>
    </p:spTree>
    <p:extLst>
      <p:ext uri="{BB962C8B-B14F-4D97-AF65-F5344CB8AC3E}">
        <p14:creationId xmlns:p14="http://schemas.microsoft.com/office/powerpoint/2010/main" val="3909209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Raleway" pitchFamily="2" charset="0"/>
              </a:rPr>
              <a:t>The development of a WCC project is broken down into 5 stages</a:t>
            </a:r>
            <a:r>
              <a:rPr lang="en-GB" dirty="0">
                <a:latin typeface="Raleway" pitchFamily="2" charset="0"/>
              </a:rPr>
              <a:t>.</a:t>
            </a:r>
            <a:endParaRPr lang="en-GB" sz="1200" dirty="0">
              <a:latin typeface="Raleway"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000000"/>
              </a:solidFill>
              <a:latin typeface="Raleway"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0000"/>
                </a:solidFill>
                <a:latin typeface="Raleway" pitchFamily="2" charset="0"/>
              </a:rPr>
              <a:t>I</a:t>
            </a:r>
            <a:r>
              <a:rPr lang="en-GB" sz="1200" b="0" i="0" dirty="0">
                <a:solidFill>
                  <a:srgbClr val="000000"/>
                </a:solidFill>
                <a:effectLst/>
                <a:latin typeface="Raleway" pitchFamily="2" charset="0"/>
              </a:rPr>
              <a:t>t highlights the importance of ecological understanding, environmental impact assessment, and community integration for effective project execution.</a:t>
            </a:r>
            <a:endParaRPr lang="en-GB" dirty="0"/>
          </a:p>
          <a:p>
            <a:endParaRPr lang="en-GB" dirty="0"/>
          </a:p>
        </p:txBody>
      </p:sp>
      <p:sp>
        <p:nvSpPr>
          <p:cNvPr id="4" name="Header Placeholder 3"/>
          <p:cNvSpPr>
            <a:spLocks noGrp="1"/>
          </p:cNvSpPr>
          <p:nvPr>
            <p:ph type="hdr" sz="quarter"/>
          </p:nvPr>
        </p:nvSpPr>
        <p:spPr/>
        <p:txBody>
          <a:bodyPr/>
          <a:lstStyle/>
          <a:p>
            <a:endParaRPr lang="en-GB"/>
          </a:p>
        </p:txBody>
      </p:sp>
      <p:sp>
        <p:nvSpPr>
          <p:cNvPr id="5" name="Slide Number Placeholder 4"/>
          <p:cNvSpPr>
            <a:spLocks noGrp="1"/>
          </p:cNvSpPr>
          <p:nvPr>
            <p:ph type="sldNum" sz="quarter" idx="5"/>
          </p:nvPr>
        </p:nvSpPr>
        <p:spPr/>
        <p:txBody>
          <a:bodyPr/>
          <a:lstStyle/>
          <a:p>
            <a:fld id="{B2681D47-DD53-4EA9-B9B4-CFC2E3E4803D}" type="slidenum">
              <a:rPr lang="en-GB" smtClean="0"/>
              <a:t>11</a:t>
            </a:fld>
            <a:endParaRPr lang="en-GB"/>
          </a:p>
        </p:txBody>
      </p:sp>
    </p:spTree>
    <p:extLst>
      <p:ext uri="{BB962C8B-B14F-4D97-AF65-F5344CB8AC3E}">
        <p14:creationId xmlns:p14="http://schemas.microsoft.com/office/powerpoint/2010/main" val="3804531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a:p>
        </p:txBody>
      </p:sp>
      <p:sp>
        <p:nvSpPr>
          <p:cNvPr id="5" name="Slide Number Placeholder 4"/>
          <p:cNvSpPr>
            <a:spLocks noGrp="1"/>
          </p:cNvSpPr>
          <p:nvPr>
            <p:ph type="sldNum" sz="quarter" idx="5"/>
          </p:nvPr>
        </p:nvSpPr>
        <p:spPr/>
        <p:txBody>
          <a:bodyPr/>
          <a:lstStyle/>
          <a:p>
            <a:fld id="{B2681D47-DD53-4EA9-B9B4-CFC2E3E4803D}" type="slidenum">
              <a:rPr lang="en-GB" smtClean="0"/>
              <a:t>12</a:t>
            </a:fld>
            <a:endParaRPr lang="en-GB"/>
          </a:p>
        </p:txBody>
      </p:sp>
    </p:spTree>
    <p:extLst>
      <p:ext uri="{BB962C8B-B14F-4D97-AF65-F5344CB8AC3E}">
        <p14:creationId xmlns:p14="http://schemas.microsoft.com/office/powerpoint/2010/main" val="1229951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a:p>
        </p:txBody>
      </p:sp>
      <p:sp>
        <p:nvSpPr>
          <p:cNvPr id="5" name="Slide Number Placeholder 4"/>
          <p:cNvSpPr>
            <a:spLocks noGrp="1"/>
          </p:cNvSpPr>
          <p:nvPr>
            <p:ph type="sldNum" sz="quarter" idx="5"/>
          </p:nvPr>
        </p:nvSpPr>
        <p:spPr/>
        <p:txBody>
          <a:bodyPr/>
          <a:lstStyle/>
          <a:p>
            <a:fld id="{B2681D47-DD53-4EA9-B9B4-CFC2E3E4803D}" type="slidenum">
              <a:rPr lang="en-GB" smtClean="0"/>
              <a:t>14</a:t>
            </a:fld>
            <a:endParaRPr lang="en-GB"/>
          </a:p>
        </p:txBody>
      </p:sp>
    </p:spTree>
    <p:extLst>
      <p:ext uri="{BB962C8B-B14F-4D97-AF65-F5344CB8AC3E}">
        <p14:creationId xmlns:p14="http://schemas.microsoft.com/office/powerpoint/2010/main" val="1938019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a:p>
        </p:txBody>
      </p:sp>
      <p:sp>
        <p:nvSpPr>
          <p:cNvPr id="5" name="Slide Number Placeholder 4"/>
          <p:cNvSpPr>
            <a:spLocks noGrp="1"/>
          </p:cNvSpPr>
          <p:nvPr>
            <p:ph type="sldNum" sz="quarter" idx="5"/>
          </p:nvPr>
        </p:nvSpPr>
        <p:spPr/>
        <p:txBody>
          <a:bodyPr/>
          <a:lstStyle/>
          <a:p>
            <a:fld id="{B2681D47-DD53-4EA9-B9B4-CFC2E3E4803D}" type="slidenum">
              <a:rPr lang="en-GB" smtClean="0"/>
              <a:t>16</a:t>
            </a:fld>
            <a:endParaRPr lang="en-GB"/>
          </a:p>
        </p:txBody>
      </p:sp>
    </p:spTree>
    <p:extLst>
      <p:ext uri="{BB962C8B-B14F-4D97-AF65-F5344CB8AC3E}">
        <p14:creationId xmlns:p14="http://schemas.microsoft.com/office/powerpoint/2010/main" val="2945370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a:p>
        </p:txBody>
      </p:sp>
      <p:sp>
        <p:nvSpPr>
          <p:cNvPr id="5" name="Slide Number Placeholder 4"/>
          <p:cNvSpPr>
            <a:spLocks noGrp="1"/>
          </p:cNvSpPr>
          <p:nvPr>
            <p:ph type="sldNum" sz="quarter" idx="5"/>
          </p:nvPr>
        </p:nvSpPr>
        <p:spPr/>
        <p:txBody>
          <a:bodyPr/>
          <a:lstStyle/>
          <a:p>
            <a:fld id="{B2681D47-DD53-4EA9-B9B4-CFC2E3E4803D}" type="slidenum">
              <a:rPr lang="en-GB" smtClean="0"/>
              <a:t>17</a:t>
            </a:fld>
            <a:endParaRPr lang="en-GB"/>
          </a:p>
        </p:txBody>
      </p:sp>
    </p:spTree>
    <p:extLst>
      <p:ext uri="{BB962C8B-B14F-4D97-AF65-F5344CB8AC3E}">
        <p14:creationId xmlns:p14="http://schemas.microsoft.com/office/powerpoint/2010/main" val="137436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E1ADD-7925-728C-2B5E-D827C652B905}"/>
              </a:ext>
            </a:extLst>
          </p:cNvPr>
          <p:cNvSpPr>
            <a:spLocks noGrp="1"/>
          </p:cNvSpPr>
          <p:nvPr>
            <p:ph type="title"/>
          </p:nvPr>
        </p:nvSpPr>
        <p:spPr>
          <a:xfrm>
            <a:off x="689918" y="398076"/>
            <a:ext cx="7920682" cy="1325563"/>
          </a:xfrm>
          <a:prstGeom prst="rect">
            <a:avLst/>
          </a:prstGeom>
        </p:spPr>
        <p:txBody>
          <a:bodyPr/>
          <a:lstStyle>
            <a:lvl1pPr>
              <a:defRPr sz="5400">
                <a:solidFill>
                  <a:srgbClr val="1C5FAA"/>
                </a:solidFill>
                <a:latin typeface="Raleway SemiBold" pitchFamily="2" charset="0"/>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94511EE4-27C7-CD0F-693B-238AEBAFC677}"/>
              </a:ext>
            </a:extLst>
          </p:cNvPr>
          <p:cNvSpPr>
            <a:spLocks noGrp="1"/>
          </p:cNvSpPr>
          <p:nvPr>
            <p:ph type="dt" sz="half" idx="10"/>
          </p:nvPr>
        </p:nvSpPr>
        <p:spPr/>
        <p:txBody>
          <a:bodyPr/>
          <a:lstStyle/>
          <a:p>
            <a:r>
              <a:rPr lang="en-GB"/>
              <a:t>Dd/mm/yyyy</a:t>
            </a:r>
            <a:endParaRPr lang="en-GB" dirty="0"/>
          </a:p>
        </p:txBody>
      </p:sp>
      <p:sp>
        <p:nvSpPr>
          <p:cNvPr id="4" name="Footer Placeholder 3">
            <a:extLst>
              <a:ext uri="{FF2B5EF4-FFF2-40B4-BE49-F238E27FC236}">
                <a16:creationId xmlns:a16="http://schemas.microsoft.com/office/drawing/2014/main" id="{0AC2C51B-7869-DC0A-1BFD-B1387DD6E098}"/>
              </a:ext>
            </a:extLst>
          </p:cNvPr>
          <p:cNvSpPr>
            <a:spLocks noGrp="1"/>
          </p:cNvSpPr>
          <p:nvPr>
            <p:ph type="ftr" sz="quarter" idx="11"/>
          </p:nvPr>
        </p:nvSpPr>
        <p:spPr/>
        <p:txBody>
          <a:bodyPr/>
          <a:lstStyle/>
          <a:p>
            <a:r>
              <a:rPr lang="en-GB">
                <a:solidFill>
                  <a:srgbClr val="804F98"/>
                </a:solidFill>
                <a:latin typeface="Raleway" pitchFamily="2" charset="0"/>
                <a:cs typeface="Calibri"/>
              </a:rPr>
              <a:t>www.eauc.org.uk</a:t>
            </a:r>
            <a:endParaRPr lang="en-GB" dirty="0">
              <a:solidFill>
                <a:srgbClr val="804F98"/>
              </a:solidFill>
              <a:latin typeface="Raleway" pitchFamily="2" charset="0"/>
              <a:cs typeface="Calibri"/>
            </a:endParaRPr>
          </a:p>
        </p:txBody>
      </p:sp>
      <p:sp>
        <p:nvSpPr>
          <p:cNvPr id="5" name="Slide Number Placeholder 4">
            <a:extLst>
              <a:ext uri="{FF2B5EF4-FFF2-40B4-BE49-F238E27FC236}">
                <a16:creationId xmlns:a16="http://schemas.microsoft.com/office/drawing/2014/main" id="{3AEB9071-623A-011E-CE9B-07A1B4819704}"/>
              </a:ext>
            </a:extLst>
          </p:cNvPr>
          <p:cNvSpPr>
            <a:spLocks noGrp="1"/>
          </p:cNvSpPr>
          <p:nvPr>
            <p:ph type="sldNum" sz="quarter" idx="12"/>
          </p:nvPr>
        </p:nvSpPr>
        <p:spPr/>
        <p:txBody>
          <a:bodyPr/>
          <a:lstStyle/>
          <a:p>
            <a:r>
              <a:rPr lang="en-GB">
                <a:solidFill>
                  <a:srgbClr val="804F98"/>
                </a:solidFill>
                <a:latin typeface="Raleway" pitchFamily="2" charset="0"/>
                <a:cs typeface="Calibri"/>
              </a:rPr>
              <a:t>@TheEAUC</a:t>
            </a:r>
            <a:endParaRPr lang="en-GB" dirty="0">
              <a:solidFill>
                <a:srgbClr val="804F98"/>
              </a:solidFill>
              <a:latin typeface="Raleway" pitchFamily="2" charset="0"/>
              <a:cs typeface="Calibri"/>
            </a:endParaRPr>
          </a:p>
        </p:txBody>
      </p:sp>
    </p:spTree>
    <p:extLst>
      <p:ext uri="{BB962C8B-B14F-4D97-AF65-F5344CB8AC3E}">
        <p14:creationId xmlns:p14="http://schemas.microsoft.com/office/powerpoint/2010/main" val="2351973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6CE7D5-CF57-46EF-B807-FDD0502418D4}" type="datetimeFigureOut">
              <a:rPr lang="en-GB" smtClean="0"/>
              <a:t>08/04/2024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
        <p:nvSpPr>
          <p:cNvPr id="7" name="Text Placeholder 2">
            <a:extLst>
              <a:ext uri="{FF2B5EF4-FFF2-40B4-BE49-F238E27FC236}">
                <a16:creationId xmlns:a16="http://schemas.microsoft.com/office/drawing/2014/main" id="{EED9C97E-1431-4637-8C74-6F6563623BA0}"/>
              </a:ext>
            </a:extLst>
          </p:cNvPr>
          <p:cNvSpPr>
            <a:spLocks noGrp="1"/>
          </p:cNvSpPr>
          <p:nvPr>
            <p:ph idx="1"/>
          </p:nvPr>
        </p:nvSpPr>
        <p:spPr>
          <a:xfrm>
            <a:off x="838200" y="2112258"/>
            <a:ext cx="10515600" cy="3820069"/>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p:txBody>
      </p:sp>
    </p:spTree>
    <p:extLst>
      <p:ext uri="{BB962C8B-B14F-4D97-AF65-F5344CB8AC3E}">
        <p14:creationId xmlns:p14="http://schemas.microsoft.com/office/powerpoint/2010/main" val="2385387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p:txBody>
      </p:sp>
      <p:sp>
        <p:nvSpPr>
          <p:cNvPr id="4" name="Date Placeholder 3"/>
          <p:cNvSpPr>
            <a:spLocks noGrp="1"/>
          </p:cNvSpPr>
          <p:nvPr>
            <p:ph type="dt" sz="half" idx="10"/>
          </p:nvPr>
        </p:nvSpPr>
        <p:spPr/>
        <p:txBody>
          <a:bodyPr/>
          <a:lstStyle/>
          <a:p>
            <a:fld id="{846CE7D5-CF57-46EF-B807-FDD0502418D4}" type="datetimeFigureOut">
              <a:rPr lang="en-GB" smtClean="0"/>
              <a:t>08/04/2024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2264658"/>
            <a:ext cx="10515600" cy="3820069"/>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rgbClr val="804F98"/>
                </a:solidFill>
                <a:latin typeface="Raleway" pitchFamily="2" charset="0"/>
              </a:defRPr>
            </a:lvl1pPr>
          </a:lstStyle>
          <a:p>
            <a:r>
              <a:rPr lang="en-GB"/>
              <a:t>Dd/mm/yyyy</a:t>
            </a:r>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a:solidFill>
                  <a:schemeClr val="tx1">
                    <a:tint val="75000"/>
                  </a:schemeClr>
                </a:solidFill>
              </a:defRPr>
            </a:lvl1pPr>
          </a:lstStyle>
          <a:p>
            <a:r>
              <a:rPr lang="en-GB">
                <a:solidFill>
                  <a:srgbClr val="804F98"/>
                </a:solidFill>
                <a:latin typeface="Raleway" pitchFamily="2" charset="0"/>
                <a:cs typeface="Calibri"/>
              </a:rPr>
              <a:t>www.eauc.org.uk</a:t>
            </a:r>
            <a:endParaRPr lang="en-GB" dirty="0">
              <a:solidFill>
                <a:srgbClr val="804F98"/>
              </a:solidFill>
              <a:latin typeface="Raleway" pitchFamily="2" charset="0"/>
              <a:cs typeface="Calibri"/>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r>
              <a:rPr lang="en-GB">
                <a:solidFill>
                  <a:srgbClr val="804F98"/>
                </a:solidFill>
                <a:latin typeface="Raleway" pitchFamily="2" charset="0"/>
                <a:cs typeface="Calibri"/>
              </a:rPr>
              <a:t>@TheEAUC</a:t>
            </a:r>
            <a:endParaRPr lang="en-GB" dirty="0">
              <a:solidFill>
                <a:srgbClr val="804F98"/>
              </a:solidFill>
              <a:latin typeface="Raleway" pitchFamily="2" charset="0"/>
              <a:cs typeface="Calibri"/>
            </a:endParaRPr>
          </a:p>
        </p:txBody>
      </p:sp>
      <p:pic>
        <p:nvPicPr>
          <p:cNvPr id="7" name="Picture 4">
            <a:extLst>
              <a:ext uri="{FF2B5EF4-FFF2-40B4-BE49-F238E27FC236}">
                <a16:creationId xmlns:a16="http://schemas.microsoft.com/office/drawing/2014/main" id="{AD930A9D-4EFD-4C7D-A8C2-8A9C2BE33FBE}"/>
              </a:ext>
            </a:extLst>
          </p:cNvPr>
          <p:cNvPicPr>
            <a:picLocks noChangeAspect="1"/>
          </p:cNvPicPr>
          <p:nvPr userDrawn="1"/>
        </p:nvPicPr>
        <p:blipFill>
          <a:blip r:embed="rId5"/>
          <a:stretch>
            <a:fillRect/>
          </a:stretch>
        </p:blipFill>
        <p:spPr>
          <a:xfrm>
            <a:off x="8823907" y="393732"/>
            <a:ext cx="2529892" cy="982421"/>
          </a:xfrm>
          <a:prstGeom prst="rect">
            <a:avLst/>
          </a:prstGeom>
        </p:spPr>
      </p:pic>
      <p:sp>
        <p:nvSpPr>
          <p:cNvPr id="9" name="Rectangle 8">
            <a:extLst>
              <a:ext uri="{FF2B5EF4-FFF2-40B4-BE49-F238E27FC236}">
                <a16:creationId xmlns:a16="http://schemas.microsoft.com/office/drawing/2014/main" id="{9084EBB6-F911-4859-BA77-8D6266FAA7E8}"/>
              </a:ext>
            </a:extLst>
          </p:cNvPr>
          <p:cNvSpPr/>
          <p:nvPr userDrawn="1"/>
        </p:nvSpPr>
        <p:spPr>
          <a:xfrm>
            <a:off x="0" y="6719777"/>
            <a:ext cx="12192000" cy="170121"/>
          </a:xfrm>
          <a:prstGeom prst="rect">
            <a:avLst/>
          </a:prstGeom>
          <a:solidFill>
            <a:srgbClr val="1C5F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F205F64C-F8D6-20C9-6DE3-550D1C90BC31}"/>
              </a:ext>
            </a:extLst>
          </p:cNvPr>
          <p:cNvSpPr txBox="1">
            <a:spLocks/>
          </p:cNvSpPr>
          <p:nvPr userDrawn="1"/>
        </p:nvSpPr>
        <p:spPr>
          <a:xfrm>
            <a:off x="689918" y="398076"/>
            <a:ext cx="7920682" cy="1325563"/>
          </a:xfrm>
          <a:prstGeom prst="rect">
            <a:avLst/>
          </a:prstGeom>
        </p:spPr>
        <p:txBody>
          <a:bodyPr/>
          <a:lstStyle>
            <a:lvl1pPr algn="l" defTabSz="914400" rtl="0" eaLnBrk="1" latinLnBrk="0" hangingPunct="1">
              <a:lnSpc>
                <a:spcPct val="90000"/>
              </a:lnSpc>
              <a:spcBef>
                <a:spcPct val="0"/>
              </a:spcBef>
              <a:buNone/>
              <a:defRPr sz="5400" kern="1200">
                <a:solidFill>
                  <a:srgbClr val="1C5FAA"/>
                </a:solidFill>
                <a:latin typeface="Raleway SemiBold" pitchFamily="2" charset="0"/>
                <a:ea typeface="+mj-ea"/>
                <a:cs typeface="+mj-cs"/>
              </a:defRPr>
            </a:lvl1pPr>
          </a:lstStyle>
          <a:p>
            <a:endParaRPr lang="en-GB" dirty="0"/>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3" r:id="rId1"/>
    <p:sldLayoutId id="2147483661" r:id="rId2"/>
    <p:sldLayoutId id="214748366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aleway"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18/10/relationships/comments" Target="../comments/modernComment_11C_EA47557B.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18/10/relationships/comments" Target="../comments/modernComment_1B5_B5AF56B5.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7" Type="http://schemas.microsoft.com/office/2018/10/relationships/comments" Target="../comments/modernComment_1B3_664281F7.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spotlight.leeds.ac.uk/climate-plan/" TargetMode="External"/><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microsoft.com/office/2018/10/relationships/comments" Target="../comments/modernComment_11E_8F811B06.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hyperlink" Target="https://www.gov.uk/government/news/50-projects-receive-up-to-100000-each-to-boost-investment-in-nature" TargetMode="External"/><Relationship Id="rId7" Type="http://schemas.openxmlformats.org/officeDocument/2006/relationships/image" Target="../media/image4.png"/><Relationship Id="rId2" Type="http://schemas.openxmlformats.org/officeDocument/2006/relationships/hyperlink" Target="https://www.eauc.org.uk/university_and_college_land_for_carbon" TargetMode="Externa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hyperlink" Target="mailto:jnguyen@eauc.org.uk" TargetMode="External"/><Relationship Id="rId4" Type="http://schemas.openxmlformats.org/officeDocument/2006/relationships/hyperlink" Target="https://woodlandcarboncode.org.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hyperlink" Target="https://woodlandcarboncode.org.uk/landowners-apply/2-register-your-project"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w.gov.uk/government/publications/the-uk-forestry-standard"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svg"/><Relationship Id="rId10" Type="http://schemas.openxmlformats.org/officeDocument/2006/relationships/hyperlink" Target="https://www.statista.com/statistics/1284060/forecast-carbon-offset-prices-by-scenario/" TargetMode="External"/><Relationship Id="rId4" Type="http://schemas.openxmlformats.org/officeDocument/2006/relationships/image" Target="../media/image20.png"/><Relationship Id="rId9" Type="http://schemas.openxmlformats.org/officeDocument/2006/relationships/image" Target="../media/image25.svg"/></Relationships>
</file>

<file path=ppt/slides/_rels/slide9.xml.rels><?xml version="1.0" encoding="UTF-8" standalone="yes"?>
<Relationships xmlns="http://schemas.openxmlformats.org/package/2006/relationships"><Relationship Id="rId8" Type="http://schemas.openxmlformats.org/officeDocument/2006/relationships/hyperlink" Target="https://earthwatch.org.uk/program/tiny-forest/#contact" TargetMode="External"/><Relationship Id="rId3" Type="http://schemas.openxmlformats.org/officeDocument/2006/relationships/hyperlink" Target="https://www.gov.uk/guidance/england-woodland-creation-offer" TargetMode="External"/><Relationship Id="rId7" Type="http://schemas.openxmlformats.org/officeDocument/2006/relationships/hyperlink" Target="https://nationalhighways.co.uk/our-work/environment/increasing-tree-planting-across-our-network/" TargetMode="External"/><Relationship Id="rId2" Type="http://schemas.openxmlformats.org/officeDocument/2006/relationships/hyperlink" Target="https://www.gov.uk/guidance/woodland-creation-planning-grant" TargetMode="External"/><Relationship Id="rId1" Type="http://schemas.openxmlformats.org/officeDocument/2006/relationships/slideLayout" Target="../slideLayouts/slideLayout3.xml"/><Relationship Id="rId6" Type="http://schemas.openxmlformats.org/officeDocument/2006/relationships/hyperlink" Target="https://www.woodlandtrust.org.uk/plant-trees/schools-and-communities/" TargetMode="External"/><Relationship Id="rId5" Type="http://schemas.openxmlformats.org/officeDocument/2006/relationships/hyperlink" Target="https://englandscommunityforests.org.uk/englands-community-forests-map" TargetMode="External"/><Relationship Id="rId4" Type="http://schemas.openxmlformats.org/officeDocument/2006/relationships/hyperlink" Target="https://www.gov.uk/guidance/urban-tree-challenge-fun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8784F8-0FB9-C977-FB50-07FBD7E5D0BA}"/>
              </a:ext>
            </a:extLst>
          </p:cNvPr>
          <p:cNvSpPr txBox="1"/>
          <p:nvPr/>
        </p:nvSpPr>
        <p:spPr>
          <a:xfrm>
            <a:off x="1185051" y="1214906"/>
            <a:ext cx="7795663" cy="1785104"/>
          </a:xfrm>
          <a:prstGeom prst="rect">
            <a:avLst/>
          </a:prstGeom>
          <a:noFill/>
        </p:spPr>
        <p:txBody>
          <a:bodyPr wrap="square" rtlCol="0">
            <a:spAutoFit/>
          </a:bodyPr>
          <a:lstStyle/>
          <a:p>
            <a:r>
              <a:rPr lang="en-GB" sz="5500" dirty="0">
                <a:solidFill>
                  <a:srgbClr val="1C5FAA"/>
                </a:solidFill>
                <a:latin typeface="Raleway SemiBold" pitchFamily="2" charset="0"/>
              </a:rPr>
              <a:t>University and College Land for Carbon </a:t>
            </a:r>
          </a:p>
        </p:txBody>
      </p:sp>
      <p:pic>
        <p:nvPicPr>
          <p:cNvPr id="7" name="Picture 6" descr="99,000 Awarded to Assess Value of Tamar Valley's Nature-Based Services -  Tamar Valley AONB">
            <a:extLst>
              <a:ext uri="{FF2B5EF4-FFF2-40B4-BE49-F238E27FC236}">
                <a16:creationId xmlns:a16="http://schemas.microsoft.com/office/drawing/2014/main" id="{C6D43B61-1906-E103-1CF6-7E6E0AA7DE7A}"/>
              </a:ext>
            </a:extLst>
          </p:cNvPr>
          <p:cNvPicPr/>
          <p:nvPr/>
        </p:nvPicPr>
        <p:blipFill>
          <a:blip r:embed="rId2"/>
          <a:stretch>
            <a:fillRect/>
          </a:stretch>
        </p:blipFill>
        <p:spPr>
          <a:xfrm>
            <a:off x="9888311" y="5122921"/>
            <a:ext cx="1679881" cy="1278036"/>
          </a:xfrm>
          <a:prstGeom prst="rect">
            <a:avLst/>
          </a:prstGeom>
          <a:noFill/>
        </p:spPr>
      </p:pic>
      <p:pic>
        <p:nvPicPr>
          <p:cNvPr id="8" name="Picture 2" descr="Woodland Carbon Code Logo Rules of Use - UK Woodland Carbon Code">
            <a:extLst>
              <a:ext uri="{FF2B5EF4-FFF2-40B4-BE49-F238E27FC236}">
                <a16:creationId xmlns:a16="http://schemas.microsoft.com/office/drawing/2014/main" id="{C30950CF-2C29-18B1-B41D-E9617DEB6E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248775" y="3892432"/>
            <a:ext cx="2672869" cy="9488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Environment Agency - GOV.UK">
            <a:extLst>
              <a:ext uri="{FF2B5EF4-FFF2-40B4-BE49-F238E27FC236}">
                <a16:creationId xmlns:a16="http://schemas.microsoft.com/office/drawing/2014/main" id="{A5DC4559-B6AA-1C98-E8C6-572E9821B11E}"/>
              </a:ext>
            </a:extLst>
          </p:cNvPr>
          <p:cNvPicPr/>
          <p:nvPr/>
        </p:nvPicPr>
        <p:blipFill>
          <a:blip r:embed="rId4"/>
          <a:srcRect l="9371" t="17180" r="6126" b="11889"/>
          <a:stretch>
            <a:fillRect/>
          </a:stretch>
        </p:blipFill>
        <p:spPr>
          <a:xfrm>
            <a:off x="9145277" y="2836133"/>
            <a:ext cx="2587657" cy="889903"/>
          </a:xfrm>
          <a:prstGeom prst="rect">
            <a:avLst/>
          </a:prstGeom>
          <a:noFill/>
        </p:spPr>
      </p:pic>
      <p:pic>
        <p:nvPicPr>
          <p:cNvPr id="3" name="Picture 2" descr="A logo with text and a hand&#10;&#10;Description automatically generated with medium confidence">
            <a:extLst>
              <a:ext uri="{FF2B5EF4-FFF2-40B4-BE49-F238E27FC236}">
                <a16:creationId xmlns:a16="http://schemas.microsoft.com/office/drawing/2014/main" id="{0788CE83-ADF7-78C9-C466-B92070BAD6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80842" y="1885950"/>
            <a:ext cx="2521849" cy="630462"/>
          </a:xfrm>
          <a:prstGeom prst="rect">
            <a:avLst/>
          </a:prstGeom>
        </p:spPr>
      </p:pic>
    </p:spTree>
    <p:extLst>
      <p:ext uri="{BB962C8B-B14F-4D97-AF65-F5344CB8AC3E}">
        <p14:creationId xmlns:p14="http://schemas.microsoft.com/office/powerpoint/2010/main" val="3736469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FDB326-DB06-E0B0-B999-2B4610211394}"/>
              </a:ext>
            </a:extLst>
          </p:cNvPr>
          <p:cNvSpPr>
            <a:spLocks noGrp="1"/>
          </p:cNvSpPr>
          <p:nvPr>
            <p:ph idx="1"/>
          </p:nvPr>
        </p:nvSpPr>
        <p:spPr>
          <a:xfrm>
            <a:off x="815267" y="1509267"/>
            <a:ext cx="7234237" cy="4581144"/>
          </a:xfrm>
        </p:spPr>
        <p:txBody>
          <a:bodyPr vert="horz" lIns="91440" tIns="45720" rIns="91440" bIns="45720" rtlCol="0" anchor="t">
            <a:normAutofit/>
          </a:bodyPr>
          <a:lstStyle/>
          <a:p>
            <a:r>
              <a:rPr lang="en-GB" sz="1800" dirty="0">
                <a:latin typeface="Raleway"/>
              </a:rPr>
              <a:t>A sector-specific guidance for developing Woodland Carbon Code Credits and the requirements from the UK Forestry standard in one document</a:t>
            </a:r>
          </a:p>
          <a:p>
            <a:r>
              <a:rPr lang="en-GB" sz="1800" dirty="0">
                <a:solidFill>
                  <a:srgbClr val="000000"/>
                </a:solidFill>
                <a:latin typeface="Raleway"/>
              </a:rPr>
              <a:t>A</a:t>
            </a:r>
            <a:r>
              <a:rPr lang="en-GB" sz="1800" b="0" i="0" dirty="0">
                <a:solidFill>
                  <a:srgbClr val="000000"/>
                </a:solidFill>
                <a:effectLst/>
                <a:latin typeface="Raleway"/>
              </a:rPr>
              <a:t> brief for higher and further education institutions on the key, high-level requirements and project phases</a:t>
            </a:r>
            <a:endParaRPr lang="en-GB" sz="1800" u="sng" dirty="0">
              <a:solidFill>
                <a:srgbClr val="D13438"/>
              </a:solidFill>
              <a:latin typeface="Raleway"/>
            </a:endParaRPr>
          </a:p>
          <a:p>
            <a:r>
              <a:rPr lang="en-GB" sz="1800" b="0" i="0" dirty="0">
                <a:effectLst/>
                <a:latin typeface="Raleway"/>
              </a:rPr>
              <a:t>For large-scale and small-scale projects</a:t>
            </a:r>
          </a:p>
          <a:p>
            <a:r>
              <a:rPr lang="en-GB" sz="1800" dirty="0">
                <a:solidFill>
                  <a:srgbClr val="000000"/>
                </a:solidFill>
                <a:latin typeface="Raleway"/>
              </a:rPr>
              <a:t>O</a:t>
            </a:r>
            <a:r>
              <a:rPr lang="en-GB" sz="1800" b="0" i="0" dirty="0">
                <a:solidFill>
                  <a:srgbClr val="000000"/>
                </a:solidFill>
                <a:effectLst/>
                <a:latin typeface="Raleway"/>
              </a:rPr>
              <a:t>utlines steps for project initiation, ecological site assessment, financial modelling, engaging stakeholders and governance structures</a:t>
            </a:r>
          </a:p>
          <a:p>
            <a:pPr marL="0" indent="0">
              <a:buNone/>
            </a:pPr>
            <a:r>
              <a:rPr lang="en-GB" sz="1800" dirty="0"/>
              <a:t>Includes: </a:t>
            </a:r>
          </a:p>
          <a:p>
            <a:pPr lvl="1"/>
            <a:r>
              <a:rPr lang="en-GB" sz="1600" dirty="0"/>
              <a:t>Project requirement checklist and task checklist </a:t>
            </a:r>
          </a:p>
          <a:p>
            <a:pPr lvl="1"/>
            <a:r>
              <a:rPr lang="en-GB" sz="1600" dirty="0"/>
              <a:t>Documentation list </a:t>
            </a:r>
          </a:p>
          <a:p>
            <a:pPr lvl="1"/>
            <a:r>
              <a:rPr lang="en-GB" sz="1600" dirty="0"/>
              <a:t>An overview of the key project stages and considerations </a:t>
            </a:r>
          </a:p>
          <a:p>
            <a:pPr lvl="1"/>
            <a:r>
              <a:rPr lang="en-GB" sz="1600" dirty="0"/>
              <a:t>Project governance </a:t>
            </a:r>
          </a:p>
          <a:p>
            <a:pPr lvl="1"/>
            <a:r>
              <a:rPr lang="en-GB" sz="1600" dirty="0"/>
              <a:t>Barriers and challenges</a:t>
            </a:r>
          </a:p>
        </p:txBody>
      </p:sp>
      <p:sp>
        <p:nvSpPr>
          <p:cNvPr id="3" name="TextBox 2">
            <a:extLst>
              <a:ext uri="{FF2B5EF4-FFF2-40B4-BE49-F238E27FC236}">
                <a16:creationId xmlns:a16="http://schemas.microsoft.com/office/drawing/2014/main" id="{06DEEBB1-AD2B-8CF9-C8B0-FC40493B23E1}"/>
              </a:ext>
            </a:extLst>
          </p:cNvPr>
          <p:cNvSpPr txBox="1"/>
          <p:nvPr/>
        </p:nvSpPr>
        <p:spPr>
          <a:xfrm>
            <a:off x="815267" y="398703"/>
            <a:ext cx="7098507" cy="646331"/>
          </a:xfrm>
          <a:prstGeom prst="rect">
            <a:avLst/>
          </a:prstGeom>
          <a:noFill/>
        </p:spPr>
        <p:txBody>
          <a:bodyPr wrap="square">
            <a:spAutoFit/>
          </a:bodyPr>
          <a:lstStyle/>
          <a:p>
            <a:r>
              <a:rPr lang="en-GB" sz="3600" dirty="0">
                <a:solidFill>
                  <a:srgbClr val="1C5FAA"/>
                </a:solidFill>
                <a:latin typeface="Raleway SemiBold" pitchFamily="2" charset="0"/>
              </a:rPr>
              <a:t>Institutional Guidance</a:t>
            </a:r>
          </a:p>
        </p:txBody>
      </p:sp>
      <p:pic>
        <p:nvPicPr>
          <p:cNvPr id="4" name="Picture 3">
            <a:extLst>
              <a:ext uri="{FF2B5EF4-FFF2-40B4-BE49-F238E27FC236}">
                <a16:creationId xmlns:a16="http://schemas.microsoft.com/office/drawing/2014/main" id="{44AA1702-7AC5-BDB7-7EE4-57E61492324D}"/>
              </a:ext>
            </a:extLst>
          </p:cNvPr>
          <p:cNvPicPr>
            <a:picLocks noChangeAspect="1"/>
          </p:cNvPicPr>
          <p:nvPr/>
        </p:nvPicPr>
        <p:blipFill>
          <a:blip r:embed="rId3"/>
          <a:stretch>
            <a:fillRect/>
          </a:stretch>
        </p:blipFill>
        <p:spPr>
          <a:xfrm>
            <a:off x="8582042" y="1597307"/>
            <a:ext cx="3314186" cy="4717702"/>
          </a:xfrm>
          <a:prstGeom prst="rect">
            <a:avLst/>
          </a:prstGeom>
        </p:spPr>
      </p:pic>
    </p:spTree>
    <p:extLst>
      <p:ext uri="{BB962C8B-B14F-4D97-AF65-F5344CB8AC3E}">
        <p14:creationId xmlns:p14="http://schemas.microsoft.com/office/powerpoint/2010/main" val="3930543483"/>
      </p:ext>
    </p:extLst>
  </p:cSld>
  <p:clrMapOvr>
    <a:masterClrMapping/>
  </p:clrMapOvr>
  <p:extLst>
    <p:ext uri="{6950BFC3-D8DA-4A85-94F7-54DA5524770B}">
      <p188:commentRel xmlns="" xmlns:p188="http://schemas.microsoft.com/office/powerpoint/2018/8/main" r:id="rId4"/>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5E2110-732E-EDB4-B876-D228FD1B0D31}"/>
              </a:ext>
            </a:extLst>
          </p:cNvPr>
          <p:cNvSpPr txBox="1"/>
          <p:nvPr/>
        </p:nvSpPr>
        <p:spPr>
          <a:xfrm>
            <a:off x="848329" y="523632"/>
            <a:ext cx="7098507" cy="646331"/>
          </a:xfrm>
          <a:prstGeom prst="rect">
            <a:avLst/>
          </a:prstGeom>
          <a:noFill/>
        </p:spPr>
        <p:txBody>
          <a:bodyPr wrap="square">
            <a:spAutoFit/>
          </a:bodyPr>
          <a:lstStyle/>
          <a:p>
            <a:r>
              <a:rPr lang="en-GB" sz="3600" dirty="0">
                <a:solidFill>
                  <a:srgbClr val="1C5FAA"/>
                </a:solidFill>
                <a:latin typeface="Raleway SemiBold" pitchFamily="2" charset="0"/>
              </a:rPr>
              <a:t>Institutional Guidance</a:t>
            </a:r>
          </a:p>
        </p:txBody>
      </p:sp>
      <p:grpSp>
        <p:nvGrpSpPr>
          <p:cNvPr id="15" name="Group 14">
            <a:extLst>
              <a:ext uri="{FF2B5EF4-FFF2-40B4-BE49-F238E27FC236}">
                <a16:creationId xmlns:a16="http://schemas.microsoft.com/office/drawing/2014/main" id="{D9A7F74F-09C7-AEA3-0B93-94D687194F53}"/>
              </a:ext>
            </a:extLst>
          </p:cNvPr>
          <p:cNvGrpSpPr/>
          <p:nvPr/>
        </p:nvGrpSpPr>
        <p:grpSpPr>
          <a:xfrm>
            <a:off x="2641769" y="1398273"/>
            <a:ext cx="7236475" cy="5101597"/>
            <a:chOff x="2641769" y="1405023"/>
            <a:chExt cx="7236475" cy="5101597"/>
          </a:xfrm>
        </p:grpSpPr>
        <p:pic>
          <p:nvPicPr>
            <p:cNvPr id="1026" name="Picture 2">
              <a:extLst>
                <a:ext uri="{FF2B5EF4-FFF2-40B4-BE49-F238E27FC236}">
                  <a16:creationId xmlns:a16="http://schemas.microsoft.com/office/drawing/2014/main" id="{8E3A250A-2D4E-B3DF-5AAE-4F7C27CEEE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632" t="1957" r="24030" b="13280"/>
            <a:stretch/>
          </p:blipFill>
          <p:spPr bwMode="auto">
            <a:xfrm>
              <a:off x="2641769" y="1405023"/>
              <a:ext cx="2579417" cy="5101597"/>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AC1B5290-4497-990D-2A36-CB6BFF0A23C8}"/>
                </a:ext>
              </a:extLst>
            </p:cNvPr>
            <p:cNvGrpSpPr/>
            <p:nvPr/>
          </p:nvGrpSpPr>
          <p:grpSpPr>
            <a:xfrm>
              <a:off x="5394060" y="1548585"/>
              <a:ext cx="4484184" cy="4945239"/>
              <a:chOff x="6878475" y="1629030"/>
              <a:chExt cx="4484184" cy="4945239"/>
            </a:xfrm>
          </p:grpSpPr>
          <p:sp>
            <p:nvSpPr>
              <p:cNvPr id="6" name="TextBox 5">
                <a:extLst>
                  <a:ext uri="{FF2B5EF4-FFF2-40B4-BE49-F238E27FC236}">
                    <a16:creationId xmlns:a16="http://schemas.microsoft.com/office/drawing/2014/main" id="{CC9D062F-9A46-BFC5-FAD0-A8D0083C752B}"/>
                  </a:ext>
                </a:extLst>
              </p:cNvPr>
              <p:cNvSpPr txBox="1"/>
              <p:nvPr/>
            </p:nvSpPr>
            <p:spPr>
              <a:xfrm>
                <a:off x="6878475" y="1629030"/>
                <a:ext cx="4484183" cy="646331"/>
              </a:xfrm>
              <a:prstGeom prst="rect">
                <a:avLst/>
              </a:prstGeom>
              <a:noFill/>
              <a:ln>
                <a:solidFill>
                  <a:srgbClr val="804F98"/>
                </a:solidFill>
              </a:ln>
            </p:spPr>
            <p:txBody>
              <a:bodyPr wrap="square" rtlCol="0">
                <a:spAutoFit/>
              </a:bodyPr>
              <a:lstStyle/>
              <a:p>
                <a:r>
                  <a:rPr lang="en-GB" dirty="0">
                    <a:latin typeface="Raleway" pitchFamily="2" charset="0"/>
                  </a:rPr>
                  <a:t>1. Consideration: site choice, funding, eligibility, requirements, land ownership </a:t>
                </a:r>
              </a:p>
            </p:txBody>
          </p:sp>
          <p:sp>
            <p:nvSpPr>
              <p:cNvPr id="7" name="TextBox 6">
                <a:extLst>
                  <a:ext uri="{FF2B5EF4-FFF2-40B4-BE49-F238E27FC236}">
                    <a16:creationId xmlns:a16="http://schemas.microsoft.com/office/drawing/2014/main" id="{2F23F465-32B0-D982-05B0-504BCBF526C2}"/>
                  </a:ext>
                </a:extLst>
              </p:cNvPr>
              <p:cNvSpPr txBox="1"/>
              <p:nvPr/>
            </p:nvSpPr>
            <p:spPr>
              <a:xfrm>
                <a:off x="6878475" y="2630265"/>
                <a:ext cx="4484183" cy="646331"/>
              </a:xfrm>
              <a:prstGeom prst="rect">
                <a:avLst/>
              </a:prstGeom>
              <a:noFill/>
              <a:ln>
                <a:solidFill>
                  <a:srgbClr val="2E75B6"/>
                </a:solidFill>
              </a:ln>
            </p:spPr>
            <p:txBody>
              <a:bodyPr wrap="square" rtlCol="0">
                <a:spAutoFit/>
              </a:bodyPr>
              <a:lstStyle/>
              <a:p>
                <a:r>
                  <a:rPr lang="en-GB" dirty="0">
                    <a:latin typeface="Raleway" pitchFamily="2" charset="0"/>
                  </a:rPr>
                  <a:t>2. Identify stakeholders, surveys, site characteristics, project governance</a:t>
                </a:r>
              </a:p>
            </p:txBody>
          </p:sp>
          <p:sp>
            <p:nvSpPr>
              <p:cNvPr id="8" name="TextBox 7">
                <a:extLst>
                  <a:ext uri="{FF2B5EF4-FFF2-40B4-BE49-F238E27FC236}">
                    <a16:creationId xmlns:a16="http://schemas.microsoft.com/office/drawing/2014/main" id="{9A12DC0E-06D7-EE66-3DAD-806A22EF3468}"/>
                  </a:ext>
                </a:extLst>
              </p:cNvPr>
              <p:cNvSpPr txBox="1"/>
              <p:nvPr/>
            </p:nvSpPr>
            <p:spPr>
              <a:xfrm>
                <a:off x="6878476" y="3648468"/>
                <a:ext cx="4484183" cy="923330"/>
              </a:xfrm>
              <a:prstGeom prst="rect">
                <a:avLst/>
              </a:prstGeom>
              <a:noFill/>
              <a:ln>
                <a:solidFill>
                  <a:schemeClr val="bg2">
                    <a:lumMod val="75000"/>
                  </a:schemeClr>
                </a:solidFill>
              </a:ln>
            </p:spPr>
            <p:txBody>
              <a:bodyPr wrap="square" rtlCol="0">
                <a:spAutoFit/>
              </a:bodyPr>
              <a:lstStyle/>
              <a:p>
                <a:r>
                  <a:rPr lang="en-GB" dirty="0">
                    <a:latin typeface="Raleway" pitchFamily="2" charset="0"/>
                  </a:rPr>
                  <a:t>3. Undertake the necessary design concept plan and project documents, including stakeholder engagement log </a:t>
                </a:r>
              </a:p>
            </p:txBody>
          </p:sp>
          <p:sp>
            <p:nvSpPr>
              <p:cNvPr id="9" name="TextBox 8">
                <a:extLst>
                  <a:ext uri="{FF2B5EF4-FFF2-40B4-BE49-F238E27FC236}">
                    <a16:creationId xmlns:a16="http://schemas.microsoft.com/office/drawing/2014/main" id="{03465DE6-AFF3-DEBB-BEF7-3FA9158761DB}"/>
                  </a:ext>
                </a:extLst>
              </p:cNvPr>
              <p:cNvSpPr txBox="1"/>
              <p:nvPr/>
            </p:nvSpPr>
            <p:spPr>
              <a:xfrm>
                <a:off x="6878475" y="5927938"/>
                <a:ext cx="4484183" cy="646331"/>
              </a:xfrm>
              <a:prstGeom prst="rect">
                <a:avLst/>
              </a:prstGeom>
              <a:noFill/>
              <a:ln>
                <a:solidFill>
                  <a:srgbClr val="FAB51D"/>
                </a:solidFill>
              </a:ln>
            </p:spPr>
            <p:txBody>
              <a:bodyPr wrap="square" rtlCol="0">
                <a:spAutoFit/>
              </a:bodyPr>
              <a:lstStyle/>
              <a:p>
                <a:r>
                  <a:rPr lang="en-GB" dirty="0">
                    <a:latin typeface="Raleway" pitchFamily="2" charset="0"/>
                  </a:rPr>
                  <a:t>4. On-going woodland monitoring and verification with WCC </a:t>
                </a:r>
              </a:p>
            </p:txBody>
          </p:sp>
          <p:sp>
            <p:nvSpPr>
              <p:cNvPr id="10" name="TextBox 9">
                <a:extLst>
                  <a:ext uri="{FF2B5EF4-FFF2-40B4-BE49-F238E27FC236}">
                    <a16:creationId xmlns:a16="http://schemas.microsoft.com/office/drawing/2014/main" id="{A621AE22-D864-907A-78C0-816817B136CD}"/>
                  </a:ext>
                </a:extLst>
              </p:cNvPr>
              <p:cNvSpPr txBox="1"/>
              <p:nvPr/>
            </p:nvSpPr>
            <p:spPr>
              <a:xfrm>
                <a:off x="6878475" y="4943670"/>
                <a:ext cx="4484183" cy="646331"/>
              </a:xfrm>
              <a:prstGeom prst="rect">
                <a:avLst/>
              </a:prstGeom>
              <a:noFill/>
              <a:ln>
                <a:solidFill>
                  <a:schemeClr val="accent6"/>
                </a:solidFill>
              </a:ln>
            </p:spPr>
            <p:txBody>
              <a:bodyPr wrap="square" rtlCol="0">
                <a:spAutoFit/>
              </a:bodyPr>
              <a:lstStyle/>
              <a:p>
                <a:r>
                  <a:rPr lang="en-GB" dirty="0">
                    <a:latin typeface="Raleway" pitchFamily="2" charset="0"/>
                  </a:rPr>
                  <a:t>4. Produce the final woodland creation design plan </a:t>
                </a:r>
              </a:p>
            </p:txBody>
          </p:sp>
        </p:grpSp>
      </p:grpSp>
    </p:spTree>
    <p:extLst>
      <p:ext uri="{BB962C8B-B14F-4D97-AF65-F5344CB8AC3E}">
        <p14:creationId xmlns:p14="http://schemas.microsoft.com/office/powerpoint/2010/main" val="3048167093"/>
      </p:ext>
    </p:extLst>
  </p:cSld>
  <p:clrMapOvr>
    <a:masterClrMapping/>
  </p:clrMapOvr>
  <p:extLst>
    <p:ext uri="{6950BFC3-D8DA-4A85-94F7-54DA5524770B}">
      <p188:commentRel xmlns="" xmlns:p188="http://schemas.microsoft.com/office/powerpoint/2018/8/main" r:id="rId4"/>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AC77C2-BC06-500A-EA9C-09DCAFFDEBC9}"/>
              </a:ext>
            </a:extLst>
          </p:cNvPr>
          <p:cNvSpPr>
            <a:spLocks noGrp="1"/>
          </p:cNvSpPr>
          <p:nvPr>
            <p:ph idx="1"/>
          </p:nvPr>
        </p:nvSpPr>
        <p:spPr>
          <a:xfrm>
            <a:off x="838200" y="2153657"/>
            <a:ext cx="7759700" cy="3820069"/>
          </a:xfrm>
        </p:spPr>
        <p:txBody>
          <a:bodyPr vert="horz" lIns="91440" tIns="45720" rIns="91440" bIns="45720" rtlCol="0" anchor="t">
            <a:noAutofit/>
          </a:bodyPr>
          <a:lstStyle/>
          <a:p>
            <a:r>
              <a:rPr lang="en-GB" sz="2000" dirty="0">
                <a:latin typeface="Raleway"/>
              </a:rPr>
              <a:t>A user guide to use the Financial Modelling Tool to forecast financial flows associated with a woodland creation project over time</a:t>
            </a:r>
          </a:p>
          <a:p>
            <a:r>
              <a:rPr lang="en-GB" sz="2000" dirty="0"/>
              <a:t>The Financial Modelling Tool is designed to cater to the specific needs of woodland carbon projects</a:t>
            </a:r>
          </a:p>
          <a:p>
            <a:r>
              <a:rPr lang="en-GB" sz="2000" dirty="0">
                <a:latin typeface="Raleway"/>
              </a:rPr>
              <a:t>Provides an overview of the spreadsheet and its functionalities</a:t>
            </a:r>
            <a:endParaRPr lang="en-GB" sz="2000" dirty="0">
              <a:effectLst/>
              <a:ea typeface="Times New Roman" panose="02020603050405020304" pitchFamily="18" charset="0"/>
            </a:endParaRPr>
          </a:p>
          <a:p>
            <a:r>
              <a:rPr lang="en-GB" sz="2000" dirty="0">
                <a:latin typeface="Raleway"/>
                <a:ea typeface="Times New Roman" panose="02020603050405020304" pitchFamily="18" charset="0"/>
              </a:rPr>
              <a:t>A</a:t>
            </a:r>
            <a:r>
              <a:rPr lang="en-GB" sz="2000" dirty="0">
                <a:effectLst/>
                <a:latin typeface="Raleway"/>
                <a:ea typeface="Times New Roman" panose="02020603050405020304" pitchFamily="18" charset="0"/>
              </a:rPr>
              <a:t>ssess the economic viability and potential return on investment for the woodland project</a:t>
            </a:r>
            <a:endParaRPr lang="en-GB" sz="2000" dirty="0">
              <a:effectLst/>
              <a:ea typeface="Times New Roman" panose="02020603050405020304" pitchFamily="18" charset="0"/>
            </a:endParaRPr>
          </a:p>
          <a:p>
            <a:r>
              <a:rPr lang="en-GB" sz="2000" dirty="0">
                <a:effectLst/>
                <a:latin typeface="Raleway"/>
                <a:ea typeface="Times New Roman" panose="02020603050405020304" pitchFamily="18" charset="0"/>
              </a:rPr>
              <a:t>The value of WCC units have an expectation that pricing will increase in the long term as demand for carbon credits increases</a:t>
            </a:r>
            <a:r>
              <a:rPr lang="en-GB" sz="2000" dirty="0">
                <a:latin typeface="Raleway"/>
                <a:ea typeface="Times New Roman" panose="02020603050405020304" pitchFamily="18" charset="0"/>
              </a:rPr>
              <a:t> </a:t>
            </a:r>
            <a:endParaRPr lang="en-GB" sz="2000" dirty="0"/>
          </a:p>
        </p:txBody>
      </p:sp>
      <p:sp>
        <p:nvSpPr>
          <p:cNvPr id="6" name="TextBox 5">
            <a:extLst>
              <a:ext uri="{FF2B5EF4-FFF2-40B4-BE49-F238E27FC236}">
                <a16:creationId xmlns:a16="http://schemas.microsoft.com/office/drawing/2014/main" id="{815871A8-E787-ABDC-B25F-6B745F675D37}"/>
              </a:ext>
            </a:extLst>
          </p:cNvPr>
          <p:cNvSpPr txBox="1"/>
          <p:nvPr/>
        </p:nvSpPr>
        <p:spPr>
          <a:xfrm>
            <a:off x="838200" y="588764"/>
            <a:ext cx="7623970" cy="646331"/>
          </a:xfrm>
          <a:prstGeom prst="rect">
            <a:avLst/>
          </a:prstGeom>
          <a:noFill/>
        </p:spPr>
        <p:txBody>
          <a:bodyPr wrap="square" lIns="91440" tIns="45720" rIns="91440" bIns="45720" anchor="t">
            <a:spAutoFit/>
          </a:bodyPr>
          <a:lstStyle/>
          <a:p>
            <a:r>
              <a:rPr lang="en-GB" sz="3600" dirty="0">
                <a:solidFill>
                  <a:srgbClr val="1C5FAA"/>
                </a:solidFill>
                <a:latin typeface="Raleway SemiBold"/>
              </a:rPr>
              <a:t>Financial Modelling Tool</a:t>
            </a:r>
          </a:p>
        </p:txBody>
      </p:sp>
      <p:pic>
        <p:nvPicPr>
          <p:cNvPr id="4" name="Picture 3">
            <a:extLst>
              <a:ext uri="{FF2B5EF4-FFF2-40B4-BE49-F238E27FC236}">
                <a16:creationId xmlns:a16="http://schemas.microsoft.com/office/drawing/2014/main" id="{018FBECE-4C9F-4CAF-86F2-767047A984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7900" y="1645920"/>
            <a:ext cx="3256647" cy="4606290"/>
          </a:xfrm>
          <a:prstGeom prst="rect">
            <a:avLst/>
          </a:prstGeom>
        </p:spPr>
      </p:pic>
    </p:spTree>
    <p:extLst>
      <p:ext uri="{BB962C8B-B14F-4D97-AF65-F5344CB8AC3E}">
        <p14:creationId xmlns:p14="http://schemas.microsoft.com/office/powerpoint/2010/main" val="1793631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ontent Placeholder 1">
            <a:extLst>
              <a:ext uri="{FF2B5EF4-FFF2-40B4-BE49-F238E27FC236}">
                <a16:creationId xmlns:a16="http://schemas.microsoft.com/office/drawing/2014/main" id="{9873124D-7954-1D07-E2B4-90CCBC5010E9}"/>
              </a:ext>
            </a:extLst>
          </p:cNvPr>
          <p:cNvGraphicFramePr>
            <a:graphicFrameLocks noGrp="1"/>
          </p:cNvGraphicFramePr>
          <p:nvPr>
            <p:ph idx="1"/>
            <p:extLst/>
          </p:nvPr>
        </p:nvGraphicFramePr>
        <p:xfrm>
          <a:off x="741023" y="2062480"/>
          <a:ext cx="10709953" cy="3820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2CEAFB0C-4DCC-4306-918C-F460D1775731}"/>
              </a:ext>
            </a:extLst>
          </p:cNvPr>
          <p:cNvSpPr txBox="1"/>
          <p:nvPr/>
        </p:nvSpPr>
        <p:spPr>
          <a:xfrm>
            <a:off x="741023" y="463034"/>
            <a:ext cx="7623970" cy="646331"/>
          </a:xfrm>
          <a:prstGeom prst="rect">
            <a:avLst/>
          </a:prstGeom>
          <a:noFill/>
        </p:spPr>
        <p:txBody>
          <a:bodyPr wrap="square" lIns="91440" tIns="45720" rIns="91440" bIns="45720" anchor="t">
            <a:spAutoFit/>
          </a:bodyPr>
          <a:lstStyle/>
          <a:p>
            <a:r>
              <a:rPr lang="en-GB" sz="3600" dirty="0">
                <a:solidFill>
                  <a:srgbClr val="1C5FAA"/>
                </a:solidFill>
                <a:latin typeface="Raleway SemiBold"/>
              </a:rPr>
              <a:t>Financial Modelling Tool</a:t>
            </a:r>
          </a:p>
        </p:txBody>
      </p:sp>
    </p:spTree>
    <p:extLst>
      <p:ext uri="{BB962C8B-B14F-4D97-AF65-F5344CB8AC3E}">
        <p14:creationId xmlns:p14="http://schemas.microsoft.com/office/powerpoint/2010/main" val="1715634679"/>
      </p:ext>
    </p:extLst>
  </p:cSld>
  <p:clrMapOvr>
    <a:masterClrMapping/>
  </p:clrMapOvr>
  <p:extLst mod="1">
    <p:ext uri="{6950BFC3-D8DA-4A85-94F7-54DA5524770B}">
      <p188:commentRel xmlns="" xmlns:p188="http://schemas.microsoft.com/office/powerpoint/2018/8/main" r:id="rId7"/>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591E40-1330-09E0-B74A-5C9DDFC3CCCD}"/>
              </a:ext>
            </a:extLst>
          </p:cNvPr>
          <p:cNvSpPr txBox="1"/>
          <p:nvPr/>
        </p:nvSpPr>
        <p:spPr>
          <a:xfrm>
            <a:off x="670314" y="490979"/>
            <a:ext cx="7790173" cy="646331"/>
          </a:xfrm>
          <a:prstGeom prst="rect">
            <a:avLst/>
          </a:prstGeom>
          <a:noFill/>
        </p:spPr>
        <p:txBody>
          <a:bodyPr wrap="square">
            <a:spAutoFit/>
          </a:bodyPr>
          <a:lstStyle/>
          <a:p>
            <a:r>
              <a:rPr lang="en-GB" sz="3600" dirty="0">
                <a:solidFill>
                  <a:srgbClr val="1C5FAA"/>
                </a:solidFill>
                <a:latin typeface="Raleway SemiBold" pitchFamily="2" charset="0"/>
              </a:rPr>
              <a:t>Carbon Credits Markets &amp; Pricing </a:t>
            </a:r>
          </a:p>
        </p:txBody>
      </p:sp>
      <p:pic>
        <p:nvPicPr>
          <p:cNvPr id="11" name="Picture 10" descr="A close-up of a sign&#10;&#10;Description automatically generated">
            <a:extLst>
              <a:ext uri="{FF2B5EF4-FFF2-40B4-BE49-F238E27FC236}">
                <a16:creationId xmlns:a16="http://schemas.microsoft.com/office/drawing/2014/main" id="{214F2D92-9179-2239-7C36-861F373305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810" y="4099811"/>
            <a:ext cx="4842190" cy="1612260"/>
          </a:xfrm>
          <a:prstGeom prst="rect">
            <a:avLst/>
          </a:prstGeom>
        </p:spPr>
      </p:pic>
      <p:graphicFrame>
        <p:nvGraphicFramePr>
          <p:cNvPr id="12" name="Table 11">
            <a:extLst>
              <a:ext uri="{FF2B5EF4-FFF2-40B4-BE49-F238E27FC236}">
                <a16:creationId xmlns:a16="http://schemas.microsoft.com/office/drawing/2014/main" id="{3890E331-9A20-A7F8-85BC-EB1544876391}"/>
              </a:ext>
            </a:extLst>
          </p:cNvPr>
          <p:cNvGraphicFramePr>
            <a:graphicFrameLocks noGrp="1"/>
          </p:cNvGraphicFramePr>
          <p:nvPr>
            <p:extLst>
              <p:ext uri="{D42A27DB-BD31-4B8C-83A1-F6EECF244321}">
                <p14:modId xmlns:p14="http://schemas.microsoft.com/office/powerpoint/2010/main" val="2654283505"/>
              </p:ext>
            </p:extLst>
          </p:nvPr>
        </p:nvGraphicFramePr>
        <p:xfrm>
          <a:off x="7836515" y="1815107"/>
          <a:ext cx="3575406" cy="1679015"/>
        </p:xfrm>
        <a:graphic>
          <a:graphicData uri="http://schemas.openxmlformats.org/drawingml/2006/table">
            <a:tbl>
              <a:tblPr firstRow="1" bandRow="1">
                <a:tableStyleId>{69CF1AB2-1976-4502-BF36-3FF5EA218861}</a:tableStyleId>
              </a:tblPr>
              <a:tblGrid>
                <a:gridCol w="1732394">
                  <a:extLst>
                    <a:ext uri="{9D8B030D-6E8A-4147-A177-3AD203B41FA5}">
                      <a16:colId xmlns:a16="http://schemas.microsoft.com/office/drawing/2014/main" val="2327258658"/>
                    </a:ext>
                  </a:extLst>
                </a:gridCol>
                <a:gridCol w="903107">
                  <a:extLst>
                    <a:ext uri="{9D8B030D-6E8A-4147-A177-3AD203B41FA5}">
                      <a16:colId xmlns:a16="http://schemas.microsoft.com/office/drawing/2014/main" val="1556168860"/>
                    </a:ext>
                  </a:extLst>
                </a:gridCol>
                <a:gridCol w="939905">
                  <a:extLst>
                    <a:ext uri="{9D8B030D-6E8A-4147-A177-3AD203B41FA5}">
                      <a16:colId xmlns:a16="http://schemas.microsoft.com/office/drawing/2014/main" val="3151401871"/>
                    </a:ext>
                  </a:extLst>
                </a:gridCol>
              </a:tblGrid>
              <a:tr h="304032">
                <a:tc>
                  <a:txBody>
                    <a:bodyPr/>
                    <a:lstStyle/>
                    <a:p>
                      <a:pPr algn="l" fontAlgn="b"/>
                      <a:endParaRPr lang="en-GB" sz="1800" b="1" i="0" u="none" strike="noStrike" dirty="0">
                        <a:solidFill>
                          <a:srgbClr val="000000"/>
                        </a:solidFill>
                        <a:effectLst/>
                        <a:latin typeface="Arial" panose="020B0604020202020204" pitchFamily="34" charset="0"/>
                      </a:endParaRPr>
                    </a:p>
                  </a:txBody>
                  <a:tcPr marL="14337" marR="14337" marT="14337" marB="0" anchor="b"/>
                </a:tc>
                <a:tc>
                  <a:txBody>
                    <a:bodyPr/>
                    <a:lstStyle/>
                    <a:p>
                      <a:pPr algn="r" fontAlgn="b"/>
                      <a:r>
                        <a:rPr lang="en-GB" sz="1400" u="none" strike="noStrike" dirty="0">
                          <a:effectLst/>
                          <a:latin typeface="Tahoma" panose="020B0604030504040204" pitchFamily="34" charset="0"/>
                          <a:ea typeface="Tahoma" panose="020B0604030504040204" pitchFamily="34" charset="0"/>
                          <a:cs typeface="Tahoma" panose="020B0604030504040204" pitchFamily="34" charset="0"/>
                        </a:rPr>
                        <a:t>2030</a:t>
                      </a:r>
                      <a:endParaRPr lang="en-GB"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4337" marR="14337" marT="14337" marB="0" anchor="b"/>
                </a:tc>
                <a:tc>
                  <a:txBody>
                    <a:bodyPr/>
                    <a:lstStyle/>
                    <a:p>
                      <a:pPr algn="r" fontAlgn="b"/>
                      <a:r>
                        <a:rPr lang="en-GB" sz="1400" u="none" strike="noStrike" dirty="0">
                          <a:effectLst/>
                          <a:latin typeface="Tahoma" panose="020B0604030504040204" pitchFamily="34" charset="0"/>
                          <a:ea typeface="Tahoma" panose="020B0604030504040204" pitchFamily="34" charset="0"/>
                          <a:cs typeface="Tahoma" panose="020B0604030504040204" pitchFamily="34" charset="0"/>
                        </a:rPr>
                        <a:t>2050</a:t>
                      </a:r>
                      <a:endParaRPr lang="en-GB"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4337" marR="14337" marT="14337" marB="0" anchor="b"/>
                </a:tc>
                <a:extLst>
                  <a:ext uri="{0D108BD9-81ED-4DB2-BD59-A6C34878D82A}">
                    <a16:rowId xmlns:a16="http://schemas.microsoft.com/office/drawing/2014/main" val="2918662965"/>
                  </a:ext>
                </a:extLst>
              </a:tr>
              <a:tr h="584830">
                <a:tc>
                  <a:txBody>
                    <a:bodyPr/>
                    <a:lstStyle/>
                    <a:p>
                      <a:pPr algn="l" fontAlgn="b"/>
                      <a:r>
                        <a:rPr lang="en-GB" sz="1400" u="none" strike="noStrike" dirty="0">
                          <a:effectLst/>
                          <a:latin typeface="Tahoma" panose="020B0604030504040204" pitchFamily="34" charset="0"/>
                          <a:ea typeface="Tahoma" panose="020B0604030504040204" pitchFamily="34" charset="0"/>
                          <a:cs typeface="Tahoma" panose="020B0604030504040204" pitchFamily="34" charset="0"/>
                        </a:rPr>
                        <a:t>Voluntary Market Scenario (low)</a:t>
                      </a:r>
                      <a:endParaRPr lang="en-GB"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4337" marR="14337" marT="14337" marB="0" anchor="b"/>
                </a:tc>
                <a:tc>
                  <a:txBody>
                    <a:bodyPr/>
                    <a:lstStyle/>
                    <a:p>
                      <a:pPr algn="r" fontAlgn="b"/>
                      <a:r>
                        <a:rPr lang="en-GB" sz="1400" u="none" strike="noStrike" dirty="0">
                          <a:effectLst/>
                          <a:latin typeface="Tahoma" panose="020B0604030504040204" pitchFamily="34" charset="0"/>
                          <a:ea typeface="Tahoma" panose="020B0604030504040204" pitchFamily="34" charset="0"/>
                          <a:cs typeface="Tahoma" panose="020B0604030504040204" pitchFamily="34" charset="0"/>
                        </a:rPr>
                        <a:t>£8.70</a:t>
                      </a:r>
                      <a:endParaRPr lang="en-GB"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4337" marR="14337" marT="14337" marB="0" anchor="b"/>
                </a:tc>
                <a:tc>
                  <a:txBody>
                    <a:bodyPr/>
                    <a:lstStyle/>
                    <a:p>
                      <a:pPr algn="r" fontAlgn="b"/>
                      <a:r>
                        <a:rPr lang="en-GB" sz="1400" u="none" strike="noStrike" dirty="0">
                          <a:effectLst/>
                          <a:latin typeface="Tahoma" panose="020B0604030504040204" pitchFamily="34" charset="0"/>
                          <a:ea typeface="Tahoma" panose="020B0604030504040204" pitchFamily="34" charset="0"/>
                          <a:cs typeface="Tahoma" panose="020B0604030504040204" pitchFamily="34" charset="0"/>
                        </a:rPr>
                        <a:t>£38.00</a:t>
                      </a:r>
                      <a:endParaRPr lang="en-GB"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4337" marR="14337" marT="14337" marB="0" anchor="b"/>
                </a:tc>
                <a:extLst>
                  <a:ext uri="{0D108BD9-81ED-4DB2-BD59-A6C34878D82A}">
                    <a16:rowId xmlns:a16="http://schemas.microsoft.com/office/drawing/2014/main" val="3361138278"/>
                  </a:ext>
                </a:extLst>
              </a:tr>
              <a:tr h="325604">
                <a:tc>
                  <a:txBody>
                    <a:bodyPr/>
                    <a:lstStyle/>
                    <a:p>
                      <a:pPr algn="l" fontAlgn="b"/>
                      <a:r>
                        <a:rPr lang="en-GB" sz="1400" u="none" strike="noStrike" dirty="0">
                          <a:effectLst/>
                          <a:latin typeface="Tahoma" panose="020B0604030504040204" pitchFamily="34" charset="0"/>
                          <a:ea typeface="Tahoma" panose="020B0604030504040204" pitchFamily="34" charset="0"/>
                          <a:cs typeface="Tahoma" panose="020B0604030504040204" pitchFamily="34" charset="0"/>
                        </a:rPr>
                        <a:t>Hybrid Scenario</a:t>
                      </a:r>
                      <a:endParaRPr lang="en-GB"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4337" marR="14337" marT="14337" marB="0" anchor="b"/>
                </a:tc>
                <a:tc>
                  <a:txBody>
                    <a:bodyPr/>
                    <a:lstStyle/>
                    <a:p>
                      <a:pPr algn="r" fontAlgn="b"/>
                      <a:r>
                        <a:rPr lang="en-GB" sz="1400" u="none" strike="noStrike" dirty="0">
                          <a:effectLst/>
                          <a:latin typeface="Tahoma" panose="020B0604030504040204" pitchFamily="34" charset="0"/>
                          <a:ea typeface="Tahoma" panose="020B0604030504040204" pitchFamily="34" charset="0"/>
                          <a:cs typeface="Tahoma" panose="020B0604030504040204" pitchFamily="34" charset="0"/>
                        </a:rPr>
                        <a:t>£38.00</a:t>
                      </a:r>
                      <a:endParaRPr lang="en-GB"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4337" marR="14337" marT="14337" marB="0" anchor="b"/>
                </a:tc>
                <a:tc>
                  <a:txBody>
                    <a:bodyPr/>
                    <a:lstStyle/>
                    <a:p>
                      <a:pPr algn="r" fontAlgn="b"/>
                      <a:r>
                        <a:rPr lang="en-GB" sz="1400" u="none" strike="noStrike" dirty="0">
                          <a:effectLst/>
                          <a:latin typeface="Tahoma" panose="020B0604030504040204" pitchFamily="34" charset="0"/>
                          <a:ea typeface="Tahoma" panose="020B0604030504040204" pitchFamily="34" charset="0"/>
                          <a:cs typeface="Tahoma" panose="020B0604030504040204" pitchFamily="34" charset="0"/>
                        </a:rPr>
                        <a:t>£78.50</a:t>
                      </a:r>
                      <a:endParaRPr lang="en-GB"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4337" marR="14337" marT="14337" marB="0" anchor="b"/>
                </a:tc>
                <a:extLst>
                  <a:ext uri="{0D108BD9-81ED-4DB2-BD59-A6C34878D82A}">
                    <a16:rowId xmlns:a16="http://schemas.microsoft.com/office/drawing/2014/main" val="1419607742"/>
                  </a:ext>
                </a:extLst>
              </a:tr>
              <a:tr h="464549">
                <a:tc>
                  <a:txBody>
                    <a:bodyPr/>
                    <a:lstStyle/>
                    <a:p>
                      <a:pPr algn="l" fontAlgn="b"/>
                      <a:r>
                        <a:rPr lang="en-GB" sz="1400" u="none" strike="noStrike" dirty="0">
                          <a:effectLst/>
                          <a:latin typeface="Tahoma" panose="020B0604030504040204" pitchFamily="34" charset="0"/>
                          <a:ea typeface="Tahoma" panose="020B0604030504040204" pitchFamily="34" charset="0"/>
                          <a:cs typeface="Tahoma" panose="020B0604030504040204" pitchFamily="34" charset="0"/>
                        </a:rPr>
                        <a:t>SBTi Scenario (high)</a:t>
                      </a:r>
                      <a:endParaRPr lang="en-GB"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4337" marR="14337" marT="14337" marB="0" anchor="b"/>
                </a:tc>
                <a:tc>
                  <a:txBody>
                    <a:bodyPr/>
                    <a:lstStyle/>
                    <a:p>
                      <a:pPr algn="r" fontAlgn="b"/>
                      <a:r>
                        <a:rPr lang="en-GB" sz="1400" u="none" strike="noStrike" dirty="0">
                          <a:effectLst/>
                          <a:latin typeface="Tahoma" panose="020B0604030504040204" pitchFamily="34" charset="0"/>
                          <a:ea typeface="Tahoma" panose="020B0604030504040204" pitchFamily="34" charset="0"/>
                          <a:cs typeface="Tahoma" panose="020B0604030504040204" pitchFamily="34" charset="0"/>
                        </a:rPr>
                        <a:t>£177.60</a:t>
                      </a:r>
                      <a:endParaRPr lang="en-GB"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4337" marR="14337" marT="14337" marB="0" anchor="b"/>
                </a:tc>
                <a:tc>
                  <a:txBody>
                    <a:bodyPr/>
                    <a:lstStyle/>
                    <a:p>
                      <a:pPr algn="r" fontAlgn="b"/>
                      <a:r>
                        <a:rPr lang="en-GB" sz="1400" u="none" strike="noStrike" dirty="0">
                          <a:effectLst/>
                          <a:latin typeface="Tahoma" panose="020B0604030504040204" pitchFamily="34" charset="0"/>
                          <a:ea typeface="Tahoma" panose="020B0604030504040204" pitchFamily="34" charset="0"/>
                          <a:cs typeface="Tahoma" panose="020B0604030504040204" pitchFamily="34" charset="0"/>
                        </a:rPr>
                        <a:t>£95.20</a:t>
                      </a:r>
                      <a:endParaRPr lang="en-GB"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4337" marR="14337" marT="14337" marB="0" anchor="b"/>
                </a:tc>
                <a:extLst>
                  <a:ext uri="{0D108BD9-81ED-4DB2-BD59-A6C34878D82A}">
                    <a16:rowId xmlns:a16="http://schemas.microsoft.com/office/drawing/2014/main" val="3516661159"/>
                  </a:ext>
                </a:extLst>
              </a:tr>
            </a:tbl>
          </a:graphicData>
        </a:graphic>
      </p:graphicFrame>
      <p:sp>
        <p:nvSpPr>
          <p:cNvPr id="14" name="TextBox 13">
            <a:extLst>
              <a:ext uri="{FF2B5EF4-FFF2-40B4-BE49-F238E27FC236}">
                <a16:creationId xmlns:a16="http://schemas.microsoft.com/office/drawing/2014/main" id="{9F44DD94-4B0E-4300-6863-851ED1726C13}"/>
              </a:ext>
            </a:extLst>
          </p:cNvPr>
          <p:cNvSpPr txBox="1"/>
          <p:nvPr/>
        </p:nvSpPr>
        <p:spPr>
          <a:xfrm>
            <a:off x="7315200" y="4203385"/>
            <a:ext cx="4618036" cy="2323713"/>
          </a:xfrm>
          <a:prstGeom prst="rect">
            <a:avLst/>
          </a:prstGeom>
          <a:noFill/>
        </p:spPr>
        <p:txBody>
          <a:bodyPr wrap="square">
            <a:spAutoFit/>
          </a:bodyPr>
          <a:lstStyle/>
          <a:p>
            <a:pPr marL="285750" indent="-285750" defTabSz="548640">
              <a:spcAft>
                <a:spcPts val="600"/>
              </a:spcAft>
              <a:buFont typeface="Wingdings" panose="05000000000000000000" pitchFamily="2" charset="2"/>
              <a:buChar char="Ø"/>
            </a:pPr>
            <a:r>
              <a:rPr lang="en-GB" sz="1600" kern="1200" dirty="0">
                <a:latin typeface="Raleway" pitchFamily="2" charset="0"/>
                <a:ea typeface="Tahoma" panose="020B0604030504040204" pitchFamily="34" charset="0"/>
                <a:cs typeface="Tahoma" panose="020B0604030504040204" pitchFamily="34" charset="0"/>
              </a:rPr>
              <a:t>Carbon Markets = </a:t>
            </a:r>
            <a:r>
              <a:rPr lang="en-GB" sz="1600" dirty="0">
                <a:effectLst/>
                <a:latin typeface="Raleway" pitchFamily="2" charset="0"/>
                <a:ea typeface="Calibri" panose="020F0502020204030204" pitchFamily="34" charset="0"/>
                <a:cs typeface="Times New Roman" panose="02020603050405020304" pitchFamily="18" charset="0"/>
              </a:rPr>
              <a:t>The market for obtaining and trading carbon credits/certificates in order to prevent or reduce greenhouse gas emissions (GHG).</a:t>
            </a:r>
          </a:p>
          <a:p>
            <a:pPr defTabSz="548640">
              <a:spcAft>
                <a:spcPts val="600"/>
              </a:spcAft>
            </a:pPr>
            <a:endParaRPr lang="en-GB" sz="1600" dirty="0">
              <a:effectLst/>
              <a:latin typeface="Raleway" pitchFamily="2" charset="0"/>
              <a:ea typeface="Calibri" panose="020F0502020204030204" pitchFamily="34" charset="0"/>
              <a:cs typeface="Times New Roman" panose="02020603050405020304" pitchFamily="18" charset="0"/>
            </a:endParaRPr>
          </a:p>
          <a:p>
            <a:pPr marL="285750" indent="-285750" defTabSz="548640">
              <a:spcAft>
                <a:spcPts val="600"/>
              </a:spcAft>
              <a:buFont typeface="Wingdings" panose="05000000000000000000" pitchFamily="2" charset="2"/>
              <a:buChar char="Ø"/>
            </a:pPr>
            <a:r>
              <a:rPr lang="en-GB" sz="1600" kern="1200" dirty="0">
                <a:latin typeface="Raleway" pitchFamily="2" charset="0"/>
                <a:ea typeface="Tahoma" panose="020B0604030504040204" pitchFamily="34" charset="0"/>
                <a:cs typeface="Tahoma" panose="020B0604030504040204" pitchFamily="34" charset="0"/>
              </a:rPr>
              <a:t>1 Carbon </a:t>
            </a:r>
            <a:r>
              <a:rPr lang="en-GB" sz="1600" dirty="0">
                <a:latin typeface="Raleway" pitchFamily="2" charset="0"/>
                <a:ea typeface="Tahoma" panose="020B0604030504040204" pitchFamily="34" charset="0"/>
                <a:cs typeface="Tahoma" panose="020B0604030504040204" pitchFamily="34" charset="0"/>
              </a:rPr>
              <a:t>C</a:t>
            </a:r>
            <a:r>
              <a:rPr lang="en-GB" sz="1600" kern="1200" dirty="0">
                <a:latin typeface="Raleway" pitchFamily="2" charset="0"/>
                <a:ea typeface="Tahoma" panose="020B0604030504040204" pitchFamily="34" charset="0"/>
                <a:cs typeface="Tahoma" panose="020B0604030504040204" pitchFamily="34" charset="0"/>
              </a:rPr>
              <a:t>redit = 1 </a:t>
            </a:r>
            <a:r>
              <a:rPr lang="en-GB" sz="1600" dirty="0">
                <a:latin typeface="Raleway" pitchFamily="2" charset="0"/>
                <a:ea typeface="Tahoma" panose="020B0604030504040204" pitchFamily="34" charset="0"/>
                <a:cs typeface="Tahoma" panose="020B0604030504040204" pitchFamily="34" charset="0"/>
              </a:rPr>
              <a:t>c</a:t>
            </a:r>
            <a:r>
              <a:rPr lang="en-GB" sz="1600" kern="1200" dirty="0">
                <a:latin typeface="Raleway" pitchFamily="2" charset="0"/>
                <a:ea typeface="Tahoma" panose="020B0604030504040204" pitchFamily="34" charset="0"/>
                <a:cs typeface="Tahoma" panose="020B0604030504040204" pitchFamily="34" charset="0"/>
              </a:rPr>
              <a:t>arbon tonne removed from the atmosphere</a:t>
            </a:r>
          </a:p>
          <a:p>
            <a:pPr marL="285750" indent="-285750" defTabSz="548640">
              <a:spcAft>
                <a:spcPts val="600"/>
              </a:spcAft>
              <a:buFont typeface="Wingdings" panose="05000000000000000000" pitchFamily="2" charset="2"/>
              <a:buChar char="Ø"/>
            </a:pPr>
            <a:endParaRPr lang="en-GB" sz="1800" kern="12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Box 14">
            <a:extLst>
              <a:ext uri="{FF2B5EF4-FFF2-40B4-BE49-F238E27FC236}">
                <a16:creationId xmlns:a16="http://schemas.microsoft.com/office/drawing/2014/main" id="{9F44DD94-4B0E-4300-6863-851ED1726C13}"/>
              </a:ext>
            </a:extLst>
          </p:cNvPr>
          <p:cNvSpPr txBox="1"/>
          <p:nvPr/>
        </p:nvSpPr>
        <p:spPr>
          <a:xfrm>
            <a:off x="844145" y="5869691"/>
            <a:ext cx="6100762" cy="646331"/>
          </a:xfrm>
          <a:prstGeom prst="rect">
            <a:avLst/>
          </a:prstGeom>
          <a:noFill/>
        </p:spPr>
        <p:txBody>
          <a:bodyPr wrap="square">
            <a:spAutoFit/>
          </a:bodyPr>
          <a:lstStyle/>
          <a:p>
            <a:pPr marL="285750" indent="-285750" defTabSz="548640">
              <a:spcAft>
                <a:spcPts val="600"/>
              </a:spcAft>
              <a:buFont typeface="Wingdings" panose="05000000000000000000" pitchFamily="2" charset="2"/>
              <a:buChar char="Ø"/>
            </a:pPr>
            <a:r>
              <a:rPr lang="en-GB" sz="1800" kern="1200" dirty="0">
                <a:latin typeface="Raleway" pitchFamily="2" charset="0"/>
                <a:ea typeface="Tahoma" panose="020B0604030504040204" pitchFamily="34" charset="0"/>
                <a:cs typeface="Tahoma" panose="020B0604030504040204" pitchFamily="34" charset="0"/>
              </a:rPr>
              <a:t>Carbon Coalition can trade your carbon credits through the Carbon Coalition </a:t>
            </a:r>
            <a:endParaRPr lang="en-GB" sz="4000" dirty="0">
              <a:latin typeface="Raleway" pitchFamily="2"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31048A0F-647A-0C25-18B4-F007917255B5}"/>
              </a:ext>
            </a:extLst>
          </p:cNvPr>
          <p:cNvSpPr txBox="1"/>
          <p:nvPr/>
        </p:nvSpPr>
        <p:spPr>
          <a:xfrm>
            <a:off x="670314" y="1704088"/>
            <a:ext cx="6644886" cy="2308324"/>
          </a:xfrm>
          <a:prstGeom prst="rect">
            <a:avLst/>
          </a:prstGeom>
          <a:noFill/>
        </p:spPr>
        <p:txBody>
          <a:bodyPr wrap="square" rtlCol="0">
            <a:spAutoFit/>
          </a:bodyPr>
          <a:lstStyle/>
          <a:p>
            <a:r>
              <a:rPr lang="en-GB" dirty="0">
                <a:latin typeface="Raleway" pitchFamily="2" charset="0"/>
                <a:ea typeface="Tahoma" panose="020B0604030504040204" pitchFamily="34" charset="0"/>
                <a:cs typeface="Tahoma" panose="020B0604030504040204" pitchFamily="34" charset="0"/>
              </a:rPr>
              <a:t>By developing carbon credits, you can apply them to offset your carbon target. As the trees grows, more carbon they will sequester each year, providing a cost-effective method of reducing carbon emissions until 50 years. </a:t>
            </a:r>
          </a:p>
          <a:p>
            <a:endParaRPr lang="en-GB" dirty="0">
              <a:latin typeface="Raleway" pitchFamily="2" charset="0"/>
              <a:ea typeface="Tahoma" panose="020B0604030504040204" pitchFamily="34" charset="0"/>
              <a:cs typeface="Tahoma" panose="020B0604030504040204" pitchFamily="34" charset="0"/>
            </a:endParaRPr>
          </a:p>
          <a:p>
            <a:r>
              <a:rPr lang="en-GB" dirty="0">
                <a:latin typeface="Raleway" pitchFamily="2" charset="0"/>
                <a:ea typeface="Tahoma" panose="020B0604030504040204" pitchFamily="34" charset="0"/>
                <a:cs typeface="Tahoma" panose="020B0604030504040204" pitchFamily="34" charset="0"/>
              </a:rPr>
              <a:t>This is crucial as demand for carbon credits will surpass supply, making it imperative to initiate the development of WCC credits now to attain your net-zero target. </a:t>
            </a:r>
          </a:p>
        </p:txBody>
      </p:sp>
    </p:spTree>
    <p:extLst>
      <p:ext uri="{BB962C8B-B14F-4D97-AF65-F5344CB8AC3E}">
        <p14:creationId xmlns:p14="http://schemas.microsoft.com/office/powerpoint/2010/main" val="1452554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showing the value of carbon&#10;&#10;Description automatically generated">
            <a:extLst>
              <a:ext uri="{FF2B5EF4-FFF2-40B4-BE49-F238E27FC236}">
                <a16:creationId xmlns:a16="http://schemas.microsoft.com/office/drawing/2014/main" id="{D7C0B060-0106-4CE1-8EEF-28A94160FC09}"/>
              </a:ext>
            </a:extLst>
          </p:cNvPr>
          <p:cNvPicPr/>
          <p:nvPr/>
        </p:nvPicPr>
        <p:blipFill>
          <a:blip r:embed="rId2"/>
          <a:stretch>
            <a:fillRect/>
          </a:stretch>
        </p:blipFill>
        <p:spPr>
          <a:xfrm>
            <a:off x="868680" y="1109365"/>
            <a:ext cx="8561070" cy="5285601"/>
          </a:xfrm>
          <a:prstGeom prst="rect">
            <a:avLst/>
          </a:prstGeom>
        </p:spPr>
      </p:pic>
      <p:sp>
        <p:nvSpPr>
          <p:cNvPr id="6" name="TextBox 5">
            <a:extLst>
              <a:ext uri="{FF2B5EF4-FFF2-40B4-BE49-F238E27FC236}">
                <a16:creationId xmlns:a16="http://schemas.microsoft.com/office/drawing/2014/main" id="{EE851875-86B4-46AD-828D-3E88335F5B1E}"/>
              </a:ext>
            </a:extLst>
          </p:cNvPr>
          <p:cNvSpPr txBox="1"/>
          <p:nvPr/>
        </p:nvSpPr>
        <p:spPr>
          <a:xfrm>
            <a:off x="741023" y="463034"/>
            <a:ext cx="7623970" cy="646331"/>
          </a:xfrm>
          <a:prstGeom prst="rect">
            <a:avLst/>
          </a:prstGeom>
          <a:noFill/>
        </p:spPr>
        <p:txBody>
          <a:bodyPr wrap="square" lIns="91440" tIns="45720" rIns="91440" bIns="45720" anchor="t">
            <a:spAutoFit/>
          </a:bodyPr>
          <a:lstStyle/>
          <a:p>
            <a:r>
              <a:rPr lang="en-GB" sz="3600" dirty="0">
                <a:solidFill>
                  <a:srgbClr val="1C5FAA"/>
                </a:solidFill>
                <a:latin typeface="Raleway SemiBold"/>
              </a:rPr>
              <a:t>Carbon credit price forecasting</a:t>
            </a:r>
          </a:p>
        </p:txBody>
      </p:sp>
    </p:spTree>
    <p:extLst>
      <p:ext uri="{BB962C8B-B14F-4D97-AF65-F5344CB8AC3E}">
        <p14:creationId xmlns:p14="http://schemas.microsoft.com/office/powerpoint/2010/main" val="502842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3AB756-2812-DC53-51F3-13A100A08674}"/>
              </a:ext>
            </a:extLst>
          </p:cNvPr>
          <p:cNvSpPr txBox="1"/>
          <p:nvPr/>
        </p:nvSpPr>
        <p:spPr>
          <a:xfrm>
            <a:off x="973930" y="540890"/>
            <a:ext cx="7369969" cy="646331"/>
          </a:xfrm>
          <a:prstGeom prst="rect">
            <a:avLst/>
          </a:prstGeom>
          <a:noFill/>
        </p:spPr>
        <p:txBody>
          <a:bodyPr wrap="square">
            <a:spAutoFit/>
          </a:bodyPr>
          <a:lstStyle/>
          <a:p>
            <a:r>
              <a:rPr lang="en-GB" sz="3600" dirty="0">
                <a:solidFill>
                  <a:srgbClr val="1C5FAA"/>
                </a:solidFill>
                <a:latin typeface="Raleway SemiBold" pitchFamily="2" charset="0"/>
              </a:rPr>
              <a:t>University of Leeds: Gair Wood </a:t>
            </a:r>
          </a:p>
        </p:txBody>
      </p:sp>
      <p:pic>
        <p:nvPicPr>
          <p:cNvPr id="4" name="Picture 4" descr="Photograph of a group of people planting trees in a field">
            <a:extLst>
              <a:ext uri="{FF2B5EF4-FFF2-40B4-BE49-F238E27FC236}">
                <a16:creationId xmlns:a16="http://schemas.microsoft.com/office/drawing/2014/main" id="{ABB34849-61A6-E70B-87E1-44D9A3244C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986" y="2945585"/>
            <a:ext cx="6026994" cy="30511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574EA63E-53DE-8DAD-D8C4-6C2B4084EEAD}"/>
              </a:ext>
            </a:extLst>
          </p:cNvPr>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tretch>
            <a:fillRect/>
          </a:stretch>
        </p:blipFill>
        <p:spPr bwMode="auto">
          <a:xfrm>
            <a:off x="7974767" y="5343232"/>
            <a:ext cx="4052832" cy="13070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60643BE-95F5-E426-A935-3591FCB033CF}"/>
              </a:ext>
            </a:extLst>
          </p:cNvPr>
          <p:cNvSpPr txBox="1"/>
          <p:nvPr/>
        </p:nvSpPr>
        <p:spPr>
          <a:xfrm>
            <a:off x="6981980" y="2945585"/>
            <a:ext cx="5210020" cy="2585323"/>
          </a:xfrm>
          <a:prstGeom prst="rect">
            <a:avLst/>
          </a:prstGeom>
          <a:noFill/>
        </p:spPr>
        <p:txBody>
          <a:bodyPr wrap="square" rtlCol="0">
            <a:spAutoFit/>
          </a:bodyPr>
          <a:lstStyle/>
          <a:p>
            <a:pPr marL="285750" indent="-285750">
              <a:buFontTx/>
              <a:buChar char="-"/>
            </a:pPr>
            <a:r>
              <a:rPr lang="en-GB" dirty="0">
                <a:latin typeface="Raleway" pitchFamily="2" charset="0"/>
                <a:ea typeface="Tahoma" panose="020B0604030504040204" pitchFamily="34" charset="0"/>
                <a:cs typeface="Tahoma" panose="020B0604030504040204" pitchFamily="34" charset="0"/>
              </a:rPr>
              <a:t>Providing biodiversity benefits and public access</a:t>
            </a:r>
          </a:p>
          <a:p>
            <a:pPr marL="285750" indent="-285750">
              <a:buFontTx/>
              <a:buChar char="-"/>
            </a:pPr>
            <a:r>
              <a:rPr lang="en-GB" dirty="0">
                <a:latin typeface="Raleway" pitchFamily="2" charset="0"/>
                <a:ea typeface="Tahoma" panose="020B0604030504040204" pitchFamily="34" charset="0"/>
                <a:cs typeface="Tahoma" panose="020B0604030504040204" pitchFamily="34" charset="0"/>
              </a:rPr>
              <a:t>Opportunities to the local community to engage with nature</a:t>
            </a:r>
          </a:p>
          <a:p>
            <a:pPr marL="285750" indent="-285750">
              <a:buFontTx/>
              <a:buChar char="-"/>
            </a:pPr>
            <a:r>
              <a:rPr lang="en-GB" dirty="0">
                <a:latin typeface="Raleway" pitchFamily="2" charset="0"/>
                <a:ea typeface="Tahoma" panose="020B0604030504040204" pitchFamily="34" charset="0"/>
                <a:cs typeface="Tahoma" panose="020B0604030504040204" pitchFamily="34" charset="0"/>
              </a:rPr>
              <a:t>Undergraduate and postgraduate students will conduct research project</a:t>
            </a:r>
          </a:p>
          <a:p>
            <a:pPr marL="285750" indent="-285750">
              <a:buFontTx/>
              <a:buChar char="-"/>
            </a:pPr>
            <a:r>
              <a:rPr lang="en-GB" dirty="0">
                <a:latin typeface="Raleway" pitchFamily="2" charset="0"/>
                <a:ea typeface="Tahoma" panose="020B0604030504040204" pitchFamily="34" charset="0"/>
                <a:cs typeface="Tahoma" panose="020B0604030504040204" pitchFamily="34" charset="0"/>
              </a:rPr>
              <a:t>The carbon capture will contribute to University’s target of reaching net zero</a:t>
            </a:r>
          </a:p>
          <a:p>
            <a:pPr marL="285750" indent="-285750">
              <a:buFontTx/>
              <a:buChar char="-"/>
            </a:pP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612C1AB0-10F5-2E75-9BF6-4D49C8ECF630}"/>
              </a:ext>
            </a:extLst>
          </p:cNvPr>
          <p:cNvSpPr txBox="1"/>
          <p:nvPr/>
        </p:nvSpPr>
        <p:spPr>
          <a:xfrm>
            <a:off x="973930" y="1653064"/>
            <a:ext cx="10413273" cy="1251176"/>
          </a:xfrm>
          <a:prstGeom prst="rect">
            <a:avLst/>
          </a:prstGeom>
          <a:noFill/>
        </p:spPr>
        <p:txBody>
          <a:bodyPr wrap="square">
            <a:spAutoFit/>
          </a:bodyPr>
          <a:lstStyle/>
          <a:p>
            <a:pPr>
              <a:lnSpc>
                <a:spcPct val="107000"/>
              </a:lnSpc>
              <a:spcAft>
                <a:spcPts val="800"/>
              </a:spcAft>
            </a:pPr>
            <a:r>
              <a:rPr lang="en-GB" sz="1800" kern="100" dirty="0">
                <a:effectLst/>
                <a:latin typeface="Raleway" pitchFamily="2" charset="0"/>
                <a:ea typeface="Calibri" panose="020F0502020204030204" pitchFamily="34" charset="0"/>
                <a:cs typeface="Times New Roman" panose="02020603050405020304" pitchFamily="18" charset="0"/>
              </a:rPr>
              <a:t>The University of Leeds established a woodland creation initiative at Gair, which aligned with the </a:t>
            </a:r>
            <a:r>
              <a:rPr lang="en-GB" sz="1800" u="sng" kern="100" dirty="0">
                <a:solidFill>
                  <a:srgbClr val="0563C1"/>
                </a:solidFill>
                <a:effectLst/>
                <a:latin typeface="Raleway" pitchFamily="2" charset="0"/>
                <a:ea typeface="Calibri" panose="020F0502020204030204" pitchFamily="34" charset="0"/>
                <a:cs typeface="Times New Roman" panose="02020603050405020304" pitchFamily="18" charset="0"/>
                <a:hlinkClick r:id="rId5"/>
              </a:rPr>
              <a:t>University of Leeds Climate Plan</a:t>
            </a:r>
            <a:r>
              <a:rPr lang="en-GB" sz="1800" kern="100" dirty="0">
                <a:effectLst/>
                <a:latin typeface="Raleway" pitchFamily="2" charset="0"/>
                <a:ea typeface="Calibri" panose="020F0502020204030204" pitchFamily="34" charset="0"/>
                <a:cs typeface="Times New Roman" panose="02020603050405020304" pitchFamily="18" charset="0"/>
              </a:rPr>
              <a:t>. The project encompassed 66 thousand trees planted across a 36-hectare site, including land set aside for natural tree recruitment from local seed sources and 0.9 kilometres of new hedging. </a:t>
            </a:r>
          </a:p>
        </p:txBody>
      </p:sp>
    </p:spTree>
    <p:extLst>
      <p:ext uri="{BB962C8B-B14F-4D97-AF65-F5344CB8AC3E}">
        <p14:creationId xmlns:p14="http://schemas.microsoft.com/office/powerpoint/2010/main" val="2172402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773D0C2-A67B-3822-CA2E-8F4D6803A6A9}"/>
              </a:ext>
            </a:extLst>
          </p:cNvPr>
          <p:cNvGraphicFramePr>
            <a:graphicFrameLocks noGrp="1"/>
          </p:cNvGraphicFramePr>
          <p:nvPr>
            <p:extLst/>
          </p:nvPr>
        </p:nvGraphicFramePr>
        <p:xfrm>
          <a:off x="403224" y="1530790"/>
          <a:ext cx="11385551" cy="4900213"/>
        </p:xfrm>
        <a:graphic>
          <a:graphicData uri="http://schemas.openxmlformats.org/drawingml/2006/table">
            <a:tbl>
              <a:tblPr firstRow="1" bandRow="1">
                <a:tableStyleId>{5C22544A-7EE6-4342-B048-85BDC9FD1C3A}</a:tableStyleId>
              </a:tblPr>
              <a:tblGrid>
                <a:gridCol w="3791704">
                  <a:extLst>
                    <a:ext uri="{9D8B030D-6E8A-4147-A177-3AD203B41FA5}">
                      <a16:colId xmlns:a16="http://schemas.microsoft.com/office/drawing/2014/main" val="3614421927"/>
                    </a:ext>
                  </a:extLst>
                </a:gridCol>
                <a:gridCol w="7593847">
                  <a:extLst>
                    <a:ext uri="{9D8B030D-6E8A-4147-A177-3AD203B41FA5}">
                      <a16:colId xmlns:a16="http://schemas.microsoft.com/office/drawing/2014/main" val="682615254"/>
                    </a:ext>
                  </a:extLst>
                </a:gridCol>
              </a:tblGrid>
              <a:tr h="507027">
                <a:tc>
                  <a:txBody>
                    <a:bodyPr/>
                    <a:lstStyle/>
                    <a:p>
                      <a:r>
                        <a:rPr lang="en-GB" dirty="0">
                          <a:latin typeface="Raleway" pitchFamily="2" charset="0"/>
                        </a:rPr>
                        <a:t>Resources </a:t>
                      </a:r>
                    </a:p>
                  </a:txBody>
                  <a:tcPr/>
                </a:tc>
                <a:tc>
                  <a:txBody>
                    <a:bodyPr/>
                    <a:lstStyle/>
                    <a:p>
                      <a:r>
                        <a:rPr lang="en-GB" dirty="0">
                          <a:latin typeface="Raleway" pitchFamily="2" charset="0"/>
                        </a:rPr>
                        <a:t>Description</a:t>
                      </a:r>
                    </a:p>
                  </a:txBody>
                  <a:tcPr/>
                </a:tc>
                <a:extLst>
                  <a:ext uri="{0D108BD9-81ED-4DB2-BD59-A6C34878D82A}">
                    <a16:rowId xmlns:a16="http://schemas.microsoft.com/office/drawing/2014/main" val="3234236513"/>
                  </a:ext>
                </a:extLst>
              </a:tr>
              <a:tr h="5786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Raleway" pitchFamily="2" charset="0"/>
                        </a:rPr>
                        <a:t>Institutional Guidance </a:t>
                      </a:r>
                    </a:p>
                    <a:p>
                      <a:endParaRPr lang="en-GB" dirty="0">
                        <a:latin typeface="Raleway" pitchFamily="2" charset="0"/>
                      </a:endParaRPr>
                    </a:p>
                  </a:txBody>
                  <a:tcPr/>
                </a:tc>
                <a:tc>
                  <a:txBody>
                    <a:bodyPr/>
                    <a:lstStyle/>
                    <a:p>
                      <a:r>
                        <a:rPr lang="en-GB" dirty="0">
                          <a:latin typeface="Raleway" pitchFamily="2" charset="0"/>
                        </a:rPr>
                        <a:t>A sector specific guidance on developing a Woodland Carbon Code project</a:t>
                      </a:r>
                    </a:p>
                  </a:txBody>
                  <a:tcPr/>
                </a:tc>
                <a:extLst>
                  <a:ext uri="{0D108BD9-81ED-4DB2-BD59-A6C34878D82A}">
                    <a16:rowId xmlns:a16="http://schemas.microsoft.com/office/drawing/2014/main" val="2828186795"/>
                  </a:ext>
                </a:extLst>
              </a:tr>
              <a:tr h="578683">
                <a:tc>
                  <a:txBody>
                    <a:bodyPr/>
                    <a:lstStyle/>
                    <a:p>
                      <a:r>
                        <a:rPr lang="en-GB" dirty="0">
                          <a:latin typeface="Raleway"/>
                        </a:rPr>
                        <a:t>Financial Modelling Tool </a:t>
                      </a:r>
                    </a:p>
                  </a:txBody>
                  <a:tcPr/>
                </a:tc>
                <a:tc>
                  <a:txBody>
                    <a:bodyPr/>
                    <a:lstStyle/>
                    <a:p>
                      <a:r>
                        <a:rPr lang="en-GB" dirty="0">
                          <a:latin typeface="Raleway" pitchFamily="2" charset="0"/>
                        </a:rPr>
                        <a:t>A guide to understanding the financial forecast of a woodland creation project</a:t>
                      </a:r>
                    </a:p>
                  </a:txBody>
                  <a:tcPr/>
                </a:tc>
                <a:extLst>
                  <a:ext uri="{0D108BD9-81ED-4DB2-BD59-A6C34878D82A}">
                    <a16:rowId xmlns:a16="http://schemas.microsoft.com/office/drawing/2014/main" val="3443481454"/>
                  </a:ext>
                </a:extLst>
              </a:tr>
              <a:tr h="5786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Raleway" pitchFamily="2" charset="0"/>
                        </a:rPr>
                        <a:t>Business Case </a:t>
                      </a:r>
                    </a:p>
                    <a:p>
                      <a:endParaRPr lang="en-GB" dirty="0">
                        <a:latin typeface="Raleway" pitchFamily="2" charset="0"/>
                      </a:endParaRPr>
                    </a:p>
                  </a:txBody>
                  <a:tcPr/>
                </a:tc>
                <a:tc>
                  <a:txBody>
                    <a:bodyPr/>
                    <a:lstStyle/>
                    <a:p>
                      <a:r>
                        <a:rPr lang="en-GB" dirty="0">
                          <a:latin typeface="Raleway" pitchFamily="2" charset="0"/>
                        </a:rPr>
                        <a:t>An overview of the benefits and risks associated with developing a WCC project</a:t>
                      </a:r>
                    </a:p>
                  </a:txBody>
                  <a:tcPr/>
                </a:tc>
                <a:extLst>
                  <a:ext uri="{0D108BD9-81ED-4DB2-BD59-A6C34878D82A}">
                    <a16:rowId xmlns:a16="http://schemas.microsoft.com/office/drawing/2014/main" val="1877748924"/>
                  </a:ext>
                </a:extLst>
              </a:tr>
              <a:tr h="5786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Raleway" pitchFamily="2" charset="0"/>
                        </a:rPr>
                        <a:t>Grants and Funding Support</a:t>
                      </a:r>
                    </a:p>
                    <a:p>
                      <a:endParaRPr lang="en-GB" dirty="0">
                        <a:latin typeface="Raleway" pitchFamily="2" charset="0"/>
                      </a:endParaRPr>
                    </a:p>
                  </a:txBody>
                  <a:tcPr/>
                </a:tc>
                <a:tc>
                  <a:txBody>
                    <a:bodyPr/>
                    <a:lstStyle/>
                    <a:p>
                      <a:r>
                        <a:rPr lang="en-GB" dirty="0">
                          <a:latin typeface="Raleway" pitchFamily="2" charset="0"/>
                        </a:rPr>
                        <a:t>A list of grants and funding opportunities to develop a woodland and tree planting for the sector</a:t>
                      </a:r>
                    </a:p>
                  </a:txBody>
                  <a:tcPr/>
                </a:tc>
                <a:extLst>
                  <a:ext uri="{0D108BD9-81ED-4DB2-BD59-A6C34878D82A}">
                    <a16:rowId xmlns:a16="http://schemas.microsoft.com/office/drawing/2014/main" val="1373445457"/>
                  </a:ext>
                </a:extLst>
              </a:tr>
              <a:tr h="675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Raleway" pitchFamily="2" charset="0"/>
                        </a:rPr>
                        <a:t>Presentation template</a:t>
                      </a:r>
                    </a:p>
                    <a:p>
                      <a:endParaRPr lang="en-GB" dirty="0">
                        <a:latin typeface="Raleway" pitchFamily="2" charset="0"/>
                      </a:endParaRPr>
                    </a:p>
                  </a:txBody>
                  <a:tcPr/>
                </a:tc>
                <a:tc>
                  <a:txBody>
                    <a:bodyPr/>
                    <a:lstStyle/>
                    <a:p>
                      <a:r>
                        <a:rPr lang="en-GB" dirty="0">
                          <a:latin typeface="Raleway" pitchFamily="2" charset="0"/>
                        </a:rPr>
                        <a:t>A template presentation for institutions to use to present to their wider teams about woodland creation and carbon codes</a:t>
                      </a:r>
                    </a:p>
                  </a:txBody>
                  <a:tcPr/>
                </a:tc>
                <a:extLst>
                  <a:ext uri="{0D108BD9-81ED-4DB2-BD59-A6C34878D82A}">
                    <a16:rowId xmlns:a16="http://schemas.microsoft.com/office/drawing/2014/main" val="248406036"/>
                  </a:ext>
                </a:extLst>
              </a:tr>
              <a:tr h="578683">
                <a:tc>
                  <a:txBody>
                    <a:bodyPr/>
                    <a:lstStyle/>
                    <a:p>
                      <a:r>
                        <a:rPr lang="en-GB" dirty="0">
                          <a:latin typeface="Raleway" pitchFamily="2" charset="0"/>
                        </a:rPr>
                        <a:t>Case Study </a:t>
                      </a:r>
                    </a:p>
                  </a:txBody>
                  <a:tcPr/>
                </a:tc>
                <a:tc>
                  <a:txBody>
                    <a:bodyPr/>
                    <a:lstStyle/>
                    <a:p>
                      <a:r>
                        <a:rPr lang="en-GB" dirty="0">
                          <a:latin typeface="Raleway" pitchFamily="2" charset="0"/>
                        </a:rPr>
                        <a:t>A case study from the University of Leeds and </a:t>
                      </a:r>
                      <a:r>
                        <a:rPr lang="en-GB" dirty="0" err="1">
                          <a:latin typeface="Raleway" pitchFamily="2" charset="0"/>
                        </a:rPr>
                        <a:t>Gair</a:t>
                      </a:r>
                      <a:r>
                        <a:rPr lang="en-GB" dirty="0">
                          <a:latin typeface="Raleway" pitchFamily="2" charset="0"/>
                        </a:rPr>
                        <a:t> Wood</a:t>
                      </a:r>
                    </a:p>
                  </a:txBody>
                  <a:tcPr/>
                </a:tc>
                <a:extLst>
                  <a:ext uri="{0D108BD9-81ED-4DB2-BD59-A6C34878D82A}">
                    <a16:rowId xmlns:a16="http://schemas.microsoft.com/office/drawing/2014/main" val="2672721887"/>
                  </a:ext>
                </a:extLst>
              </a:tr>
              <a:tr h="578683">
                <a:tc>
                  <a:txBody>
                    <a:bodyPr/>
                    <a:lstStyle/>
                    <a:p>
                      <a:r>
                        <a:rPr lang="en-GB" dirty="0">
                          <a:latin typeface="Raleway" pitchFamily="2" charset="0"/>
                        </a:rPr>
                        <a:t>Glossary</a:t>
                      </a:r>
                    </a:p>
                  </a:txBody>
                  <a:tcPr/>
                </a:tc>
                <a:tc>
                  <a:txBody>
                    <a:bodyPr/>
                    <a:lstStyle/>
                    <a:p>
                      <a:r>
                        <a:rPr lang="en-GB" dirty="0">
                          <a:latin typeface="Raleway" pitchFamily="2" charset="0"/>
                        </a:rPr>
                        <a:t>An glossary to understand key terminology in offsetting</a:t>
                      </a:r>
                    </a:p>
                  </a:txBody>
                  <a:tcPr/>
                </a:tc>
                <a:extLst>
                  <a:ext uri="{0D108BD9-81ED-4DB2-BD59-A6C34878D82A}">
                    <a16:rowId xmlns:a16="http://schemas.microsoft.com/office/drawing/2014/main" val="1109501039"/>
                  </a:ext>
                </a:extLst>
              </a:tr>
            </a:tbl>
          </a:graphicData>
        </a:graphic>
      </p:graphicFrame>
      <p:sp>
        <p:nvSpPr>
          <p:cNvPr id="6" name="TextBox 5">
            <a:extLst>
              <a:ext uri="{FF2B5EF4-FFF2-40B4-BE49-F238E27FC236}">
                <a16:creationId xmlns:a16="http://schemas.microsoft.com/office/drawing/2014/main" id="{9AD9B8C7-7658-57B1-FAEF-AABBC35E379C}"/>
              </a:ext>
            </a:extLst>
          </p:cNvPr>
          <p:cNvSpPr txBox="1"/>
          <p:nvPr/>
        </p:nvSpPr>
        <p:spPr>
          <a:xfrm>
            <a:off x="583405" y="672584"/>
            <a:ext cx="7098507" cy="646331"/>
          </a:xfrm>
          <a:prstGeom prst="rect">
            <a:avLst/>
          </a:prstGeom>
          <a:noFill/>
        </p:spPr>
        <p:txBody>
          <a:bodyPr wrap="square">
            <a:spAutoFit/>
          </a:bodyPr>
          <a:lstStyle/>
          <a:p>
            <a:r>
              <a:rPr lang="en-GB" sz="3600" dirty="0">
                <a:solidFill>
                  <a:srgbClr val="1C5FAA"/>
                </a:solidFill>
                <a:latin typeface="Raleway SemiBold" pitchFamily="2" charset="0"/>
              </a:rPr>
              <a:t>Supporting Resources </a:t>
            </a:r>
          </a:p>
        </p:txBody>
      </p:sp>
    </p:spTree>
    <p:extLst>
      <p:ext uri="{BB962C8B-B14F-4D97-AF65-F5344CB8AC3E}">
        <p14:creationId xmlns:p14="http://schemas.microsoft.com/office/powerpoint/2010/main" val="2407602950"/>
      </p:ext>
    </p:extLst>
  </p:cSld>
  <p:clrMapOvr>
    <a:masterClrMapping/>
  </p:clrMapOvr>
  <p:extLst>
    <p:ext uri="{6950BFC3-D8DA-4A85-94F7-54DA5524770B}">
      <p188:commentRel xmlns:p188="http://schemas.microsoft.com/office/powerpoint/2018/8/main" xmlns=""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359498-1E7F-EED5-3FB1-CE73B57BBDE3}"/>
              </a:ext>
            </a:extLst>
          </p:cNvPr>
          <p:cNvSpPr>
            <a:spLocks noGrp="1"/>
          </p:cNvSpPr>
          <p:nvPr>
            <p:ph idx="1"/>
          </p:nvPr>
        </p:nvSpPr>
        <p:spPr>
          <a:xfrm>
            <a:off x="838200" y="1354667"/>
            <a:ext cx="7707489" cy="4354500"/>
          </a:xfrm>
        </p:spPr>
        <p:txBody>
          <a:bodyPr>
            <a:normAutofit fontScale="92500" lnSpcReduction="20000"/>
          </a:bodyPr>
          <a:lstStyle/>
          <a:p>
            <a:pPr marL="0" indent="0">
              <a:buNone/>
            </a:pPr>
            <a:r>
              <a:rPr lang="en-GB" sz="2400" dirty="0">
                <a:solidFill>
                  <a:schemeClr val="tx2"/>
                </a:solidFill>
                <a:latin typeface="Raleway"/>
                <a:ea typeface="Calibri" panose="020F0502020204030204" pitchFamily="34" charset="0"/>
                <a:cs typeface="Times New Roman" panose="02020603050405020304" pitchFamily="18" charset="0"/>
              </a:rPr>
              <a:t>University’s and Colleges Land for Carbon Project and Resources</a:t>
            </a:r>
            <a:endParaRPr lang="en-GB" sz="2400" dirty="0">
              <a:solidFill>
                <a:schemeClr val="tx2"/>
              </a:solidFill>
              <a:latin typeface="Raleway"/>
              <a:ea typeface="Tahoma" panose="020B0604030504040204" pitchFamily="34" charset="0"/>
              <a:cs typeface="Tahoma" panose="020B0604030504040204" pitchFamily="34" charset="0"/>
            </a:endParaRPr>
          </a:p>
          <a:p>
            <a:pPr marL="0" indent="0">
              <a:buNone/>
            </a:pPr>
            <a:r>
              <a:rPr lang="en-GB" dirty="0">
                <a:latin typeface="Raleway"/>
                <a:ea typeface="Tahoma" panose="020B0604030504040204" pitchFamily="34" charset="0"/>
                <a:cs typeface="Tahoma" panose="020B0604030504040204" pitchFamily="34" charset="0"/>
                <a:hlinkClick r:id="rId2"/>
              </a:rPr>
              <a:t>https://www.eauc.org.uk/university_and_college_land_for_carbon</a:t>
            </a:r>
            <a:r>
              <a:rPr lang="en-GB" dirty="0">
                <a:latin typeface="Raleway"/>
                <a:ea typeface="Tahoma" panose="020B0604030504040204" pitchFamily="34" charset="0"/>
                <a:cs typeface="Tahoma" panose="020B0604030504040204" pitchFamily="34" charset="0"/>
              </a:rPr>
              <a:t> </a:t>
            </a:r>
          </a:p>
          <a:p>
            <a:pPr marL="0" indent="0">
              <a:buNone/>
            </a:pPr>
            <a:endParaRPr lang="en-GB" sz="2400" dirty="0">
              <a:latin typeface="Raleway"/>
              <a:ea typeface="Tahoma" panose="020B0604030504040204" pitchFamily="34" charset="0"/>
              <a:cs typeface="Tahoma" panose="020B0604030504040204" pitchFamily="34" charset="0"/>
            </a:endParaRPr>
          </a:p>
          <a:p>
            <a:pPr marL="0" indent="0">
              <a:buNone/>
            </a:pPr>
            <a:r>
              <a:rPr lang="en-GB" sz="2400" dirty="0">
                <a:solidFill>
                  <a:schemeClr val="tx2"/>
                </a:solidFill>
                <a:latin typeface="Raleway"/>
                <a:ea typeface="Calibri" panose="020F0502020204030204" pitchFamily="34" charset="0"/>
                <a:cs typeface="Times New Roman" panose="02020603050405020304" pitchFamily="18" charset="0"/>
              </a:rPr>
              <a:t>NEIRF Funding</a:t>
            </a:r>
            <a:endParaRPr lang="en-GB" sz="2400" dirty="0">
              <a:solidFill>
                <a:schemeClr val="tx2"/>
              </a:solidFill>
              <a:latin typeface="Raleway"/>
              <a:ea typeface="Tahoma" panose="020B0604030504040204" pitchFamily="34" charset="0"/>
              <a:cs typeface="Tahoma" panose="020B0604030504040204" pitchFamily="34" charset="0"/>
            </a:endParaRPr>
          </a:p>
          <a:p>
            <a:pPr marL="0" indent="0">
              <a:buNone/>
            </a:pPr>
            <a:r>
              <a:rPr lang="en-GB" sz="2400" dirty="0">
                <a:latin typeface="Raleway"/>
                <a:ea typeface="Tahoma" panose="020B0604030504040204" pitchFamily="34" charset="0"/>
                <a:cs typeface="Tahoma" panose="020B0604030504040204" pitchFamily="34" charset="0"/>
                <a:hlinkClick r:id="rId3"/>
              </a:rPr>
              <a:t>https://www.gov.uk/government/news/50-projects-receive-up-to-100000-each-to-boost-investment-in-nature</a:t>
            </a:r>
            <a:r>
              <a:rPr lang="en-GB" sz="2400" dirty="0">
                <a:latin typeface="Raleway"/>
                <a:ea typeface="Tahoma" panose="020B0604030504040204" pitchFamily="34" charset="0"/>
                <a:cs typeface="Tahoma" panose="020B0604030504040204" pitchFamily="34" charset="0"/>
              </a:rPr>
              <a:t> </a:t>
            </a:r>
          </a:p>
          <a:p>
            <a:pPr marL="0" indent="0">
              <a:buNone/>
            </a:pPr>
            <a:endParaRPr lang="en-GB" sz="2400" dirty="0">
              <a:latin typeface="Raleway"/>
              <a:ea typeface="Tahoma" panose="020B0604030504040204" pitchFamily="34" charset="0"/>
              <a:cs typeface="Tahoma" panose="020B0604030504040204" pitchFamily="34" charset="0"/>
            </a:endParaRPr>
          </a:p>
          <a:p>
            <a:pPr marL="0" indent="0">
              <a:buNone/>
            </a:pPr>
            <a:r>
              <a:rPr lang="en-GB" sz="2400" dirty="0">
                <a:solidFill>
                  <a:schemeClr val="tx2"/>
                </a:solidFill>
                <a:latin typeface="Raleway"/>
                <a:ea typeface="Calibri" panose="020F0502020204030204" pitchFamily="34" charset="0"/>
                <a:cs typeface="Times New Roman" panose="02020603050405020304" pitchFamily="18" charset="0"/>
              </a:rPr>
              <a:t>Woodland Carbon Code </a:t>
            </a:r>
            <a:r>
              <a:rPr lang="en-GB" sz="2400" dirty="0">
                <a:solidFill>
                  <a:schemeClr val="tx2"/>
                </a:solidFill>
                <a:latin typeface="Raleway"/>
                <a:ea typeface="Tahoma" panose="020B0604030504040204" pitchFamily="34" charset="0"/>
                <a:cs typeface="Tahoma" panose="020B0604030504040204" pitchFamily="34" charset="0"/>
              </a:rPr>
              <a:t> </a:t>
            </a:r>
          </a:p>
          <a:p>
            <a:pPr marL="0" indent="0">
              <a:buNone/>
            </a:pPr>
            <a:r>
              <a:rPr lang="en-GB" sz="2400" dirty="0">
                <a:latin typeface="Raleway"/>
                <a:ea typeface="Tahoma" panose="020B0604030504040204" pitchFamily="34" charset="0"/>
                <a:cs typeface="Tahoma" panose="020B0604030504040204" pitchFamily="34" charset="0"/>
                <a:hlinkClick r:id="rId4"/>
              </a:rPr>
              <a:t>https://woodlandcarboncode.org.uk/</a:t>
            </a:r>
            <a:r>
              <a:rPr lang="en-GB" sz="2400" dirty="0">
                <a:latin typeface="Raleway"/>
                <a:ea typeface="Tahoma" panose="020B0604030504040204" pitchFamily="34" charset="0"/>
                <a:cs typeface="Tahoma" panose="020B0604030504040204" pitchFamily="34" charset="0"/>
              </a:rPr>
              <a:t> </a:t>
            </a:r>
          </a:p>
          <a:p>
            <a:pPr marL="0" indent="0">
              <a:buNone/>
            </a:pPr>
            <a:endParaRPr lang="en-GB" sz="2400" dirty="0">
              <a:latin typeface="Raleway"/>
            </a:endParaRPr>
          </a:p>
          <a:p>
            <a:pPr marL="0" indent="0">
              <a:buNone/>
            </a:pPr>
            <a:r>
              <a:rPr lang="en-GB" sz="2400" dirty="0">
                <a:solidFill>
                  <a:schemeClr val="tx2"/>
                </a:solidFill>
                <a:latin typeface="Raleway"/>
                <a:cs typeface="Times New Roman" panose="02020603050405020304" pitchFamily="18" charset="0"/>
              </a:rPr>
              <a:t>Contact us at </a:t>
            </a:r>
            <a:r>
              <a:rPr lang="en-GB" sz="2400" dirty="0">
                <a:latin typeface="Raleway"/>
                <a:ea typeface="Tahoma" panose="020B0604030504040204" pitchFamily="34" charset="0"/>
                <a:cs typeface="Tahoma" panose="020B0604030504040204" pitchFamily="34" charset="0"/>
                <a:hlinkClick r:id="rId5"/>
              </a:rPr>
              <a:t>jnguyen@eauc.org.uk</a:t>
            </a:r>
            <a:r>
              <a:rPr lang="en-GB" sz="2400" dirty="0">
                <a:latin typeface="Raleway"/>
                <a:ea typeface="Tahoma" panose="020B0604030504040204" pitchFamily="34" charset="0"/>
                <a:cs typeface="Tahoma" panose="020B0604030504040204" pitchFamily="34" charset="0"/>
              </a:rPr>
              <a:t> </a:t>
            </a:r>
          </a:p>
          <a:p>
            <a:endParaRPr lang="en-GB" dirty="0"/>
          </a:p>
        </p:txBody>
      </p:sp>
      <p:sp>
        <p:nvSpPr>
          <p:cNvPr id="3" name="TextBox 2">
            <a:extLst>
              <a:ext uri="{FF2B5EF4-FFF2-40B4-BE49-F238E27FC236}">
                <a16:creationId xmlns:a16="http://schemas.microsoft.com/office/drawing/2014/main" id="{178D94AC-04F9-A85B-D4AF-527C033BB1BD}"/>
              </a:ext>
            </a:extLst>
          </p:cNvPr>
          <p:cNvSpPr txBox="1"/>
          <p:nvPr/>
        </p:nvSpPr>
        <p:spPr>
          <a:xfrm>
            <a:off x="838200" y="618256"/>
            <a:ext cx="6100762" cy="646331"/>
          </a:xfrm>
          <a:prstGeom prst="rect">
            <a:avLst/>
          </a:prstGeom>
          <a:noFill/>
        </p:spPr>
        <p:txBody>
          <a:bodyPr wrap="square">
            <a:spAutoFit/>
          </a:bodyPr>
          <a:lstStyle/>
          <a:p>
            <a:r>
              <a:rPr lang="en-GB" sz="3600" dirty="0">
                <a:solidFill>
                  <a:srgbClr val="1C5FAA"/>
                </a:solidFill>
                <a:latin typeface="Raleway SemiBold" pitchFamily="2" charset="0"/>
              </a:rPr>
              <a:t>More information</a:t>
            </a:r>
          </a:p>
        </p:txBody>
      </p:sp>
      <p:pic>
        <p:nvPicPr>
          <p:cNvPr id="4" name="Picture 3" descr="99,000 Awarded to Assess Value of Tamar Valley's Nature-Based Services -  Tamar Valley AONB">
            <a:extLst>
              <a:ext uri="{FF2B5EF4-FFF2-40B4-BE49-F238E27FC236}">
                <a16:creationId xmlns:a16="http://schemas.microsoft.com/office/drawing/2014/main" id="{CA7D1B0C-B3BA-91F1-ED82-2FC5B52C0B7C}"/>
              </a:ext>
            </a:extLst>
          </p:cNvPr>
          <p:cNvPicPr/>
          <p:nvPr/>
        </p:nvPicPr>
        <p:blipFill>
          <a:blip r:embed="rId6"/>
          <a:stretch>
            <a:fillRect/>
          </a:stretch>
        </p:blipFill>
        <p:spPr>
          <a:xfrm>
            <a:off x="9331017" y="2165411"/>
            <a:ext cx="1686326" cy="1183495"/>
          </a:xfrm>
          <a:prstGeom prst="rect">
            <a:avLst/>
          </a:prstGeom>
          <a:noFill/>
        </p:spPr>
      </p:pic>
      <p:pic>
        <p:nvPicPr>
          <p:cNvPr id="6" name="Picture 5" descr="Environment Agency - GOV.UK">
            <a:extLst>
              <a:ext uri="{FF2B5EF4-FFF2-40B4-BE49-F238E27FC236}">
                <a16:creationId xmlns:a16="http://schemas.microsoft.com/office/drawing/2014/main" id="{7E6F3C96-5DF2-58B9-9634-959072FD0CE3}"/>
              </a:ext>
            </a:extLst>
          </p:cNvPr>
          <p:cNvPicPr/>
          <p:nvPr/>
        </p:nvPicPr>
        <p:blipFill>
          <a:blip r:embed="rId7"/>
          <a:srcRect l="9371" t="17180" r="6126" b="11889"/>
          <a:stretch>
            <a:fillRect/>
          </a:stretch>
        </p:blipFill>
        <p:spPr>
          <a:xfrm>
            <a:off x="8870926" y="4024732"/>
            <a:ext cx="2606508" cy="893383"/>
          </a:xfrm>
          <a:prstGeom prst="rect">
            <a:avLst/>
          </a:prstGeom>
          <a:noFill/>
        </p:spPr>
      </p:pic>
      <p:pic>
        <p:nvPicPr>
          <p:cNvPr id="7" name="Picture 2" descr="Woodland Carbon Code Logo Rules of Use - UK Woodland Carbon Code">
            <a:extLst>
              <a:ext uri="{FF2B5EF4-FFF2-40B4-BE49-F238E27FC236}">
                <a16:creationId xmlns:a16="http://schemas.microsoft.com/office/drawing/2014/main" id="{234D171B-5955-77CE-C194-17F6637263C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8894368" y="5202057"/>
            <a:ext cx="2606508" cy="925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23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6DB70E-A6A4-EA90-5A89-32CC1B53C10C}"/>
              </a:ext>
            </a:extLst>
          </p:cNvPr>
          <p:cNvSpPr>
            <a:spLocks noGrp="1"/>
          </p:cNvSpPr>
          <p:nvPr>
            <p:ph idx="1"/>
          </p:nvPr>
        </p:nvSpPr>
        <p:spPr>
          <a:xfrm>
            <a:off x="490246" y="2048933"/>
            <a:ext cx="11148597" cy="4371937"/>
          </a:xfrm>
        </p:spPr>
        <p:txBody>
          <a:bodyPr>
            <a:normAutofit/>
          </a:bodyPr>
          <a:lstStyle/>
          <a:p>
            <a:pPr>
              <a:spcAft>
                <a:spcPts val="800"/>
              </a:spcAft>
            </a:pPr>
            <a:r>
              <a:rPr lang="en-GB" sz="2400" dirty="0">
                <a:uFill>
                  <a:solidFill>
                    <a:srgbClr val="000000"/>
                  </a:solidFill>
                </a:uFill>
                <a:ea typeface="Calibri" panose="020F0502020204030204" pitchFamily="34" charset="0"/>
                <a:cs typeface="Times New Roman" panose="02020603050405020304" pitchFamily="18" charset="0"/>
              </a:rPr>
              <a:t>The EAUC was </a:t>
            </a:r>
            <a:r>
              <a:rPr lang="en-GB" sz="2400" dirty="0">
                <a:effectLst/>
                <a:ea typeface="Calibri" panose="020F0502020204030204" pitchFamily="34" charset="0"/>
                <a:cs typeface="Times New Roman" panose="02020603050405020304" pitchFamily="18" charset="0"/>
              </a:rPr>
              <a:t>awarded funding from the </a:t>
            </a:r>
            <a:r>
              <a:rPr lang="en-GB" sz="2400" dirty="0">
                <a:effectLst/>
                <a:uFill>
                  <a:solidFill>
                    <a:srgbClr val="000000"/>
                  </a:solidFill>
                </a:uFill>
                <a:ea typeface="Calibri" panose="020F0502020204030204" pitchFamily="34" charset="0"/>
                <a:cs typeface="Times New Roman" panose="02020603050405020304" pitchFamily="18" charset="0"/>
              </a:rPr>
              <a:t>Natural Environment Investment Ready Fund</a:t>
            </a:r>
            <a:r>
              <a:rPr lang="en-GB" sz="2400" dirty="0">
                <a:effectLst/>
                <a:ea typeface="Calibri" panose="020F0502020204030204" pitchFamily="34" charset="0"/>
                <a:cs typeface="Times New Roman" panose="02020603050405020304" pitchFamily="18" charset="0"/>
              </a:rPr>
              <a:t> (NEIRF) by the Environment </a:t>
            </a:r>
            <a:r>
              <a:rPr lang="en-GB" sz="2400" dirty="0">
                <a:ea typeface="Calibri" panose="020F0502020204030204" pitchFamily="34" charset="0"/>
                <a:cs typeface="Times New Roman" panose="02020603050405020304" pitchFamily="18" charset="0"/>
              </a:rPr>
              <a:t>Agency to deliver the </a:t>
            </a:r>
            <a:r>
              <a:rPr lang="en-GB" sz="2400" dirty="0">
                <a:uFill>
                  <a:solidFill>
                    <a:srgbClr val="000000"/>
                  </a:solidFill>
                </a:uFill>
                <a:ea typeface="Calibri" panose="020F0502020204030204" pitchFamily="34" charset="0"/>
                <a:cs typeface="Times New Roman" panose="02020603050405020304" pitchFamily="18" charset="0"/>
              </a:rPr>
              <a:t>Universities and Colleges Land for Carbon project</a:t>
            </a:r>
            <a:r>
              <a:rPr lang="en-GB" dirty="0">
                <a:uFill>
                  <a:solidFill>
                    <a:srgbClr val="000000"/>
                  </a:solidFill>
                </a:uFill>
                <a:ea typeface="Calibri" panose="020F0502020204030204" pitchFamily="34" charset="0"/>
                <a:cs typeface="Times New Roman" panose="02020603050405020304" pitchFamily="18" charset="0"/>
              </a:rPr>
              <a:t>. This is a resource created from that project.</a:t>
            </a:r>
            <a:r>
              <a:rPr lang="en-GB" sz="2400" dirty="0">
                <a:effectLst/>
                <a:ea typeface="Calibri" panose="020F0502020204030204" pitchFamily="34" charset="0"/>
                <a:cs typeface="Times New Roman" panose="02020603050405020304" pitchFamily="18" charset="0"/>
              </a:rPr>
              <a:t> </a:t>
            </a:r>
          </a:p>
          <a:p>
            <a:pPr>
              <a:spcAft>
                <a:spcPts val="800"/>
              </a:spcAft>
            </a:pPr>
            <a:r>
              <a:rPr lang="en-GB" sz="2400" dirty="0">
                <a:effectLst/>
                <a:ea typeface="Calibri" panose="020F0502020204030204" pitchFamily="34" charset="0"/>
                <a:cs typeface="Times New Roman" panose="02020603050405020304" pitchFamily="18" charset="0"/>
              </a:rPr>
              <a:t>This is a template presentation for you to use to communicate across your institution about developing a woodland to create Woodland Carbon Credits </a:t>
            </a:r>
            <a:endParaRPr lang="en-GB" sz="2400" dirty="0">
              <a:ea typeface="Calibri" panose="020F0502020204030204" pitchFamily="34" charset="0"/>
              <a:cs typeface="Times New Roman" panose="02020603050405020304" pitchFamily="18" charset="0"/>
            </a:endParaRPr>
          </a:p>
          <a:p>
            <a:pPr>
              <a:spcAft>
                <a:spcPts val="800"/>
              </a:spcAft>
            </a:pPr>
            <a:r>
              <a:rPr lang="en-GB" sz="2400" dirty="0">
                <a:effectLst/>
                <a:ea typeface="Calibri" panose="020F0502020204030204" pitchFamily="34" charset="0"/>
                <a:cs typeface="Times New Roman" panose="02020603050405020304" pitchFamily="18" charset="0"/>
              </a:rPr>
              <a:t>You can edit this presentation to your needs and branding but please credit EAUC as the source of information </a:t>
            </a:r>
            <a:endParaRPr lang="en-GB" dirty="0"/>
          </a:p>
        </p:txBody>
      </p:sp>
      <p:sp>
        <p:nvSpPr>
          <p:cNvPr id="4" name="TextBox 3">
            <a:extLst>
              <a:ext uri="{FF2B5EF4-FFF2-40B4-BE49-F238E27FC236}">
                <a16:creationId xmlns:a16="http://schemas.microsoft.com/office/drawing/2014/main" id="{27DF1BE3-DE3E-3986-9D24-C181658E0D58}"/>
              </a:ext>
            </a:extLst>
          </p:cNvPr>
          <p:cNvSpPr txBox="1"/>
          <p:nvPr/>
        </p:nvSpPr>
        <p:spPr>
          <a:xfrm>
            <a:off x="564224" y="594836"/>
            <a:ext cx="8034602" cy="646331"/>
          </a:xfrm>
          <a:prstGeom prst="rect">
            <a:avLst/>
          </a:prstGeom>
          <a:noFill/>
        </p:spPr>
        <p:txBody>
          <a:bodyPr wrap="square">
            <a:spAutoFit/>
          </a:bodyPr>
          <a:lstStyle/>
          <a:p>
            <a:r>
              <a:rPr lang="en-GB" sz="3600" dirty="0">
                <a:solidFill>
                  <a:srgbClr val="1C5FAA"/>
                </a:solidFill>
                <a:latin typeface="Raleway SemiBold" pitchFamily="2" charset="0"/>
              </a:rPr>
              <a:t>Purpose of this document</a:t>
            </a:r>
          </a:p>
        </p:txBody>
      </p:sp>
    </p:spTree>
    <p:extLst>
      <p:ext uri="{BB962C8B-B14F-4D97-AF65-F5344CB8AC3E}">
        <p14:creationId xmlns:p14="http://schemas.microsoft.com/office/powerpoint/2010/main" val="4238325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6DB70E-A6A4-EA90-5A89-32CC1B53C10C}"/>
              </a:ext>
            </a:extLst>
          </p:cNvPr>
          <p:cNvSpPr>
            <a:spLocks noGrp="1"/>
          </p:cNvSpPr>
          <p:nvPr>
            <p:ph idx="1"/>
          </p:nvPr>
        </p:nvSpPr>
        <p:spPr>
          <a:xfrm>
            <a:off x="490247" y="2048933"/>
            <a:ext cx="7844128" cy="4371937"/>
          </a:xfrm>
        </p:spPr>
        <p:txBody>
          <a:bodyPr>
            <a:normAutofit fontScale="92500" lnSpcReduction="10000"/>
          </a:bodyPr>
          <a:lstStyle/>
          <a:p>
            <a:pPr>
              <a:spcAft>
                <a:spcPts val="800"/>
              </a:spcAft>
            </a:pPr>
            <a:r>
              <a:rPr lang="en-GB" sz="2400" dirty="0">
                <a:uFill>
                  <a:solidFill>
                    <a:srgbClr val="000000"/>
                  </a:solidFill>
                </a:uFill>
                <a:ea typeface="Calibri" panose="020F0502020204030204" pitchFamily="34" charset="0"/>
                <a:cs typeface="Times New Roman" panose="02020603050405020304" pitchFamily="18" charset="0"/>
              </a:rPr>
              <a:t>The EAUC was </a:t>
            </a:r>
            <a:r>
              <a:rPr lang="en-GB" sz="2400" dirty="0">
                <a:effectLst/>
                <a:ea typeface="Calibri" panose="020F0502020204030204" pitchFamily="34" charset="0"/>
                <a:cs typeface="Times New Roman" panose="02020603050405020304" pitchFamily="18" charset="0"/>
              </a:rPr>
              <a:t>awarded funding from the </a:t>
            </a:r>
            <a:r>
              <a:rPr lang="en-GB" sz="2400" dirty="0">
                <a:effectLst/>
                <a:uFill>
                  <a:solidFill>
                    <a:srgbClr val="000000"/>
                  </a:solidFill>
                </a:uFill>
                <a:ea typeface="Calibri" panose="020F0502020204030204" pitchFamily="34" charset="0"/>
                <a:cs typeface="Times New Roman" panose="02020603050405020304" pitchFamily="18" charset="0"/>
              </a:rPr>
              <a:t>Natural Environment Investment Ready Fund</a:t>
            </a:r>
            <a:r>
              <a:rPr lang="en-GB" sz="2400" dirty="0">
                <a:effectLst/>
                <a:ea typeface="Calibri" panose="020F0502020204030204" pitchFamily="34" charset="0"/>
                <a:cs typeface="Times New Roman" panose="02020603050405020304" pitchFamily="18" charset="0"/>
              </a:rPr>
              <a:t> (NEIRF) by the Environment </a:t>
            </a:r>
            <a:r>
              <a:rPr lang="en-GB" sz="2400" dirty="0">
                <a:ea typeface="Calibri" panose="020F0502020204030204" pitchFamily="34" charset="0"/>
                <a:cs typeface="Times New Roman" panose="02020603050405020304" pitchFamily="18" charset="0"/>
              </a:rPr>
              <a:t>Agency to deliver the </a:t>
            </a:r>
            <a:r>
              <a:rPr lang="en-GB" sz="2400" dirty="0">
                <a:uFill>
                  <a:solidFill>
                    <a:srgbClr val="000000"/>
                  </a:solidFill>
                </a:uFill>
                <a:ea typeface="Calibri" panose="020F0502020204030204" pitchFamily="34" charset="0"/>
                <a:cs typeface="Times New Roman" panose="02020603050405020304" pitchFamily="18" charset="0"/>
              </a:rPr>
              <a:t>Universities and Colleges Land for Carbon project</a:t>
            </a:r>
            <a:r>
              <a:rPr lang="en-GB" sz="2400" dirty="0">
                <a:effectLst/>
                <a:ea typeface="Calibri" panose="020F0502020204030204" pitchFamily="34" charset="0"/>
                <a:cs typeface="Times New Roman" panose="02020603050405020304" pitchFamily="18" charset="0"/>
              </a:rPr>
              <a:t>. </a:t>
            </a:r>
          </a:p>
          <a:p>
            <a:pPr>
              <a:spcAft>
                <a:spcPts val="800"/>
              </a:spcAft>
            </a:pPr>
            <a:r>
              <a:rPr lang="en-GB" sz="2400" dirty="0">
                <a:effectLst/>
                <a:ea typeface="Calibri" panose="020F0502020204030204" pitchFamily="34" charset="0"/>
                <a:cs typeface="Times New Roman" panose="02020603050405020304" pitchFamily="18" charset="0"/>
              </a:rPr>
              <a:t>It aims to use institution’s land to develop </a:t>
            </a:r>
            <a:r>
              <a:rPr lang="en-GB" sz="2400" dirty="0">
                <a:effectLst/>
                <a:uFill>
                  <a:solidFill>
                    <a:srgbClr val="000000"/>
                  </a:solidFill>
                </a:uFill>
                <a:ea typeface="Calibri" panose="020F0502020204030204" pitchFamily="34" charset="0"/>
                <a:cs typeface="Times New Roman" panose="02020603050405020304" pitchFamily="18" charset="0"/>
              </a:rPr>
              <a:t>Woodland Carbon Code (WCC) credits</a:t>
            </a:r>
            <a:r>
              <a:rPr lang="en-GB" sz="2400" dirty="0">
                <a:effectLst/>
                <a:ea typeface="Calibri" panose="020F0502020204030204" pitchFamily="34" charset="0"/>
                <a:cs typeface="Times New Roman" panose="02020603050405020304" pitchFamily="18" charset="0"/>
              </a:rPr>
              <a:t> . </a:t>
            </a:r>
            <a:endParaRPr lang="en-GB" sz="2400" dirty="0">
              <a:ea typeface="Calibri" panose="020F0502020204030204" pitchFamily="34" charset="0"/>
              <a:cs typeface="Times New Roman" panose="02020603050405020304" pitchFamily="18" charset="0"/>
            </a:endParaRPr>
          </a:p>
          <a:p>
            <a:pPr>
              <a:spcAft>
                <a:spcPts val="800"/>
              </a:spcAft>
            </a:pPr>
            <a:r>
              <a:rPr lang="en-GB" sz="2400" dirty="0">
                <a:effectLst/>
                <a:ea typeface="Calibri" panose="020F0502020204030204" pitchFamily="34" charset="0"/>
                <a:cs typeface="Times New Roman" panose="02020603050405020304" pitchFamily="18" charset="0"/>
              </a:rPr>
              <a:t>The WCC is a verified UK-government-backed credit to help institutions achieve their net-zero targets through carbon sequestration</a:t>
            </a:r>
            <a:r>
              <a:rPr lang="en-GB" sz="2400" dirty="0">
                <a:ea typeface="Calibri" panose="020F0502020204030204" pitchFamily="34" charset="0"/>
                <a:cs typeface="Times New Roman" panose="02020603050405020304" pitchFamily="18" charset="0"/>
              </a:rPr>
              <a:t>. </a:t>
            </a:r>
          </a:p>
          <a:p>
            <a:pPr>
              <a:spcAft>
                <a:spcPts val="800"/>
              </a:spcAft>
            </a:pPr>
            <a:r>
              <a:rPr lang="en-GB" sz="2400" dirty="0">
                <a:ea typeface="Calibri" panose="020F0502020204030204" pitchFamily="34" charset="0"/>
                <a:cs typeface="Times New Roman" panose="02020603050405020304" pitchFamily="18" charset="0"/>
              </a:rPr>
              <a:t>T</a:t>
            </a:r>
            <a:r>
              <a:rPr lang="en-GB" sz="2400" dirty="0">
                <a:effectLst/>
                <a:ea typeface="Calibri" panose="020F0502020204030204" pitchFamily="34" charset="0"/>
                <a:cs typeface="Times New Roman" panose="02020603050405020304" pitchFamily="18" charset="0"/>
              </a:rPr>
              <a:t>he carbon credit can be used to offset institutions’ residual emissions or can be traded on the carbon market via the Carbon Coalition.  </a:t>
            </a:r>
          </a:p>
          <a:p>
            <a:endParaRPr lang="en-GB" dirty="0"/>
          </a:p>
        </p:txBody>
      </p:sp>
      <p:sp>
        <p:nvSpPr>
          <p:cNvPr id="4" name="TextBox 3">
            <a:extLst>
              <a:ext uri="{FF2B5EF4-FFF2-40B4-BE49-F238E27FC236}">
                <a16:creationId xmlns:a16="http://schemas.microsoft.com/office/drawing/2014/main" id="{27DF1BE3-DE3E-3986-9D24-C181658E0D58}"/>
              </a:ext>
            </a:extLst>
          </p:cNvPr>
          <p:cNvSpPr txBox="1"/>
          <p:nvPr/>
        </p:nvSpPr>
        <p:spPr>
          <a:xfrm>
            <a:off x="564224" y="594836"/>
            <a:ext cx="8034602" cy="1200329"/>
          </a:xfrm>
          <a:prstGeom prst="rect">
            <a:avLst/>
          </a:prstGeom>
          <a:noFill/>
        </p:spPr>
        <p:txBody>
          <a:bodyPr wrap="square">
            <a:spAutoFit/>
          </a:bodyPr>
          <a:lstStyle/>
          <a:p>
            <a:r>
              <a:rPr lang="en-GB" sz="3600" dirty="0">
                <a:solidFill>
                  <a:srgbClr val="1C5FAA"/>
                </a:solidFill>
                <a:latin typeface="Raleway SemiBold" pitchFamily="2" charset="0"/>
              </a:rPr>
              <a:t>What is the University and College Land for Carbon</a:t>
            </a:r>
          </a:p>
        </p:txBody>
      </p:sp>
      <p:pic>
        <p:nvPicPr>
          <p:cNvPr id="5" name="Picture 4" descr="99,000 Awarded to Assess Value of Tamar Valley's Nature-Based Services -  Tamar Valley AONB">
            <a:extLst>
              <a:ext uri="{FF2B5EF4-FFF2-40B4-BE49-F238E27FC236}">
                <a16:creationId xmlns:a16="http://schemas.microsoft.com/office/drawing/2014/main" id="{295C60A1-1C71-7F9A-A4D6-CE1AEF704F47}"/>
              </a:ext>
            </a:extLst>
          </p:cNvPr>
          <p:cNvPicPr/>
          <p:nvPr/>
        </p:nvPicPr>
        <p:blipFill>
          <a:blip r:embed="rId2"/>
          <a:stretch>
            <a:fillRect/>
          </a:stretch>
        </p:blipFill>
        <p:spPr>
          <a:xfrm>
            <a:off x="9275682" y="1724182"/>
            <a:ext cx="2136433" cy="1560475"/>
          </a:xfrm>
          <a:prstGeom prst="rect">
            <a:avLst/>
          </a:prstGeom>
          <a:noFill/>
        </p:spPr>
      </p:pic>
      <p:pic>
        <p:nvPicPr>
          <p:cNvPr id="6" name="Picture 2" descr="Woodland Carbon Code Logo Rules of Use - UK Woodland Carbon Code">
            <a:extLst>
              <a:ext uri="{FF2B5EF4-FFF2-40B4-BE49-F238E27FC236}">
                <a16:creationId xmlns:a16="http://schemas.microsoft.com/office/drawing/2014/main" id="{E1B0D603-7E29-077A-59E8-4DC02BC8B1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334375" y="3395790"/>
            <a:ext cx="4012549" cy="14244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lose-up of a sign&#10;&#10;Description automatically generated">
            <a:extLst>
              <a:ext uri="{FF2B5EF4-FFF2-40B4-BE49-F238E27FC236}">
                <a16:creationId xmlns:a16="http://schemas.microsoft.com/office/drawing/2014/main" id="{08ED0DDB-41E3-771D-854D-FBB16E6452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4375" y="5163956"/>
            <a:ext cx="3774960" cy="1256914"/>
          </a:xfrm>
          <a:prstGeom prst="rect">
            <a:avLst/>
          </a:prstGeom>
        </p:spPr>
      </p:pic>
    </p:spTree>
    <p:extLst>
      <p:ext uri="{BB962C8B-B14F-4D97-AF65-F5344CB8AC3E}">
        <p14:creationId xmlns:p14="http://schemas.microsoft.com/office/powerpoint/2010/main" val="3600437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Woodland Carbon Code Logo Rules of Use - UK Woodland Carbon Code">
            <a:extLst>
              <a:ext uri="{FF2B5EF4-FFF2-40B4-BE49-F238E27FC236}">
                <a16:creationId xmlns:a16="http://schemas.microsoft.com/office/drawing/2014/main" id="{4EE3E54B-9316-755B-5020-A6A1518A61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323882" y="5598230"/>
            <a:ext cx="2868118" cy="101818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F2A39996-A179-A944-937D-0E7EF6200807}"/>
              </a:ext>
            </a:extLst>
          </p:cNvPr>
          <p:cNvSpPr>
            <a:spLocks noGrp="1"/>
          </p:cNvSpPr>
          <p:nvPr>
            <p:ph idx="1"/>
          </p:nvPr>
        </p:nvSpPr>
        <p:spPr>
          <a:xfrm>
            <a:off x="685800" y="2095325"/>
            <a:ext cx="10515600" cy="3820069"/>
          </a:xfrm>
        </p:spPr>
        <p:txBody>
          <a:bodyPr>
            <a:normAutofit fontScale="92500"/>
          </a:bodyPr>
          <a:lstStyle/>
          <a:p>
            <a:r>
              <a:rPr lang="en-GB" dirty="0"/>
              <a:t>T</a:t>
            </a:r>
            <a:r>
              <a:rPr lang="en-GB" sz="2400" b="0" i="0" u="none" strike="noStrike" baseline="0" dirty="0"/>
              <a:t>he WCC is the only way of generating carbon credit through UK woodland creation. </a:t>
            </a:r>
          </a:p>
          <a:p>
            <a:r>
              <a:rPr lang="en-GB" dirty="0"/>
              <a:t>T</a:t>
            </a:r>
            <a:r>
              <a:rPr lang="en-GB" sz="2400" b="0" i="0" u="none" strike="noStrike" baseline="0" dirty="0"/>
              <a:t>he quality assurance standard and generates high integrity, independently verified carbon units. </a:t>
            </a:r>
          </a:p>
          <a:p>
            <a:r>
              <a:rPr lang="en-GB" sz="2400" b="0" i="0" u="none" strike="noStrike" baseline="0" dirty="0"/>
              <a:t>Backed by the government, the forest industry and carbon market experts,</a:t>
            </a:r>
          </a:p>
          <a:p>
            <a:r>
              <a:rPr lang="en-GB" sz="2400" b="0" i="0" u="none" strike="noStrike" baseline="0" dirty="0"/>
              <a:t>It is currently the only UK carbon code to be endorsed by the International Carbon Reduction and offsetting alliance (ICROA). </a:t>
            </a:r>
          </a:p>
          <a:p>
            <a:r>
              <a:rPr lang="en-GB" sz="2400" b="0" i="0" u="none" strike="noStrike" baseline="0" dirty="0"/>
              <a:t>The code allows </a:t>
            </a:r>
            <a:r>
              <a:rPr lang="en-GB" dirty="0"/>
              <a:t>organisations </a:t>
            </a:r>
            <a:r>
              <a:rPr lang="en-GB" sz="2400" b="0" i="0" u="none" strike="noStrike" baseline="0" dirty="0"/>
              <a:t>to reduce their net emissions, claim carbon neutrality and assists with institutions’ routes to Net Zero by 2050.</a:t>
            </a:r>
          </a:p>
          <a:p>
            <a:r>
              <a:rPr lang="en-GB" dirty="0"/>
              <a:t>A</a:t>
            </a:r>
            <a:r>
              <a:rPr lang="en-GB" sz="2400" b="0" i="0" u="none" strike="noStrike" baseline="0" dirty="0"/>
              <a:t> low-risk form of offsetting project. </a:t>
            </a:r>
          </a:p>
          <a:p>
            <a:endParaRPr lang="en-GB" dirty="0"/>
          </a:p>
        </p:txBody>
      </p:sp>
      <p:sp>
        <p:nvSpPr>
          <p:cNvPr id="3" name="TextBox 2">
            <a:extLst>
              <a:ext uri="{FF2B5EF4-FFF2-40B4-BE49-F238E27FC236}">
                <a16:creationId xmlns:a16="http://schemas.microsoft.com/office/drawing/2014/main" id="{E182332E-6907-82D5-BB93-5259CACEC0E8}"/>
              </a:ext>
            </a:extLst>
          </p:cNvPr>
          <p:cNvSpPr txBox="1"/>
          <p:nvPr/>
        </p:nvSpPr>
        <p:spPr>
          <a:xfrm>
            <a:off x="685800" y="750679"/>
            <a:ext cx="8746067" cy="1200329"/>
          </a:xfrm>
          <a:prstGeom prst="rect">
            <a:avLst/>
          </a:prstGeom>
          <a:noFill/>
        </p:spPr>
        <p:txBody>
          <a:bodyPr wrap="square">
            <a:spAutoFit/>
          </a:bodyPr>
          <a:lstStyle/>
          <a:p>
            <a:r>
              <a:rPr lang="en-GB" sz="3600" dirty="0">
                <a:solidFill>
                  <a:srgbClr val="1C5FAA"/>
                </a:solidFill>
                <a:latin typeface="Raleway SemiBold" pitchFamily="2" charset="0"/>
              </a:rPr>
              <a:t>What is the Woodland Carbon Code (WCC)</a:t>
            </a:r>
          </a:p>
        </p:txBody>
      </p:sp>
    </p:spTree>
    <p:extLst>
      <p:ext uri="{BB962C8B-B14F-4D97-AF65-F5344CB8AC3E}">
        <p14:creationId xmlns:p14="http://schemas.microsoft.com/office/powerpoint/2010/main" val="1879451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399DEC-38F6-F23C-1B6A-0AE9D179097D}"/>
              </a:ext>
            </a:extLst>
          </p:cNvPr>
          <p:cNvSpPr txBox="1"/>
          <p:nvPr/>
        </p:nvSpPr>
        <p:spPr>
          <a:xfrm>
            <a:off x="925805" y="714039"/>
            <a:ext cx="6100762" cy="646331"/>
          </a:xfrm>
          <a:prstGeom prst="rect">
            <a:avLst/>
          </a:prstGeom>
          <a:noFill/>
        </p:spPr>
        <p:txBody>
          <a:bodyPr wrap="square">
            <a:spAutoFit/>
          </a:bodyPr>
          <a:lstStyle/>
          <a:p>
            <a:r>
              <a:rPr lang="en-GB" sz="3600" dirty="0">
                <a:solidFill>
                  <a:srgbClr val="1C5FAA"/>
                </a:solidFill>
                <a:latin typeface="Raleway SemiBold" pitchFamily="2" charset="0"/>
              </a:rPr>
              <a:t>The Objectives </a:t>
            </a:r>
          </a:p>
        </p:txBody>
      </p:sp>
      <p:graphicFrame>
        <p:nvGraphicFramePr>
          <p:cNvPr id="4" name="TextBox 4">
            <a:extLst>
              <a:ext uri="{FF2B5EF4-FFF2-40B4-BE49-F238E27FC236}">
                <a16:creationId xmlns:a16="http://schemas.microsoft.com/office/drawing/2014/main" id="{A0E8961A-6B83-E6B0-F249-EABFD9284487}"/>
              </a:ext>
            </a:extLst>
          </p:cNvPr>
          <p:cNvGraphicFramePr/>
          <p:nvPr>
            <p:extLst>
              <p:ext uri="{D42A27DB-BD31-4B8C-83A1-F6EECF244321}">
                <p14:modId xmlns:p14="http://schemas.microsoft.com/office/powerpoint/2010/main" val="3888378762"/>
              </p:ext>
            </p:extLst>
          </p:nvPr>
        </p:nvGraphicFramePr>
        <p:xfrm>
          <a:off x="781050" y="2017323"/>
          <a:ext cx="10982738" cy="3803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2259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3234D8-77D3-4744-C9D0-058E3617CFDB}"/>
              </a:ext>
            </a:extLst>
          </p:cNvPr>
          <p:cNvSpPr>
            <a:spLocks noGrp="1"/>
          </p:cNvSpPr>
          <p:nvPr>
            <p:ph idx="1"/>
          </p:nvPr>
        </p:nvSpPr>
        <p:spPr>
          <a:xfrm>
            <a:off x="688622" y="1580444"/>
            <a:ext cx="10442222" cy="5029906"/>
          </a:xfrm>
        </p:spPr>
        <p:txBody>
          <a:bodyPr>
            <a:normAutofit fontScale="92500"/>
          </a:bodyPr>
          <a:lstStyle/>
          <a:p>
            <a:pPr lvl="0">
              <a:lnSpc>
                <a:spcPct val="107000"/>
              </a:lnSpc>
            </a:pPr>
            <a:r>
              <a:rPr lang="en-GB" sz="2200" kern="100" dirty="0">
                <a:effectLst/>
                <a:ea typeface="Calibri" panose="020F0502020204030204" pitchFamily="34" charset="0"/>
                <a:cs typeface="Times New Roman" panose="02020603050405020304" pitchFamily="18" charset="0"/>
              </a:rPr>
              <a:t>Project site must show proof of ownership or tenancy. </a:t>
            </a:r>
          </a:p>
          <a:p>
            <a:pPr lvl="0">
              <a:lnSpc>
                <a:spcPct val="107000"/>
              </a:lnSpc>
            </a:pPr>
            <a:r>
              <a:rPr lang="en-GB" sz="2200" kern="100" dirty="0">
                <a:effectLst/>
                <a:ea typeface="Calibri" panose="020F0502020204030204" pitchFamily="34" charset="0"/>
                <a:cs typeface="Times New Roman" panose="02020603050405020304" pitchFamily="18" charset="0"/>
              </a:rPr>
              <a:t>Project time will be estimated over 2 to 3 years to complete.</a:t>
            </a:r>
          </a:p>
          <a:p>
            <a:pPr lvl="0">
              <a:lnSpc>
                <a:spcPct val="107000"/>
              </a:lnSpc>
            </a:pPr>
            <a:r>
              <a:rPr lang="en-GB" sz="2200" kern="100" dirty="0">
                <a:effectLst/>
                <a:ea typeface="Calibri" panose="020F0502020204030204" pitchFamily="34" charset="0"/>
                <a:cs typeface="Times New Roman" panose="02020603050405020304" pitchFamily="18" charset="0"/>
              </a:rPr>
              <a:t>The minimum size to be eligible for woodland is half a hectare and 20 meters in width. </a:t>
            </a:r>
          </a:p>
          <a:p>
            <a:pPr lvl="0">
              <a:lnSpc>
                <a:spcPct val="107000"/>
              </a:lnSpc>
            </a:pPr>
            <a:r>
              <a:rPr lang="en-GB" sz="2200" kern="100" dirty="0">
                <a:effectLst/>
                <a:ea typeface="Calibri" panose="020F0502020204030204" pitchFamily="34" charset="0"/>
                <a:cs typeface="Times New Roman" panose="02020603050405020304" pitchFamily="18" charset="0"/>
              </a:rPr>
              <a:t>A defined project time commitment between 40 to 100-year.</a:t>
            </a:r>
          </a:p>
          <a:p>
            <a:pPr lvl="0">
              <a:lnSpc>
                <a:spcPct val="107000"/>
              </a:lnSpc>
            </a:pPr>
            <a:r>
              <a:rPr lang="en-GB" sz="2200" u="sng" kern="100" dirty="0">
                <a:effectLst/>
                <a:ea typeface="Calibri" panose="020F0502020204030204" pitchFamily="34" charset="0"/>
                <a:cs typeface="Times New Roman" panose="02020603050405020304" pitchFamily="18" charset="0"/>
                <a:hlinkClick r:id="rId3"/>
              </a:rPr>
              <a:t>Project must be</a:t>
            </a:r>
            <a:r>
              <a:rPr lang="en-GB" sz="2200" u="sng" kern="100" dirty="0">
                <a:ea typeface="Calibri" panose="020F0502020204030204" pitchFamily="34" charset="0"/>
                <a:cs typeface="Times New Roman" panose="02020603050405020304" pitchFamily="18" charset="0"/>
                <a:hlinkClick r:id="rId3"/>
              </a:rPr>
              <a:t> r</a:t>
            </a:r>
            <a:r>
              <a:rPr lang="en-GB" sz="2200" u="sng" kern="100" dirty="0">
                <a:effectLst/>
                <a:ea typeface="Calibri" panose="020F0502020204030204" pitchFamily="34" charset="0"/>
                <a:cs typeface="Times New Roman" panose="02020603050405020304" pitchFamily="18" charset="0"/>
                <a:hlinkClick r:id="rId3"/>
              </a:rPr>
              <a:t>egister with the WCC</a:t>
            </a:r>
            <a:r>
              <a:rPr lang="en-GB" sz="2200" kern="100" dirty="0">
                <a:effectLst/>
                <a:ea typeface="Calibri" panose="020F0502020204030204" pitchFamily="34" charset="0"/>
                <a:cs typeface="Times New Roman" panose="02020603050405020304" pitchFamily="18" charset="0"/>
                <a:hlinkClick r:id="rId3"/>
              </a:rPr>
              <a:t>. </a:t>
            </a:r>
            <a:endParaRPr lang="en-GB" sz="2200" kern="100" dirty="0">
              <a:effectLst/>
              <a:ea typeface="Calibri" panose="020F0502020204030204" pitchFamily="34" charset="0"/>
              <a:cs typeface="Times New Roman" panose="02020603050405020304" pitchFamily="18" charset="0"/>
            </a:endParaRPr>
          </a:p>
          <a:p>
            <a:pPr lvl="0">
              <a:lnSpc>
                <a:spcPct val="107000"/>
              </a:lnSpc>
            </a:pPr>
            <a:r>
              <a:rPr lang="en-GB" sz="2200" kern="100" dirty="0">
                <a:effectLst/>
                <a:ea typeface="Calibri" panose="020F0502020204030204" pitchFamily="34" charset="0"/>
                <a:cs typeface="Times New Roman" panose="02020603050405020304" pitchFamily="18" charset="0"/>
              </a:rPr>
              <a:t>Suitable site which has not been wooded on in the last 25 years</a:t>
            </a:r>
            <a:r>
              <a:rPr lang="en-GB" sz="2200" kern="100" dirty="0">
                <a:ea typeface="Calibri" panose="020F0502020204030204" pitchFamily="34" charset="0"/>
                <a:cs typeface="Times New Roman" panose="02020603050405020304" pitchFamily="18" charset="0"/>
              </a:rPr>
              <a:t> a</a:t>
            </a:r>
            <a:r>
              <a:rPr lang="en-GB" sz="2200" kern="100" dirty="0">
                <a:effectLst/>
                <a:ea typeface="Calibri" panose="020F0502020204030204" pitchFamily="34" charset="0"/>
                <a:cs typeface="Times New Roman" panose="02020603050405020304" pitchFamily="18" charset="0"/>
              </a:rPr>
              <a:t>nd not over peat depth requirements.</a:t>
            </a:r>
          </a:p>
          <a:p>
            <a:pPr lvl="0">
              <a:lnSpc>
                <a:spcPct val="107000"/>
              </a:lnSpc>
            </a:pPr>
            <a:r>
              <a:rPr lang="en-GB" sz="2200" kern="100" dirty="0">
                <a:effectLst/>
                <a:ea typeface="Calibri" panose="020F0502020204030204" pitchFamily="34" charset="0"/>
                <a:cs typeface="Times New Roman" panose="02020603050405020304" pitchFamily="18" charset="0"/>
              </a:rPr>
              <a:t>Compliance with </a:t>
            </a:r>
            <a:r>
              <a:rPr lang="en-GB" sz="2200" u="sng" kern="100" dirty="0">
                <a:effectLst/>
                <a:ea typeface="Calibri" panose="020F0502020204030204" pitchFamily="34" charset="0"/>
                <a:cs typeface="Times New Roman" panose="02020603050405020304" pitchFamily="18" charset="0"/>
                <a:hlinkClick r:id="rId4"/>
              </a:rPr>
              <a:t>UK Forestry Standard</a:t>
            </a:r>
            <a:r>
              <a:rPr lang="en-GB" sz="2200" kern="100" dirty="0">
                <a:effectLst/>
                <a:ea typeface="Calibri" panose="020F0502020204030204" pitchFamily="34" charset="0"/>
                <a:cs typeface="Times New Roman" panose="02020603050405020304" pitchFamily="18" charset="0"/>
                <a:hlinkClick r:id="rId4"/>
              </a:rPr>
              <a:t>. </a:t>
            </a:r>
            <a:r>
              <a:rPr lang="en-GB" sz="2200" kern="100" dirty="0">
                <a:effectLst/>
                <a:ea typeface="Calibri" panose="020F0502020204030204" pitchFamily="34" charset="0"/>
                <a:cs typeface="Times New Roman" panose="02020603050405020304" pitchFamily="18" charset="0"/>
              </a:rPr>
              <a:t>&amp; Woodland Carbon Code. </a:t>
            </a:r>
          </a:p>
          <a:p>
            <a:pPr>
              <a:lnSpc>
                <a:spcPct val="107000"/>
              </a:lnSpc>
              <a:spcAft>
                <a:spcPts val="800"/>
              </a:spcAft>
            </a:pPr>
            <a:r>
              <a:rPr lang="en-GB" sz="2200" kern="100" dirty="0">
                <a:effectLst/>
                <a:ea typeface="Calibri" panose="020F0502020204030204" pitchFamily="34" charset="0"/>
                <a:cs typeface="Times New Roman" panose="02020603050405020304" pitchFamily="18" charset="0"/>
              </a:rPr>
              <a:t>Be validated within three years of registration and maintain verification for the duration of the project. </a:t>
            </a:r>
          </a:p>
          <a:p>
            <a:pPr lvl="0">
              <a:lnSpc>
                <a:spcPct val="107000"/>
              </a:lnSpc>
              <a:spcAft>
                <a:spcPts val="800"/>
              </a:spcAft>
            </a:pPr>
            <a:r>
              <a:rPr lang="en-GB" sz="2200" kern="100" dirty="0">
                <a:ea typeface="Calibri" panose="020F0502020204030204" pitchFamily="34" charset="0"/>
                <a:cs typeface="Times New Roman" panose="02020603050405020304" pitchFamily="18" charset="0"/>
              </a:rPr>
              <a:t>Institution must apply a resource to manage the project. </a:t>
            </a:r>
            <a:endParaRPr lang="en-GB" sz="2200" kern="100" dirty="0">
              <a:effectLst/>
              <a:ea typeface="Calibri" panose="020F0502020204030204" pitchFamily="34" charset="0"/>
              <a:cs typeface="Times New Roman" panose="02020603050405020304" pitchFamily="18" charset="0"/>
            </a:endParaRPr>
          </a:p>
          <a:p>
            <a:pPr>
              <a:spcAft>
                <a:spcPts val="800"/>
              </a:spcAft>
            </a:pPr>
            <a:endParaRPr lang="en-GB" dirty="0"/>
          </a:p>
        </p:txBody>
      </p:sp>
      <p:sp>
        <p:nvSpPr>
          <p:cNvPr id="3" name="TextBox 2">
            <a:extLst>
              <a:ext uri="{FF2B5EF4-FFF2-40B4-BE49-F238E27FC236}">
                <a16:creationId xmlns:a16="http://schemas.microsoft.com/office/drawing/2014/main" id="{641CC515-9BA8-629A-2550-19C1850C98C4}"/>
              </a:ext>
            </a:extLst>
          </p:cNvPr>
          <p:cNvSpPr txBox="1"/>
          <p:nvPr/>
        </p:nvSpPr>
        <p:spPr>
          <a:xfrm>
            <a:off x="838200" y="247650"/>
            <a:ext cx="6100762" cy="1200329"/>
          </a:xfrm>
          <a:prstGeom prst="rect">
            <a:avLst/>
          </a:prstGeom>
          <a:noFill/>
        </p:spPr>
        <p:txBody>
          <a:bodyPr wrap="square">
            <a:spAutoFit/>
          </a:bodyPr>
          <a:lstStyle/>
          <a:p>
            <a:r>
              <a:rPr lang="en-GB" sz="3600" dirty="0">
                <a:solidFill>
                  <a:srgbClr val="1C5FAA"/>
                </a:solidFill>
                <a:latin typeface="Raleway SemiBold" pitchFamily="2" charset="0"/>
              </a:rPr>
              <a:t>Woodland Carbon Code Requirements</a:t>
            </a:r>
          </a:p>
        </p:txBody>
      </p:sp>
    </p:spTree>
    <p:extLst>
      <p:ext uri="{BB962C8B-B14F-4D97-AF65-F5344CB8AC3E}">
        <p14:creationId xmlns:p14="http://schemas.microsoft.com/office/powerpoint/2010/main" val="3446018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
            <a:extLst>
              <a:ext uri="{FF2B5EF4-FFF2-40B4-BE49-F238E27FC236}">
                <a16:creationId xmlns:a16="http://schemas.microsoft.com/office/drawing/2014/main" id="{DD0B9788-E792-DD86-B3CD-1CB30B27C854}"/>
              </a:ext>
            </a:extLst>
          </p:cNvPr>
          <p:cNvGraphicFramePr>
            <a:graphicFrameLocks noGrp="1"/>
          </p:cNvGraphicFramePr>
          <p:nvPr>
            <p:ph idx="1"/>
            <p:extLst/>
          </p:nvPr>
        </p:nvGraphicFramePr>
        <p:xfrm>
          <a:off x="838200" y="1636008"/>
          <a:ext cx="10515600" cy="4929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641CC515-9BA8-629A-2550-19C1850C98C4}"/>
              </a:ext>
            </a:extLst>
          </p:cNvPr>
          <p:cNvSpPr txBox="1"/>
          <p:nvPr/>
        </p:nvSpPr>
        <p:spPr>
          <a:xfrm>
            <a:off x="838200" y="568632"/>
            <a:ext cx="7114563" cy="1200329"/>
          </a:xfrm>
          <a:prstGeom prst="rect">
            <a:avLst/>
          </a:prstGeom>
          <a:noFill/>
        </p:spPr>
        <p:txBody>
          <a:bodyPr wrap="square">
            <a:spAutoFit/>
          </a:bodyPr>
          <a:lstStyle/>
          <a:p>
            <a:r>
              <a:rPr lang="en-GB" sz="3600" dirty="0">
                <a:solidFill>
                  <a:srgbClr val="1C5FAA"/>
                </a:solidFill>
                <a:latin typeface="Raleway SemiBold" pitchFamily="2" charset="0"/>
              </a:rPr>
              <a:t>Woodland Carbon Code (WCC) Requirements</a:t>
            </a:r>
          </a:p>
        </p:txBody>
      </p:sp>
    </p:spTree>
    <p:extLst>
      <p:ext uri="{BB962C8B-B14F-4D97-AF65-F5344CB8AC3E}">
        <p14:creationId xmlns:p14="http://schemas.microsoft.com/office/powerpoint/2010/main" val="3949503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Rounded Corners 30">
            <a:extLst>
              <a:ext uri="{FF2B5EF4-FFF2-40B4-BE49-F238E27FC236}">
                <a16:creationId xmlns:a16="http://schemas.microsoft.com/office/drawing/2014/main" id="{230553AF-490B-027D-96B5-E3B40E05ADE2}"/>
              </a:ext>
            </a:extLst>
          </p:cNvPr>
          <p:cNvSpPr/>
          <p:nvPr/>
        </p:nvSpPr>
        <p:spPr>
          <a:xfrm>
            <a:off x="890173" y="4957427"/>
            <a:ext cx="5839652" cy="1188520"/>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3" name="TextBox 2">
            <a:extLst>
              <a:ext uri="{FF2B5EF4-FFF2-40B4-BE49-F238E27FC236}">
                <a16:creationId xmlns:a16="http://schemas.microsoft.com/office/drawing/2014/main" id="{E5707ADB-5274-7AD3-03FB-D7E5B8B6BDAD}"/>
              </a:ext>
            </a:extLst>
          </p:cNvPr>
          <p:cNvSpPr txBox="1"/>
          <p:nvPr/>
        </p:nvSpPr>
        <p:spPr>
          <a:xfrm>
            <a:off x="890173" y="559093"/>
            <a:ext cx="6100762" cy="646331"/>
          </a:xfrm>
          <a:prstGeom prst="rect">
            <a:avLst/>
          </a:prstGeom>
          <a:noFill/>
        </p:spPr>
        <p:txBody>
          <a:bodyPr wrap="square">
            <a:spAutoFit/>
          </a:bodyPr>
          <a:lstStyle/>
          <a:p>
            <a:r>
              <a:rPr lang="en-GB" sz="3600" dirty="0">
                <a:solidFill>
                  <a:srgbClr val="1C5FAA"/>
                </a:solidFill>
                <a:latin typeface="Raleway SemiBold" pitchFamily="2" charset="0"/>
              </a:rPr>
              <a:t>Carbon Sequestration</a:t>
            </a:r>
          </a:p>
        </p:txBody>
      </p:sp>
      <p:sp>
        <p:nvSpPr>
          <p:cNvPr id="17" name="Rectangle: Rounded Corners 16">
            <a:extLst>
              <a:ext uri="{FF2B5EF4-FFF2-40B4-BE49-F238E27FC236}">
                <a16:creationId xmlns:a16="http://schemas.microsoft.com/office/drawing/2014/main" id="{1B1D25D5-A491-7A22-ADA9-5508F6894C8D}"/>
              </a:ext>
            </a:extLst>
          </p:cNvPr>
          <p:cNvSpPr/>
          <p:nvPr/>
        </p:nvSpPr>
        <p:spPr>
          <a:xfrm>
            <a:off x="890174" y="2015839"/>
            <a:ext cx="5839652" cy="1188520"/>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8" name="Rectangle 17" descr="Coins">
            <a:extLst>
              <a:ext uri="{FF2B5EF4-FFF2-40B4-BE49-F238E27FC236}">
                <a16:creationId xmlns:a16="http://schemas.microsoft.com/office/drawing/2014/main" id="{95A27C20-F9BC-56D3-E24D-CCE55467812B}"/>
              </a:ext>
            </a:extLst>
          </p:cNvPr>
          <p:cNvSpPr/>
          <p:nvPr/>
        </p:nvSpPr>
        <p:spPr>
          <a:xfrm>
            <a:off x="1249701" y="2283256"/>
            <a:ext cx="653686" cy="653686"/>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grpSp>
        <p:nvGrpSpPr>
          <p:cNvPr id="19" name="Group 18">
            <a:extLst>
              <a:ext uri="{FF2B5EF4-FFF2-40B4-BE49-F238E27FC236}">
                <a16:creationId xmlns:a16="http://schemas.microsoft.com/office/drawing/2014/main" id="{E7E5869F-5E24-23D7-1F2A-39B6DD09ED52}"/>
              </a:ext>
            </a:extLst>
          </p:cNvPr>
          <p:cNvGrpSpPr/>
          <p:nvPr/>
        </p:nvGrpSpPr>
        <p:grpSpPr>
          <a:xfrm>
            <a:off x="2262914" y="2015839"/>
            <a:ext cx="4466911" cy="1188520"/>
            <a:chOff x="1372740" y="507"/>
            <a:chExt cx="4466911" cy="1188520"/>
          </a:xfrm>
        </p:grpSpPr>
        <p:sp>
          <p:nvSpPr>
            <p:cNvPr id="29" name="Rectangle 28">
              <a:extLst>
                <a:ext uri="{FF2B5EF4-FFF2-40B4-BE49-F238E27FC236}">
                  <a16:creationId xmlns:a16="http://schemas.microsoft.com/office/drawing/2014/main" id="{EEBF66FE-116B-7684-268B-D5677C9C0CE0}"/>
                </a:ext>
              </a:extLst>
            </p:cNvPr>
            <p:cNvSpPr/>
            <p:nvPr/>
          </p:nvSpPr>
          <p:spPr>
            <a:xfrm>
              <a:off x="1372740" y="507"/>
              <a:ext cx="4466911" cy="11885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30" name="TextBox 29">
              <a:extLst>
                <a:ext uri="{FF2B5EF4-FFF2-40B4-BE49-F238E27FC236}">
                  <a16:creationId xmlns:a16="http://schemas.microsoft.com/office/drawing/2014/main" id="{F6F5B0D6-0E7F-CDC4-880C-E004DE784ECB}"/>
                </a:ext>
              </a:extLst>
            </p:cNvPr>
            <p:cNvSpPr txBox="1"/>
            <p:nvPr/>
          </p:nvSpPr>
          <p:spPr>
            <a:xfrm>
              <a:off x="1372740" y="507"/>
              <a:ext cx="4466911" cy="11885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5785" tIns="125785" rIns="125785" bIns="125785" numCol="1" spcCol="1270" anchor="ctr" anchorCtr="0">
              <a:noAutofit/>
            </a:bodyPr>
            <a:lstStyle/>
            <a:p>
              <a:pPr marL="0" lvl="0" indent="0" algn="l" defTabSz="666750">
                <a:lnSpc>
                  <a:spcPct val="100000"/>
                </a:lnSpc>
                <a:spcBef>
                  <a:spcPct val="0"/>
                </a:spcBef>
                <a:spcAft>
                  <a:spcPct val="35000"/>
                </a:spcAft>
                <a:buNone/>
              </a:pPr>
              <a:r>
                <a:rPr lang="en-GB" sz="1500" kern="1200" dirty="0">
                  <a:latin typeface="Raleway" pitchFamily="2" charset="0"/>
                  <a:ea typeface="Tahoma" panose="020B0604030504040204" pitchFamily="34" charset="0"/>
                  <a:cs typeface="Tahoma" panose="020B0604030504040204" pitchFamily="34" charset="0"/>
                </a:rPr>
                <a:t>An average project can sequester 450 tonnes of carbon per hectare over 50 years, claiming 450 carbon credits, costing over £35,000 (hybrid scenario).</a:t>
              </a:r>
              <a:endParaRPr lang="en-US" sz="1500" kern="1200" dirty="0">
                <a:latin typeface="Raleway" pitchFamily="2" charset="0"/>
                <a:ea typeface="Tahoma" panose="020B0604030504040204" pitchFamily="34" charset="0"/>
                <a:cs typeface="Tahoma" panose="020B0604030504040204" pitchFamily="34" charset="0"/>
              </a:endParaRPr>
            </a:p>
          </p:txBody>
        </p:sp>
      </p:grpSp>
      <p:sp>
        <p:nvSpPr>
          <p:cNvPr id="20" name="Rectangle: Rounded Corners 19">
            <a:extLst>
              <a:ext uri="{FF2B5EF4-FFF2-40B4-BE49-F238E27FC236}">
                <a16:creationId xmlns:a16="http://schemas.microsoft.com/office/drawing/2014/main" id="{9B09B724-6FC3-88D8-3ADF-27CE901267B3}"/>
              </a:ext>
            </a:extLst>
          </p:cNvPr>
          <p:cNvSpPr/>
          <p:nvPr/>
        </p:nvSpPr>
        <p:spPr>
          <a:xfrm>
            <a:off x="890174" y="3501490"/>
            <a:ext cx="5839652" cy="1188520"/>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1" name="Rectangle 20" descr="Windmill">
            <a:extLst>
              <a:ext uri="{FF2B5EF4-FFF2-40B4-BE49-F238E27FC236}">
                <a16:creationId xmlns:a16="http://schemas.microsoft.com/office/drawing/2014/main" id="{A76727D5-EDB7-FCE3-6CA3-293037C0DC75}"/>
              </a:ext>
            </a:extLst>
          </p:cNvPr>
          <p:cNvSpPr/>
          <p:nvPr/>
        </p:nvSpPr>
        <p:spPr>
          <a:xfrm>
            <a:off x="1249701" y="3768907"/>
            <a:ext cx="653686" cy="653686"/>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grpSp>
        <p:nvGrpSpPr>
          <p:cNvPr id="22" name="Group 21">
            <a:extLst>
              <a:ext uri="{FF2B5EF4-FFF2-40B4-BE49-F238E27FC236}">
                <a16:creationId xmlns:a16="http://schemas.microsoft.com/office/drawing/2014/main" id="{6A9BBCFB-5CF7-5031-AD06-286D8B1FE09B}"/>
              </a:ext>
            </a:extLst>
          </p:cNvPr>
          <p:cNvGrpSpPr/>
          <p:nvPr/>
        </p:nvGrpSpPr>
        <p:grpSpPr>
          <a:xfrm>
            <a:off x="2262914" y="3501490"/>
            <a:ext cx="4466911" cy="1188520"/>
            <a:chOff x="1372740" y="1486158"/>
            <a:chExt cx="4466911" cy="1188520"/>
          </a:xfrm>
        </p:grpSpPr>
        <p:sp>
          <p:nvSpPr>
            <p:cNvPr id="27" name="Rectangle 26">
              <a:extLst>
                <a:ext uri="{FF2B5EF4-FFF2-40B4-BE49-F238E27FC236}">
                  <a16:creationId xmlns:a16="http://schemas.microsoft.com/office/drawing/2014/main" id="{69EE41E7-8521-D05D-ECE9-0F560359098F}"/>
                </a:ext>
              </a:extLst>
            </p:cNvPr>
            <p:cNvSpPr/>
            <p:nvPr/>
          </p:nvSpPr>
          <p:spPr>
            <a:xfrm>
              <a:off x="1372740" y="1486158"/>
              <a:ext cx="4466911" cy="11885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28" name="TextBox 27">
              <a:extLst>
                <a:ext uri="{FF2B5EF4-FFF2-40B4-BE49-F238E27FC236}">
                  <a16:creationId xmlns:a16="http://schemas.microsoft.com/office/drawing/2014/main" id="{A736BE3A-0ED7-315E-2E74-6FB20E0D32E3}"/>
                </a:ext>
              </a:extLst>
            </p:cNvPr>
            <p:cNvSpPr txBox="1"/>
            <p:nvPr/>
          </p:nvSpPr>
          <p:spPr>
            <a:xfrm>
              <a:off x="1372740" y="1486158"/>
              <a:ext cx="4466911" cy="11885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5785" tIns="125785" rIns="125785" bIns="125785" numCol="1" spcCol="1270" anchor="ctr" anchorCtr="0">
              <a:noAutofit/>
            </a:bodyPr>
            <a:lstStyle/>
            <a:p>
              <a:pPr marL="0" lvl="0" indent="0" algn="l" defTabSz="666750">
                <a:lnSpc>
                  <a:spcPct val="100000"/>
                </a:lnSpc>
                <a:spcBef>
                  <a:spcPct val="0"/>
                </a:spcBef>
                <a:spcAft>
                  <a:spcPct val="35000"/>
                </a:spcAft>
                <a:buNone/>
              </a:pPr>
              <a:r>
                <a:rPr lang="en-GB" sz="1500" kern="1200" dirty="0">
                  <a:latin typeface="Raleway" pitchFamily="2" charset="0"/>
                  <a:ea typeface="Tahoma" panose="020B0604030504040204" pitchFamily="34" charset="0"/>
                  <a:cs typeface="Tahoma" panose="020B0604030504040204" pitchFamily="34" charset="0"/>
                </a:rPr>
                <a:t>Carbon credits will become a financial investment due to high demand and limited supply. You can generate your own carbon credits through WCC.</a:t>
              </a:r>
              <a:endParaRPr lang="en-US" sz="1500" kern="1200" dirty="0">
                <a:latin typeface="Raleway" pitchFamily="2" charset="0"/>
                <a:ea typeface="Tahoma" panose="020B0604030504040204" pitchFamily="34" charset="0"/>
                <a:cs typeface="Tahoma" panose="020B0604030504040204" pitchFamily="34" charset="0"/>
              </a:endParaRPr>
            </a:p>
          </p:txBody>
        </p:sp>
      </p:grpSp>
      <p:sp>
        <p:nvSpPr>
          <p:cNvPr id="23" name="Rectangle 22" descr="Plant">
            <a:extLst>
              <a:ext uri="{FF2B5EF4-FFF2-40B4-BE49-F238E27FC236}">
                <a16:creationId xmlns:a16="http://schemas.microsoft.com/office/drawing/2014/main" id="{DC40EC6C-945D-C732-7E33-EA7AA6DA77DE}"/>
              </a:ext>
            </a:extLst>
          </p:cNvPr>
          <p:cNvSpPr/>
          <p:nvPr/>
        </p:nvSpPr>
        <p:spPr>
          <a:xfrm>
            <a:off x="1249701" y="5254557"/>
            <a:ext cx="653686" cy="653686"/>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grpSp>
        <p:nvGrpSpPr>
          <p:cNvPr id="24" name="Group 23">
            <a:extLst>
              <a:ext uri="{FF2B5EF4-FFF2-40B4-BE49-F238E27FC236}">
                <a16:creationId xmlns:a16="http://schemas.microsoft.com/office/drawing/2014/main" id="{63D71E57-80B7-FECB-0DFC-C142572ECA58}"/>
              </a:ext>
            </a:extLst>
          </p:cNvPr>
          <p:cNvGrpSpPr/>
          <p:nvPr/>
        </p:nvGrpSpPr>
        <p:grpSpPr>
          <a:xfrm>
            <a:off x="2262914" y="4987140"/>
            <a:ext cx="4466911" cy="1188520"/>
            <a:chOff x="1372740" y="2971808"/>
            <a:chExt cx="4466911" cy="1188520"/>
          </a:xfrm>
        </p:grpSpPr>
        <p:sp>
          <p:nvSpPr>
            <p:cNvPr id="25" name="Rectangle 24">
              <a:extLst>
                <a:ext uri="{FF2B5EF4-FFF2-40B4-BE49-F238E27FC236}">
                  <a16:creationId xmlns:a16="http://schemas.microsoft.com/office/drawing/2014/main" id="{EE0CAAC3-5A22-BBA9-5F88-ACA48A69214E}"/>
                </a:ext>
              </a:extLst>
            </p:cNvPr>
            <p:cNvSpPr/>
            <p:nvPr/>
          </p:nvSpPr>
          <p:spPr>
            <a:xfrm>
              <a:off x="1372740" y="2971808"/>
              <a:ext cx="4466911" cy="11885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26" name="TextBox 25">
              <a:extLst>
                <a:ext uri="{FF2B5EF4-FFF2-40B4-BE49-F238E27FC236}">
                  <a16:creationId xmlns:a16="http://schemas.microsoft.com/office/drawing/2014/main" id="{ED086256-E3D9-C097-3AC8-3B4D1D6B3F84}"/>
                </a:ext>
              </a:extLst>
            </p:cNvPr>
            <p:cNvSpPr txBox="1"/>
            <p:nvPr/>
          </p:nvSpPr>
          <p:spPr>
            <a:xfrm>
              <a:off x="1372740" y="2971808"/>
              <a:ext cx="4466911" cy="11885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5785" tIns="125785" rIns="125785" bIns="125785" numCol="1" spcCol="1270" anchor="ctr" anchorCtr="0">
              <a:noAutofit/>
            </a:bodyPr>
            <a:lstStyle/>
            <a:p>
              <a:pPr marL="0" lvl="0" indent="0" algn="l" defTabSz="666750">
                <a:lnSpc>
                  <a:spcPct val="100000"/>
                </a:lnSpc>
                <a:spcBef>
                  <a:spcPct val="0"/>
                </a:spcBef>
                <a:spcAft>
                  <a:spcPct val="35000"/>
                </a:spcAft>
                <a:buNone/>
              </a:pPr>
              <a:r>
                <a:rPr lang="en-US" sz="1500" kern="1200" dirty="0">
                  <a:latin typeface="Raleway" pitchFamily="2" charset="0"/>
                  <a:ea typeface="Tahoma" panose="020B0604030504040204" pitchFamily="34" charset="0"/>
                  <a:cs typeface="Tahoma" panose="020B0604030504040204" pitchFamily="34" charset="0"/>
                </a:rPr>
                <a:t>Planting on your land now can help you achieve net-zero more cost-effectively by generating carbon credits through sequestration. </a:t>
              </a:r>
            </a:p>
          </p:txBody>
        </p:sp>
      </p:grpSp>
      <p:pic>
        <p:nvPicPr>
          <p:cNvPr id="32" name="Graphic 31">
            <a:extLst>
              <a:ext uri="{FF2B5EF4-FFF2-40B4-BE49-F238E27FC236}">
                <a16:creationId xmlns:a16="http://schemas.microsoft.com/office/drawing/2014/main" id="{CFDDC42E-907C-21E6-BF4F-F1F5C8E968E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88544" y="2405123"/>
            <a:ext cx="5077261" cy="3503120"/>
          </a:xfrm>
          <a:prstGeom prst="rect">
            <a:avLst/>
          </a:prstGeom>
        </p:spPr>
      </p:pic>
      <p:sp>
        <p:nvSpPr>
          <p:cNvPr id="34" name="TextBox 33">
            <a:extLst>
              <a:ext uri="{FF2B5EF4-FFF2-40B4-BE49-F238E27FC236}">
                <a16:creationId xmlns:a16="http://schemas.microsoft.com/office/drawing/2014/main" id="{5C063683-E530-2D46-B827-4948893F1045}"/>
              </a:ext>
            </a:extLst>
          </p:cNvPr>
          <p:cNvSpPr txBox="1"/>
          <p:nvPr/>
        </p:nvSpPr>
        <p:spPr>
          <a:xfrm>
            <a:off x="6888544" y="1534410"/>
            <a:ext cx="4983980" cy="830997"/>
          </a:xfrm>
          <a:prstGeom prst="rect">
            <a:avLst/>
          </a:prstGeom>
          <a:noFill/>
        </p:spPr>
        <p:txBody>
          <a:bodyPr wrap="square">
            <a:spAutoFit/>
          </a:bodyPr>
          <a:lstStyle/>
          <a:p>
            <a:pPr marL="285750" indent="-285750" defTabSz="548640">
              <a:spcAft>
                <a:spcPts val="600"/>
              </a:spcAft>
              <a:buFont typeface="Wingdings" panose="05000000000000000000" pitchFamily="2" charset="2"/>
              <a:buChar char="Ø"/>
            </a:pPr>
            <a:r>
              <a:rPr lang="en-GB" sz="1600" dirty="0">
                <a:latin typeface="Raleway" pitchFamily="2" charset="0"/>
                <a:ea typeface="Tahoma" panose="020B0604030504040204" pitchFamily="34" charset="0"/>
                <a:cs typeface="Tahoma" panose="020B0604030504040204" pitchFamily="34" charset="0"/>
              </a:rPr>
              <a:t>Carbon Sequestration is capturing, removal and storage of carbon dioxide </a:t>
            </a:r>
            <a:r>
              <a:rPr lang="en-US" sz="1600" b="0" i="0" dirty="0">
                <a:effectLst/>
                <a:latin typeface="Raleway" pitchFamily="2" charset="0"/>
                <a:ea typeface="Tahoma" panose="020B0604030504040204" pitchFamily="34" charset="0"/>
                <a:cs typeface="Tahoma" panose="020B0604030504040204" pitchFamily="34" charset="0"/>
              </a:rPr>
              <a:t>(CO</a:t>
            </a:r>
            <a:r>
              <a:rPr lang="en-US" sz="1600" b="0" i="0" baseline="-25000" dirty="0">
                <a:effectLst/>
                <a:latin typeface="Raleway" pitchFamily="2" charset="0"/>
                <a:ea typeface="Tahoma" panose="020B0604030504040204" pitchFamily="34" charset="0"/>
                <a:cs typeface="Tahoma" panose="020B0604030504040204" pitchFamily="34" charset="0"/>
              </a:rPr>
              <a:t>2</a:t>
            </a:r>
            <a:r>
              <a:rPr lang="en-US" sz="1600" b="0" i="0" dirty="0">
                <a:effectLst/>
                <a:latin typeface="Raleway" pitchFamily="2" charset="0"/>
                <a:ea typeface="Tahoma" panose="020B0604030504040204" pitchFamily="34" charset="0"/>
                <a:cs typeface="Tahoma" panose="020B0604030504040204" pitchFamily="34" charset="0"/>
              </a:rPr>
              <a:t>)</a:t>
            </a:r>
            <a:r>
              <a:rPr lang="en-GB" sz="1600" dirty="0">
                <a:latin typeface="Raleway" pitchFamily="2" charset="0"/>
                <a:ea typeface="Tahoma" panose="020B0604030504040204" pitchFamily="34" charset="0"/>
                <a:cs typeface="Tahoma" panose="020B0604030504040204" pitchFamily="34" charset="0"/>
              </a:rPr>
              <a:t>. A method for removing carbon from the atmosphere</a:t>
            </a:r>
            <a:endParaRPr lang="en-GB" sz="3600" dirty="0">
              <a:latin typeface="Raleway" pitchFamily="2" charset="0"/>
              <a:ea typeface="Tahoma" panose="020B0604030504040204" pitchFamily="34" charset="0"/>
              <a:cs typeface="Tahoma" panose="020B0604030504040204" pitchFamily="34" charset="0"/>
            </a:endParaRPr>
          </a:p>
        </p:txBody>
      </p:sp>
      <p:sp>
        <p:nvSpPr>
          <p:cNvPr id="35" name="TextBox 34">
            <a:extLst>
              <a:ext uri="{FF2B5EF4-FFF2-40B4-BE49-F238E27FC236}">
                <a16:creationId xmlns:a16="http://schemas.microsoft.com/office/drawing/2014/main" id="{70458025-A08C-3718-EE66-EB75B08BBE1C}"/>
              </a:ext>
            </a:extLst>
          </p:cNvPr>
          <p:cNvSpPr txBox="1"/>
          <p:nvPr/>
        </p:nvSpPr>
        <p:spPr>
          <a:xfrm>
            <a:off x="6600945" y="6097651"/>
            <a:ext cx="5852845" cy="215444"/>
          </a:xfrm>
          <a:prstGeom prst="rect">
            <a:avLst/>
          </a:prstGeom>
          <a:noFill/>
        </p:spPr>
        <p:txBody>
          <a:bodyPr wrap="square" rtlCol="0">
            <a:spAutoFit/>
          </a:bodyPr>
          <a:lstStyle/>
          <a:p>
            <a:pPr defTabSz="548640">
              <a:spcAft>
                <a:spcPts val="600"/>
              </a:spcAft>
            </a:pPr>
            <a:r>
              <a:rPr lang="en-GB" sz="800" i="1" kern="1200" dirty="0">
                <a:solidFill>
                  <a:schemeClr val="tx1"/>
                </a:solidFill>
                <a:latin typeface="Tahoma" panose="020B0604030504040204" pitchFamily="34" charset="0"/>
                <a:ea typeface="Tahoma" panose="020B0604030504040204" pitchFamily="34" charset="0"/>
                <a:cs typeface="Tahoma" panose="020B0604030504040204" pitchFamily="34" charset="0"/>
              </a:rPr>
              <a:t>Figure 1. Carbon sequestration curve of mixed native woodland (taken from Woodland Carbon Code Carbon Calculator) </a:t>
            </a:r>
            <a:endParaRPr lang="en-GB" sz="800" i="1" dirty="0">
              <a:latin typeface="Tahoma" panose="020B0604030504040204" pitchFamily="34" charset="0"/>
              <a:ea typeface="Tahoma" panose="020B0604030504040204" pitchFamily="34" charset="0"/>
              <a:cs typeface="Tahoma" panose="020B0604030504040204" pitchFamily="34" charset="0"/>
            </a:endParaRPr>
          </a:p>
        </p:txBody>
      </p:sp>
      <p:sp>
        <p:nvSpPr>
          <p:cNvPr id="36" name="TextBox 35">
            <a:extLst>
              <a:ext uri="{FF2B5EF4-FFF2-40B4-BE49-F238E27FC236}">
                <a16:creationId xmlns:a16="http://schemas.microsoft.com/office/drawing/2014/main" id="{9B114BD7-6E84-ED0E-E400-7804656AAE69}"/>
              </a:ext>
            </a:extLst>
          </p:cNvPr>
          <p:cNvSpPr txBox="1"/>
          <p:nvPr/>
        </p:nvSpPr>
        <p:spPr>
          <a:xfrm>
            <a:off x="8886611" y="6392527"/>
            <a:ext cx="3697674" cy="193899"/>
          </a:xfrm>
          <a:prstGeom prst="rect">
            <a:avLst/>
          </a:prstGeom>
          <a:noFill/>
        </p:spPr>
        <p:txBody>
          <a:bodyPr wrap="square">
            <a:spAutoFit/>
          </a:bodyPr>
          <a:lstStyle/>
          <a:p>
            <a:pPr defTabSz="548640">
              <a:spcAft>
                <a:spcPts val="600"/>
              </a:spcAft>
            </a:pPr>
            <a:r>
              <a:rPr lang="en-GB" sz="660" kern="1200" dirty="0">
                <a:solidFill>
                  <a:schemeClr val="tx1"/>
                </a:solidFill>
                <a:latin typeface="+mn-lt"/>
                <a:ea typeface="+mn-ea"/>
                <a:cs typeface="+mn-cs"/>
                <a:hlinkClick r:id="rId10"/>
              </a:rPr>
              <a:t>https://www.statista.com/statistics/1284060/forecast-carbon-offset-prices-by-scenario/</a:t>
            </a:r>
            <a:r>
              <a:rPr lang="en-GB" sz="660" kern="1200" dirty="0">
                <a:solidFill>
                  <a:schemeClr val="tx1"/>
                </a:solidFill>
                <a:latin typeface="+mn-lt"/>
                <a:ea typeface="+mn-ea"/>
                <a:cs typeface="+mn-cs"/>
              </a:rPr>
              <a:t> </a:t>
            </a:r>
            <a:endParaRPr lang="en-GB" sz="1100" dirty="0"/>
          </a:p>
        </p:txBody>
      </p:sp>
    </p:spTree>
    <p:extLst>
      <p:ext uri="{BB962C8B-B14F-4D97-AF65-F5344CB8AC3E}">
        <p14:creationId xmlns:p14="http://schemas.microsoft.com/office/powerpoint/2010/main" val="2262235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AB8126-19CC-1B7D-98A3-5DC47A8B1625}"/>
              </a:ext>
            </a:extLst>
          </p:cNvPr>
          <p:cNvSpPr>
            <a:spLocks noGrp="1"/>
          </p:cNvSpPr>
          <p:nvPr>
            <p:ph idx="1"/>
          </p:nvPr>
        </p:nvSpPr>
        <p:spPr>
          <a:xfrm>
            <a:off x="982133" y="1524000"/>
            <a:ext cx="10371667" cy="4560728"/>
          </a:xfrm>
        </p:spPr>
        <p:txBody>
          <a:bodyPr>
            <a:normAutofit/>
          </a:bodyPr>
          <a:lstStyle/>
          <a:p>
            <a:pPr marL="0" indent="0" algn="l" rtl="0" fontAlgn="base">
              <a:buNone/>
            </a:pPr>
            <a:r>
              <a:rPr lang="en-US" sz="1800" b="0" i="0" dirty="0">
                <a:solidFill>
                  <a:srgbClr val="000000"/>
                </a:solidFill>
                <a:effectLst/>
              </a:rPr>
              <a:t>A list of funding and grants support to apply for institutions to support the delivery of woodland creation as well as planning and design planning to support the Woodland Carbon Code Credits. For further details on grants and funding,</a:t>
            </a:r>
          </a:p>
          <a:p>
            <a:pPr marL="0" indent="0" algn="l" rtl="0" fontAlgn="base">
              <a:buNone/>
            </a:pPr>
            <a:endParaRPr lang="en-US" sz="1800" b="0" i="0" dirty="0">
              <a:solidFill>
                <a:srgbClr val="000000"/>
              </a:solidFill>
              <a:effectLst/>
            </a:endParaRPr>
          </a:p>
          <a:p>
            <a:pPr marL="342900" indent="-342900" algn="l" rtl="0" fontAlgn="base">
              <a:buFont typeface="+mj-lt"/>
              <a:buAutoNum type="arabicPeriod"/>
            </a:pPr>
            <a:r>
              <a:rPr lang="en-US" sz="1800" b="0" i="0" u="sng" strike="noStrike" dirty="0">
                <a:solidFill>
                  <a:srgbClr val="0563C1"/>
                </a:solidFill>
                <a:effectLst/>
                <a:hlinkClick r:id="rId2"/>
              </a:rPr>
              <a:t>Woodland Creation Planning Grant (WCPG) </a:t>
            </a:r>
            <a:endParaRPr lang="en-US" sz="1800" b="0" i="0" u="sng" strike="noStrike" dirty="0">
              <a:solidFill>
                <a:srgbClr val="0563C1"/>
              </a:solidFill>
              <a:effectLst/>
            </a:endParaRPr>
          </a:p>
          <a:p>
            <a:pPr marL="342900" indent="-342900" algn="l" rtl="0" fontAlgn="base">
              <a:buFont typeface="+mj-lt"/>
              <a:buAutoNum type="arabicPeriod"/>
            </a:pPr>
            <a:r>
              <a:rPr lang="en-US" sz="1800" b="0" i="0" u="sng" strike="noStrike" dirty="0">
                <a:solidFill>
                  <a:srgbClr val="881798"/>
                </a:solidFill>
                <a:effectLst/>
                <a:hlinkClick r:id="rId3"/>
              </a:rPr>
              <a:t>England Woodland Creation Offer (EWCO)</a:t>
            </a:r>
            <a:r>
              <a:rPr lang="en-US" sz="1800" b="0" i="0" dirty="0">
                <a:solidFill>
                  <a:srgbClr val="000000"/>
                </a:solidFill>
                <a:effectLst/>
                <a:hlinkClick r:id="rId3"/>
              </a:rPr>
              <a:t>  </a:t>
            </a:r>
            <a:endParaRPr lang="en-US" sz="1800" b="0" i="0" dirty="0">
              <a:solidFill>
                <a:srgbClr val="000000"/>
              </a:solidFill>
              <a:effectLst/>
            </a:endParaRPr>
          </a:p>
          <a:p>
            <a:pPr marL="342900" indent="-342900" algn="l" rtl="0" fontAlgn="base">
              <a:buFont typeface="+mj-lt"/>
              <a:buAutoNum type="arabicPeriod"/>
            </a:pPr>
            <a:r>
              <a:rPr lang="en-US" sz="1800" b="0" i="0" u="sng" strike="noStrike" dirty="0">
                <a:solidFill>
                  <a:srgbClr val="0563C1"/>
                </a:solidFill>
                <a:effectLst/>
                <a:hlinkClick r:id="rId4"/>
              </a:rPr>
              <a:t>Urban Tree Challenge Fund </a:t>
            </a:r>
            <a:r>
              <a:rPr lang="en-US" sz="1800" b="0" i="0" dirty="0">
                <a:solidFill>
                  <a:srgbClr val="000000"/>
                </a:solidFill>
                <a:effectLst/>
              </a:rPr>
              <a:t> </a:t>
            </a:r>
            <a:r>
              <a:rPr lang="en-US" sz="1800" b="0" i="0" dirty="0">
                <a:solidFill>
                  <a:srgbClr val="0078D4"/>
                </a:solidFill>
                <a:effectLst/>
              </a:rPr>
              <a:t> </a:t>
            </a:r>
            <a:endParaRPr lang="en-US" sz="1800" b="0" i="0" dirty="0">
              <a:solidFill>
                <a:srgbClr val="000000"/>
              </a:solidFill>
              <a:effectLst/>
            </a:endParaRPr>
          </a:p>
          <a:p>
            <a:pPr marL="342900" indent="-342900" algn="l" rtl="0" fontAlgn="base">
              <a:buFont typeface="+mj-lt"/>
              <a:buAutoNum type="arabicPeriod"/>
            </a:pPr>
            <a:r>
              <a:rPr lang="en-US" sz="1800" b="0" i="0" u="sng" strike="noStrike" dirty="0">
                <a:solidFill>
                  <a:srgbClr val="0563C1"/>
                </a:solidFill>
                <a:effectLst/>
                <a:hlinkClick r:id="rId5"/>
              </a:rPr>
              <a:t>Community Forest</a:t>
            </a:r>
            <a:r>
              <a:rPr lang="en-US" sz="1800" b="0" i="0" dirty="0">
                <a:solidFill>
                  <a:srgbClr val="000000"/>
                </a:solidFill>
                <a:effectLst/>
              </a:rPr>
              <a:t> – Trees for Climate  </a:t>
            </a:r>
          </a:p>
          <a:p>
            <a:pPr marL="342900" indent="-342900" algn="l" rtl="0" fontAlgn="base">
              <a:buFont typeface="+mj-lt"/>
              <a:buAutoNum type="arabicPeriod"/>
            </a:pPr>
            <a:r>
              <a:rPr lang="en-US" sz="1800" b="0" i="0" u="sng" strike="noStrike" dirty="0">
                <a:solidFill>
                  <a:srgbClr val="0563C1"/>
                </a:solidFill>
                <a:effectLst/>
                <a:hlinkClick r:id="rId6"/>
              </a:rPr>
              <a:t>The Woodland Trust</a:t>
            </a:r>
            <a:r>
              <a:rPr lang="en-US" sz="1800" b="0" i="0" dirty="0">
                <a:solidFill>
                  <a:srgbClr val="000000"/>
                </a:solidFill>
                <a:effectLst/>
                <a:hlinkClick r:id="rId6"/>
              </a:rPr>
              <a:t> </a:t>
            </a:r>
            <a:r>
              <a:rPr lang="en-US" sz="1800" b="0" i="0" dirty="0">
                <a:solidFill>
                  <a:srgbClr val="000000"/>
                </a:solidFill>
                <a:effectLst/>
              </a:rPr>
              <a:t>– Schools and communities  </a:t>
            </a:r>
          </a:p>
          <a:p>
            <a:pPr marL="342900" indent="-342900" algn="l" rtl="0" fontAlgn="base">
              <a:buFont typeface="+mj-lt"/>
              <a:buAutoNum type="arabicPeriod"/>
            </a:pPr>
            <a:r>
              <a:rPr lang="en-US" sz="1800" b="0" i="0" u="sng" strike="noStrike" dirty="0">
                <a:solidFill>
                  <a:srgbClr val="0563C1"/>
                </a:solidFill>
                <a:effectLst/>
                <a:hlinkClick r:id="rId7"/>
              </a:rPr>
              <a:t>The National Highway’s</a:t>
            </a:r>
            <a:r>
              <a:rPr lang="en-US" sz="1800" b="0" i="0" dirty="0">
                <a:solidFill>
                  <a:srgbClr val="000000"/>
                </a:solidFill>
                <a:effectLst/>
              </a:rPr>
              <a:t> - Tree Planting Scheme</a:t>
            </a:r>
            <a:r>
              <a:rPr lang="en-US" sz="1800" b="0" i="0" dirty="0">
                <a:effectLst/>
              </a:rPr>
              <a:t>, the Net-Zero Highways Plan </a:t>
            </a:r>
          </a:p>
          <a:p>
            <a:pPr marL="342900" indent="-342900" algn="l" rtl="0" fontAlgn="base">
              <a:buFont typeface="+mj-lt"/>
              <a:buAutoNum type="arabicPeriod"/>
            </a:pPr>
            <a:r>
              <a:rPr lang="en-US" sz="1800" b="0" i="0" u="sng" strike="noStrike" dirty="0" err="1">
                <a:solidFill>
                  <a:srgbClr val="0563C1"/>
                </a:solidFill>
                <a:effectLst/>
                <a:hlinkClick r:id="rId8"/>
              </a:rPr>
              <a:t>Earthwatch</a:t>
            </a:r>
            <a:r>
              <a:rPr lang="en-US" sz="1800" b="0" i="0" u="sng" strike="noStrike" dirty="0">
                <a:solidFill>
                  <a:srgbClr val="0563C1"/>
                </a:solidFill>
                <a:effectLst/>
                <a:hlinkClick r:id="rId8"/>
              </a:rPr>
              <a:t> Europe</a:t>
            </a:r>
            <a:r>
              <a:rPr lang="en-US" sz="1800" b="0" i="0" dirty="0">
                <a:solidFill>
                  <a:srgbClr val="000000"/>
                </a:solidFill>
                <a:effectLst/>
              </a:rPr>
              <a:t> – Tiny Forest </a:t>
            </a:r>
          </a:p>
          <a:p>
            <a:endParaRPr lang="en-GB" dirty="0"/>
          </a:p>
        </p:txBody>
      </p:sp>
      <p:sp>
        <p:nvSpPr>
          <p:cNvPr id="3" name="TextBox 2">
            <a:extLst>
              <a:ext uri="{FF2B5EF4-FFF2-40B4-BE49-F238E27FC236}">
                <a16:creationId xmlns:a16="http://schemas.microsoft.com/office/drawing/2014/main" id="{C339B32E-58FC-0191-4117-AE05A237C2AA}"/>
              </a:ext>
            </a:extLst>
          </p:cNvPr>
          <p:cNvSpPr txBox="1"/>
          <p:nvPr/>
        </p:nvSpPr>
        <p:spPr>
          <a:xfrm>
            <a:off x="982133" y="685991"/>
            <a:ext cx="7098507" cy="646331"/>
          </a:xfrm>
          <a:prstGeom prst="rect">
            <a:avLst/>
          </a:prstGeom>
          <a:noFill/>
        </p:spPr>
        <p:txBody>
          <a:bodyPr wrap="square">
            <a:spAutoFit/>
          </a:bodyPr>
          <a:lstStyle/>
          <a:p>
            <a:r>
              <a:rPr lang="en-GB" sz="3600" dirty="0">
                <a:solidFill>
                  <a:srgbClr val="1C5FAA"/>
                </a:solidFill>
                <a:latin typeface="Raleway SemiBold" pitchFamily="2" charset="0"/>
              </a:rPr>
              <a:t>Grants and Funding Support</a:t>
            </a:r>
          </a:p>
        </p:txBody>
      </p:sp>
    </p:spTree>
    <p:extLst>
      <p:ext uri="{BB962C8B-B14F-4D97-AF65-F5344CB8AC3E}">
        <p14:creationId xmlns:p14="http://schemas.microsoft.com/office/powerpoint/2010/main" val="12513255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0A82F691CC26A45BB748004A54C0C63" ma:contentTypeVersion="20" ma:contentTypeDescription="Create a new document." ma:contentTypeScope="" ma:versionID="f3c61ed22a4e9291596dcd1307e7a67a">
  <xsd:schema xmlns:xsd="http://www.w3.org/2001/XMLSchema" xmlns:xs="http://www.w3.org/2001/XMLSchema" xmlns:p="http://schemas.microsoft.com/office/2006/metadata/properties" xmlns:ns1="http://schemas.microsoft.com/sharepoint/v3" xmlns:ns2="bac58e29-0c23-4090-b611-ed602008453e" xmlns:ns3="2213ecb7-d87a-4aba-b21b-ec7ca04e5a58" targetNamespace="http://schemas.microsoft.com/office/2006/metadata/properties" ma:root="true" ma:fieldsID="41f0edd34ba686842bda17eef15a68e3" ns1:_="" ns2:_="" ns3:_="">
    <xsd:import namespace="http://schemas.microsoft.com/sharepoint/v3"/>
    <xsd:import namespace="bac58e29-0c23-4090-b611-ed602008453e"/>
    <xsd:import namespace="2213ecb7-d87a-4aba-b21b-ec7ca04e5a5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c58e29-0c23-4090-b611-ed60200845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6c6c170-7366-48ed-88e6-2840e021297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213ecb7-d87a-4aba-b21b-ec7ca04e5a5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2a8d26b-852d-45c4-8141-779065016c1b}" ma:internalName="TaxCatchAll" ma:showField="CatchAllData" ma:web="2213ecb7-d87a-4aba-b21b-ec7ca04e5a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213ecb7-d87a-4aba-b21b-ec7ca04e5a58" xsi:nil="true"/>
    <lcf76f155ced4ddcb4097134ff3c332f xmlns="bac58e29-0c23-4090-b611-ed602008453e">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EE92A2A8-FE7E-45F0-BEDE-44B0F5841DC3}">
  <ds:schemaRefs>
    <ds:schemaRef ds:uri="http://schemas.microsoft.com/sharepoint/v3/contenttype/forms"/>
  </ds:schemaRefs>
</ds:datastoreItem>
</file>

<file path=customXml/itemProps2.xml><?xml version="1.0" encoding="utf-8"?>
<ds:datastoreItem xmlns:ds="http://schemas.openxmlformats.org/officeDocument/2006/customXml" ds:itemID="{823B608A-75BF-4089-B565-B6AA0B438D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ac58e29-0c23-4090-b611-ed602008453e"/>
    <ds:schemaRef ds:uri="2213ecb7-d87a-4aba-b21b-ec7ca04e5a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779D59C-083A-4FB3-8AD6-016931CF7F8B}">
  <ds:schemaRefs>
    <ds:schemaRef ds:uri="http://schemas.microsoft.com/sharepoint/v3"/>
    <ds:schemaRef ds:uri="http://schemas.microsoft.com/office/2006/documentManagement/types"/>
    <ds:schemaRef ds:uri="http://purl.org/dc/dcmitype/"/>
    <ds:schemaRef ds:uri="http://www.w3.org/XML/1998/namespace"/>
    <ds:schemaRef ds:uri="http://purl.org/dc/terms/"/>
    <ds:schemaRef ds:uri="http://schemas.microsoft.com/office/infopath/2007/PartnerControls"/>
    <ds:schemaRef ds:uri="http://schemas.openxmlformats.org/package/2006/metadata/core-properties"/>
    <ds:schemaRef ds:uri="2213ecb7-d87a-4aba-b21b-ec7ca04e5a58"/>
    <ds:schemaRef ds:uri="bac58e29-0c23-4090-b611-ed602008453e"/>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524</TotalTime>
  <Words>1605</Words>
  <Application>Microsoft Office PowerPoint</Application>
  <PresentationFormat>Widescreen</PresentationFormat>
  <Paragraphs>155</Paragraphs>
  <Slides>18</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Aptos</vt:lpstr>
      <vt:lpstr>Arial</vt:lpstr>
      <vt:lpstr>Calibri</vt:lpstr>
      <vt:lpstr>Calibri Light</vt:lpstr>
      <vt:lpstr>Raleway</vt:lpstr>
      <vt:lpstr>Raleway SemiBold</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Jenny</dc:creator>
  <cp:lastModifiedBy>GOODWIN, Fiona</cp:lastModifiedBy>
  <cp:revision>12</cp:revision>
  <dcterms:created xsi:type="dcterms:W3CDTF">2023-02-16T11:08:46Z</dcterms:created>
  <dcterms:modified xsi:type="dcterms:W3CDTF">2024-04-08T16:49:51Z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0x01010040A82F691CC26A45BB748004A54C0C63</vt:lpwstr>
  </property>
  <property fmtid="{D5CDD505-2E9C-101B-9397-08002B2CF9AE}" pid="3" name="MediaServiceImageTags">
    <vt:lpwstr/>
  </property>
</Properties>
</file>