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479" r:id="rId2"/>
    <p:sldId id="491" r:id="rId3"/>
    <p:sldId id="412" r:id="rId4"/>
    <p:sldId id="472" r:id="rId5"/>
    <p:sldId id="449" r:id="rId6"/>
    <p:sldId id="473" r:id="rId7"/>
    <p:sldId id="474" r:id="rId8"/>
    <p:sldId id="475" r:id="rId9"/>
    <p:sldId id="480" r:id="rId10"/>
    <p:sldId id="483" r:id="rId11"/>
    <p:sldId id="482" r:id="rId12"/>
    <p:sldId id="485" r:id="rId13"/>
    <p:sldId id="450" r:id="rId14"/>
    <p:sldId id="487" r:id="rId15"/>
    <p:sldId id="484" r:id="rId16"/>
    <p:sldId id="422" r:id="rId17"/>
    <p:sldId id="492" r:id="rId18"/>
    <p:sldId id="423" r:id="rId19"/>
    <p:sldId id="488" r:id="rId20"/>
    <p:sldId id="416" r:id="rId21"/>
    <p:sldId id="417" r:id="rId22"/>
    <p:sldId id="464" r:id="rId23"/>
    <p:sldId id="454" r:id="rId24"/>
    <p:sldId id="455" r:id="rId25"/>
    <p:sldId id="462" r:id="rId26"/>
    <p:sldId id="459" r:id="rId27"/>
    <p:sldId id="461" r:id="rId28"/>
    <p:sldId id="445" r:id="rId29"/>
    <p:sldId id="460" r:id="rId30"/>
    <p:sldId id="466" r:id="rId31"/>
    <p:sldId id="490" r:id="rId32"/>
    <p:sldId id="411" r:id="rId33"/>
    <p:sldId id="476" r:id="rId34"/>
    <p:sldId id="456" r:id="rId35"/>
    <p:sldId id="457" r:id="rId36"/>
    <p:sldId id="458" r:id="rId37"/>
    <p:sldId id="427" r:id="rId38"/>
    <p:sldId id="470" r:id="rId39"/>
    <p:sldId id="442" r:id="rId40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D0"/>
    <a:srgbClr val="5959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7" autoAdjust="0"/>
    <p:restoredTop sz="80872" autoAdjust="0"/>
  </p:normalViewPr>
  <p:slideViewPr>
    <p:cSldViewPr>
      <p:cViewPr>
        <p:scale>
          <a:sx n="50" d="100"/>
          <a:sy n="50" d="100"/>
        </p:scale>
        <p:origin x="-1668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508"/>
    </p:cViewPr>
  </p:outlin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aff-data\HomeDirs\FMuir\Admin\SUSTeIT\SusiteIT%20ICT%20Energy%20Footprint%20Tool%20QMU%20200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aff-data\HomeDirs\FMuir\Admin\SUSTeIT\SusiteIT%20ICT%20Energy%20Footprint%20Tool%20QMU%20200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aff-data\HomeDirs\FMuir\Admin\SUSTeIT\SusiteIT%20ICT%20Energy%20Footprint%20Tool%20QMU%20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2469189981650256"/>
          <c:y val="0.21011673151751006"/>
          <c:w val="0.37037126343379562"/>
          <c:h val="0.5836575875486386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Tool!$A$85:$A$91</c:f>
              <c:strCache>
                <c:ptCount val="7"/>
                <c:pt idx="0">
                  <c:v>HPC</c:v>
                </c:pt>
                <c:pt idx="1">
                  <c:v>Servers</c:v>
                </c:pt>
                <c:pt idx="2">
                  <c:v>PCs</c:v>
                </c:pt>
                <c:pt idx="3">
                  <c:v>Networks</c:v>
                </c:pt>
                <c:pt idx="4">
                  <c:v>Telephony</c:v>
                </c:pt>
                <c:pt idx="5">
                  <c:v>Imaging</c:v>
                </c:pt>
                <c:pt idx="6">
                  <c:v>AV</c:v>
                </c:pt>
              </c:strCache>
            </c:strRef>
          </c:cat>
          <c:val>
            <c:numRef>
              <c:f>Tool!$B$85:$B$91</c:f>
              <c:numCache>
                <c:formatCode>#,##0</c:formatCode>
                <c:ptCount val="7"/>
                <c:pt idx="0">
                  <c:v>0</c:v>
                </c:pt>
                <c:pt idx="1">
                  <c:v>226665</c:v>
                </c:pt>
                <c:pt idx="2">
                  <c:v>579223.52</c:v>
                </c:pt>
                <c:pt idx="3">
                  <c:v>80154</c:v>
                </c:pt>
                <c:pt idx="4">
                  <c:v>59480.4</c:v>
                </c:pt>
                <c:pt idx="5">
                  <c:v>43238.560000000005</c:v>
                </c:pt>
                <c:pt idx="6">
                  <c:v>7681.6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Tool!$A$85:$A$91</c:f>
              <c:strCache>
                <c:ptCount val="7"/>
                <c:pt idx="0">
                  <c:v>HPC</c:v>
                </c:pt>
                <c:pt idx="1">
                  <c:v>Servers</c:v>
                </c:pt>
                <c:pt idx="2">
                  <c:v>PCs</c:v>
                </c:pt>
                <c:pt idx="3">
                  <c:v>Networks</c:v>
                </c:pt>
                <c:pt idx="4">
                  <c:v>Telephony</c:v>
                </c:pt>
                <c:pt idx="5">
                  <c:v>Imaging</c:v>
                </c:pt>
                <c:pt idx="6">
                  <c:v>AV</c:v>
                </c:pt>
              </c:strCache>
            </c:strRef>
          </c:cat>
          <c:val>
            <c:numRef>
              <c:f>Tool!$C$85:$C$91</c:f>
              <c:numCache>
                <c:formatCode>0%</c:formatCode>
                <c:ptCount val="7"/>
                <c:pt idx="0">
                  <c:v>0</c:v>
                </c:pt>
                <c:pt idx="1">
                  <c:v>0.22747410720138694</c:v>
                </c:pt>
                <c:pt idx="2">
                  <c:v>0.58129112603200583</c:v>
                </c:pt>
                <c:pt idx="3">
                  <c:v>8.0440119068316496E-2</c:v>
                </c:pt>
                <c:pt idx="4">
                  <c:v>5.9692722237581514E-2</c:v>
                </c:pt>
                <c:pt idx="5">
                  <c:v>4.3392905091979822E-2</c:v>
                </c:pt>
                <c:pt idx="6">
                  <c:v>7.7090203687299593E-3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22803286407547"/>
          <c:y val="1.585802635685982E-2"/>
          <c:w val="0.34802151612783855"/>
          <c:h val="0.9664175320907906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22469189981650226"/>
          <c:y val="0.21011673151751006"/>
          <c:w val="0.37037126343379562"/>
          <c:h val="0.5836575875486381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Tool!$A$85:$A$91</c:f>
              <c:strCache>
                <c:ptCount val="7"/>
                <c:pt idx="0">
                  <c:v>HPC</c:v>
                </c:pt>
                <c:pt idx="1">
                  <c:v>Servers</c:v>
                </c:pt>
                <c:pt idx="2">
                  <c:v>PCs</c:v>
                </c:pt>
                <c:pt idx="3">
                  <c:v>Networks</c:v>
                </c:pt>
                <c:pt idx="4">
                  <c:v>Telephony</c:v>
                </c:pt>
                <c:pt idx="5">
                  <c:v>Imaging</c:v>
                </c:pt>
                <c:pt idx="6">
                  <c:v>AV</c:v>
                </c:pt>
              </c:strCache>
            </c:strRef>
          </c:cat>
          <c:val>
            <c:numRef>
              <c:f>Tool!$B$85:$B$91</c:f>
              <c:numCache>
                <c:formatCode>#,##0</c:formatCode>
                <c:ptCount val="7"/>
                <c:pt idx="0">
                  <c:v>0</c:v>
                </c:pt>
                <c:pt idx="1">
                  <c:v>336824.19</c:v>
                </c:pt>
                <c:pt idx="2">
                  <c:v>292353.2</c:v>
                </c:pt>
                <c:pt idx="3">
                  <c:v>80154</c:v>
                </c:pt>
                <c:pt idx="4">
                  <c:v>59480.4</c:v>
                </c:pt>
                <c:pt idx="5">
                  <c:v>30029.200000000001</c:v>
                </c:pt>
                <c:pt idx="6">
                  <c:v>41323.840000000011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Tool!$A$85:$A$91</c:f>
              <c:strCache>
                <c:ptCount val="7"/>
                <c:pt idx="0">
                  <c:v>HPC</c:v>
                </c:pt>
                <c:pt idx="1">
                  <c:v>Servers</c:v>
                </c:pt>
                <c:pt idx="2">
                  <c:v>PCs</c:v>
                </c:pt>
                <c:pt idx="3">
                  <c:v>Networks</c:v>
                </c:pt>
                <c:pt idx="4">
                  <c:v>Telephony</c:v>
                </c:pt>
                <c:pt idx="5">
                  <c:v>Imaging</c:v>
                </c:pt>
                <c:pt idx="6">
                  <c:v>AV</c:v>
                </c:pt>
              </c:strCache>
            </c:strRef>
          </c:cat>
          <c:val>
            <c:numRef>
              <c:f>Tool!$C$85:$C$91</c:f>
              <c:numCache>
                <c:formatCode>0%</c:formatCode>
                <c:ptCount val="7"/>
                <c:pt idx="0">
                  <c:v>0</c:v>
                </c:pt>
                <c:pt idx="1">
                  <c:v>0.40090251099894364</c:v>
                </c:pt>
                <c:pt idx="2">
                  <c:v>0.34797124273816604</c:v>
                </c:pt>
                <c:pt idx="3">
                  <c:v>9.5402708061464531E-2</c:v>
                </c:pt>
                <c:pt idx="4">
                  <c:v>7.0796107949436818E-2</c:v>
                </c:pt>
                <c:pt idx="5">
                  <c:v>3.574203409585712E-2</c:v>
                </c:pt>
                <c:pt idx="6">
                  <c:v>4.9185396156132904E-2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682313213001396"/>
          <c:y val="1.9022795761640943E-2"/>
          <c:w val="0.34342638831357991"/>
          <c:h val="0.959672402060854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22469189981650226"/>
          <c:y val="0.21011673151751006"/>
          <c:w val="0.37037126343379562"/>
          <c:h val="0.5836575875486381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Tool!$A$85:$A$91</c:f>
              <c:strCache>
                <c:ptCount val="7"/>
                <c:pt idx="0">
                  <c:v>HPC</c:v>
                </c:pt>
                <c:pt idx="1">
                  <c:v>Servers</c:v>
                </c:pt>
                <c:pt idx="2">
                  <c:v>PCs</c:v>
                </c:pt>
                <c:pt idx="3">
                  <c:v>Networks</c:v>
                </c:pt>
                <c:pt idx="4">
                  <c:v>Telephony</c:v>
                </c:pt>
                <c:pt idx="5">
                  <c:v>Imaging</c:v>
                </c:pt>
                <c:pt idx="6">
                  <c:v>AV</c:v>
                </c:pt>
              </c:strCache>
            </c:strRef>
          </c:cat>
          <c:val>
            <c:numRef>
              <c:f>Tool!$B$85:$B$91</c:f>
              <c:numCache>
                <c:formatCode>#,##0</c:formatCode>
                <c:ptCount val="7"/>
                <c:pt idx="0">
                  <c:v>7529.2199999999993</c:v>
                </c:pt>
                <c:pt idx="1">
                  <c:v>261269.19</c:v>
                </c:pt>
                <c:pt idx="2">
                  <c:v>161412.20000000001</c:v>
                </c:pt>
                <c:pt idx="3">
                  <c:v>80154</c:v>
                </c:pt>
                <c:pt idx="4">
                  <c:v>59480.4</c:v>
                </c:pt>
                <c:pt idx="5">
                  <c:v>30029.200000000001</c:v>
                </c:pt>
                <c:pt idx="6">
                  <c:v>41323.840000000011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Tool!$A$85:$A$91</c:f>
              <c:strCache>
                <c:ptCount val="7"/>
                <c:pt idx="0">
                  <c:v>HPC</c:v>
                </c:pt>
                <c:pt idx="1">
                  <c:v>Servers</c:v>
                </c:pt>
                <c:pt idx="2">
                  <c:v>PCs</c:v>
                </c:pt>
                <c:pt idx="3">
                  <c:v>Networks</c:v>
                </c:pt>
                <c:pt idx="4">
                  <c:v>Telephony</c:v>
                </c:pt>
                <c:pt idx="5">
                  <c:v>Imaging</c:v>
                </c:pt>
                <c:pt idx="6">
                  <c:v>AV</c:v>
                </c:pt>
              </c:strCache>
            </c:strRef>
          </c:cat>
          <c:val>
            <c:numRef>
              <c:f>Tool!$C$85:$C$91</c:f>
              <c:numCache>
                <c:formatCode>0%</c:formatCode>
                <c:ptCount val="7"/>
                <c:pt idx="0">
                  <c:v>1.174242498086204E-2</c:v>
                </c:pt>
                <c:pt idx="1">
                  <c:v>0.4074703439912214</c:v>
                </c:pt>
                <c:pt idx="2">
                  <c:v>0.25173532577025154</c:v>
                </c:pt>
                <c:pt idx="3">
                  <c:v>0.1250066184699096</c:v>
                </c:pt>
                <c:pt idx="4">
                  <c:v>9.2764474252534007E-2</c:v>
                </c:pt>
                <c:pt idx="5">
                  <c:v>4.6832955901846718E-2</c:v>
                </c:pt>
                <c:pt idx="6">
                  <c:v>6.4447856633375614E-2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45699912510937"/>
          <c:y val="1.4484722156091994E-2"/>
          <c:w val="0.34567957130358762"/>
          <c:h val="0.969322853016331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DCAFB9D9-3FCE-439B-ABF2-0471310A4A6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2CB67542-CBBF-4F62-8B33-F8D486FC28F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E7B75-1E9C-418D-BC46-4866042A5119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03213" y="4721101"/>
            <a:ext cx="62642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Presentation  will  focus upon  QMU’s recent  campus  development </a:t>
            </a:r>
          </a:p>
          <a:p>
            <a:endParaRPr lang="en-GB" sz="1200" dirty="0" smtClean="0"/>
          </a:p>
          <a:p>
            <a:pPr marL="228600" indent="-228600"/>
            <a:r>
              <a:rPr lang="en-GB" sz="1200" u="sng" dirty="0" smtClean="0"/>
              <a:t>Relevant Case study for today:- </a:t>
            </a:r>
          </a:p>
          <a:p>
            <a:pPr marL="228600" indent="-228600"/>
            <a:endParaRPr lang="en-GB" sz="1200" u="sng" dirty="0" smtClean="0"/>
          </a:p>
          <a:p>
            <a:pPr marL="228600" indent="-228600"/>
            <a:endParaRPr lang="en-GB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u="sng" dirty="0" smtClean="0"/>
              <a:t>Exemplar Sustainable Estate  </a:t>
            </a:r>
          </a:p>
          <a:p>
            <a:pPr marL="228600" indent="-228600">
              <a:buFont typeface="+mj-lt"/>
              <a:buAutoNum type="arabicPeriod"/>
            </a:pPr>
            <a:endParaRPr lang="en-GB" sz="1200" u="sng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GB" sz="1200" dirty="0" smtClean="0"/>
              <a:t>BREEAM/CeeQual/Envest/GreenGown</a:t>
            </a:r>
          </a:p>
          <a:p>
            <a:pPr marL="228600" indent="-228600">
              <a:buFont typeface="+mj-lt"/>
              <a:buAutoNum type="arabicPeriod"/>
            </a:pPr>
            <a:endParaRPr lang="en-GB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u="sng" dirty="0" smtClean="0"/>
              <a:t>ICT Key to delivery of Sustainable development </a:t>
            </a:r>
          </a:p>
          <a:p>
            <a:pPr marL="228600" indent="-228600">
              <a:buFont typeface="+mj-lt"/>
              <a:buAutoNum type="arabicPeriod"/>
            </a:pPr>
            <a:endParaRPr lang="en-GB" sz="1200" u="sng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GB" sz="1200" dirty="0" smtClean="0"/>
              <a:t>Would not have achieved without ICT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sz="1200" dirty="0" smtClean="0"/>
              <a:t>Many others aspects of project aim relied on ICT  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GB" sz="1200" dirty="0" smtClean="0"/>
          </a:p>
          <a:p>
            <a:pPr marL="1143000" lvl="2" indent="-228600">
              <a:buFont typeface="Arial" pitchFamily="34" charset="0"/>
              <a:buChar char="•"/>
            </a:pPr>
            <a:r>
              <a:rPr lang="en-GB" sz="1200" dirty="0" smtClean="0"/>
              <a:t>Space reduction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GB" sz="1200" dirty="0" smtClean="0"/>
              <a:t>Business change  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GB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200" u="sng" dirty="0" smtClean="0"/>
              <a:t>ICT/Estates Continue to work together </a:t>
            </a:r>
          </a:p>
          <a:p>
            <a:pPr marL="228600" indent="-228600">
              <a:buFont typeface="+mj-lt"/>
              <a:buAutoNum type="arabicPeriod"/>
            </a:pPr>
            <a:endParaRPr lang="en-GB" sz="1200" u="sng" dirty="0" smtClean="0"/>
          </a:p>
          <a:p>
            <a:pPr lvl="1">
              <a:buFont typeface="Arial" pitchFamily="34" charset="0"/>
              <a:buChar char="•"/>
            </a:pPr>
            <a:r>
              <a:rPr lang="en-GB" sz="1200" dirty="0" smtClean="0"/>
              <a:t>Estates and ICT combined function </a:t>
            </a:r>
          </a:p>
          <a:p>
            <a:pPr lvl="1">
              <a:buFont typeface="Arial" pitchFamily="34" charset="0"/>
              <a:buChar char="•"/>
            </a:pPr>
            <a:r>
              <a:rPr lang="en-GB" sz="1200" dirty="0" smtClean="0"/>
              <a:t>Sustainable development ongoing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/>
              <a:t> 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endParaRPr lang="en-GB" sz="1200" u="sng" dirty="0"/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endParaRPr lang="en-GB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F7066-3ABB-4309-8663-804EACB92D4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E74DA-2B0D-4A36-86DF-5EE03158133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FA508-334F-4C90-846E-EDB51E251BB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Developed with project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Integrated with  ICT  and space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BOLD ITEMS – would not have been possible without ICT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43F46-41E5-4913-92B1-3B7C300B0382}" type="slidenum">
              <a:rPr lang="en-GB" smtClean="0">
                <a:latin typeface="Arial" charset="0"/>
              </a:rPr>
              <a:pPr/>
              <a:t>14</a:t>
            </a:fld>
            <a:endParaRPr lang="en-GB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0913" y="76041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E74DA-2B0D-4A36-86DF-5EE031581337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31920-2604-4433-A74B-BC54460152AD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000" smtClean="0"/>
              <a:t>Part of an over-arching IT strategy developed out of the work of Re:Locate</a:t>
            </a:r>
          </a:p>
          <a:p>
            <a:pPr eaLnBrk="1" hangingPunct="1">
              <a:lnSpc>
                <a:spcPct val="90000"/>
              </a:lnSpc>
            </a:pPr>
            <a:endParaRPr lang="en-GB" sz="1000" smtClean="0"/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Print strategy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centralised print system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accounting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smartcard authentication and release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single print queue, multiple release points</a:t>
            </a:r>
          </a:p>
          <a:p>
            <a:pPr eaLnBrk="1" hangingPunct="1">
              <a:lnSpc>
                <a:spcPct val="90000"/>
              </a:lnSpc>
            </a:pPr>
            <a:endParaRPr lang="en-GB" sz="1000" smtClean="0"/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VoIP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log in anywhere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access to address books and access privileges from any phone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transfer a call to a meeting/workroom</a:t>
            </a:r>
          </a:p>
          <a:p>
            <a:pPr eaLnBrk="1" hangingPunct="1">
              <a:lnSpc>
                <a:spcPct val="90000"/>
              </a:lnSpc>
            </a:pPr>
            <a:endParaRPr lang="en-GB" sz="1000" smtClean="0"/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Wireless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primarily to facilitate QM desktop access in locations without terminals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in all locations of academic building (except teaching rooms by design)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students own facilities or better still a thin-client laptop</a:t>
            </a:r>
          </a:p>
          <a:p>
            <a:pPr eaLnBrk="1" hangingPunct="1">
              <a:lnSpc>
                <a:spcPct val="90000"/>
              </a:lnSpc>
            </a:pPr>
            <a:endParaRPr lang="en-GB" sz="1000" smtClean="0"/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Smartcards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underpin authentication and access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print release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smtClean="0"/>
              <a:t>	- cashless purchasing</a:t>
            </a:r>
          </a:p>
          <a:p>
            <a:pPr eaLnBrk="1" hangingPunct="1">
              <a:lnSpc>
                <a:spcPct val="90000"/>
              </a:lnSpc>
            </a:pPr>
            <a:endParaRPr lang="en-GB" sz="10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2314B-4130-4F51-B181-09D5889A7A10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E74DA-2B0D-4A36-86DF-5EE03158133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E74DA-2B0D-4A36-86DF-5EE03158133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FA94D-4D90-47A5-A78C-A23A48A3793D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E74DA-2B0D-4A36-86DF-5EE03158133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69B34-EF5F-4560-BEE2-936129918A72}" type="slidenum">
              <a:rPr lang="en-GB"/>
              <a:pPr/>
              <a:t>32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Notional energy emissions (kg CO</a:t>
            </a:r>
            <a:r>
              <a:rPr lang="en-GB" sz="1200" b="0" i="0" u="none" strike="noStrike" kern="1200" baseline="-250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2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) per student FTE (D4) C13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Focus on carbon – recognisable</a:t>
            </a:r>
          </a:p>
          <a:p>
            <a:endParaRPr lang="en-GB" dirty="0" smtClean="0"/>
          </a:p>
          <a:p>
            <a:r>
              <a:rPr lang="en-GB" dirty="0" smtClean="0"/>
              <a:t>38% reduction in emissions old  to new </a:t>
            </a:r>
          </a:p>
          <a:p>
            <a:endParaRPr lang="en-GB" dirty="0" smtClean="0"/>
          </a:p>
          <a:p>
            <a:r>
              <a:rPr lang="en-GB" dirty="0" smtClean="0"/>
              <a:t>5 year plan to do that and more again</a:t>
            </a:r>
          </a:p>
          <a:p>
            <a:endParaRPr lang="en-GB" dirty="0" smtClean="0"/>
          </a:p>
          <a:p>
            <a:r>
              <a:rPr lang="en-GB" dirty="0" smtClean="0"/>
              <a:t>Energy and carbon plan  - 50 plus items </a:t>
            </a:r>
          </a:p>
          <a:p>
            <a:endParaRPr lang="en-GB" dirty="0" smtClean="0"/>
          </a:p>
          <a:p>
            <a:r>
              <a:rPr lang="en-GB" dirty="0" smtClean="0"/>
              <a:t>Already achieved most of year 1 items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1860B-E49D-4AC6-A01F-99C2955FDBA7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Beyond thin client</a:t>
            </a:r>
          </a:p>
          <a:p>
            <a:endParaRPr lang="en-GB" dirty="0" smtClean="0"/>
          </a:p>
          <a:p>
            <a:r>
              <a:rPr lang="en-GB" dirty="0" smtClean="0"/>
              <a:t>Plus</a:t>
            </a:r>
          </a:p>
          <a:p>
            <a:endParaRPr lang="en-GB" dirty="0" smtClean="0"/>
          </a:p>
          <a:p>
            <a:r>
              <a:rPr lang="en-GB" dirty="0" smtClean="0"/>
              <a:t>Green business </a:t>
            </a:r>
          </a:p>
          <a:p>
            <a:endParaRPr lang="en-GB" dirty="0" smtClean="0"/>
          </a:p>
          <a:p>
            <a:r>
              <a:rPr lang="en-GB" dirty="0" smtClean="0"/>
              <a:t>Scottish Green awards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02BD3-ECD0-4DF9-A524-1128B93AEB6B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GB" b="1" dirty="0" smtClean="0">
                <a:latin typeface="+mn-lt"/>
              </a:rPr>
              <a:t>Estate Context </a:t>
            </a:r>
          </a:p>
          <a:p>
            <a:pPr marL="228600" indent="-228600"/>
            <a:endParaRPr lang="en-GB" b="1" dirty="0" smtClean="0">
              <a:latin typeface="+mn-lt"/>
            </a:endParaRPr>
          </a:p>
          <a:p>
            <a:pPr marL="228600" indent="-228600"/>
            <a:endParaRPr lang="en-GB" b="1" dirty="0" smtClean="0">
              <a:latin typeface="+mn-lt"/>
            </a:endParaRPr>
          </a:p>
          <a:p>
            <a:pPr marL="228600" indent="-228600"/>
            <a:r>
              <a:rPr lang="en-GB" b="1" dirty="0" smtClean="0">
                <a:latin typeface="+mn-lt"/>
              </a:rPr>
              <a:t>Old  - new </a:t>
            </a:r>
          </a:p>
          <a:p>
            <a:pPr marL="228600" indent="-228600"/>
            <a:endParaRPr lang="en-GB" b="1" dirty="0" smtClean="0">
              <a:latin typeface="+mn-lt"/>
            </a:endParaRPr>
          </a:p>
          <a:p>
            <a:pPr marL="228600" indent="-228600"/>
            <a:endParaRPr lang="en-GB" b="1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GB" u="sng" dirty="0" smtClean="0"/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Brief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smtClean="0">
                <a:latin typeface="Arial" pitchFamily="34" charset="0"/>
                <a:cs typeface="Arial" pitchFamily="34" charset="0"/>
              </a:rPr>
              <a:t>Sustainability BUT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Extensive change management 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Business change 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Sustainability  - in the mix  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Key driver – space 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7542-CBBF-4F62-8B33-F8D486FC28F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F4029-F4C5-43A5-98C1-7AAC4218F47C}" type="slidenum">
              <a:rPr lang="en-GB"/>
              <a:pPr/>
              <a:t>6</a:t>
            </a:fld>
            <a:endParaRPr lang="en-GB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r>
              <a:rPr lang="en-US"/>
              <a:t>Identification of key parts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3D0BE-0B77-4CA4-931A-961A4D3FAB32}" type="slidenum">
              <a:rPr lang="en-GB"/>
              <a:pPr/>
              <a:t>7</a:t>
            </a:fld>
            <a:endParaRPr lang="en-GB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r>
              <a:rPr lang="en-US"/>
              <a:t>Identification of growth and flexibility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393CE-AC2A-44FC-849B-FAA05C260C43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Simple approach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Component parts </a:t>
            </a:r>
            <a:r>
              <a:rPr lang="en-US" dirty="0" err="1" smtClean="0"/>
              <a:t>idenitifed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Interraction</a:t>
            </a:r>
            <a:r>
              <a:rPr lang="en-US" dirty="0" smtClean="0"/>
              <a:t> of component parts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LRC as heart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Access through LRC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35B3B-E165-42D5-97F9-6A6DEF167B8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8D443-A697-48D0-82CF-2021E5AB7B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16B8-4A13-4097-AB74-242EAAD8A5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AD95-C8B2-42A6-B757-C799C1A633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B0B290-8DED-4BFF-8E32-2A8F205978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EBD830-E9BA-4642-99B0-1C1D5933B5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8EAC73-6DC1-4C55-AADE-7FD133CD3D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08CD-380E-4B57-8371-76038B3F7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38A3B-D6A8-4638-8F0F-9F662C5D21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3F16-FE3C-4536-88EE-FF36F98DEE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B6A77-22E3-4771-9328-B585BE028E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E56E-3740-4A1B-98FD-3AF1C327FC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4AADD-C687-4A13-B2DC-33BE7AD8A4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8F056-B2C8-4ADA-A904-B712B16F9D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4337-BF9A-4747-B77F-05E55C03F0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6B9FF93-686E-4E3D-93AF-BB014928483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54983" name="Picture 7" descr="QMU_stri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87" y="5859465"/>
            <a:ext cx="9148763" cy="9985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jpe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8.jpeg"/><Relationship Id="rId11" Type="http://schemas.openxmlformats.org/officeDocument/2006/relationships/hyperlink" Target="http://www.intellident.co.uk/en/4.00/sm_selfServiceOverview.php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4.jpeg"/><Relationship Id="rId4" Type="http://schemas.openxmlformats.org/officeDocument/2006/relationships/hyperlink" Target="http://en.wikipedia.org/wiki/Thin_clie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hyperlink" Target="http://intranet.qmu.ac.uk/sites/library/archive/Assorted/Cookery%20class,%201880s.t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079500"/>
          </a:xfrm>
        </p:spPr>
        <p:txBody>
          <a:bodyPr/>
          <a:lstStyle/>
          <a:p>
            <a:pPr algn="l" eaLnBrk="1" hangingPunct="1"/>
            <a:r>
              <a:rPr lang="en-GB" sz="2000" dirty="0" smtClean="0">
                <a:latin typeface="Arial" charset="0"/>
              </a:rPr>
              <a:t/>
            </a:r>
            <a:br>
              <a:rPr lang="en-GB" sz="2000" dirty="0" smtClean="0">
                <a:latin typeface="Arial" charset="0"/>
              </a:rPr>
            </a:br>
            <a:r>
              <a:rPr lang="en-GB" sz="2000" b="1" dirty="0" smtClean="0">
                <a:latin typeface="Arial" charset="0"/>
              </a:rPr>
              <a:t>Queen Margaret University – The Sustainable Campus  </a:t>
            </a:r>
            <a:r>
              <a:rPr lang="en-GB" sz="2800" dirty="0" smtClean="0">
                <a:latin typeface="Arial" charset="0"/>
              </a:rPr>
              <a:t/>
            </a:r>
            <a:br>
              <a:rPr lang="en-GB" sz="2800" dirty="0" smtClean="0">
                <a:latin typeface="Arial" charset="0"/>
              </a:rPr>
            </a:br>
            <a:endParaRPr lang="en-GB" sz="3600" dirty="0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Arial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95288" y="5214938"/>
            <a:ext cx="5748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Steve Scott   - Director of </a:t>
            </a:r>
            <a:r>
              <a:rPr lang="en-GB" sz="1200" b="1" dirty="0" smtClean="0">
                <a:solidFill>
                  <a:schemeClr val="tx2"/>
                </a:solidFill>
              </a:rPr>
              <a:t>Campus Services </a:t>
            </a:r>
            <a:endParaRPr lang="en-GB" sz="1200" b="1" dirty="0">
              <a:solidFill>
                <a:schemeClr val="tx2"/>
              </a:solidFill>
            </a:endParaRPr>
          </a:p>
          <a:p>
            <a:endParaRPr lang="en-GB" sz="1200" b="1" dirty="0">
              <a:solidFill>
                <a:schemeClr val="tx2"/>
              </a:solidFill>
            </a:endParaRPr>
          </a:p>
        </p:txBody>
      </p:sp>
      <p:pic>
        <p:nvPicPr>
          <p:cNvPr id="2053" name="Picture 17" descr="01 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141663"/>
            <a:ext cx="29527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 descr="02 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125538"/>
            <a:ext cx="295275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6" descr="recep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5538"/>
            <a:ext cx="36734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7227912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400" dirty="0" smtClean="0">
                <a:latin typeface="Arial" charset="0"/>
              </a:rPr>
              <a:t>Other  Accommodation 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Offices 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Teaching </a:t>
            </a:r>
          </a:p>
          <a:p>
            <a:pPr eaLnBrk="1" hangingPunct="1">
              <a:buFontTx/>
              <a:buNone/>
            </a:pPr>
            <a:endParaRPr lang="en-GB" sz="1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pic>
        <p:nvPicPr>
          <p:cNvPr id="12291" name="Picture 4" descr="1680-lev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GB" sz="9600" dirty="0" smtClean="0">
                <a:latin typeface="Arial" pitchFamily="34" charset="0"/>
                <a:cs typeface="Arial" pitchFamily="34" charset="0"/>
              </a:rPr>
              <a:t>Sustainability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9788" cy="765175"/>
          </a:xfrm>
        </p:spPr>
        <p:txBody>
          <a:bodyPr/>
          <a:lstStyle/>
          <a:p>
            <a:pPr algn="l" eaLnBrk="1" hangingPunct="1"/>
            <a:r>
              <a:rPr lang="en-GB" sz="3600" dirty="0" smtClean="0">
                <a:latin typeface="Arial" charset="0"/>
              </a:rPr>
              <a:t>Sustainability  - Strategy </a:t>
            </a:r>
            <a:endParaRPr lang="en-GB" sz="4000" dirty="0" smtClean="0">
              <a:latin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9629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latin typeface="Arial" charset="0"/>
              </a:rPr>
              <a:t>Holistic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avoid gimmicks where add expense and cost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get basics right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balance cost benefits with any additional costs (no additional sustainability budget)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design sustainability in </a:t>
            </a:r>
          </a:p>
          <a:p>
            <a:pPr lvl="1" eaLnBrk="1" hangingPunct="1">
              <a:lnSpc>
                <a:spcPct val="80000"/>
              </a:lnSpc>
            </a:pPr>
            <a:endParaRPr lang="en-GB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latin typeface="Arial" charset="0"/>
              </a:rPr>
              <a:t>Vision Statement </a:t>
            </a:r>
            <a:r>
              <a:rPr lang="en-GB" sz="1600" dirty="0" smtClean="0">
                <a:latin typeface="Arial" charset="0"/>
              </a:rPr>
              <a:t>- ” to develop a sustainable community for learning and life “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latin typeface="Arial" charset="0"/>
              </a:rPr>
              <a:t>Emphasise Sustainability throughout process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specialist sub consultant - GAIA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consultant selection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contractor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monitoring regime 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latin typeface="Arial" charset="0"/>
              </a:rPr>
              <a:t>Key target areas</a:t>
            </a:r>
            <a:r>
              <a:rPr lang="en-GB" sz="20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b="1" dirty="0" smtClean="0">
                <a:latin typeface="Arial" charset="0"/>
              </a:rPr>
              <a:t>low Carbon footprint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biodiversity and a quality external environment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b="1" dirty="0" smtClean="0">
                <a:latin typeface="Arial" charset="0"/>
              </a:rPr>
              <a:t>Indoor air quality and Daylight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water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 smtClean="0">
                <a:latin typeface="Arial" charset="0"/>
              </a:rPr>
              <a:t>Green travel plan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000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172450" y="0"/>
            <a:ext cx="97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Times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04800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4343" name="Picture 10" descr="DSC_0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33115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620688"/>
            <a:ext cx="6408738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5023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Brief </a:t>
            </a:r>
            <a:endParaRPr lang="en-GB" sz="4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ervices 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49"/>
            <a:ext cx="3744094" cy="21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GreenGuide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18542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286000" y="255588"/>
            <a:ext cx="4572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GB" sz="2400"/>
          </a:p>
          <a:p>
            <a:pPr lvl="1"/>
            <a:endParaRPr lang="en-GB" sz="2400"/>
          </a:p>
          <a:p>
            <a:pPr lvl="1"/>
            <a:endParaRPr lang="en-GB" sz="2400"/>
          </a:p>
          <a:p>
            <a:pPr lvl="1"/>
            <a:endParaRPr lang="en-GB" sz="2400"/>
          </a:p>
          <a:p>
            <a:endParaRPr lang="en-GB" sz="2400"/>
          </a:p>
          <a:p>
            <a:pPr lvl="1"/>
            <a:endParaRPr lang="en-GB" sz="2400"/>
          </a:p>
          <a:p>
            <a:endParaRPr lang="en-GB" sz="2400"/>
          </a:p>
          <a:p>
            <a:endParaRPr lang="en-GB" sz="2400"/>
          </a:p>
          <a:p>
            <a:pPr>
              <a:spcBef>
                <a:spcPct val="50000"/>
              </a:spcBef>
            </a:pPr>
            <a:endParaRPr lang="en-GB">
              <a:latin typeface="Times" charset="0"/>
            </a:endParaRPr>
          </a:p>
        </p:txBody>
      </p:sp>
      <p:pic>
        <p:nvPicPr>
          <p:cNvPr id="9224" name="Picture 4" descr="sectio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8082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0" y="0"/>
            <a:ext cx="6715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 smtClean="0"/>
              <a:t>Measures  </a:t>
            </a:r>
            <a:endParaRPr lang="en-GB" sz="4400" dirty="0"/>
          </a:p>
        </p:txBody>
      </p:sp>
      <p:pic>
        <p:nvPicPr>
          <p:cNvPr id="92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2000" y="3212976"/>
            <a:ext cx="33020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692696"/>
            <a:ext cx="2548386" cy="18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GB" sz="9600" dirty="0" smtClean="0">
                <a:latin typeface="Arial" pitchFamily="34" charset="0"/>
                <a:cs typeface="Arial" pitchFamily="34" charset="0"/>
              </a:rPr>
              <a:t>ICT Contribution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6263" y="1844677"/>
            <a:ext cx="2051050" cy="2462213"/>
            <a:chOff x="158" y="2205"/>
            <a:chExt cx="1292" cy="1551"/>
          </a:xfrm>
        </p:grpSpPr>
        <p:pic>
          <p:nvPicPr>
            <p:cNvPr id="46114" name="Picture 3" descr="Site I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" y="2205"/>
              <a:ext cx="1020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5" name="Text Box 4"/>
            <p:cNvSpPr txBox="1">
              <a:spLocks noChangeArrowheads="1"/>
            </p:cNvSpPr>
            <p:nvPr/>
          </p:nvSpPr>
          <p:spPr bwMode="auto">
            <a:xfrm>
              <a:off x="158" y="3233"/>
              <a:ext cx="12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print, copy and scan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6726" y="981075"/>
            <a:ext cx="2752725" cy="719139"/>
            <a:chOff x="2540" y="164"/>
            <a:chExt cx="1734" cy="453"/>
          </a:xfrm>
        </p:grpSpPr>
        <p:pic>
          <p:nvPicPr>
            <p:cNvPr id="46112" name="Picture 6" descr="Staff%20smartcar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0" y="164"/>
              <a:ext cx="7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3" name="Text Box 7"/>
            <p:cNvSpPr txBox="1">
              <a:spLocks noChangeArrowheads="1"/>
            </p:cNvSpPr>
            <p:nvPr/>
          </p:nvSpPr>
          <p:spPr bwMode="auto">
            <a:xfrm>
              <a:off x="3198" y="210"/>
              <a:ext cx="10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smartcards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77050" y="2155826"/>
            <a:ext cx="1728788" cy="1857375"/>
            <a:chOff x="4377" y="1358"/>
            <a:chExt cx="1089" cy="1170"/>
          </a:xfrm>
        </p:grpSpPr>
        <p:pic>
          <p:nvPicPr>
            <p:cNvPr id="46110" name="Picture 9" descr="wyse_x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3" y="1358"/>
              <a:ext cx="75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1" name="Text Box 10"/>
            <p:cNvSpPr txBox="1">
              <a:spLocks noChangeArrowheads="1"/>
            </p:cNvSpPr>
            <p:nvPr/>
          </p:nvSpPr>
          <p:spPr bwMode="auto">
            <a:xfrm>
              <a:off x="4377" y="2005"/>
              <a:ext cx="10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wireless &amp; TC laptops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708402" y="4595813"/>
            <a:ext cx="2232025" cy="1209675"/>
            <a:chOff x="2336" y="2804"/>
            <a:chExt cx="1406" cy="762"/>
          </a:xfrm>
        </p:grpSpPr>
        <p:pic>
          <p:nvPicPr>
            <p:cNvPr id="46108" name="Picture 12" descr="Site imag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6" y="2804"/>
              <a:ext cx="900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9" name="Text Box 13"/>
            <p:cNvSpPr txBox="1">
              <a:spLocks noChangeArrowheads="1"/>
            </p:cNvSpPr>
            <p:nvPr/>
          </p:nvSpPr>
          <p:spPr bwMode="auto">
            <a:xfrm>
              <a:off x="3107" y="3203"/>
              <a:ext cx="6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VoIP</a:t>
              </a:r>
            </a:p>
          </p:txBody>
        </p:sp>
      </p:grpSp>
      <p:pic>
        <p:nvPicPr>
          <p:cNvPr id="46086" name="Picture 14" descr="LR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124076"/>
            <a:ext cx="25923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AutoShape 15"/>
          <p:cNvSpPr>
            <a:spLocks noChangeArrowheads="1"/>
          </p:cNvSpPr>
          <p:nvPr/>
        </p:nvSpPr>
        <p:spPr bwMode="auto">
          <a:xfrm>
            <a:off x="5756277" y="2781302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AutoShape 16"/>
          <p:cNvSpPr>
            <a:spLocks noChangeArrowheads="1"/>
          </p:cNvSpPr>
          <p:nvPr/>
        </p:nvSpPr>
        <p:spPr bwMode="auto">
          <a:xfrm rot="10800000">
            <a:off x="2371727" y="2781302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9" name="AutoShape 17"/>
          <p:cNvSpPr>
            <a:spLocks noChangeArrowheads="1"/>
          </p:cNvSpPr>
          <p:nvPr/>
        </p:nvSpPr>
        <p:spPr bwMode="auto">
          <a:xfrm rot="5400000">
            <a:off x="4039395" y="3961607"/>
            <a:ext cx="976312" cy="485775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5462449 h 21600"/>
              <a:gd name="T4" fmla="*/ 33096705 w 21600"/>
              <a:gd name="T5" fmla="*/ 10924876 h 21600"/>
              <a:gd name="T6" fmla="*/ 44128936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0" name="AutoShape 18"/>
          <p:cNvSpPr>
            <a:spLocks noChangeArrowheads="1"/>
          </p:cNvSpPr>
          <p:nvPr/>
        </p:nvSpPr>
        <p:spPr bwMode="auto">
          <a:xfrm rot="-8178699">
            <a:off x="2587627" y="1647826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AutoShape 19"/>
          <p:cNvSpPr>
            <a:spLocks noChangeArrowheads="1"/>
          </p:cNvSpPr>
          <p:nvPr/>
        </p:nvSpPr>
        <p:spPr bwMode="auto">
          <a:xfrm rot="2930080">
            <a:off x="5641182" y="3850482"/>
            <a:ext cx="976312" cy="485775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5462449 h 21600"/>
              <a:gd name="T4" fmla="*/ 33096705 w 21600"/>
              <a:gd name="T5" fmla="*/ 10924876 h 21600"/>
              <a:gd name="T6" fmla="*/ 44128936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AutoShape 20"/>
          <p:cNvSpPr>
            <a:spLocks noChangeArrowheads="1"/>
          </p:cNvSpPr>
          <p:nvPr/>
        </p:nvSpPr>
        <p:spPr bwMode="auto">
          <a:xfrm rot="-2402516">
            <a:off x="5694363" y="1658939"/>
            <a:ext cx="976312" cy="485775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5462449 h 21600"/>
              <a:gd name="T4" fmla="*/ 33096705 w 21600"/>
              <a:gd name="T5" fmla="*/ 10924876 h 21600"/>
              <a:gd name="T6" fmla="*/ 44128936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300790" y="4365626"/>
            <a:ext cx="1728787" cy="1373188"/>
            <a:chOff x="3969" y="2750"/>
            <a:chExt cx="1089" cy="865"/>
          </a:xfrm>
        </p:grpSpPr>
        <p:pic>
          <p:nvPicPr>
            <p:cNvPr id="46106" name="Picture 22" descr="Site Ima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05" y="2750"/>
              <a:ext cx="9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7" name="Text Box 23"/>
            <p:cNvSpPr txBox="1">
              <a:spLocks noChangeArrowheads="1"/>
            </p:cNvSpPr>
            <p:nvPr/>
          </p:nvSpPr>
          <p:spPr bwMode="auto">
            <a:xfrm>
              <a:off x="3969" y="3324"/>
              <a:ext cx="10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halls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516690" y="44449"/>
            <a:ext cx="1728787" cy="1622427"/>
            <a:chOff x="4332" y="119"/>
            <a:chExt cx="1089" cy="1022"/>
          </a:xfrm>
        </p:grpSpPr>
        <p:pic>
          <p:nvPicPr>
            <p:cNvPr id="46104" name="Picture 25" descr="Sboar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8" y="119"/>
              <a:ext cx="82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5" name="Text Box 26"/>
            <p:cNvSpPr txBox="1">
              <a:spLocks noChangeArrowheads="1"/>
            </p:cNvSpPr>
            <p:nvPr/>
          </p:nvSpPr>
          <p:spPr bwMode="auto">
            <a:xfrm>
              <a:off x="4332" y="618"/>
              <a:ext cx="10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>
                <a:latin typeface="Arial" pitchFamily="34" charset="0"/>
                <a:cs typeface="Arial" pitchFamily="34" charset="0"/>
              </a:endParaRPr>
            </a:p>
            <a:p>
              <a:r>
                <a:rPr lang="en-GB">
                  <a:latin typeface="Arial" pitchFamily="34" charset="0"/>
                  <a:cs typeface="Arial" pitchFamily="34" charset="0"/>
                </a:rPr>
                <a:t>AV &amp; VC</a:t>
              </a:r>
            </a:p>
          </p:txBody>
        </p:sp>
      </p:grpSp>
      <p:sp>
        <p:nvSpPr>
          <p:cNvPr id="46095" name="AutoShape 27"/>
          <p:cNvSpPr>
            <a:spLocks noChangeArrowheads="1"/>
          </p:cNvSpPr>
          <p:nvPr/>
        </p:nvSpPr>
        <p:spPr bwMode="auto">
          <a:xfrm rot="-5400000">
            <a:off x="4131470" y="1710533"/>
            <a:ext cx="792163" cy="485775"/>
          </a:xfrm>
          <a:custGeom>
            <a:avLst/>
            <a:gdLst>
              <a:gd name="T0" fmla="*/ 21788894 w 21600"/>
              <a:gd name="T1" fmla="*/ 0 h 21600"/>
              <a:gd name="T2" fmla="*/ 0 w 21600"/>
              <a:gd name="T3" fmla="*/ 5462449 h 21600"/>
              <a:gd name="T4" fmla="*/ 21788894 w 21600"/>
              <a:gd name="T5" fmla="*/ 10924876 h 21600"/>
              <a:gd name="T6" fmla="*/ 29051880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563937" y="44451"/>
            <a:ext cx="2289174" cy="1589088"/>
            <a:chOff x="2245" y="28"/>
            <a:chExt cx="1442" cy="1001"/>
          </a:xfrm>
        </p:grpSpPr>
        <p:pic>
          <p:nvPicPr>
            <p:cNvPr id="46102" name="Picture 29" descr="SelfServic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53" y="28"/>
              <a:ext cx="434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3" name="Text Box 30"/>
            <p:cNvSpPr txBox="1">
              <a:spLocks noChangeArrowheads="1"/>
            </p:cNvSpPr>
            <p:nvPr/>
          </p:nvSpPr>
          <p:spPr bwMode="auto">
            <a:xfrm>
              <a:off x="2245" y="738"/>
              <a:ext cx="14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RFID self-issue</a:t>
              </a:r>
            </a:p>
          </p:txBody>
        </p:sp>
      </p:grpSp>
      <p:sp>
        <p:nvSpPr>
          <p:cNvPr id="46097" name="AutoShape 31"/>
          <p:cNvSpPr>
            <a:spLocks noChangeArrowheads="1"/>
          </p:cNvSpPr>
          <p:nvPr/>
        </p:nvSpPr>
        <p:spPr bwMode="auto">
          <a:xfrm rot="7837632">
            <a:off x="2597946" y="389017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187452" y="4437067"/>
            <a:ext cx="1871663" cy="1355726"/>
            <a:chOff x="748" y="2840"/>
            <a:chExt cx="1179" cy="854"/>
          </a:xfrm>
        </p:grpSpPr>
        <p:pic>
          <p:nvPicPr>
            <p:cNvPr id="46100" name="Picture 33" descr="Vclass_sid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8" y="2840"/>
              <a:ext cx="745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1" name="Text Box 34"/>
            <p:cNvSpPr txBox="1">
              <a:spLocks noChangeArrowheads="1"/>
            </p:cNvSpPr>
            <p:nvPr/>
          </p:nvSpPr>
          <p:spPr bwMode="auto">
            <a:xfrm>
              <a:off x="1292" y="3048"/>
              <a:ext cx="63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pitchFamily="34" charset="0"/>
                  <a:cs typeface="Arial" pitchFamily="34" charset="0"/>
                </a:rPr>
                <a:t>thin-client</a:t>
              </a:r>
            </a:p>
          </p:txBody>
        </p:sp>
      </p:grpSp>
      <p:sp>
        <p:nvSpPr>
          <p:cNvPr id="46099" name="Rectangle 35"/>
          <p:cNvSpPr>
            <a:spLocks noGrp="1" noChangeArrowheads="1"/>
          </p:cNvSpPr>
          <p:nvPr>
            <p:ph type="title"/>
          </p:nvPr>
        </p:nvSpPr>
        <p:spPr>
          <a:xfrm>
            <a:off x="2" y="-24"/>
            <a:ext cx="4067175" cy="854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technology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services 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790" y="260648"/>
            <a:ext cx="82076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40" y="-24"/>
            <a:ext cx="8207375" cy="79216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space efficiency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57789"/>
            <a:ext cx="7772400" cy="5762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5740" y="2058988"/>
            <a:ext cx="62309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246565" y="1125538"/>
            <a:ext cx="4897437" cy="1008063"/>
          </a:xfrm>
          <a:prstGeom prst="wedgeEllipseCallout">
            <a:avLst>
              <a:gd name="adj1" fmla="val 5690"/>
              <a:gd name="adj2" fmla="val 90944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significant reduction in total net internal area…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356102" y="4724402"/>
            <a:ext cx="2881313" cy="1008063"/>
          </a:xfrm>
          <a:prstGeom prst="wedgeEllipseCallout">
            <a:avLst>
              <a:gd name="adj1" fmla="val 36389"/>
              <a:gd name="adj2" fmla="val -89056"/>
            </a:avLst>
          </a:pr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dirty="0"/>
              <a:t>..</a:t>
            </a:r>
            <a:r>
              <a:rPr lang="en-GB" i="1" dirty="0"/>
              <a:t>except</a:t>
            </a:r>
            <a:r>
              <a:rPr lang="en-GB" dirty="0"/>
              <a:t> </a:t>
            </a:r>
            <a:r>
              <a:rPr lang="en-GB" dirty="0" smtClean="0"/>
              <a:t>Library &amp; IT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GB" sz="9600" dirty="0" smtClean="0">
                <a:latin typeface="Arial" pitchFamily="34" charset="0"/>
                <a:cs typeface="Arial" pitchFamily="34" charset="0"/>
              </a:rPr>
              <a:t>Technology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GB" sz="9600" dirty="0" smtClean="0">
                <a:latin typeface="Arial" pitchFamily="34" charset="0"/>
                <a:cs typeface="Arial" pitchFamily="34" charset="0"/>
              </a:rPr>
              <a:t>Context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15310" cy="980728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latin typeface="Arial" pitchFamily="34" charset="0"/>
                <a:cs typeface="Arial" pitchFamily="34" charset="0"/>
              </a:rPr>
              <a:t>Thin-client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3081747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GB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A thin-client is a client computer in a client-server architecture network which depends primarily on the central server for processing activities, and mainly focuses on conveying input and output between the user and the remote server. In contrast, a thick or fat client does as much processing as possible and passes only data for communications and storage to the server.</a:t>
            </a:r>
          </a:p>
          <a:p>
            <a:pPr algn="l"/>
            <a:endParaRPr lang="en-GB" sz="1400" i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400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Definition courtesy of </a:t>
            </a:r>
            <a:r>
              <a:rPr lang="en-GB" sz="1400" i="1">
                <a:solidFill>
                  <a:srgbClr val="3399FF"/>
                </a:solidFill>
                <a:latin typeface="Arial" pitchFamily="34" charset="0"/>
                <a:cs typeface="Arial" pitchFamily="34" charset="0"/>
                <a:hlinkClick r:id="rId4"/>
              </a:rPr>
              <a:t>Wikipedia</a:t>
            </a:r>
            <a:endParaRPr lang="en-GB" sz="1400" i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-2476926">
            <a:off x="827088" y="263683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6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3" descr="Vclass_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680" y="0"/>
            <a:ext cx="2880320" cy="295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6"/>
          <p:cNvSpPr>
            <a:spLocks noGrp="1" noChangeArrowheads="1"/>
          </p:cNvSpPr>
          <p:nvPr>
            <p:ph type="title"/>
          </p:nvPr>
        </p:nvSpPr>
        <p:spPr>
          <a:xfrm>
            <a:off x="685800" y="-24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  <a:cs typeface="Arial" pitchFamily="34" charset="0"/>
              </a:rPr>
              <a:t>power consumption figures</a:t>
            </a:r>
          </a:p>
        </p:txBody>
      </p:sp>
      <p:graphicFrame>
        <p:nvGraphicFramePr>
          <p:cNvPr id="118868" name="Group 84"/>
          <p:cNvGraphicFramePr>
            <a:graphicFrameLocks noGrp="1"/>
          </p:cNvGraphicFramePr>
          <p:nvPr>
            <p:ph idx="1"/>
          </p:nvPr>
        </p:nvGraphicFramePr>
        <p:xfrm>
          <a:off x="250827" y="2133600"/>
          <a:ext cx="5794375" cy="2956560"/>
        </p:xfrm>
        <a:graphic>
          <a:graphicData uri="http://schemas.openxmlformats.org/drawingml/2006/table">
            <a:tbl>
              <a:tblPr/>
              <a:tblGrid>
                <a:gridCol w="2265363"/>
                <a:gridCol w="1695450"/>
                <a:gridCol w="1833562"/>
              </a:tblGrid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PC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thin-client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100W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15W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server component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7W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100W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22W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yearly consumption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438kWh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96kWh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yearly cost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£52.56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£11.52</a:t>
                      </a:r>
                      <a:endParaRPr kumimoji="0" lang="en-GB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en-GB" sz="1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235.206kg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51.552kg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7" name="Picture 61" descr="l61aq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463" y="1125539"/>
            <a:ext cx="2381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8" name="Text Box 73"/>
          <p:cNvSpPr txBox="1">
            <a:spLocks noChangeArrowheads="1"/>
          </p:cNvSpPr>
          <p:nvPr/>
        </p:nvSpPr>
        <p:spPr bwMode="auto">
          <a:xfrm>
            <a:off x="5510214" y="5203826"/>
            <a:ext cx="35589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*actual measured values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476672"/>
            <a:ext cx="4752528" cy="526692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greatly improved the flexibility of work practice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support distance learning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travel to campus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up to 300 simultaneous connections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over 80 countries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facilitates international collaborations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4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33" y="1268761"/>
            <a:ext cx="4379267" cy="3258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Remote Access </a:t>
            </a:r>
            <a:endParaRPr lang="en-GB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620688"/>
          </a:xfrm>
        </p:spPr>
        <p:txBody>
          <a:bodyPr/>
          <a:lstStyle/>
          <a:p>
            <a:pPr algn="l"/>
            <a:r>
              <a:rPr lang="en-GB" b="1" dirty="0" smtClean="0">
                <a:latin typeface="Arial" pitchFamily="34" charset="0"/>
                <a:cs typeface="Arial" pitchFamily="34" charset="0"/>
              </a:rPr>
              <a:t>Server Virtualisation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7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462956"/>
            <a:ext cx="4377202" cy="3334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10000" cy="439248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Citrix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XenServer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HP DL580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16 Xeon Processors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64Gb RAM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1Tb local storage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efficiencies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340768"/>
            <a:ext cx="5542384" cy="439248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20:1 virtualisation ratio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average 60% reduction in hardware costs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£35k savings on hardware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39000 kWh/year, ~£5k savings on energy per fully loaded host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server embodied energy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50" name="Picture 2" descr="http://www.dyaus-soft.com/efficie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295650" cy="329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4536504" cy="482108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PCs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terminals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saving of nearly 100000kWh per year, ~£12k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Ergo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Powerman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for PCs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bespoke app for WYSE terminals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ROI &lt; 3 months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PCs now powered only 9% of the day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2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7360"/>
            <a:ext cx="4812118" cy="2358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1" y="0"/>
            <a:ext cx="55043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power-down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0814" y="1412776"/>
            <a:ext cx="4557210" cy="3645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248472" cy="4114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commissioned at 18C in 2007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increased gradually to 25C in 2010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will increase further as equipment allows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27C? 30C?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4% energy savings per degree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Data Room Temperature 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4114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efficient, centralised scheduling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 local ownership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room utilisation of over 40%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turn allows the building size and accommodation to be minimised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393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140460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8244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Timetable Software 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4317032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remove the need to print room bookings or timetable info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allows for the greatest flexibility in dynamic updating of room information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data available over web too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563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5312"/>
            <a:ext cx="432048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572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Room Info Screens 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124744"/>
            <a:ext cx="4140460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316288" cy="4752528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echo360 &amp; Smartboard recordings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all rooms on campus covered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flexibility and efficiency in space usage as academic events can be recorded once and delivered many times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web, VLE and iTunesU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Lecture Capture 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50300" cy="4805363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university of 5000 students and 550 staff</a:t>
            </a:r>
          </a:p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applied health sciences, drama and business</a:t>
            </a:r>
          </a:p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originally the Edinburgh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School of Cookery and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Domestic Science; 1875</a:t>
            </a:r>
          </a:p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Queen Margaret College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in 1970s</a:t>
            </a:r>
          </a:p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Queen Margaret University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College in 1990s</a:t>
            </a:r>
          </a:p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full university title in 2007</a:t>
            </a:r>
          </a:p>
        </p:txBody>
      </p:sp>
      <p:pic>
        <p:nvPicPr>
          <p:cNvPr id="47109" name="Picture 5" descr="Cookery%20class,%201880s_t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8" y="1963749"/>
            <a:ext cx="3671887" cy="289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8458200" cy="620712"/>
          </a:xfrm>
        </p:spPr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University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877051" y="5443540"/>
            <a:ext cx="21948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cookery class, late 1880s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620688"/>
            <a:ext cx="4608512" cy="4824536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250+ mixed, unmanaged devices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Replaced by 45 MFDs in 2007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only 13000 kWh/year energy savings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~£100k savings in print costs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??? in other efficiencies like toner management and support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908720"/>
            <a:ext cx="3810000" cy="285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7380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Printing and Imaging 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GB" sz="9600" dirty="0" smtClean="0">
                <a:latin typeface="Arial" pitchFamily="34" charset="0"/>
                <a:cs typeface="Arial" pitchFamily="34" charset="0"/>
              </a:rPr>
              <a:t>Outcomes </a:t>
            </a:r>
            <a:br>
              <a:rPr lang="en-GB" sz="9600" dirty="0" smtClean="0"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latin typeface="Arial" pitchFamily="34" charset="0"/>
                <a:cs typeface="Arial" pitchFamily="34" charset="0"/>
              </a:rPr>
              <a:t>&amp;</a:t>
            </a:r>
            <a:br>
              <a:rPr lang="en-GB" sz="9600" dirty="0" smtClean="0"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latin typeface="Arial" pitchFamily="34" charset="0"/>
                <a:cs typeface="Arial" pitchFamily="34" charset="0"/>
              </a:rPr>
              <a:t>Next?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age 2"/>
          <p:cNvPicPr>
            <a:picLocks noChangeAspect="1" noChangeArrowheads="1"/>
          </p:cNvPicPr>
          <p:nvPr/>
        </p:nvPicPr>
        <p:blipFill>
          <a:blip r:embed="rId3" cstate="print">
            <a:lum bright="30000" contrast="-12000"/>
          </a:blip>
          <a:srcRect/>
          <a:stretch>
            <a:fillRect/>
          </a:stretch>
        </p:blipFill>
        <p:spPr bwMode="auto">
          <a:xfrm>
            <a:off x="1446214" y="1259635"/>
            <a:ext cx="7626380" cy="452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Arial" charset="0"/>
              </a:rPr>
              <a:t> </a:t>
            </a:r>
            <a:endParaRPr lang="en-GB" sz="4000" dirty="0">
              <a:latin typeface="Arial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60649"/>
            <a:ext cx="8429684" cy="540037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University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transformation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benchmark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 UK HE for Space Efficiency 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benchmark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 UK for Sustainability </a:t>
            </a:r>
          </a:p>
          <a:p>
            <a:pPr marL="342900" lvl="1" indent="-342900">
              <a:buChar char="•"/>
            </a:pPr>
            <a:r>
              <a:rPr lang="en-GB" dirty="0">
                <a:latin typeface="Arial" pitchFamily="34" charset="0"/>
                <a:ea typeface="+mn-ea"/>
                <a:cs typeface="Arial" pitchFamily="34" charset="0"/>
              </a:rPr>
              <a:t>BREEAM – highest scoring HE in UK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Case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Study for IT influence in work methods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Case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Study for Modern learning spaces</a:t>
            </a:r>
          </a:p>
          <a:p>
            <a:pPr marL="342900" lvl="1" indent="-342900">
              <a:buChar char="•"/>
            </a:pPr>
            <a:r>
              <a:rPr lang="en-GB" dirty="0" smtClean="0">
                <a:latin typeface="Arial" pitchFamily="34" charset="0"/>
                <a:ea typeface="+mn-ea"/>
                <a:cs typeface="Arial" pitchFamily="34" charset="0"/>
              </a:rPr>
              <a:t>Awards </a:t>
            </a:r>
          </a:p>
          <a:p>
            <a:pPr marL="342900" lvl="1" indent="-342900">
              <a:buChar char="•"/>
            </a:pPr>
            <a:r>
              <a:rPr lang="en-GB" dirty="0" smtClean="0">
                <a:latin typeface="Arial" pitchFamily="34" charset="0"/>
                <a:ea typeface="+mn-ea"/>
                <a:cs typeface="Arial" pitchFamily="34" charset="0"/>
              </a:rPr>
              <a:t>Energy Consumption down by 36%</a:t>
            </a:r>
          </a:p>
          <a:p>
            <a:pPr marL="342900" lvl="1" indent="-342900">
              <a:buChar char="•"/>
            </a:pPr>
            <a:r>
              <a:rPr lang="en-GB" dirty="0" smtClean="0">
                <a:latin typeface="Arial" pitchFamily="34" charset="0"/>
                <a:ea typeface="+mn-ea"/>
                <a:cs typeface="Arial" pitchFamily="34" charset="0"/>
              </a:rPr>
              <a:t>Carbon Emissions down by 38%</a:t>
            </a:r>
            <a:endParaRPr lang="en-GB" dirty="0"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Carbon Emissions /student FTE – 516kg CO2 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8001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 rot="10800000" flipV="1">
            <a:off x="857250" y="5073650"/>
            <a:ext cx="778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Climate Change Action Plan - Carbon Emissions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07504" y="1268760"/>
          <a:ext cx="45365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3888" y="836712"/>
            <a:ext cx="5580112" cy="422920"/>
          </a:xfrm>
        </p:spPr>
        <p:txBody>
          <a:bodyPr/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2004 – the olden days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16016" y="1268760"/>
          <a:ext cx="4320480" cy="4502559"/>
        </p:xfrm>
        <a:graphic>
          <a:graphicData uri="http://schemas.openxmlformats.org/drawingml/2006/table">
            <a:tbl>
              <a:tblPr/>
              <a:tblGrid>
                <a:gridCol w="1537798"/>
                <a:gridCol w="1171655"/>
                <a:gridCol w="873794"/>
                <a:gridCol w="737233"/>
              </a:tblGrid>
              <a:tr h="4243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Breakdown of ICT Energy Use by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418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latin typeface="Arial"/>
                        </a:rPr>
                        <a:t>Total   Energy </a:t>
                      </a:r>
                      <a:r>
                        <a:rPr lang="en-GB" sz="1600" b="1" i="0" u="none" strike="noStrike" dirty="0" err="1">
                          <a:latin typeface="Arial"/>
                        </a:rPr>
                        <a:t>Kwh</a:t>
                      </a:r>
                      <a:r>
                        <a:rPr lang="en-GB" sz="1600" b="1" i="0" u="none" strike="noStrike" dirty="0">
                          <a:latin typeface="Arial"/>
                        </a:rPr>
                        <a:t>/y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latin typeface="Arial"/>
                        </a:rPr>
                        <a:t>Total CO</a:t>
                      </a:r>
                      <a:r>
                        <a:rPr lang="en-GB" sz="1600" b="1" i="0" u="none" strike="noStrike" baseline="-25000" dirty="0">
                          <a:latin typeface="Arial"/>
                        </a:rPr>
                        <a:t>2</a:t>
                      </a:r>
                      <a:r>
                        <a:rPr lang="en-GB" sz="1600" b="1" i="0" u="none" strike="noStrike" dirty="0">
                          <a:latin typeface="Arial"/>
                        </a:rPr>
                        <a:t> kg/y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HPC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Servers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226,665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121724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PCs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579,224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311055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Networks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80,154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43044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latin typeface="Arial"/>
                        </a:rPr>
                        <a:t>Telephony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59,480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31942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latin typeface="Arial"/>
                        </a:rPr>
                        <a:t>Imaging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43,239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23220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latin typeface="Arial"/>
                        </a:rPr>
                        <a:t>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7,682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4125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9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43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TOTAL ICT ENERGY &amp; CARBON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996,443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latin typeface="Arial"/>
                        </a:rPr>
                        <a:t>535,110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SusteIT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Footprinting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Tool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8458200" cy="422920"/>
          </a:xfrm>
        </p:spPr>
        <p:txBody>
          <a:bodyPr/>
          <a:lstStyle/>
          <a:p>
            <a:pPr algn="r"/>
            <a:r>
              <a:rPr lang="en-GB" sz="4000" dirty="0" smtClean="0">
                <a:latin typeface="Arial" pitchFamily="34" charset="0"/>
                <a:cs typeface="Arial" pitchFamily="34" charset="0"/>
              </a:rPr>
              <a:t>2007 – after thin-client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4427984" cy="454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16016" y="1340767"/>
          <a:ext cx="4267200" cy="4464496"/>
        </p:xfrm>
        <a:graphic>
          <a:graphicData uri="http://schemas.openxmlformats.org/drawingml/2006/table">
            <a:tbl>
              <a:tblPr/>
              <a:tblGrid>
                <a:gridCol w="1800200"/>
                <a:gridCol w="1080120"/>
                <a:gridCol w="576064"/>
                <a:gridCol w="810816"/>
              </a:tblGrid>
              <a:tr h="4115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Breakdown of ICT Energy Use by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336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latin typeface="Arial"/>
                        </a:rPr>
                        <a:t>Total   Energy Kwh/y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latin typeface="Arial"/>
                        </a:rPr>
                        <a:t>Total CO</a:t>
                      </a:r>
                      <a:r>
                        <a:rPr lang="en-GB" sz="1600" b="1" i="0" u="none" strike="noStrike" baseline="-25000" dirty="0">
                          <a:latin typeface="Arial"/>
                        </a:rPr>
                        <a:t>2</a:t>
                      </a:r>
                      <a:r>
                        <a:rPr lang="en-GB" sz="1600" b="1" i="0" u="none" strike="noStrike" dirty="0">
                          <a:latin typeface="Arial"/>
                        </a:rPr>
                        <a:t> kg/y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HPC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Servers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latin typeface="Arial"/>
                        </a:rPr>
                        <a:t>336,824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180881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PCs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latin typeface="Arial"/>
                        </a:rPr>
                        <a:t>292,353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157000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Networks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latin typeface="Arial"/>
                        </a:rPr>
                        <a:t>80,154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43044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Telephony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59,480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31942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Imaging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30,029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16126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41,324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latin typeface="Arial"/>
                        </a:rPr>
                        <a:t>22192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499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61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TOTAL ICT ENERGY &amp; CARBON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latin typeface="Arial"/>
                        </a:rPr>
                        <a:t>840,165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latin typeface="Arial"/>
                        </a:rPr>
                        <a:t>451,185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SusteIT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Footprinting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Tool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8458200" cy="420216"/>
          </a:xfrm>
        </p:spPr>
        <p:txBody>
          <a:bodyPr/>
          <a:lstStyle/>
          <a:p>
            <a:pPr algn="r"/>
            <a:r>
              <a:rPr lang="en-GB" sz="4000" dirty="0" smtClean="0">
                <a:latin typeface="Arial" pitchFamily="34" charset="0"/>
                <a:cs typeface="Arial" pitchFamily="34" charset="0"/>
              </a:rPr>
              <a:t>2010 – where we are now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16017" y="1340770"/>
          <a:ext cx="4320479" cy="4464492"/>
        </p:xfrm>
        <a:graphic>
          <a:graphicData uri="http://schemas.openxmlformats.org/drawingml/2006/table">
            <a:tbl>
              <a:tblPr/>
              <a:tblGrid>
                <a:gridCol w="1438566"/>
                <a:gridCol w="1009705"/>
                <a:gridCol w="631909"/>
                <a:gridCol w="1240299"/>
              </a:tblGrid>
              <a:tr h="4164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latin typeface="Arial"/>
                        </a:rPr>
                        <a:t>Breakdown of ICT Energy Use by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43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latin typeface="Arial"/>
                        </a:rPr>
                        <a:t>Total   Energy </a:t>
                      </a:r>
                      <a:r>
                        <a:rPr lang="en-GB" sz="1600" b="1" i="0" u="none" strike="noStrike" dirty="0" err="1">
                          <a:latin typeface="Arial"/>
                        </a:rPr>
                        <a:t>Kwh</a:t>
                      </a:r>
                      <a:r>
                        <a:rPr lang="en-GB" sz="1600" b="1" i="0" u="none" strike="noStrike" dirty="0">
                          <a:latin typeface="Arial"/>
                        </a:rPr>
                        <a:t>/y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latin typeface="Arial"/>
                        </a:rPr>
                        <a:t>Total CO</a:t>
                      </a:r>
                      <a:r>
                        <a:rPr lang="en-GB" sz="1600" b="1" i="0" u="none" strike="noStrike" baseline="-25000" dirty="0">
                          <a:latin typeface="Arial"/>
                        </a:rPr>
                        <a:t>2</a:t>
                      </a:r>
                      <a:r>
                        <a:rPr lang="en-GB" sz="1600" b="1" i="0" u="none" strike="noStrike" dirty="0">
                          <a:latin typeface="Arial"/>
                        </a:rPr>
                        <a:t> kg/y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HPC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7,529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4043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Servers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261,269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140307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PCs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161,412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86682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Networks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80,154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43044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Telephony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59,480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31942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latin typeface="Arial"/>
                        </a:rPr>
                        <a:t>Imaging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30,029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16126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latin typeface="Arial"/>
                        </a:rPr>
                        <a:t>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41,324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22192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371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latin typeface="Arial"/>
                        </a:rPr>
                        <a:t>TOTAL ICT ENERGY &amp; CARBON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latin typeface="Arial"/>
                        </a:rPr>
                        <a:t>641,198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latin typeface="Arial"/>
                        </a:rPr>
                        <a:t>344,336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9512" y="1268760"/>
          <a:ext cx="44644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SusteIT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ICT </a:t>
            </a:r>
            <a:r>
              <a:rPr lang="en-GB" sz="4400" b="1" dirty="0" err="1" smtClean="0">
                <a:latin typeface="Arial" pitchFamily="34" charset="0"/>
                <a:cs typeface="Arial" pitchFamily="34" charset="0"/>
              </a:rPr>
              <a:t>Footprinting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Tool</a:t>
            </a:r>
            <a:endParaRPr lang="en-GB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http://bulkbarriers.co.uk/catalog/images/products/metal-fences/barri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810000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8458200" cy="836736"/>
          </a:xfrm>
        </p:spPr>
        <p:txBody>
          <a:bodyPr/>
          <a:lstStyle/>
          <a:p>
            <a:pPr algn="l"/>
            <a:r>
              <a:rPr lang="en-GB" b="1" dirty="0">
                <a:latin typeface="Arial" pitchFamily="34" charset="0"/>
                <a:cs typeface="Arial" pitchFamily="34" charset="0"/>
              </a:rPr>
              <a:t>c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hallenges and barriers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7772400" cy="4114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change management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communication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technology, easy – people, hard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NIMBY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perceptions and misconceptions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…but the technology is seen as enabling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gov-winner2010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0407" y="836712"/>
            <a:ext cx="5627897" cy="355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764704"/>
          </a:xfrm>
        </p:spPr>
        <p:txBody>
          <a:bodyPr/>
          <a:lstStyle/>
          <a:p>
            <a:pPr algn="l"/>
            <a:r>
              <a:rPr lang="en-GB" b="1" dirty="0" smtClean="0">
                <a:latin typeface="Arial" pitchFamily="34" charset="0"/>
                <a:cs typeface="Arial" pitchFamily="34" charset="0"/>
              </a:rPr>
              <a:t>Estate and Information Strategy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608512" cy="4464496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unify the campus and the information provision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formally ratify the dependencies on each other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enshrine spending dependencies</a:t>
            </a:r>
          </a:p>
          <a:p>
            <a:r>
              <a:rPr lang="en-GB" i="1" dirty="0" smtClean="0">
                <a:latin typeface="Arial" pitchFamily="34" charset="0"/>
                <a:cs typeface="Arial" pitchFamily="34" charset="0"/>
              </a:rPr>
              <a:t>key: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enable ease of access to information to drive the business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7378" name="Picture 2" descr="http://www.rhul.ac.uk/strategy-unit/strategy-and-consult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810000" cy="3168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Picture 3" descr="corstorphine_aeri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764704"/>
            <a:ext cx="2087562" cy="1801242"/>
          </a:xfrm>
          <a:noFill/>
          <a:ln/>
        </p:spPr>
      </p:pic>
      <p:pic>
        <p:nvPicPr>
          <p:cNvPr id="476164" name="Picture 4" descr="leith_camp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2087562" cy="1690688"/>
          </a:xfrm>
          <a:prstGeom prst="rect">
            <a:avLst/>
          </a:prstGeom>
          <a:noFill/>
        </p:spPr>
      </p:pic>
      <p:pic>
        <p:nvPicPr>
          <p:cNvPr id="476165" name="Picture 5" descr="gateway_aeri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21163"/>
            <a:ext cx="2162175" cy="1512887"/>
          </a:xfrm>
          <a:prstGeom prst="rect">
            <a:avLst/>
          </a:prstGeom>
          <a:noFill/>
        </p:spPr>
      </p:pic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3429000" y="26193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b="1" dirty="0"/>
          </a:p>
        </p:txBody>
      </p:sp>
      <p:pic>
        <p:nvPicPr>
          <p:cNvPr id="476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284538"/>
            <a:ext cx="3348038" cy="2343150"/>
          </a:xfrm>
          <a:prstGeom prst="rect">
            <a:avLst/>
          </a:prstGeom>
          <a:noFill/>
        </p:spPr>
      </p:pic>
      <p:pic>
        <p:nvPicPr>
          <p:cNvPr id="476168" name="Picture 8" descr="BD2129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492375"/>
            <a:ext cx="1141413" cy="1141413"/>
          </a:xfrm>
          <a:prstGeom prst="rect">
            <a:avLst/>
          </a:prstGeom>
          <a:noFill/>
        </p:spPr>
      </p:pic>
      <p:pic>
        <p:nvPicPr>
          <p:cNvPr id="4761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333375"/>
            <a:ext cx="3275013" cy="2636838"/>
          </a:xfrm>
          <a:prstGeom prst="rect">
            <a:avLst/>
          </a:prstGeom>
          <a:noFill/>
        </p:spPr>
      </p:pic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0" y="0"/>
            <a:ext cx="44279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4400" b="1" dirty="0"/>
              <a:t>Relocation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69888"/>
            <a:ext cx="72009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5940425" y="1196975"/>
            <a:ext cx="1944688" cy="865188"/>
          </a:xfrm>
          <a:prstGeom prst="ellipse">
            <a:avLst/>
          </a:prstGeom>
          <a:solidFill>
            <a:srgbClr val="FF0000">
              <a:alpha val="999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248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Brief </a:t>
            </a:r>
            <a:endParaRPr lang="en-GB" sz="4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Pag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" y="0"/>
            <a:ext cx="323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/>
              <a:t>Masterplan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Pag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0" y="0"/>
            <a:ext cx="370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/>
              <a:t>Masterplan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/>
          <p:cNvSpPr txBox="1">
            <a:spLocks noChangeArrowheads="1"/>
          </p:cNvSpPr>
          <p:nvPr/>
        </p:nvSpPr>
        <p:spPr bwMode="auto">
          <a:xfrm>
            <a:off x="0" y="0"/>
            <a:ext cx="86764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dirty="0"/>
              <a:t>Design </a:t>
            </a:r>
            <a:r>
              <a:rPr lang="en-GB" sz="4400" dirty="0" smtClean="0"/>
              <a:t>Concept</a:t>
            </a:r>
            <a:endParaRPr lang="en-GB" sz="4400" dirty="0"/>
          </a:p>
        </p:txBody>
      </p:sp>
      <p:pic>
        <p:nvPicPr>
          <p:cNvPr id="10243" name="Picture 12" descr="dy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3" descr="dyer key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21605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385175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400" dirty="0" smtClean="0">
                <a:latin typeface="Arial" charset="0"/>
              </a:rPr>
              <a:t>Learning Resource Centre </a:t>
            </a:r>
          </a:p>
          <a:p>
            <a:pPr eaLnBrk="1" hangingPunct="1">
              <a:buFontTx/>
              <a:buNone/>
            </a:pPr>
            <a:endParaRPr lang="en-GB" sz="16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Consolidated base for Student Centred learning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No taught classes 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Central location “heart” of building 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Varied environment 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study spaces (1:5)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Arial" charset="0"/>
              </a:rPr>
              <a:t>Secure and non secure</a:t>
            </a:r>
          </a:p>
          <a:p>
            <a:pPr eaLnBrk="1" hangingPunct="1">
              <a:buFontTx/>
              <a:buNone/>
            </a:pP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GB" dirty="0" smtClean="0">
              <a:latin typeface="Arial" charset="0"/>
            </a:endParaRP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pic>
        <p:nvPicPr>
          <p:cNvPr id="11267" name="Picture 4" descr="1680-lr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81200"/>
            <a:ext cx="678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Relocate - Paisley">
  <a:themeElements>
    <a:clrScheme name="Relocate - Paisle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locate - Paisle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locate - Paisl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ocate - Paisl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ocate - Paisl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ocate - Paisl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ocate - Paisl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ocate - Paisl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ocate - Paisl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ocate - Paisl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ocate - Paisl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ocate - Paisl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ocate - Paisl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ocate - Paisl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Relocate - Paisley</Template>
  <TotalTime>2246</TotalTime>
  <Words>1123</Words>
  <Application>Microsoft Office PowerPoint</Application>
  <PresentationFormat>On-screen Show (4:3)</PresentationFormat>
  <Paragraphs>455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Relocate - Paisley</vt:lpstr>
      <vt:lpstr> Queen Margaret University – The Sustainable Campus   </vt:lpstr>
      <vt:lpstr>Context </vt:lpstr>
      <vt:lpstr>The University</vt:lpstr>
      <vt:lpstr>Slide 4</vt:lpstr>
      <vt:lpstr>Slide 5</vt:lpstr>
      <vt:lpstr>Slide 6</vt:lpstr>
      <vt:lpstr>Slide 7</vt:lpstr>
      <vt:lpstr>Slide 8</vt:lpstr>
      <vt:lpstr>Slide 9</vt:lpstr>
      <vt:lpstr>Slide 10</vt:lpstr>
      <vt:lpstr>Sustainability </vt:lpstr>
      <vt:lpstr>Sustainability  - Strategy </vt:lpstr>
      <vt:lpstr>Slide 13</vt:lpstr>
      <vt:lpstr>Slide 14</vt:lpstr>
      <vt:lpstr>ICT Contribution </vt:lpstr>
      <vt:lpstr>technology</vt:lpstr>
      <vt:lpstr>Slide 17</vt:lpstr>
      <vt:lpstr>space efficiency </vt:lpstr>
      <vt:lpstr>Technology </vt:lpstr>
      <vt:lpstr>Thin-client</vt:lpstr>
      <vt:lpstr>power consumption figures</vt:lpstr>
      <vt:lpstr>Slide 22</vt:lpstr>
      <vt:lpstr>Server Virtualisation </vt:lpstr>
      <vt:lpstr>efficiencies</vt:lpstr>
      <vt:lpstr>Slide 25</vt:lpstr>
      <vt:lpstr>Slide 26</vt:lpstr>
      <vt:lpstr>Slide 27</vt:lpstr>
      <vt:lpstr>Slide 28</vt:lpstr>
      <vt:lpstr>Slide 29</vt:lpstr>
      <vt:lpstr>Slide 30</vt:lpstr>
      <vt:lpstr>Outcomes  &amp; Next?</vt:lpstr>
      <vt:lpstr> </vt:lpstr>
      <vt:lpstr>Slide 33</vt:lpstr>
      <vt:lpstr>2004 – the olden days</vt:lpstr>
      <vt:lpstr>2007 – after thin-client</vt:lpstr>
      <vt:lpstr>2010 – where we are now</vt:lpstr>
      <vt:lpstr>challenges and barriers</vt:lpstr>
      <vt:lpstr>Slide 38</vt:lpstr>
      <vt:lpstr>Estate and Information Strategy</vt:lpstr>
    </vt:vector>
  </TitlesOfParts>
  <Company>Queen Margaret University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Margaret University  - RE:LOCATE Sustainability</dc:title>
  <dc:creator>sscott</dc:creator>
  <cp:lastModifiedBy>sscott</cp:lastModifiedBy>
  <cp:revision>171</cp:revision>
  <cp:lastPrinted>2008-03-02T10:19:38Z</cp:lastPrinted>
  <dcterms:created xsi:type="dcterms:W3CDTF">2007-12-10T19:25:43Z</dcterms:created>
  <dcterms:modified xsi:type="dcterms:W3CDTF">2011-06-29T12:35:59Z</dcterms:modified>
</cp:coreProperties>
</file>