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0" r:id="rId2"/>
    <p:sldId id="293" r:id="rId3"/>
    <p:sldId id="302" r:id="rId4"/>
    <p:sldId id="298" r:id="rId5"/>
    <p:sldId id="297" r:id="rId6"/>
    <p:sldId id="295" r:id="rId7"/>
    <p:sldId id="267" r:id="rId8"/>
    <p:sldId id="299" r:id="rId9"/>
    <p:sldId id="301" r:id="rId10"/>
    <p:sldId id="300" r:id="rId11"/>
    <p:sldId id="303" r:id="rId12"/>
    <p:sldId id="29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US ORG" initials="NUSOR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varScale="1">
        <p:scale>
          <a:sx n="67" d="100"/>
          <a:sy n="67" d="100"/>
        </p:scale>
        <p:origin x="-408" y="-10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notesViewPr>
    <p:cSldViewPr>
      <p:cViewPr varScale="1">
        <p:scale>
          <a:sx n="56" d="100"/>
          <a:sy n="56" d="100"/>
        </p:scale>
        <p:origin x="-2838"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0970386-94DC-4733-8CE8-AF2843A84262}" type="datetimeFigureOut">
              <a:rPr lang="en-GB" smtClean="0"/>
              <a:pPr/>
              <a:t>08/10/2013</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F72A15F-AC18-4F64-ADC0-8DA5AB40242D}" type="slidenum">
              <a:rPr lang="en-GB" smtClean="0"/>
              <a:pPr/>
              <a:t>‹#›</a:t>
            </a:fld>
            <a:endParaRPr lang="en-GB"/>
          </a:p>
        </p:txBody>
      </p:sp>
    </p:spTree>
    <p:extLst>
      <p:ext uri="{BB962C8B-B14F-4D97-AF65-F5344CB8AC3E}">
        <p14:creationId xmlns:p14="http://schemas.microsoft.com/office/powerpoint/2010/main" xmlns="" val="3824340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BDF814B-24ED-4584-B2C1-1123B27552A1}" type="datetimeFigureOut">
              <a:rPr lang="en-GB" smtClean="0"/>
              <a:pPr/>
              <a:t>08/10/2013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8C2B135-BAD9-47D2-8C6D-67216F9EEAB4}" type="slidenum">
              <a:rPr lang="en-GB" smtClean="0"/>
              <a:pPr/>
              <a:t>‹#›</a:t>
            </a:fld>
            <a:endParaRPr lang="en-GB"/>
          </a:p>
        </p:txBody>
      </p:sp>
    </p:spTree>
    <p:extLst>
      <p:ext uri="{BB962C8B-B14F-4D97-AF65-F5344CB8AC3E}">
        <p14:creationId xmlns:p14="http://schemas.microsoft.com/office/powerpoint/2010/main" xmlns="" val="984999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8067" name="Rectangle 3"/>
          <p:cNvSpPr>
            <a:spLocks noGrp="1"/>
          </p:cNvSpPr>
          <p:nvPr>
            <p:ph type="body" idx="1"/>
          </p:nvPr>
        </p:nvSpPr>
        <p:spPr bwMode="auto">
          <a:xfrm>
            <a:off x="906357" y="4716877"/>
            <a:ext cx="4984962" cy="44652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a:p>
            <a:endParaRPr lang="en-GB" smtClean="0"/>
          </a:p>
          <a:p>
            <a:endParaRPr lang="en-GB" smtClean="0"/>
          </a:p>
          <a:p>
            <a:endParaRPr lang="en-GB" smtClean="0"/>
          </a:p>
          <a:p>
            <a:endParaRPr lang="en-GB" smtClean="0"/>
          </a:p>
          <a:p>
            <a:endParaRPr lang="en-US" smtClean="0"/>
          </a:p>
        </p:txBody>
      </p:sp>
      <p:sp>
        <p:nvSpPr>
          <p:cNvPr id="88068" name="Rectangle 4"/>
          <p:cNvSpPr>
            <a:spLocks noChangeArrowheads="1"/>
          </p:cNvSpPr>
          <p:nvPr/>
        </p:nvSpPr>
        <p:spPr bwMode="auto">
          <a:xfrm>
            <a:off x="1120358" y="4937469"/>
            <a:ext cx="4983389" cy="4466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4659" tIns="47329" rIns="94659" bIns="47329"/>
          <a:lstStyle/>
          <a:p>
            <a:pPr defTabSz="914400" eaLnBrk="0" hangingPunct="0">
              <a:spcBef>
                <a:spcPct val="30000"/>
              </a:spcBef>
            </a:pPr>
            <a:r>
              <a:rPr lang="en-GB" sz="1200"/>
              <a:t>Many thanks for giving us the opportunity to close this year’s AMSU Conference. Congratulations to Loughborough and the CoCo</a:t>
            </a:r>
          </a:p>
          <a:p>
            <a:pPr defTabSz="914400" eaLnBrk="0" hangingPunct="0">
              <a:spcBef>
                <a:spcPct val="30000"/>
              </a:spcBef>
            </a:pPr>
            <a:endParaRPr lang="en-GB" sz="1200"/>
          </a:p>
          <a:p>
            <a:pPr defTabSz="914400" eaLnBrk="0" hangingPunct="0">
              <a:spcBef>
                <a:spcPct val="30000"/>
              </a:spcBef>
            </a:pPr>
            <a:r>
              <a:rPr lang="en-GB" sz="1200"/>
              <a:t>As Gemma has said we have been going through difficult times at NUS over the past two months as we’ve undertaken a re-structure which results in a net loss of 20 staff, and it’s been nice for the past few days to have been amongst friends and colleagues. I do believe we are through the worst but I’d like to say thank you to all of you who have sent supportive comments to us. You should know that every difficult decision we have made has been taken in order to significantly raise our game so we are adding real value to our members - students’ unions - and so we are all ultimately delivering for students.  </a:t>
            </a:r>
          </a:p>
          <a:p>
            <a:pPr defTabSz="914400" eaLnBrk="0" hangingPunct="0">
              <a:spcBef>
                <a:spcPct val="30000"/>
              </a:spcBef>
            </a:pPr>
            <a:endParaRPr lang="en-GB" sz="1200"/>
          </a:p>
          <a:p>
            <a:pPr defTabSz="914400" eaLnBrk="0" hangingPunct="0">
              <a:spcBef>
                <a:spcPct val="30000"/>
              </a:spcBef>
            </a:pPr>
            <a:r>
              <a:rPr lang="en-GB" sz="1200"/>
              <a:t>I will explain more about the re-structure shortly but for those of you who didn’t attend any of NUS’ strategic conversation events earlier in the year this presentation title may seem a little odd – so I’ll try and give you some context. For those of you who were at the strategic conversation events I promise not to go on about elephants any more after today.     </a:t>
            </a:r>
          </a:p>
          <a:p>
            <a:pPr defTabSz="914400" eaLnBrk="0" hangingPunct="0">
              <a:spcBef>
                <a:spcPct val="30000"/>
              </a:spcBef>
            </a:pPr>
            <a:endParaRPr lang="en-GB" sz="1200"/>
          </a:p>
          <a:p>
            <a:pPr defTabSz="914400" eaLnBrk="0" hangingPunct="0">
              <a:spcBef>
                <a:spcPct val="30000"/>
              </a:spcBef>
            </a:pPr>
            <a:r>
              <a:rPr lang="en-GB" sz="1200"/>
              <a:t>But first here is a picture of me wrestling an elephant. </a:t>
            </a:r>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6A42B-59AB-47A9-BABF-D7EB7C12EFD0}" type="slidenum">
              <a:rPr lang="en-GB" smtClean="0"/>
              <a:pPr/>
              <a:t>2</a:t>
            </a:fld>
            <a:endParaRPr lang="en-GB"/>
          </a:p>
        </p:txBody>
      </p:sp>
    </p:spTree>
    <p:extLst>
      <p:ext uri="{BB962C8B-B14F-4D97-AF65-F5344CB8AC3E}">
        <p14:creationId xmlns:p14="http://schemas.microsoft.com/office/powerpoint/2010/main" xmlns="" val="1186435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6A42B-59AB-47A9-BABF-D7EB7C12EFD0}" type="slidenum">
              <a:rPr lang="en-GB" smtClean="0"/>
              <a:pPr/>
              <a:t>6</a:t>
            </a:fld>
            <a:endParaRPr lang="en-GB"/>
          </a:p>
        </p:txBody>
      </p:sp>
    </p:spTree>
    <p:extLst>
      <p:ext uri="{BB962C8B-B14F-4D97-AF65-F5344CB8AC3E}">
        <p14:creationId xmlns:p14="http://schemas.microsoft.com/office/powerpoint/2010/main" xmlns="" val="1186435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6A42B-59AB-47A9-BABF-D7EB7C12EFD0}" type="slidenum">
              <a:rPr lang="en-GB" smtClean="0"/>
              <a:pPr/>
              <a:t>12</a:t>
            </a:fld>
            <a:endParaRPr lang="en-GB"/>
          </a:p>
        </p:txBody>
      </p:sp>
    </p:spTree>
    <p:extLst>
      <p:ext uri="{BB962C8B-B14F-4D97-AF65-F5344CB8AC3E}">
        <p14:creationId xmlns:p14="http://schemas.microsoft.com/office/powerpoint/2010/main" xmlns="" val="1186435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183225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293363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375442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236545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230282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190244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119450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340040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983690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197956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44BF7-4282-4229-90EF-3C6B86BFB3BB}" type="datetimeFigureOut">
              <a:rPr lang="en-GB" smtClean="0"/>
              <a:pPr/>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9249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44BF7-4282-4229-90EF-3C6B86BFB3BB}" type="datetimeFigureOut">
              <a:rPr lang="en-GB" smtClean="0"/>
              <a:pPr/>
              <a:t>08/10/2013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528D0-0E1F-4B7F-B3C2-B55C2CC2FCDB}" type="slidenum">
              <a:rPr lang="en-GB" smtClean="0"/>
              <a:pPr/>
              <a:t>‹#›</a:t>
            </a:fld>
            <a:endParaRPr lang="en-GB"/>
          </a:p>
        </p:txBody>
      </p:sp>
    </p:spTree>
    <p:extLst>
      <p:ext uri="{BB962C8B-B14F-4D97-AF65-F5344CB8AC3E}">
        <p14:creationId xmlns:p14="http://schemas.microsoft.com/office/powerpoint/2010/main" xmlns="" val="65792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mailto:sgf@nus.org.uk"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nus.org.uk/sg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7" name="Group 5"/>
          <p:cNvGrpSpPr>
            <a:grpSpLocks/>
          </p:cNvGrpSpPr>
          <p:nvPr/>
        </p:nvGrpSpPr>
        <p:grpSpPr bwMode="auto">
          <a:xfrm>
            <a:off x="0" y="0"/>
            <a:ext cx="9144000" cy="6858000"/>
            <a:chOff x="0" y="0"/>
            <a:chExt cx="5760" cy="4320"/>
          </a:xfrm>
        </p:grpSpPr>
        <p:sp>
          <p:nvSpPr>
            <p:cNvPr id="100354" name="Rectangle 2"/>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pic>
          <p:nvPicPr>
            <p:cNvPr id="100355" name="Picture 3"/>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0" y="0"/>
              <a:ext cx="5760" cy="39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0356" name="Rectangle 4"/>
            <p:cNvSpPr>
              <a:spLocks noChangeArrowheads="1"/>
            </p:cNvSpPr>
            <p:nvPr/>
          </p:nvSpPr>
          <p:spPr bwMode="auto">
            <a:xfrm>
              <a:off x="3667" y="2369"/>
              <a:ext cx="1631" cy="389"/>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grpSp>
      <p:sp>
        <p:nvSpPr>
          <p:cNvPr id="100358" name="Text Box 6"/>
          <p:cNvSpPr txBox="1">
            <a:spLocks noChangeArrowheads="1"/>
          </p:cNvSpPr>
          <p:nvPr/>
        </p:nvSpPr>
        <p:spPr bwMode="auto">
          <a:xfrm>
            <a:off x="3980680" y="4613275"/>
            <a:ext cx="4636270"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alibri" pitchFamily="34" charset="0"/>
                <a:ea typeface="ＭＳ Ｐゴシック" pitchFamily="34" charset="-128"/>
              </a:defRPr>
            </a:lvl1pPr>
            <a:lvl2pPr eaLnBrk="0" hangingPunct="0">
              <a:defRPr>
                <a:solidFill>
                  <a:schemeClr val="tx1"/>
                </a:solidFill>
                <a:latin typeface="Calibri" pitchFamily="34" charset="0"/>
                <a:ea typeface="ＭＳ Ｐゴシック" pitchFamily="34" charset="-128"/>
              </a:defRPr>
            </a:lvl2pPr>
            <a:lvl3pPr eaLnBrk="0" hangingPunct="0">
              <a:defRPr>
                <a:solidFill>
                  <a:schemeClr val="tx1"/>
                </a:solidFill>
                <a:latin typeface="Calibri" pitchFamily="34" charset="0"/>
                <a:ea typeface="ＭＳ Ｐゴシック" pitchFamily="34" charset="-128"/>
              </a:defRPr>
            </a:lvl3pPr>
            <a:lvl4pPr eaLnBrk="0" hangingPunct="0">
              <a:defRPr>
                <a:solidFill>
                  <a:schemeClr val="tx1"/>
                </a:solidFill>
                <a:latin typeface="Calibri" pitchFamily="34" charset="0"/>
                <a:ea typeface="ＭＳ Ｐゴシック" pitchFamily="34" charset="-128"/>
              </a:defRPr>
            </a:lvl4pPr>
            <a:lvl5pPr eaLnBrk="0" hangingPunct="0">
              <a:defRPr>
                <a:solidFill>
                  <a:schemeClr val="tx1"/>
                </a:solidFill>
                <a:latin typeface="Calibri" pitchFamily="34" charset="0"/>
                <a:ea typeface="ＭＳ Ｐゴシック" pitchFamily="34" charset="-128"/>
              </a:defRPr>
            </a:lvl5pPr>
            <a:lvl6pPr eaLnBrk="0" fontAlgn="base" hangingPunct="0">
              <a:spcBef>
                <a:spcPct val="0"/>
              </a:spcBef>
              <a:spcAft>
                <a:spcPct val="0"/>
              </a:spcAft>
              <a:defRPr>
                <a:solidFill>
                  <a:schemeClr val="tx1"/>
                </a:solidFill>
                <a:latin typeface="Calibri" pitchFamily="34" charset="0"/>
                <a:ea typeface="ＭＳ Ｐゴシック" pitchFamily="34" charset="-128"/>
              </a:defRPr>
            </a:lvl6pPr>
            <a:lvl7pPr eaLnBrk="0" fontAlgn="base" hangingPunct="0">
              <a:spcBef>
                <a:spcPct val="0"/>
              </a:spcBef>
              <a:spcAft>
                <a:spcPct val="0"/>
              </a:spcAft>
              <a:defRPr>
                <a:solidFill>
                  <a:schemeClr val="tx1"/>
                </a:solidFill>
                <a:latin typeface="Calibri" pitchFamily="34" charset="0"/>
                <a:ea typeface="ＭＳ Ｐゴシック" pitchFamily="34" charset="-128"/>
              </a:defRPr>
            </a:lvl7pPr>
            <a:lvl8pPr eaLnBrk="0" fontAlgn="base" hangingPunct="0">
              <a:spcBef>
                <a:spcPct val="0"/>
              </a:spcBef>
              <a:spcAft>
                <a:spcPct val="0"/>
              </a:spcAft>
              <a:defRPr>
                <a:solidFill>
                  <a:schemeClr val="tx1"/>
                </a:solidFill>
                <a:latin typeface="Calibri" pitchFamily="34" charset="0"/>
                <a:ea typeface="ＭＳ Ｐゴシック" pitchFamily="34" charset="-128"/>
              </a:defRPr>
            </a:lvl8pPr>
            <a:lvl9pPr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algn="r" defTabSz="914400" eaLnBrk="1" hangingPunct="1"/>
            <a:r>
              <a:rPr lang="en-GB" sz="2800" b="1" dirty="0" smtClean="0">
                <a:latin typeface="Verdana" pitchFamily="34" charset="0"/>
                <a:ea typeface="Verdana" pitchFamily="34" charset="0"/>
                <a:cs typeface="Verdana" pitchFamily="34" charset="0"/>
              </a:rPr>
              <a:t>Students’ Green Fund</a:t>
            </a:r>
          </a:p>
          <a:p>
            <a:pPr algn="r" defTabSz="914400" eaLnBrk="1" hangingPunct="1"/>
            <a:r>
              <a:rPr lang="en-GB" sz="2800" b="1" dirty="0" smtClean="0">
                <a:latin typeface="Verdana" pitchFamily="34" charset="0"/>
                <a:ea typeface="Verdana" pitchFamily="34" charset="0"/>
                <a:cs typeface="Verdana" pitchFamily="34" charset="0"/>
              </a:rPr>
              <a:t>LUEG Meeting 14.5.13</a:t>
            </a:r>
            <a:endParaRPr lang="en-GB" sz="2800" b="1" dirty="0">
              <a:latin typeface="Verdana" pitchFamily="34" charset="0"/>
              <a:ea typeface="Verdana" pitchFamily="34" charset="0"/>
              <a:cs typeface="Verdana" pitchFamily="34" charset="0"/>
            </a:endParaRPr>
          </a:p>
          <a:p>
            <a:pPr algn="r" defTabSz="914400" eaLnBrk="1" hangingPunct="1"/>
            <a:r>
              <a:rPr lang="en-GB" sz="2000" b="1" dirty="0">
                <a:latin typeface="Verdana" pitchFamily="34" charset="0"/>
                <a:ea typeface="Verdana" pitchFamily="34" charset="0"/>
                <a:cs typeface="Verdana" pitchFamily="34" charset="0"/>
              </a:rPr>
              <a:t> </a:t>
            </a:r>
          </a:p>
          <a:p>
            <a:pPr algn="r" defTabSz="914400" eaLnBrk="1" hangingPunct="1"/>
            <a:endParaRPr lang="en-GB" sz="2000" dirty="0">
              <a:latin typeface="Verdana" pitchFamily="34" charset="0"/>
              <a:ea typeface="Verdana" pitchFamily="34" charset="0"/>
              <a:cs typeface="Verdana" pitchFamily="34" charset="0"/>
            </a:endParaRPr>
          </a:p>
        </p:txBody>
      </p:sp>
    </p:spTree>
    <p:custDataLst>
      <p:tags r:id="rId1"/>
    </p:custDataLst>
    <p:extLst>
      <p:ext uri="{BB962C8B-B14F-4D97-AF65-F5344CB8AC3E}">
        <p14:creationId xmlns:p14="http://schemas.microsoft.com/office/powerpoint/2010/main" xmlns="" val="1802936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1484784"/>
            <a:ext cx="7416824" cy="923330"/>
          </a:xfrm>
          <a:prstGeom prst="rect">
            <a:avLst/>
          </a:prstGeom>
          <a:noFill/>
        </p:spPr>
        <p:txBody>
          <a:bodyPr wrap="square" rtlCol="0">
            <a:spAutoFit/>
          </a:bodyPr>
          <a:lstStyle/>
          <a:p>
            <a:endParaRPr lang="en-GB" dirty="0" smtClean="0"/>
          </a:p>
          <a:p>
            <a:endParaRPr lang="en-GB" dirty="0"/>
          </a:p>
          <a:p>
            <a:endParaRPr lang="en-GB" dirty="0" smtClean="0"/>
          </a:p>
        </p:txBody>
      </p:sp>
      <p:sp>
        <p:nvSpPr>
          <p:cNvPr id="3" name="TextBox 2"/>
          <p:cNvSpPr txBox="1"/>
          <p:nvPr/>
        </p:nvSpPr>
        <p:spPr>
          <a:xfrm>
            <a:off x="539552" y="2003936"/>
            <a:ext cx="8064897" cy="3477875"/>
          </a:xfrm>
          <a:prstGeom prst="rect">
            <a:avLst/>
          </a:prstGeom>
          <a:noFill/>
        </p:spPr>
        <p:txBody>
          <a:bodyPr wrap="square" rtlCol="0">
            <a:spAutoFit/>
          </a:bodyPr>
          <a:lstStyle/>
          <a:p>
            <a:pPr marL="342900" indent="-342900">
              <a:buFont typeface="Arial" pitchFamily="34" charset="0"/>
              <a:buChar char="•"/>
            </a:pPr>
            <a:r>
              <a:rPr lang="en-GB" sz="2200" dirty="0" smtClean="0">
                <a:latin typeface="Verdana" pitchFamily="34" charset="0"/>
                <a:ea typeface="Verdana" pitchFamily="34" charset="0"/>
                <a:cs typeface="Verdana" pitchFamily="34" charset="0"/>
              </a:rPr>
              <a:t>We expect </a:t>
            </a:r>
            <a:r>
              <a:rPr lang="en-GB" sz="2200" dirty="0">
                <a:latin typeface="Verdana" pitchFamily="34" charset="0"/>
                <a:ea typeface="Verdana" pitchFamily="34" charset="0"/>
                <a:cs typeface="Verdana" pitchFamily="34" charset="0"/>
              </a:rPr>
              <a:t>most funding will be spent on engagement </a:t>
            </a:r>
            <a:r>
              <a:rPr lang="en-GB" sz="2200" dirty="0" smtClean="0">
                <a:latin typeface="Verdana" pitchFamily="34" charset="0"/>
                <a:ea typeface="Verdana" pitchFamily="34" charset="0"/>
                <a:cs typeface="Verdana" pitchFamily="34" charset="0"/>
              </a:rPr>
              <a:t>activities </a:t>
            </a:r>
            <a:r>
              <a:rPr lang="en-GB" sz="2200" dirty="0">
                <a:latin typeface="Verdana" pitchFamily="34" charset="0"/>
                <a:ea typeface="Verdana" pitchFamily="34" charset="0"/>
                <a:cs typeface="Verdana" pitchFamily="34" charset="0"/>
              </a:rPr>
              <a:t>rather than large infrastructural and capital </a:t>
            </a:r>
            <a:r>
              <a:rPr lang="en-GB" sz="2200" dirty="0" smtClean="0">
                <a:latin typeface="Verdana" pitchFamily="34" charset="0"/>
                <a:ea typeface="Verdana" pitchFamily="34" charset="0"/>
                <a:cs typeface="Verdana" pitchFamily="34" charset="0"/>
              </a:rPr>
              <a:t>costs</a:t>
            </a:r>
          </a:p>
          <a:p>
            <a:pPr marL="342900" indent="-342900">
              <a:buFont typeface="Arial" pitchFamily="34" charset="0"/>
              <a:buChar char="•"/>
            </a:pPr>
            <a:endParaRPr lang="en-GB" sz="2200" dirty="0" smtClean="0">
              <a:latin typeface="Verdana" pitchFamily="34" charset="0"/>
              <a:ea typeface="Verdana" pitchFamily="34" charset="0"/>
              <a:cs typeface="Verdana" pitchFamily="34" charset="0"/>
            </a:endParaRPr>
          </a:p>
          <a:p>
            <a:pPr marL="342900" indent="-342900">
              <a:buFont typeface="Arial" pitchFamily="34" charset="0"/>
              <a:buChar char="•"/>
            </a:pPr>
            <a:r>
              <a:rPr lang="en-GB" sz="2200" dirty="0" smtClean="0">
                <a:latin typeface="Verdana" pitchFamily="34" charset="0"/>
                <a:ea typeface="Verdana" pitchFamily="34" charset="0"/>
                <a:cs typeface="Verdana" pitchFamily="34" charset="0"/>
              </a:rPr>
              <a:t>However</a:t>
            </a:r>
            <a:r>
              <a:rPr lang="en-GB" sz="2200" dirty="0">
                <a:latin typeface="Verdana" pitchFamily="34" charset="0"/>
                <a:ea typeface="Verdana" pitchFamily="34" charset="0"/>
                <a:cs typeface="Verdana" pitchFamily="34" charset="0"/>
              </a:rPr>
              <a:t>, we will consider projects that require large capital expenditure on the merit of the project </a:t>
            </a:r>
            <a:r>
              <a:rPr lang="en-GB" sz="2200" dirty="0" smtClean="0">
                <a:latin typeface="Verdana" pitchFamily="34" charset="0"/>
                <a:ea typeface="Verdana" pitchFamily="34" charset="0"/>
                <a:cs typeface="Verdana" pitchFamily="34" charset="0"/>
              </a:rPr>
              <a:t>idea</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r>
              <a:rPr lang="en-GB" sz="2200" dirty="0" smtClean="0">
                <a:latin typeface="Verdana" pitchFamily="34" charset="0"/>
                <a:ea typeface="Verdana" pitchFamily="34" charset="0"/>
                <a:cs typeface="Verdana" pitchFamily="34" charset="0"/>
              </a:rPr>
              <a:t>£300,000 maximum per bid (even collaborative bids)</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r>
              <a:rPr lang="en-GB" sz="2200" dirty="0" smtClean="0">
                <a:latin typeface="Verdana" pitchFamily="34" charset="0"/>
                <a:ea typeface="Verdana" pitchFamily="34" charset="0"/>
                <a:cs typeface="Verdana" pitchFamily="34" charset="0"/>
              </a:rPr>
              <a:t>Multiple bids can be entered per SU</a:t>
            </a:r>
            <a:endParaRPr lang="en-GB" sz="2200" dirty="0">
              <a:latin typeface="Verdana" pitchFamily="34" charset="0"/>
              <a:ea typeface="Verdana" pitchFamily="34" charset="0"/>
              <a:cs typeface="Verdana" pitchFamily="34" charset="0"/>
            </a:endParaRP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a:latin typeface="Verdana" pitchFamily="34" charset="0"/>
                <a:ea typeface="Verdana" pitchFamily="34" charset="0"/>
                <a:cs typeface="Verdana" pitchFamily="34" charset="0"/>
              </a:rPr>
              <a:t>What can the </a:t>
            </a:r>
            <a:r>
              <a:rPr lang="en-GB" sz="3600" b="1" dirty="0" smtClean="0">
                <a:latin typeface="Verdana" pitchFamily="34" charset="0"/>
                <a:ea typeface="Verdana" pitchFamily="34" charset="0"/>
                <a:cs typeface="Verdana" pitchFamily="34" charset="0"/>
              </a:rPr>
              <a:t>Fund be </a:t>
            </a:r>
            <a:r>
              <a:rPr lang="en-GB" sz="3600" b="1" dirty="0">
                <a:latin typeface="Verdana" pitchFamily="34" charset="0"/>
                <a:ea typeface="Verdana" pitchFamily="34" charset="0"/>
                <a:cs typeface="Verdana" pitchFamily="34" charset="0"/>
              </a:rPr>
              <a:t>spent on</a:t>
            </a:r>
            <a:r>
              <a:rPr lang="en-GB" sz="3600" b="1" dirty="0" smtClean="0">
                <a:latin typeface="Verdana" pitchFamily="34" charset="0"/>
                <a:ea typeface="Verdana" pitchFamily="34" charset="0"/>
                <a:cs typeface="Verdana" pitchFamily="34" charset="0"/>
              </a:rPr>
              <a:t>?</a:t>
            </a:r>
            <a:endParaRPr lang="en-GB" sz="3600" dirty="0">
              <a:solidFill>
                <a:schemeClr val="tx1">
                  <a:lumMod val="85000"/>
                  <a:lumOff val="1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18652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1484784"/>
            <a:ext cx="7416824" cy="923330"/>
          </a:xfrm>
          <a:prstGeom prst="rect">
            <a:avLst/>
          </a:prstGeom>
          <a:noFill/>
        </p:spPr>
        <p:txBody>
          <a:bodyPr wrap="square" rtlCol="0">
            <a:spAutoFit/>
          </a:bodyPr>
          <a:lstStyle/>
          <a:p>
            <a:endParaRPr lang="en-GB" dirty="0" smtClean="0"/>
          </a:p>
          <a:p>
            <a:endParaRPr lang="en-GB" dirty="0"/>
          </a:p>
          <a:p>
            <a:endParaRPr lang="en-GB" dirty="0" smtClean="0"/>
          </a:p>
        </p:txBody>
      </p:sp>
      <p:sp>
        <p:nvSpPr>
          <p:cNvPr id="3" name="TextBox 2"/>
          <p:cNvSpPr txBox="1"/>
          <p:nvPr/>
        </p:nvSpPr>
        <p:spPr>
          <a:xfrm>
            <a:off x="539552" y="2003936"/>
            <a:ext cx="8064897" cy="2646878"/>
          </a:xfrm>
          <a:prstGeom prst="rect">
            <a:avLst/>
          </a:prstGeom>
          <a:noFill/>
        </p:spPr>
        <p:txBody>
          <a:bodyPr wrap="square" rtlCol="0">
            <a:spAutoFit/>
          </a:bodyPr>
          <a:lstStyle/>
          <a:p>
            <a:pPr marL="342900" indent="-342900">
              <a:buFont typeface="Arial" pitchFamily="34" charset="0"/>
              <a:buChar char="•"/>
            </a:pPr>
            <a:r>
              <a:rPr lang="en-GB" sz="2400" dirty="0" smtClean="0">
                <a:latin typeface="Verdana" pitchFamily="34" charset="0"/>
                <a:ea typeface="Verdana" pitchFamily="34" charset="0"/>
                <a:cs typeface="Verdana" pitchFamily="34" charset="0"/>
              </a:rPr>
              <a:t>Meet with your SU  / Sustainability Team</a:t>
            </a:r>
          </a:p>
          <a:p>
            <a:pPr marL="342900" indent="-342900">
              <a:buFont typeface="Arial" pitchFamily="34" charset="0"/>
              <a:buChar char="•"/>
            </a:pPr>
            <a:r>
              <a:rPr lang="en-GB" sz="2400" dirty="0" smtClean="0">
                <a:latin typeface="Verdana" pitchFamily="34" charset="0"/>
                <a:ea typeface="Verdana" pitchFamily="34" charset="0"/>
                <a:cs typeface="Verdana" pitchFamily="34" charset="0"/>
              </a:rPr>
              <a:t>Send your initial idea to </a:t>
            </a:r>
            <a:r>
              <a:rPr lang="en-GB" sz="2400" u="sng" dirty="0" smtClean="0">
                <a:latin typeface="Verdana" pitchFamily="34" charset="0"/>
                <a:ea typeface="Verdana" pitchFamily="34" charset="0"/>
                <a:cs typeface="Verdana" pitchFamily="34" charset="0"/>
                <a:hlinkClick r:id="rId2"/>
              </a:rPr>
              <a:t>sgf@nus.org.uk</a:t>
            </a:r>
            <a:endParaRPr lang="en-GB" sz="2400" u="sng" dirty="0" smtClean="0">
              <a:latin typeface="Verdana" pitchFamily="34" charset="0"/>
              <a:ea typeface="Verdana" pitchFamily="34" charset="0"/>
              <a:cs typeface="Verdana" pitchFamily="34" charset="0"/>
            </a:endParaRPr>
          </a:p>
          <a:p>
            <a:pPr marL="342900" indent="-342900">
              <a:buFont typeface="Arial" pitchFamily="34" charset="0"/>
              <a:buChar char="•"/>
            </a:pPr>
            <a:r>
              <a:rPr lang="en-GB" sz="2400" dirty="0" smtClean="0">
                <a:latin typeface="Verdana" pitchFamily="34" charset="0"/>
                <a:ea typeface="Verdana" pitchFamily="34" charset="0"/>
                <a:cs typeface="Verdana" pitchFamily="34" charset="0"/>
              </a:rPr>
              <a:t>Submit your Expression of Interest information</a:t>
            </a:r>
          </a:p>
          <a:p>
            <a:pPr marL="342900" indent="-342900">
              <a:buFont typeface="Arial" pitchFamily="34" charset="0"/>
              <a:buChar char="•"/>
            </a:pPr>
            <a:endParaRPr lang="en-GB" sz="2400" dirty="0">
              <a:latin typeface="Verdana" pitchFamily="34" charset="0"/>
              <a:ea typeface="Verdana" pitchFamily="34" charset="0"/>
              <a:cs typeface="Verdana" pitchFamily="34" charset="0"/>
            </a:endParaRPr>
          </a:p>
          <a:p>
            <a:pPr marL="342900" indent="-342900">
              <a:buFont typeface="Arial" pitchFamily="34" charset="0"/>
              <a:buChar char="•"/>
            </a:pPr>
            <a:endParaRPr lang="en-GB" sz="2400" dirty="0" smtClean="0">
              <a:latin typeface="Verdana" pitchFamily="34" charset="0"/>
              <a:ea typeface="Verdana" pitchFamily="34" charset="0"/>
              <a:cs typeface="Verdana" pitchFamily="34" charset="0"/>
            </a:endParaRPr>
          </a:p>
          <a:p>
            <a:pPr marL="342900" indent="-342900">
              <a:buFont typeface="Arial" pitchFamily="34" charset="0"/>
              <a:buChar char="•"/>
            </a:pPr>
            <a:r>
              <a:rPr lang="en-GB" sz="2400" dirty="0" smtClean="0">
                <a:latin typeface="Verdana" pitchFamily="34" charset="0"/>
                <a:ea typeface="Verdana" pitchFamily="34" charset="0"/>
                <a:cs typeface="Verdana" pitchFamily="34" charset="0"/>
              </a:rPr>
              <a:t>Potential London-wide collaborations</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a:latin typeface="Verdana" pitchFamily="34" charset="0"/>
                <a:ea typeface="Verdana" pitchFamily="34" charset="0"/>
                <a:cs typeface="Verdana" pitchFamily="34" charset="0"/>
              </a:rPr>
              <a:t>Next </a:t>
            </a:r>
            <a:r>
              <a:rPr lang="en-GB" sz="4000" b="1" dirty="0" smtClean="0">
                <a:latin typeface="Verdana" pitchFamily="34" charset="0"/>
                <a:ea typeface="Verdana" pitchFamily="34" charset="0"/>
                <a:cs typeface="Verdana" pitchFamily="34" charset="0"/>
              </a:rPr>
              <a:t>Steps…</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90518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500"/>
                                        <p:tgtEl>
                                          <p:spTgt spid="3">
                                            <p:txEl>
                                              <p:pRg st="5" end="5"/>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524" y="2744924"/>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solidFill>
                  <a:schemeClr val="tx1">
                    <a:lumMod val="85000"/>
                    <a:lumOff val="15000"/>
                  </a:schemeClr>
                </a:solidFill>
                <a:latin typeface="Verdana" pitchFamily="34" charset="0"/>
                <a:ea typeface="Verdana" pitchFamily="34" charset="0"/>
                <a:cs typeface="Verdana" pitchFamily="34" charset="0"/>
              </a:rPr>
              <a:t>Any questions?</a:t>
            </a:r>
            <a:endParaRPr lang="en-GB" sz="4000" dirty="0">
              <a:solidFill>
                <a:schemeClr val="tx1">
                  <a:lumMod val="85000"/>
                  <a:lumOff val="15000"/>
                </a:schemeClr>
              </a:solidFill>
              <a:latin typeface="Verdana" pitchFamily="34" charset="0"/>
              <a:ea typeface="Verdana" pitchFamily="34" charset="0"/>
              <a:cs typeface="Verdana" pitchFamily="34" charset="0"/>
            </a:endParaRPr>
          </a:p>
        </p:txBody>
      </p:sp>
      <p:pic>
        <p:nvPicPr>
          <p:cNvPr id="5" name="Picture 2" descr="http://www.sussexstudent.com/files/minisites/40093/nus%20logo%20(blk).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23238" y="6215404"/>
            <a:ext cx="1920762" cy="6425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923238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2000" y="2244132"/>
            <a:ext cx="7560000" cy="3960000"/>
          </a:xfrm>
        </p:spPr>
        <p:txBody>
          <a:bodyPr>
            <a:noAutofit/>
          </a:bodyPr>
          <a:lstStyle/>
          <a:p>
            <a:pPr algn="l"/>
            <a:r>
              <a:rPr lang="en-GB" sz="2200" dirty="0">
                <a:solidFill>
                  <a:schemeClr val="tx1"/>
                </a:solidFill>
                <a:latin typeface="Verdana" pitchFamily="34" charset="0"/>
                <a:ea typeface="Verdana" pitchFamily="34" charset="0"/>
                <a:cs typeface="Verdana" pitchFamily="34" charset="0"/>
              </a:rPr>
              <a:t>£5m fund for </a:t>
            </a:r>
            <a:r>
              <a:rPr lang="en-GB" sz="2200" b="1" dirty="0">
                <a:solidFill>
                  <a:schemeClr val="tx1"/>
                </a:solidFill>
                <a:latin typeface="Verdana" pitchFamily="34" charset="0"/>
                <a:ea typeface="Verdana" pitchFamily="34" charset="0"/>
                <a:cs typeface="Verdana" pitchFamily="34" charset="0"/>
              </a:rPr>
              <a:t>student-led sustainability </a:t>
            </a:r>
            <a:r>
              <a:rPr lang="en-GB" sz="2200" b="1" dirty="0" smtClean="0">
                <a:solidFill>
                  <a:schemeClr val="tx1"/>
                </a:solidFill>
                <a:latin typeface="Verdana" pitchFamily="34" charset="0"/>
                <a:ea typeface="Verdana" pitchFamily="34" charset="0"/>
                <a:cs typeface="Verdana" pitchFamily="34" charset="0"/>
              </a:rPr>
              <a:t>projects</a:t>
            </a:r>
            <a:r>
              <a:rPr lang="en-GB" sz="2200" dirty="0" smtClean="0">
                <a:solidFill>
                  <a:schemeClr val="tx1"/>
                </a:solidFill>
                <a:latin typeface="Verdana" pitchFamily="34" charset="0"/>
                <a:ea typeface="Verdana" pitchFamily="34" charset="0"/>
                <a:cs typeface="Verdana" pitchFamily="34" charset="0"/>
              </a:rPr>
              <a:t> </a:t>
            </a:r>
            <a:r>
              <a:rPr lang="en-GB" sz="2200" dirty="0">
                <a:solidFill>
                  <a:schemeClr val="tx1"/>
                </a:solidFill>
                <a:latin typeface="Verdana" pitchFamily="34" charset="0"/>
                <a:ea typeface="Verdana" pitchFamily="34" charset="0"/>
                <a:cs typeface="Verdana" pitchFamily="34" charset="0"/>
              </a:rPr>
              <a:t>to be run by students’ unions in partnership with their parent institutions</a:t>
            </a:r>
          </a:p>
          <a:p>
            <a:endParaRPr lang="en-GB" sz="2200" dirty="0">
              <a:solidFill>
                <a:schemeClr val="tx1"/>
              </a:solidFill>
              <a:latin typeface="Verdana" pitchFamily="34" charset="0"/>
              <a:ea typeface="Verdana" pitchFamily="34" charset="0"/>
              <a:cs typeface="Verdana" pitchFamily="34" charset="0"/>
            </a:endParaRPr>
          </a:p>
          <a:p>
            <a:pPr algn="l"/>
            <a:r>
              <a:rPr lang="en-GB" sz="2200" dirty="0">
                <a:solidFill>
                  <a:schemeClr val="tx1"/>
                </a:solidFill>
                <a:latin typeface="Verdana" pitchFamily="34" charset="0"/>
                <a:ea typeface="Verdana" pitchFamily="34" charset="0"/>
                <a:cs typeface="Verdana" pitchFamily="34" charset="0"/>
              </a:rPr>
              <a:t>Four key themes:</a:t>
            </a:r>
          </a:p>
          <a:p>
            <a:pPr marL="342900" indent="-342900" algn="l">
              <a:buFont typeface="Arial" pitchFamily="34" charset="0"/>
              <a:buChar char="•"/>
            </a:pPr>
            <a:r>
              <a:rPr lang="en-GB" sz="2200" b="1" dirty="0">
                <a:solidFill>
                  <a:schemeClr val="tx1"/>
                </a:solidFill>
                <a:latin typeface="Verdana" pitchFamily="34" charset="0"/>
                <a:ea typeface="Verdana" pitchFamily="34" charset="0"/>
                <a:cs typeface="Verdana" pitchFamily="34" charset="0"/>
              </a:rPr>
              <a:t>Student engagement</a:t>
            </a:r>
          </a:p>
          <a:p>
            <a:pPr marL="342900" indent="-342900" algn="l">
              <a:buFont typeface="Arial" pitchFamily="34" charset="0"/>
              <a:buChar char="•"/>
            </a:pPr>
            <a:r>
              <a:rPr lang="en-GB" sz="2200" b="1" dirty="0">
                <a:solidFill>
                  <a:schemeClr val="tx1"/>
                </a:solidFill>
                <a:latin typeface="Verdana" pitchFamily="34" charset="0"/>
                <a:ea typeface="Verdana" pitchFamily="34" charset="0"/>
                <a:cs typeface="Verdana" pitchFamily="34" charset="0"/>
              </a:rPr>
              <a:t>Partnership</a:t>
            </a:r>
          </a:p>
          <a:p>
            <a:pPr marL="342900" indent="-342900" algn="l">
              <a:buFont typeface="Arial" pitchFamily="34" charset="0"/>
              <a:buChar char="•"/>
            </a:pPr>
            <a:r>
              <a:rPr lang="en-GB" sz="2200" b="1" dirty="0">
                <a:solidFill>
                  <a:schemeClr val="tx1"/>
                </a:solidFill>
                <a:latin typeface="Verdana" pitchFamily="34" charset="0"/>
                <a:ea typeface="Verdana" pitchFamily="34" charset="0"/>
                <a:cs typeface="Verdana" pitchFamily="34" charset="0"/>
              </a:rPr>
              <a:t>Impact </a:t>
            </a:r>
          </a:p>
          <a:p>
            <a:pPr marL="342900" indent="-342900" algn="l">
              <a:buFont typeface="Arial" pitchFamily="34" charset="0"/>
              <a:buChar char="•"/>
            </a:pPr>
            <a:r>
              <a:rPr lang="en-GB" sz="2200" b="1" dirty="0">
                <a:solidFill>
                  <a:schemeClr val="tx1"/>
                </a:solidFill>
                <a:latin typeface="Verdana" pitchFamily="34" charset="0"/>
                <a:ea typeface="Verdana" pitchFamily="34" charset="0"/>
                <a:cs typeface="Verdana" pitchFamily="34" charset="0"/>
              </a:rPr>
              <a:t>Legacy</a:t>
            </a: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Overview</a:t>
            </a:r>
            <a:endParaRPr lang="en-GB" sz="4000" dirty="0">
              <a:latin typeface="Verdana" pitchFamily="34" charset="0"/>
              <a:ea typeface="Verdana" pitchFamily="34" charset="0"/>
              <a:cs typeface="Verdana" pitchFamily="34" charset="0"/>
            </a:endParaRPr>
          </a:p>
        </p:txBody>
      </p:sp>
      <p:pic>
        <p:nvPicPr>
          <p:cNvPr id="5" name="Picture 2" descr="http://www.sussexstudent.com/files/minisites/40093/nus%20logo%20(blk).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23238" y="6215404"/>
            <a:ext cx="1920762" cy="6425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707871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7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250"/>
                            </p:stCondLst>
                            <p:childTnLst>
                              <p:par>
                                <p:cTn id="13" presetID="10" presetClass="entr" presetSubtype="0" fill="hold"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4000"/>
                            </p:stCondLst>
                            <p:childTnLst>
                              <p:par>
                                <p:cTn id="17" presetID="10" presetClass="entr" presetSubtype="0" fill="hold"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5750"/>
                            </p:stCondLst>
                            <p:childTnLst>
                              <p:par>
                                <p:cTn id="21" presetID="10" presetClass="entr" presetSubtype="0" fill="hold" nodeType="afterEffect">
                                  <p:stCondLst>
                                    <p:cond delay="7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7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9250"/>
                            </p:stCondLst>
                            <p:childTnLst>
                              <p:par>
                                <p:cTn id="29" presetID="10" presetClass="entr" presetSubtype="0" fill="hold" nodeType="afterEffect">
                                  <p:stCondLst>
                                    <p:cond delay="7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1484784"/>
            <a:ext cx="7416824" cy="923330"/>
          </a:xfrm>
          <a:prstGeom prst="rect">
            <a:avLst/>
          </a:prstGeom>
          <a:noFill/>
        </p:spPr>
        <p:txBody>
          <a:bodyPr wrap="square" rtlCol="0">
            <a:spAutoFit/>
          </a:bodyPr>
          <a:lstStyle/>
          <a:p>
            <a:endParaRPr lang="en-GB" dirty="0" smtClean="0"/>
          </a:p>
          <a:p>
            <a:endParaRPr lang="en-GB" dirty="0"/>
          </a:p>
          <a:p>
            <a:endParaRPr lang="en-GB" dirty="0" smtClean="0"/>
          </a:p>
        </p:txBody>
      </p:sp>
      <p:sp>
        <p:nvSpPr>
          <p:cNvPr id="3" name="TextBox 2"/>
          <p:cNvSpPr txBox="1"/>
          <p:nvPr/>
        </p:nvSpPr>
        <p:spPr>
          <a:xfrm>
            <a:off x="820312" y="2132856"/>
            <a:ext cx="8064897" cy="2123658"/>
          </a:xfrm>
          <a:prstGeom prst="rect">
            <a:avLst/>
          </a:prstGeom>
          <a:noFill/>
        </p:spPr>
        <p:txBody>
          <a:bodyPr wrap="square" rtlCol="0">
            <a:spAutoFit/>
          </a:bodyPr>
          <a:lstStyle/>
          <a:p>
            <a:pPr marL="342900" indent="-342900">
              <a:buFont typeface="Arial" pitchFamily="34" charset="0"/>
              <a:buChar char="•"/>
            </a:pPr>
            <a:r>
              <a:rPr lang="en-GB" sz="2200" dirty="0">
                <a:latin typeface="Verdana" pitchFamily="34" charset="0"/>
                <a:ea typeface="Verdana" pitchFamily="34" charset="0"/>
                <a:cs typeface="Verdana" pitchFamily="34" charset="0"/>
              </a:rPr>
              <a:t>Competitive bidding process for c25-50 two-year sustainability projects by students’ unions, at c£50k-£150k per year</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r>
              <a:rPr lang="en-GB" sz="2200" dirty="0">
                <a:latin typeface="Verdana" pitchFamily="34" charset="0"/>
                <a:ea typeface="Verdana" pitchFamily="34" charset="0"/>
                <a:cs typeface="Verdana" pitchFamily="34" charset="0"/>
              </a:rPr>
              <a:t>Formative feedback process</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How will </a:t>
            </a:r>
            <a:r>
              <a:rPr lang="en-GB" sz="4000" b="1" dirty="0">
                <a:latin typeface="Verdana" pitchFamily="34" charset="0"/>
                <a:ea typeface="Verdana" pitchFamily="34" charset="0"/>
                <a:cs typeface="Verdana" pitchFamily="34" charset="0"/>
              </a:rPr>
              <a:t>i</a:t>
            </a:r>
            <a:r>
              <a:rPr lang="en-GB" sz="4000" b="1" dirty="0" smtClean="0">
                <a:latin typeface="Verdana" pitchFamily="34" charset="0"/>
                <a:ea typeface="Verdana" pitchFamily="34" charset="0"/>
                <a:cs typeface="Verdana" pitchFamily="34" charset="0"/>
              </a:rPr>
              <a:t>t work?</a:t>
            </a:r>
            <a:endParaRPr lang="en-GB" sz="4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87248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1484784"/>
            <a:ext cx="7416824" cy="923330"/>
          </a:xfrm>
          <a:prstGeom prst="rect">
            <a:avLst/>
          </a:prstGeom>
          <a:noFill/>
        </p:spPr>
        <p:txBody>
          <a:bodyPr wrap="square" rtlCol="0">
            <a:spAutoFit/>
          </a:bodyPr>
          <a:lstStyle/>
          <a:p>
            <a:endParaRPr lang="en-GB" dirty="0" smtClean="0"/>
          </a:p>
          <a:p>
            <a:endParaRPr lang="en-GB" dirty="0"/>
          </a:p>
          <a:p>
            <a:endParaRPr lang="en-GB" dirty="0" smtClean="0"/>
          </a:p>
        </p:txBody>
      </p:sp>
      <p:sp>
        <p:nvSpPr>
          <p:cNvPr id="3" name="TextBox 2"/>
          <p:cNvSpPr txBox="1"/>
          <p:nvPr/>
        </p:nvSpPr>
        <p:spPr>
          <a:xfrm>
            <a:off x="539552" y="1916832"/>
            <a:ext cx="8064897" cy="3508653"/>
          </a:xfrm>
          <a:prstGeom prst="rect">
            <a:avLst/>
          </a:prstGeom>
          <a:noFill/>
        </p:spPr>
        <p:txBody>
          <a:bodyPr wrap="square" rtlCol="0">
            <a:spAutoFit/>
          </a:bodyPr>
          <a:lstStyle/>
          <a:p>
            <a:pPr marL="342900" indent="-342900">
              <a:buFont typeface="Arial" pitchFamily="34" charset="0"/>
              <a:buChar char="•"/>
            </a:pPr>
            <a:r>
              <a:rPr lang="en-GB" sz="2200" dirty="0">
                <a:latin typeface="Verdana" pitchFamily="34" charset="0"/>
                <a:ea typeface="Verdana" pitchFamily="34" charset="0"/>
                <a:cs typeface="Verdana" pitchFamily="34" charset="0"/>
              </a:rPr>
              <a:t>Open to all English </a:t>
            </a:r>
            <a:r>
              <a:rPr lang="en-GB" sz="2200" dirty="0" smtClean="0">
                <a:latin typeface="Verdana" pitchFamily="34" charset="0"/>
                <a:ea typeface="Verdana" pitchFamily="34" charset="0"/>
                <a:cs typeface="Verdana" pitchFamily="34" charset="0"/>
              </a:rPr>
              <a:t>students</a:t>
            </a:r>
            <a:r>
              <a:rPr lang="en-GB" sz="2200" dirty="0">
                <a:latin typeface="Verdana" pitchFamily="34" charset="0"/>
                <a:ea typeface="Verdana" pitchFamily="34" charset="0"/>
                <a:cs typeface="Verdana" pitchFamily="34" charset="0"/>
              </a:rPr>
              <a:t>’ </a:t>
            </a:r>
            <a:r>
              <a:rPr lang="en-GB" sz="2200" dirty="0" smtClean="0">
                <a:latin typeface="Verdana" pitchFamily="34" charset="0"/>
                <a:ea typeface="Verdana" pitchFamily="34" charset="0"/>
                <a:cs typeface="Verdana" pitchFamily="34" charset="0"/>
              </a:rPr>
              <a:t>unions </a:t>
            </a:r>
            <a:r>
              <a:rPr lang="en-GB" sz="2200" dirty="0">
                <a:latin typeface="Verdana" pitchFamily="34" charset="0"/>
                <a:ea typeface="Verdana" pitchFamily="34" charset="0"/>
                <a:cs typeface="Verdana" pitchFamily="34" charset="0"/>
              </a:rPr>
              <a:t>whose institutions are in receipt of HEFCE funding, including </a:t>
            </a:r>
            <a:r>
              <a:rPr lang="en-GB" sz="2200" dirty="0" smtClean="0">
                <a:latin typeface="Verdana" pitchFamily="34" charset="0"/>
                <a:ea typeface="Verdana" pitchFamily="34" charset="0"/>
                <a:cs typeface="Verdana" pitchFamily="34" charset="0"/>
              </a:rPr>
              <a:t>FEIs</a:t>
            </a:r>
          </a:p>
          <a:p>
            <a:pPr marL="342900" indent="-342900" algn="ctr">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r>
              <a:rPr lang="en-GB" sz="2200" dirty="0">
                <a:latin typeface="Verdana" pitchFamily="34" charset="0"/>
                <a:ea typeface="Verdana" pitchFamily="34" charset="0"/>
                <a:cs typeface="Verdana" pitchFamily="34" charset="0"/>
              </a:rPr>
              <a:t>All projects should be led by students’ unions in partnership with their institutions, rather than vice-versa</a:t>
            </a:r>
            <a:br>
              <a:rPr lang="en-GB" sz="2200" dirty="0">
                <a:latin typeface="Verdana" pitchFamily="34" charset="0"/>
                <a:ea typeface="Verdana" pitchFamily="34" charset="0"/>
                <a:cs typeface="Verdana" pitchFamily="34" charset="0"/>
              </a:rPr>
            </a:br>
            <a:endParaRPr lang="en-GB" sz="2200" dirty="0" smtClean="0">
              <a:latin typeface="Verdana" pitchFamily="34" charset="0"/>
              <a:ea typeface="Verdana" pitchFamily="34" charset="0"/>
              <a:cs typeface="Verdana" pitchFamily="34" charset="0"/>
            </a:endParaRPr>
          </a:p>
          <a:p>
            <a:pPr marL="342900" indent="-342900">
              <a:buFont typeface="Arial" pitchFamily="34" charset="0"/>
              <a:buChar char="•"/>
            </a:pPr>
            <a:r>
              <a:rPr lang="en-GB" sz="2400" dirty="0"/>
              <a:t>N</a:t>
            </a:r>
            <a:r>
              <a:rPr lang="en-GB" sz="2200" dirty="0">
                <a:latin typeface="Verdana" pitchFamily="34" charset="0"/>
                <a:ea typeface="Verdana" pitchFamily="34" charset="0"/>
                <a:cs typeface="Verdana" pitchFamily="34" charset="0"/>
              </a:rPr>
              <a:t>on-NUS affiliate students’ unions are welcome to apply and will receive equal treatment to affiliates.</a:t>
            </a: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Who can apply?</a:t>
            </a:r>
            <a:endParaRPr lang="en-GB" sz="4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177218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1484784"/>
            <a:ext cx="7416824" cy="923330"/>
          </a:xfrm>
          <a:prstGeom prst="rect">
            <a:avLst/>
          </a:prstGeom>
          <a:noFill/>
        </p:spPr>
        <p:txBody>
          <a:bodyPr wrap="square" rtlCol="0">
            <a:spAutoFit/>
          </a:bodyPr>
          <a:lstStyle/>
          <a:p>
            <a:endParaRPr lang="en-GB" dirty="0" smtClean="0"/>
          </a:p>
          <a:p>
            <a:endParaRPr lang="en-GB" dirty="0"/>
          </a:p>
          <a:p>
            <a:endParaRPr lang="en-GB" dirty="0" smtClean="0"/>
          </a:p>
        </p:txBody>
      </p:sp>
      <p:sp>
        <p:nvSpPr>
          <p:cNvPr id="3" name="TextBox 2"/>
          <p:cNvSpPr txBox="1"/>
          <p:nvPr/>
        </p:nvSpPr>
        <p:spPr>
          <a:xfrm>
            <a:off x="539552" y="1916832"/>
            <a:ext cx="8064897" cy="5509200"/>
          </a:xfrm>
          <a:prstGeom prst="rect">
            <a:avLst/>
          </a:prstGeom>
          <a:noFill/>
        </p:spPr>
        <p:txBody>
          <a:bodyPr wrap="square" rtlCol="0">
            <a:spAutoFit/>
          </a:bodyPr>
          <a:lstStyle/>
          <a:p>
            <a:pPr algn="ctr"/>
            <a:r>
              <a:rPr lang="en-GB" sz="2200" b="1" dirty="0">
                <a:latin typeface="Verdana" pitchFamily="34" charset="0"/>
                <a:ea typeface="Verdana" pitchFamily="34" charset="0"/>
                <a:cs typeface="Verdana" pitchFamily="34" charset="0"/>
              </a:rPr>
              <a:t>05 June </a:t>
            </a:r>
            <a:r>
              <a:rPr lang="en-GB" sz="2200" b="1" dirty="0" smtClean="0">
                <a:latin typeface="Verdana" pitchFamily="34" charset="0"/>
                <a:ea typeface="Verdana" pitchFamily="34" charset="0"/>
                <a:cs typeface="Verdana" pitchFamily="34" charset="0"/>
              </a:rPr>
              <a:t>2013</a:t>
            </a:r>
            <a:r>
              <a:rPr lang="en-GB" sz="2200" dirty="0">
                <a:latin typeface="Verdana" pitchFamily="34" charset="0"/>
                <a:ea typeface="Verdana" pitchFamily="34" charset="0"/>
                <a:cs typeface="Verdana" pitchFamily="34" charset="0"/>
              </a:rPr>
              <a:t/>
            </a:r>
            <a:br>
              <a:rPr lang="en-GB" sz="2200" dirty="0">
                <a:latin typeface="Verdana" pitchFamily="34" charset="0"/>
                <a:ea typeface="Verdana" pitchFamily="34" charset="0"/>
                <a:cs typeface="Verdana" pitchFamily="34" charset="0"/>
              </a:rPr>
            </a:br>
            <a:r>
              <a:rPr lang="en-GB" sz="2200" dirty="0">
                <a:latin typeface="Verdana" pitchFamily="34" charset="0"/>
                <a:ea typeface="Verdana" pitchFamily="34" charset="0"/>
                <a:cs typeface="Verdana" pitchFamily="34" charset="0"/>
              </a:rPr>
              <a:t>Deadline for expression of interest </a:t>
            </a:r>
            <a:r>
              <a:rPr lang="en-GB" sz="2200" dirty="0" smtClean="0">
                <a:latin typeface="Verdana" pitchFamily="34" charset="0"/>
                <a:ea typeface="Verdana" pitchFamily="34" charset="0"/>
                <a:cs typeface="Verdana" pitchFamily="34" charset="0"/>
              </a:rPr>
              <a:t>information</a:t>
            </a:r>
          </a:p>
          <a:p>
            <a:pPr algn="ctr"/>
            <a:endParaRPr lang="en-GB" sz="2200" dirty="0">
              <a:latin typeface="Verdana" pitchFamily="34" charset="0"/>
              <a:ea typeface="Verdana" pitchFamily="34" charset="0"/>
              <a:cs typeface="Verdana" pitchFamily="34" charset="0"/>
            </a:endParaRPr>
          </a:p>
          <a:p>
            <a:pPr algn="ctr"/>
            <a:r>
              <a:rPr lang="en-GB" sz="2200" b="1" dirty="0">
                <a:latin typeface="Verdana" pitchFamily="34" charset="0"/>
                <a:ea typeface="Verdana" pitchFamily="34" charset="0"/>
                <a:cs typeface="Verdana" pitchFamily="34" charset="0"/>
              </a:rPr>
              <a:t>26 June </a:t>
            </a:r>
            <a:r>
              <a:rPr lang="en-GB" sz="2200" b="1" dirty="0" smtClean="0">
                <a:latin typeface="Verdana" pitchFamily="34" charset="0"/>
                <a:ea typeface="Verdana" pitchFamily="34" charset="0"/>
                <a:cs typeface="Verdana" pitchFamily="34" charset="0"/>
              </a:rPr>
              <a:t>2013</a:t>
            </a:r>
            <a:r>
              <a:rPr lang="en-GB" sz="2200" dirty="0">
                <a:latin typeface="Verdana" pitchFamily="34" charset="0"/>
                <a:ea typeface="Verdana" pitchFamily="34" charset="0"/>
                <a:cs typeface="Verdana" pitchFamily="34" charset="0"/>
              </a:rPr>
              <a:t/>
            </a:r>
            <a:br>
              <a:rPr lang="en-GB" sz="2200" dirty="0">
                <a:latin typeface="Verdana" pitchFamily="34" charset="0"/>
                <a:ea typeface="Verdana" pitchFamily="34" charset="0"/>
                <a:cs typeface="Verdana" pitchFamily="34" charset="0"/>
              </a:rPr>
            </a:br>
            <a:r>
              <a:rPr lang="en-GB" sz="2200" dirty="0">
                <a:latin typeface="Verdana" pitchFamily="34" charset="0"/>
                <a:ea typeface="Verdana" pitchFamily="34" charset="0"/>
                <a:cs typeface="Verdana" pitchFamily="34" charset="0"/>
              </a:rPr>
              <a:t>Final deadline, full </a:t>
            </a:r>
            <a:r>
              <a:rPr lang="en-GB" sz="2200" dirty="0" smtClean="0">
                <a:latin typeface="Verdana" pitchFamily="34" charset="0"/>
                <a:ea typeface="Verdana" pitchFamily="34" charset="0"/>
                <a:cs typeface="Verdana" pitchFamily="34" charset="0"/>
              </a:rPr>
              <a:t>applications</a:t>
            </a:r>
          </a:p>
          <a:p>
            <a:pPr algn="ctr"/>
            <a:endParaRPr lang="en-GB" sz="2200" dirty="0">
              <a:latin typeface="Verdana" pitchFamily="34" charset="0"/>
              <a:ea typeface="Verdana" pitchFamily="34" charset="0"/>
              <a:cs typeface="Verdana" pitchFamily="34" charset="0"/>
            </a:endParaRPr>
          </a:p>
          <a:p>
            <a:pPr algn="ctr"/>
            <a:r>
              <a:rPr lang="en-GB" sz="2200" b="1" dirty="0">
                <a:latin typeface="Verdana" pitchFamily="34" charset="0"/>
                <a:ea typeface="Verdana" pitchFamily="34" charset="0"/>
                <a:cs typeface="Verdana" pitchFamily="34" charset="0"/>
              </a:rPr>
              <a:t>22 July 2013</a:t>
            </a:r>
            <a:r>
              <a:rPr lang="en-GB" sz="2200" dirty="0">
                <a:latin typeface="Verdana" pitchFamily="34" charset="0"/>
                <a:ea typeface="Verdana" pitchFamily="34" charset="0"/>
                <a:cs typeface="Verdana" pitchFamily="34" charset="0"/>
              </a:rPr>
              <a:t/>
            </a:r>
            <a:br>
              <a:rPr lang="en-GB" sz="2200" dirty="0">
                <a:latin typeface="Verdana" pitchFamily="34" charset="0"/>
                <a:ea typeface="Verdana" pitchFamily="34" charset="0"/>
                <a:cs typeface="Verdana" pitchFamily="34" charset="0"/>
              </a:rPr>
            </a:br>
            <a:r>
              <a:rPr lang="en-GB" sz="2200" dirty="0">
                <a:latin typeface="Verdana" pitchFamily="34" charset="0"/>
                <a:ea typeface="Verdana" pitchFamily="34" charset="0"/>
                <a:cs typeface="Verdana" pitchFamily="34" charset="0"/>
              </a:rPr>
              <a:t>Funding panel </a:t>
            </a:r>
            <a:r>
              <a:rPr lang="en-GB" sz="2200" dirty="0" smtClean="0">
                <a:latin typeface="Verdana" pitchFamily="34" charset="0"/>
                <a:ea typeface="Verdana" pitchFamily="34" charset="0"/>
                <a:cs typeface="Verdana" pitchFamily="34" charset="0"/>
              </a:rPr>
              <a:t>meets</a:t>
            </a:r>
          </a:p>
          <a:p>
            <a:pPr algn="ctr"/>
            <a:endParaRPr lang="en-GB" sz="2200" b="1" dirty="0">
              <a:latin typeface="Verdana" pitchFamily="34" charset="0"/>
              <a:ea typeface="Verdana" pitchFamily="34" charset="0"/>
              <a:cs typeface="Verdana" pitchFamily="34" charset="0"/>
            </a:endParaRPr>
          </a:p>
          <a:p>
            <a:pPr algn="ctr"/>
            <a:r>
              <a:rPr lang="en-GB" sz="2200" b="1" dirty="0">
                <a:latin typeface="Verdana" pitchFamily="34" charset="0"/>
                <a:ea typeface="Verdana" pitchFamily="34" charset="0"/>
                <a:cs typeface="Verdana" pitchFamily="34" charset="0"/>
              </a:rPr>
              <a:t>29 July 2013</a:t>
            </a:r>
            <a:r>
              <a:rPr lang="en-GB" sz="2200" dirty="0">
                <a:latin typeface="Verdana" pitchFamily="34" charset="0"/>
                <a:ea typeface="Verdana" pitchFamily="34" charset="0"/>
                <a:cs typeface="Verdana" pitchFamily="34" charset="0"/>
              </a:rPr>
              <a:t/>
            </a:r>
            <a:br>
              <a:rPr lang="en-GB" sz="2200" dirty="0">
                <a:latin typeface="Verdana" pitchFamily="34" charset="0"/>
                <a:ea typeface="Verdana" pitchFamily="34" charset="0"/>
                <a:cs typeface="Verdana" pitchFamily="34" charset="0"/>
              </a:rPr>
            </a:br>
            <a:r>
              <a:rPr lang="en-GB" sz="2200" dirty="0">
                <a:latin typeface="Verdana" pitchFamily="34" charset="0"/>
                <a:ea typeface="Verdana" pitchFamily="34" charset="0"/>
                <a:cs typeface="Verdana" pitchFamily="34" charset="0"/>
              </a:rPr>
              <a:t>Steering group </a:t>
            </a:r>
            <a:r>
              <a:rPr lang="en-GB" sz="2200" dirty="0" smtClean="0">
                <a:latin typeface="Verdana" pitchFamily="34" charset="0"/>
                <a:ea typeface="Verdana" pitchFamily="34" charset="0"/>
                <a:cs typeface="Verdana" pitchFamily="34" charset="0"/>
              </a:rPr>
              <a:t>meets</a:t>
            </a:r>
          </a:p>
          <a:p>
            <a:pPr algn="ctr"/>
            <a:endParaRPr lang="en-GB" sz="2200" dirty="0">
              <a:latin typeface="Verdana" pitchFamily="34" charset="0"/>
              <a:ea typeface="Verdana" pitchFamily="34" charset="0"/>
              <a:cs typeface="Verdana" pitchFamily="34" charset="0"/>
            </a:endParaRPr>
          </a:p>
          <a:p>
            <a:pPr algn="ctr"/>
            <a:r>
              <a:rPr lang="en-GB" sz="2200" b="1" dirty="0" smtClean="0">
                <a:latin typeface="Verdana" pitchFamily="34" charset="0"/>
                <a:ea typeface="Verdana" pitchFamily="34" charset="0"/>
                <a:cs typeface="Verdana" pitchFamily="34" charset="0"/>
              </a:rPr>
              <a:t>w/c 29 </a:t>
            </a:r>
            <a:r>
              <a:rPr lang="en-GB" sz="2200" b="1" dirty="0">
                <a:latin typeface="Verdana" pitchFamily="34" charset="0"/>
                <a:ea typeface="Verdana" pitchFamily="34" charset="0"/>
                <a:cs typeface="Verdana" pitchFamily="34" charset="0"/>
              </a:rPr>
              <a:t>July 2013</a:t>
            </a:r>
            <a:r>
              <a:rPr lang="en-GB" sz="2200" dirty="0">
                <a:latin typeface="Verdana" pitchFamily="34" charset="0"/>
                <a:ea typeface="Verdana" pitchFamily="34" charset="0"/>
                <a:cs typeface="Verdana" pitchFamily="34" charset="0"/>
              </a:rPr>
              <a:t/>
            </a:r>
            <a:br>
              <a:rPr lang="en-GB" sz="2200" dirty="0">
                <a:latin typeface="Verdana" pitchFamily="34" charset="0"/>
                <a:ea typeface="Verdana" pitchFamily="34" charset="0"/>
                <a:cs typeface="Verdana" pitchFamily="34" charset="0"/>
              </a:rPr>
            </a:br>
            <a:r>
              <a:rPr lang="en-GB" sz="2200" dirty="0">
                <a:latin typeface="Verdana" pitchFamily="34" charset="0"/>
                <a:ea typeface="Verdana" pitchFamily="34" charset="0"/>
                <a:cs typeface="Verdana" pitchFamily="34" charset="0"/>
              </a:rPr>
              <a:t>Unions notified either way on their applications</a:t>
            </a:r>
          </a:p>
          <a:p>
            <a:r>
              <a:rPr lang="en-GB" sz="2200" dirty="0">
                <a:latin typeface="Verdana" pitchFamily="34" charset="0"/>
                <a:ea typeface="Verdana" pitchFamily="34" charset="0"/>
                <a:cs typeface="Verdana" pitchFamily="34" charset="0"/>
              </a:rPr>
              <a:t/>
            </a:r>
            <a:br>
              <a:rPr lang="en-GB" sz="2200" dirty="0">
                <a:latin typeface="Verdana" pitchFamily="34" charset="0"/>
                <a:ea typeface="Verdana" pitchFamily="34" charset="0"/>
                <a:cs typeface="Verdana" pitchFamily="34" charset="0"/>
              </a:rPr>
            </a:br>
            <a:endParaRPr lang="en-GB" sz="2200" dirty="0">
              <a:latin typeface="Verdana" pitchFamily="34" charset="0"/>
              <a:ea typeface="Verdana" pitchFamily="34" charset="0"/>
              <a:cs typeface="Verdana" pitchFamily="34" charset="0"/>
            </a:endParaRP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Deadlines</a:t>
            </a:r>
            <a:endParaRPr lang="en-GB" sz="4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13172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2000" y="1988840"/>
            <a:ext cx="7560000" cy="3960000"/>
          </a:xfrm>
        </p:spPr>
        <p:txBody>
          <a:bodyPr>
            <a:noAutofit/>
          </a:bodyPr>
          <a:lstStyle/>
          <a:p>
            <a:pPr algn="l"/>
            <a:r>
              <a:rPr lang="en-GB" sz="2200" b="1" dirty="0" smtClean="0">
                <a:solidFill>
                  <a:schemeClr val="tx1">
                    <a:lumMod val="85000"/>
                    <a:lumOff val="15000"/>
                  </a:schemeClr>
                </a:solidFill>
                <a:latin typeface="Verdana" pitchFamily="34" charset="0"/>
                <a:ea typeface="Verdana" pitchFamily="34" charset="0"/>
                <a:cs typeface="Verdana" pitchFamily="34" charset="0"/>
              </a:rPr>
              <a:t>Due in 5</a:t>
            </a:r>
            <a:r>
              <a:rPr lang="en-GB" sz="2200" b="1" baseline="30000" dirty="0" smtClean="0">
                <a:solidFill>
                  <a:schemeClr val="tx1">
                    <a:lumMod val="85000"/>
                    <a:lumOff val="15000"/>
                  </a:schemeClr>
                </a:solidFill>
                <a:latin typeface="Verdana" pitchFamily="34" charset="0"/>
                <a:ea typeface="Verdana" pitchFamily="34" charset="0"/>
                <a:cs typeface="Verdana" pitchFamily="34" charset="0"/>
              </a:rPr>
              <a:t>th</a:t>
            </a:r>
            <a:r>
              <a:rPr lang="en-GB" sz="2200" b="1" dirty="0" smtClean="0">
                <a:solidFill>
                  <a:schemeClr val="tx1">
                    <a:lumMod val="85000"/>
                    <a:lumOff val="15000"/>
                  </a:schemeClr>
                </a:solidFill>
                <a:latin typeface="Verdana" pitchFamily="34" charset="0"/>
                <a:ea typeface="Verdana" pitchFamily="34" charset="0"/>
                <a:cs typeface="Verdana" pitchFamily="34" charset="0"/>
              </a:rPr>
              <a:t> June</a:t>
            </a:r>
          </a:p>
          <a:p>
            <a:pPr algn="l"/>
            <a:endParaRPr lang="en-GB" sz="2200" b="1" dirty="0" smtClean="0">
              <a:solidFill>
                <a:schemeClr val="tx1">
                  <a:lumMod val="85000"/>
                  <a:lumOff val="15000"/>
                </a:schemeClr>
              </a:solidFill>
              <a:latin typeface="Verdana" pitchFamily="34" charset="0"/>
              <a:ea typeface="Verdana" pitchFamily="34" charset="0"/>
              <a:cs typeface="Verdana" pitchFamily="34" charset="0"/>
            </a:endParaRPr>
          </a:p>
          <a:p>
            <a:pPr algn="l"/>
            <a:r>
              <a:rPr lang="en-GB" sz="2200" b="1" dirty="0" smtClean="0">
                <a:solidFill>
                  <a:schemeClr val="tx1">
                    <a:lumMod val="85000"/>
                    <a:lumOff val="15000"/>
                  </a:schemeClr>
                </a:solidFill>
                <a:latin typeface="Verdana" pitchFamily="34" charset="0"/>
                <a:ea typeface="Verdana" pitchFamily="34" charset="0"/>
                <a:cs typeface="Verdana" pitchFamily="34" charset="0"/>
              </a:rPr>
              <a:t>One page overview</a:t>
            </a:r>
          </a:p>
          <a:p>
            <a:pPr marL="342900" indent="-342900" algn="l">
              <a:buFont typeface="Arial" pitchFamily="34" charset="0"/>
              <a:buChar char="•"/>
            </a:pPr>
            <a:r>
              <a:rPr lang="en-GB" sz="2200" dirty="0" smtClean="0">
                <a:solidFill>
                  <a:schemeClr val="tx1">
                    <a:lumMod val="85000"/>
                    <a:lumOff val="15000"/>
                  </a:schemeClr>
                </a:solidFill>
                <a:latin typeface="Verdana" pitchFamily="34" charset="0"/>
                <a:ea typeface="Verdana" pitchFamily="34" charset="0"/>
                <a:cs typeface="Verdana" pitchFamily="34" charset="0"/>
              </a:rPr>
              <a:t>Outline the project</a:t>
            </a:r>
          </a:p>
          <a:p>
            <a:pPr marL="342900" indent="-342900" algn="l">
              <a:buFont typeface="Arial" pitchFamily="34" charset="0"/>
              <a:buChar char="•"/>
            </a:pPr>
            <a:endParaRPr lang="en-GB" sz="2200" dirty="0" smtClean="0">
              <a:solidFill>
                <a:schemeClr val="tx1">
                  <a:lumMod val="85000"/>
                  <a:lumOff val="15000"/>
                </a:schemeClr>
              </a:solidFill>
              <a:latin typeface="Verdana" pitchFamily="34" charset="0"/>
              <a:ea typeface="Verdana" pitchFamily="34" charset="0"/>
              <a:cs typeface="Verdana" pitchFamily="34" charset="0"/>
            </a:endParaRPr>
          </a:p>
          <a:p>
            <a:pPr algn="l"/>
            <a:r>
              <a:rPr lang="en-GB" sz="2200" b="1" dirty="0" smtClean="0">
                <a:solidFill>
                  <a:schemeClr val="tx1">
                    <a:lumMod val="85000"/>
                    <a:lumOff val="15000"/>
                  </a:schemeClr>
                </a:solidFill>
                <a:latin typeface="Verdana" pitchFamily="34" charset="0"/>
                <a:ea typeface="Verdana" pitchFamily="34" charset="0"/>
                <a:cs typeface="Verdana" pitchFamily="34" charset="0"/>
              </a:rPr>
              <a:t>Touch on</a:t>
            </a:r>
          </a:p>
          <a:p>
            <a:pPr marL="342900" indent="-342900" algn="l">
              <a:buFont typeface="Arial" pitchFamily="34" charset="0"/>
              <a:buChar char="•"/>
            </a:pPr>
            <a:r>
              <a:rPr lang="en-GB" sz="2200" dirty="0" smtClean="0">
                <a:solidFill>
                  <a:schemeClr val="tx1">
                    <a:lumMod val="85000"/>
                    <a:lumOff val="15000"/>
                  </a:schemeClr>
                </a:solidFill>
                <a:latin typeface="Verdana" pitchFamily="34" charset="0"/>
                <a:ea typeface="Verdana" pitchFamily="34" charset="0"/>
                <a:cs typeface="Verdana" pitchFamily="34" charset="0"/>
              </a:rPr>
              <a:t>Key outcomes </a:t>
            </a:r>
          </a:p>
          <a:p>
            <a:pPr marL="342900" indent="-342900" algn="l">
              <a:buFont typeface="Arial" pitchFamily="34" charset="0"/>
              <a:buChar char="•"/>
            </a:pPr>
            <a:r>
              <a:rPr lang="en-GB" sz="2200" dirty="0" smtClean="0">
                <a:solidFill>
                  <a:schemeClr val="tx1">
                    <a:lumMod val="85000"/>
                    <a:lumOff val="15000"/>
                  </a:schemeClr>
                </a:solidFill>
                <a:latin typeface="Verdana" pitchFamily="34" charset="0"/>
                <a:ea typeface="Verdana" pitchFamily="34" charset="0"/>
                <a:cs typeface="Verdana" pitchFamily="34" charset="0"/>
              </a:rPr>
              <a:t>Rough budget</a:t>
            </a:r>
          </a:p>
          <a:p>
            <a:pPr marL="342900" indent="-342900" algn="l">
              <a:buFont typeface="Arial" pitchFamily="34" charset="0"/>
              <a:buChar char="•"/>
            </a:pPr>
            <a:r>
              <a:rPr lang="en-GB" sz="2200" dirty="0" smtClean="0">
                <a:solidFill>
                  <a:schemeClr val="tx1">
                    <a:lumMod val="85000"/>
                    <a:lumOff val="15000"/>
                  </a:schemeClr>
                </a:solidFill>
                <a:latin typeface="Verdana" pitchFamily="34" charset="0"/>
                <a:ea typeface="Verdana" pitchFamily="34" charset="0"/>
                <a:cs typeface="Verdana" pitchFamily="34" charset="0"/>
              </a:rPr>
              <a:t>Legacy plans for project post-funding</a:t>
            </a:r>
          </a:p>
          <a:p>
            <a:pPr marL="342900" indent="-342900" algn="l">
              <a:buFont typeface="Arial" pitchFamily="34" charset="0"/>
              <a:buChar char="•"/>
            </a:pPr>
            <a:r>
              <a:rPr lang="en-GB" sz="2200" dirty="0" smtClean="0">
                <a:solidFill>
                  <a:schemeClr val="tx1">
                    <a:lumMod val="85000"/>
                    <a:lumOff val="15000"/>
                  </a:schemeClr>
                </a:solidFill>
                <a:latin typeface="Verdana" pitchFamily="34" charset="0"/>
                <a:ea typeface="Verdana" pitchFamily="34" charset="0"/>
                <a:cs typeface="Verdana" pitchFamily="34" charset="0"/>
              </a:rPr>
              <a:t>Communication and </a:t>
            </a:r>
            <a:r>
              <a:rPr lang="en-GB" sz="2200" dirty="0">
                <a:solidFill>
                  <a:schemeClr val="tx1">
                    <a:lumMod val="85000"/>
                    <a:lumOff val="15000"/>
                  </a:schemeClr>
                </a:solidFill>
                <a:latin typeface="Verdana" pitchFamily="34" charset="0"/>
                <a:ea typeface="Verdana" pitchFamily="34" charset="0"/>
                <a:cs typeface="Verdana" pitchFamily="34" charset="0"/>
              </a:rPr>
              <a:t>d</a:t>
            </a:r>
            <a:r>
              <a:rPr lang="en-GB" sz="2200" dirty="0" smtClean="0">
                <a:solidFill>
                  <a:schemeClr val="tx1">
                    <a:lumMod val="85000"/>
                    <a:lumOff val="15000"/>
                  </a:schemeClr>
                </a:solidFill>
                <a:latin typeface="Verdana" pitchFamily="34" charset="0"/>
                <a:ea typeface="Verdana" pitchFamily="34" charset="0"/>
                <a:cs typeface="Verdana" pitchFamily="34" charset="0"/>
              </a:rPr>
              <a:t>issemination </a:t>
            </a:r>
          </a:p>
          <a:p>
            <a:pPr marL="457200" indent="-457200" algn="l">
              <a:buFont typeface="Arial" pitchFamily="34" charset="0"/>
              <a:buChar char="•"/>
            </a:pPr>
            <a:endParaRPr lang="en-GB" dirty="0" smtClean="0">
              <a:solidFill>
                <a:schemeClr val="tx1">
                  <a:lumMod val="85000"/>
                  <a:lumOff val="15000"/>
                </a:schemeClr>
              </a:solidFill>
              <a:latin typeface="Verdana" pitchFamily="34" charset="0"/>
              <a:ea typeface="Verdana" pitchFamily="34" charset="0"/>
              <a:cs typeface="Verdana" pitchFamily="34" charset="0"/>
            </a:endParaRPr>
          </a:p>
          <a:p>
            <a:pPr marL="457200" indent="-457200" algn="l">
              <a:buFont typeface="Arial" pitchFamily="34" charset="0"/>
              <a:buChar char="•"/>
            </a:pPr>
            <a:endParaRPr lang="en-GB" dirty="0">
              <a:solidFill>
                <a:schemeClr val="tx1">
                  <a:lumMod val="85000"/>
                  <a:lumOff val="15000"/>
                </a:schemeClr>
              </a:solidFill>
              <a:latin typeface="Verdana" pitchFamily="34" charset="0"/>
              <a:ea typeface="Verdana" pitchFamily="34" charset="0"/>
              <a:cs typeface="Verdana" pitchFamily="34" charset="0"/>
            </a:endParaRPr>
          </a:p>
        </p:txBody>
      </p:sp>
      <p:sp>
        <p:nvSpPr>
          <p:cNvPr id="4" name="Title 1"/>
          <p:cNvSpPr txBox="1">
            <a:spLocks/>
          </p:cNvSpPr>
          <p:nvPr/>
        </p:nvSpPr>
        <p:spPr>
          <a:xfrm>
            <a:off x="-144524" y="260648"/>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Expression of Interest</a:t>
            </a:r>
            <a:endParaRPr lang="en-GB" sz="4000" dirty="0">
              <a:latin typeface="Verdana" pitchFamily="34" charset="0"/>
              <a:ea typeface="Verdana" pitchFamily="34" charset="0"/>
              <a:cs typeface="Verdana" pitchFamily="34" charset="0"/>
            </a:endParaRPr>
          </a:p>
        </p:txBody>
      </p:sp>
      <p:pic>
        <p:nvPicPr>
          <p:cNvPr id="5" name="Picture 2" descr="http://www.sussexstudent.com/files/minisites/40093/nus%20logo%20(blk).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23238" y="6215404"/>
            <a:ext cx="1920762" cy="6425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762424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3500"/>
                            </p:stCondLst>
                            <p:childTnLst>
                              <p:par>
                                <p:cTn id="21" presetID="10" presetClass="entr" presetSubtype="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childTnLst>
                                </p:cTn>
                              </p:par>
                            </p:childTnLst>
                          </p:cTn>
                        </p:par>
                        <p:par>
                          <p:cTn id="24" fill="hold">
                            <p:stCondLst>
                              <p:cond delay="4500"/>
                            </p:stCondLst>
                            <p:childTnLst>
                              <p:par>
                                <p:cTn id="25" presetID="10" presetClass="entr" presetSubtype="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childTnLst>
                                </p:cTn>
                              </p:par>
                            </p:childTnLst>
                          </p:cTn>
                        </p:par>
                        <p:par>
                          <p:cTn id="28" fill="hold">
                            <p:stCondLst>
                              <p:cond delay="5500"/>
                            </p:stCondLst>
                            <p:childTnLst>
                              <p:par>
                                <p:cTn id="29" presetID="10"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childTnLst>
                                </p:cTn>
                              </p:par>
                            </p:childTnLst>
                          </p:cTn>
                        </p:par>
                        <p:par>
                          <p:cTn id="32" fill="hold">
                            <p:stCondLst>
                              <p:cond delay="6500"/>
                            </p:stCondLst>
                            <p:childTnLst>
                              <p:par>
                                <p:cTn id="33" presetID="10" presetClass="entr" presetSubtype="0" fill="hold"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childTnLst>
                                </p:cTn>
                              </p:par>
                            </p:childTnLst>
                          </p:cTn>
                        </p:par>
                        <p:par>
                          <p:cTn id="36" fill="hold">
                            <p:stCondLst>
                              <p:cond delay="7500"/>
                            </p:stCondLst>
                            <p:childTnLst>
                              <p:par>
                                <p:cTn id="37" presetID="10" presetClass="entr" presetSubtype="0" fill="hold"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1484784"/>
            <a:ext cx="7416824" cy="923330"/>
          </a:xfrm>
          <a:prstGeom prst="rect">
            <a:avLst/>
          </a:prstGeom>
          <a:noFill/>
        </p:spPr>
        <p:txBody>
          <a:bodyPr wrap="square" rtlCol="0">
            <a:spAutoFit/>
          </a:bodyPr>
          <a:lstStyle/>
          <a:p>
            <a:endParaRPr lang="en-GB" dirty="0" smtClean="0"/>
          </a:p>
          <a:p>
            <a:endParaRPr lang="en-GB" dirty="0"/>
          </a:p>
          <a:p>
            <a:endParaRPr lang="en-GB" dirty="0" smtClean="0"/>
          </a:p>
        </p:txBody>
      </p:sp>
      <p:sp>
        <p:nvSpPr>
          <p:cNvPr id="3" name="TextBox 2"/>
          <p:cNvSpPr txBox="1"/>
          <p:nvPr/>
        </p:nvSpPr>
        <p:spPr>
          <a:xfrm>
            <a:off x="820312" y="2132856"/>
            <a:ext cx="8064897" cy="3200876"/>
          </a:xfrm>
          <a:prstGeom prst="rect">
            <a:avLst/>
          </a:prstGeom>
          <a:noFill/>
        </p:spPr>
        <p:txBody>
          <a:bodyPr wrap="square" rtlCol="0">
            <a:spAutoFit/>
          </a:bodyPr>
          <a:lstStyle/>
          <a:p>
            <a:endParaRPr lang="en-GB" sz="800" dirty="0">
              <a:latin typeface="Verdana" pitchFamily="34" charset="0"/>
              <a:ea typeface="Verdana" pitchFamily="34" charset="0"/>
              <a:cs typeface="Verdana" pitchFamily="34" charset="0"/>
            </a:endParaRPr>
          </a:p>
          <a:p>
            <a:pPr marL="457200" indent="-457200">
              <a:buFont typeface="+mj-lt"/>
              <a:buAutoNum type="arabicPeriod"/>
            </a:pPr>
            <a:r>
              <a:rPr lang="en-GB" sz="2200" dirty="0" smtClean="0">
                <a:latin typeface="Verdana" pitchFamily="34" charset="0"/>
                <a:ea typeface="Verdana" pitchFamily="34" charset="0"/>
                <a:cs typeface="Verdana" pitchFamily="34" charset="0"/>
              </a:rPr>
              <a:t>Initiate a </a:t>
            </a:r>
            <a:r>
              <a:rPr lang="en-GB" sz="2200" b="1" dirty="0" smtClean="0">
                <a:latin typeface="Verdana" pitchFamily="34" charset="0"/>
                <a:ea typeface="Verdana" pitchFamily="34" charset="0"/>
                <a:cs typeface="Verdana" pitchFamily="34" charset="0"/>
              </a:rPr>
              <a:t>step change </a:t>
            </a:r>
            <a:r>
              <a:rPr lang="en-GB" sz="2200" dirty="0" smtClean="0">
                <a:latin typeface="Verdana" pitchFamily="34" charset="0"/>
                <a:ea typeface="Verdana" pitchFamily="34" charset="0"/>
                <a:cs typeface="Verdana" pitchFamily="34" charset="0"/>
              </a:rPr>
              <a:t>in student engagement in sustainability issues</a:t>
            </a:r>
          </a:p>
          <a:p>
            <a:pPr marL="457200" indent="-457200">
              <a:buFont typeface="+mj-lt"/>
              <a:buAutoNum type="arabicPeriod"/>
            </a:pPr>
            <a:endParaRPr lang="en-GB" sz="600" dirty="0" smtClean="0">
              <a:latin typeface="Verdana" pitchFamily="34" charset="0"/>
              <a:ea typeface="Verdana" pitchFamily="34" charset="0"/>
              <a:cs typeface="Verdana" pitchFamily="34" charset="0"/>
            </a:endParaRPr>
          </a:p>
          <a:p>
            <a:pPr marL="457200" indent="-457200">
              <a:buFont typeface="+mj-lt"/>
              <a:buAutoNum type="arabicPeriod"/>
            </a:pPr>
            <a:r>
              <a:rPr lang="en-GB" sz="2200" dirty="0" smtClean="0">
                <a:latin typeface="Verdana" pitchFamily="34" charset="0"/>
                <a:ea typeface="Verdana" pitchFamily="34" charset="0"/>
                <a:cs typeface="Verdana" pitchFamily="34" charset="0"/>
              </a:rPr>
              <a:t>Enable students to become meaningful </a:t>
            </a:r>
            <a:r>
              <a:rPr lang="en-GB" sz="2200" b="1" dirty="0" smtClean="0">
                <a:latin typeface="Verdana" pitchFamily="34" charset="0"/>
                <a:ea typeface="Verdana" pitchFamily="34" charset="0"/>
                <a:cs typeface="Verdana" pitchFamily="34" charset="0"/>
              </a:rPr>
              <a:t>agents for change </a:t>
            </a:r>
            <a:r>
              <a:rPr lang="en-GB" sz="2200" dirty="0" smtClean="0">
                <a:latin typeface="Verdana" pitchFamily="34" charset="0"/>
                <a:ea typeface="Verdana" pitchFamily="34" charset="0"/>
                <a:cs typeface="Verdana" pitchFamily="34" charset="0"/>
              </a:rPr>
              <a:t>on sustainability issues in higher education</a:t>
            </a:r>
          </a:p>
          <a:p>
            <a:pPr marL="457200" indent="-457200">
              <a:buFont typeface="+mj-lt"/>
              <a:buAutoNum type="arabicPeriod"/>
            </a:pPr>
            <a:endParaRPr lang="en-GB" sz="600" dirty="0">
              <a:latin typeface="Verdana" pitchFamily="34" charset="0"/>
              <a:ea typeface="Verdana" pitchFamily="34" charset="0"/>
              <a:cs typeface="Verdana" pitchFamily="34" charset="0"/>
            </a:endParaRPr>
          </a:p>
          <a:p>
            <a:pPr marL="457200" indent="-457200">
              <a:buFont typeface="+mj-lt"/>
              <a:buAutoNum type="arabicPeriod"/>
            </a:pPr>
            <a:r>
              <a:rPr lang="en-GB" sz="2200" dirty="0" smtClean="0">
                <a:latin typeface="Verdana" pitchFamily="34" charset="0"/>
                <a:ea typeface="Verdana" pitchFamily="34" charset="0"/>
                <a:cs typeface="Verdana" pitchFamily="34" charset="0"/>
              </a:rPr>
              <a:t>Ensure sustainability remains an </a:t>
            </a:r>
            <a:r>
              <a:rPr lang="en-GB" sz="2200" b="1" dirty="0" smtClean="0">
                <a:latin typeface="Verdana" pitchFamily="34" charset="0"/>
                <a:ea typeface="Verdana" pitchFamily="34" charset="0"/>
                <a:cs typeface="Verdana" pitchFamily="34" charset="0"/>
              </a:rPr>
              <a:t>institutional priority </a:t>
            </a:r>
            <a:r>
              <a:rPr lang="en-GB" sz="2200" dirty="0" smtClean="0">
                <a:latin typeface="Verdana" pitchFamily="34" charset="0"/>
                <a:ea typeface="Verdana" pitchFamily="34" charset="0"/>
                <a:cs typeface="Verdana" pitchFamily="34" charset="0"/>
              </a:rPr>
              <a:t>within the sector</a:t>
            </a:r>
          </a:p>
          <a:p>
            <a:pPr marL="457200" indent="-457200">
              <a:buFont typeface="+mj-lt"/>
              <a:buAutoNum type="arabicPeriod"/>
            </a:pPr>
            <a:endParaRPr lang="en-GB" sz="600" dirty="0">
              <a:latin typeface="Verdana" pitchFamily="34" charset="0"/>
              <a:ea typeface="Verdana" pitchFamily="34" charset="0"/>
              <a:cs typeface="Verdana" pitchFamily="34" charset="0"/>
            </a:endParaRPr>
          </a:p>
          <a:p>
            <a:pPr marL="457200" indent="-457200">
              <a:buFont typeface="+mj-lt"/>
              <a:buAutoNum type="arabicPeriod"/>
            </a:pPr>
            <a:r>
              <a:rPr lang="en-GB" sz="2200" dirty="0" smtClean="0">
                <a:latin typeface="Verdana" pitchFamily="34" charset="0"/>
                <a:ea typeface="Verdana" pitchFamily="34" charset="0"/>
                <a:cs typeface="Verdana" pitchFamily="34" charset="0"/>
              </a:rPr>
              <a:t>Put English higher education </a:t>
            </a:r>
            <a:r>
              <a:rPr lang="en-GB" sz="2200" b="1" dirty="0" smtClean="0">
                <a:latin typeface="Verdana" pitchFamily="34" charset="0"/>
                <a:ea typeface="Verdana" pitchFamily="34" charset="0"/>
                <a:cs typeface="Verdana" pitchFamily="34" charset="0"/>
              </a:rPr>
              <a:t>on the map</a:t>
            </a:r>
            <a:r>
              <a:rPr lang="en-GB" sz="2200" dirty="0" smtClean="0">
                <a:latin typeface="Verdana" pitchFamily="34" charset="0"/>
                <a:ea typeface="Verdana" pitchFamily="34" charset="0"/>
                <a:cs typeface="Verdana" pitchFamily="34" charset="0"/>
              </a:rPr>
              <a:t> for its sustainability efforts</a:t>
            </a: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Objectives</a:t>
            </a:r>
            <a:endParaRPr lang="en-GB" sz="4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373600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1484784"/>
            <a:ext cx="7416824" cy="923330"/>
          </a:xfrm>
          <a:prstGeom prst="rect">
            <a:avLst/>
          </a:prstGeom>
          <a:noFill/>
        </p:spPr>
        <p:txBody>
          <a:bodyPr wrap="square" rtlCol="0">
            <a:spAutoFit/>
          </a:bodyPr>
          <a:lstStyle/>
          <a:p>
            <a:endParaRPr lang="en-GB" dirty="0" smtClean="0"/>
          </a:p>
          <a:p>
            <a:endParaRPr lang="en-GB" dirty="0"/>
          </a:p>
          <a:p>
            <a:endParaRPr lang="en-GB" dirty="0" smtClean="0"/>
          </a:p>
        </p:txBody>
      </p:sp>
      <p:sp>
        <p:nvSpPr>
          <p:cNvPr id="3" name="TextBox 2"/>
          <p:cNvSpPr txBox="1"/>
          <p:nvPr/>
        </p:nvSpPr>
        <p:spPr>
          <a:xfrm>
            <a:off x="820312" y="2132856"/>
            <a:ext cx="8064897" cy="3477875"/>
          </a:xfrm>
          <a:prstGeom prst="rect">
            <a:avLst/>
          </a:prstGeom>
          <a:noFill/>
        </p:spPr>
        <p:txBody>
          <a:bodyPr wrap="square" rtlCol="0">
            <a:spAutoFit/>
          </a:bodyPr>
          <a:lstStyle/>
          <a:p>
            <a:pPr marL="342900" indent="-342900">
              <a:buFont typeface="Arial" pitchFamily="34" charset="0"/>
              <a:buChar char="•"/>
            </a:pPr>
            <a:r>
              <a:rPr lang="en-GB" sz="2200" dirty="0">
                <a:latin typeface="Verdana" pitchFamily="34" charset="0"/>
                <a:ea typeface="Verdana" pitchFamily="34" charset="0"/>
                <a:cs typeface="Verdana" pitchFamily="34" charset="0"/>
              </a:rPr>
              <a:t>Open call to encourage </a:t>
            </a:r>
            <a:r>
              <a:rPr lang="en-GB" sz="2200" dirty="0" smtClean="0">
                <a:latin typeface="Verdana" pitchFamily="34" charset="0"/>
                <a:ea typeface="Verdana" pitchFamily="34" charset="0"/>
                <a:cs typeface="Verdana" pitchFamily="34" charset="0"/>
              </a:rPr>
              <a:t>innovation – think big!</a:t>
            </a: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r>
              <a:rPr lang="en-GB" sz="2200" dirty="0" smtClean="0">
                <a:latin typeface="Verdana" pitchFamily="34" charset="0"/>
                <a:ea typeface="Verdana" pitchFamily="34" charset="0"/>
                <a:cs typeface="Verdana" pitchFamily="34" charset="0"/>
              </a:rPr>
              <a:t>Also keen to scale </a:t>
            </a:r>
            <a:r>
              <a:rPr lang="en-GB" sz="2200" dirty="0">
                <a:latin typeface="Verdana" pitchFamily="34" charset="0"/>
                <a:ea typeface="Verdana" pitchFamily="34" charset="0"/>
                <a:cs typeface="Verdana" pitchFamily="34" charset="0"/>
              </a:rPr>
              <a:t>up and </a:t>
            </a:r>
            <a:r>
              <a:rPr lang="en-GB" sz="2200" dirty="0" smtClean="0">
                <a:latin typeface="Verdana" pitchFamily="34" charset="0"/>
                <a:ea typeface="Verdana" pitchFamily="34" charset="0"/>
                <a:cs typeface="Verdana" pitchFamily="34" charset="0"/>
              </a:rPr>
              <a:t>roll </a:t>
            </a:r>
            <a:r>
              <a:rPr lang="en-GB" sz="2200" dirty="0">
                <a:latin typeface="Verdana" pitchFamily="34" charset="0"/>
                <a:ea typeface="Verdana" pitchFamily="34" charset="0"/>
                <a:cs typeface="Verdana" pitchFamily="34" charset="0"/>
              </a:rPr>
              <a:t>out successful </a:t>
            </a:r>
            <a:r>
              <a:rPr lang="en-GB" sz="2200" dirty="0" smtClean="0">
                <a:latin typeface="Verdana" pitchFamily="34" charset="0"/>
                <a:ea typeface="Verdana" pitchFamily="34" charset="0"/>
                <a:cs typeface="Verdana" pitchFamily="34" charset="0"/>
              </a:rPr>
              <a:t>initiatives</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r>
              <a:rPr lang="en-GB" sz="2200" dirty="0" smtClean="0">
                <a:latin typeface="Verdana" pitchFamily="34" charset="0"/>
                <a:ea typeface="Verdana" pitchFamily="34" charset="0"/>
                <a:cs typeface="Verdana" pitchFamily="34" charset="0"/>
              </a:rPr>
              <a:t>Check out the Ideas Bank at </a:t>
            </a:r>
            <a:r>
              <a:rPr lang="en-GB" sz="2200" dirty="0" smtClean="0">
                <a:latin typeface="Verdana" pitchFamily="34" charset="0"/>
                <a:ea typeface="Verdana" pitchFamily="34" charset="0"/>
                <a:cs typeface="Verdana" pitchFamily="34" charset="0"/>
                <a:hlinkClick r:id="rId2"/>
              </a:rPr>
              <a:t>www.nus.org.uk/sgf</a:t>
            </a:r>
            <a:endParaRPr lang="en-GB" sz="2200" dirty="0" smtClean="0">
              <a:latin typeface="Verdana" pitchFamily="34" charset="0"/>
              <a:ea typeface="Verdana" pitchFamily="34" charset="0"/>
              <a:cs typeface="Verdana" pitchFamily="34" charset="0"/>
            </a:endParaRP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endParaRPr lang="en-GB" sz="2200" dirty="0" smtClean="0">
              <a:latin typeface="Verdana" pitchFamily="34" charset="0"/>
              <a:ea typeface="Verdana" pitchFamily="34" charset="0"/>
              <a:cs typeface="Verdana" pitchFamily="34" charset="0"/>
            </a:endParaRP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What are we looking for?</a:t>
            </a:r>
            <a:endParaRPr lang="en-GB" sz="4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9522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7" y="1484784"/>
            <a:ext cx="7416824" cy="923330"/>
          </a:xfrm>
          <a:prstGeom prst="rect">
            <a:avLst/>
          </a:prstGeom>
          <a:noFill/>
        </p:spPr>
        <p:txBody>
          <a:bodyPr wrap="square" rtlCol="0">
            <a:spAutoFit/>
          </a:bodyPr>
          <a:lstStyle/>
          <a:p>
            <a:endParaRPr lang="en-GB" dirty="0" smtClean="0"/>
          </a:p>
          <a:p>
            <a:endParaRPr lang="en-GB" dirty="0"/>
          </a:p>
          <a:p>
            <a:endParaRPr lang="en-GB" dirty="0" smtClean="0"/>
          </a:p>
        </p:txBody>
      </p:sp>
      <p:sp>
        <p:nvSpPr>
          <p:cNvPr id="3" name="TextBox 2"/>
          <p:cNvSpPr txBox="1"/>
          <p:nvPr/>
        </p:nvSpPr>
        <p:spPr>
          <a:xfrm>
            <a:off x="820312" y="2132856"/>
            <a:ext cx="8064897" cy="3139321"/>
          </a:xfrm>
          <a:prstGeom prst="rect">
            <a:avLst/>
          </a:prstGeom>
          <a:noFill/>
        </p:spPr>
        <p:txBody>
          <a:bodyPr wrap="square" rtlCol="0">
            <a:spAutoFit/>
          </a:bodyPr>
          <a:lstStyle/>
          <a:p>
            <a:pPr marL="342900" indent="-342900">
              <a:buFont typeface="Arial" pitchFamily="34" charset="0"/>
              <a:buChar char="•"/>
            </a:pPr>
            <a:r>
              <a:rPr lang="en-GB" sz="2200" dirty="0">
                <a:latin typeface="Verdana" pitchFamily="34" charset="0"/>
                <a:ea typeface="Verdana" pitchFamily="34" charset="0"/>
                <a:cs typeface="Verdana" pitchFamily="34" charset="0"/>
              </a:rPr>
              <a:t>Project-specific bids = an application based on one idea or </a:t>
            </a:r>
            <a:r>
              <a:rPr lang="en-GB" sz="2200" dirty="0" smtClean="0">
                <a:latin typeface="Verdana" pitchFamily="34" charset="0"/>
                <a:ea typeface="Verdana" pitchFamily="34" charset="0"/>
                <a:cs typeface="Verdana" pitchFamily="34" charset="0"/>
              </a:rPr>
              <a:t>project</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r>
              <a:rPr lang="en-GB" sz="2200" dirty="0">
                <a:latin typeface="Verdana" pitchFamily="34" charset="0"/>
                <a:ea typeface="Verdana" pitchFamily="34" charset="0"/>
                <a:cs typeface="Verdana" pitchFamily="34" charset="0"/>
              </a:rPr>
              <a:t>Patchwork bids = lots of small </a:t>
            </a:r>
            <a:r>
              <a:rPr lang="en-GB" sz="2200" dirty="0" smtClean="0">
                <a:latin typeface="Verdana" pitchFamily="34" charset="0"/>
                <a:ea typeface="Verdana" pitchFamily="34" charset="0"/>
                <a:cs typeface="Verdana" pitchFamily="34" charset="0"/>
              </a:rPr>
              <a:t>initiatives</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a:p>
            <a:pPr marL="342900" indent="-342900">
              <a:buFont typeface="Arial" pitchFamily="34" charset="0"/>
              <a:buChar char="•"/>
            </a:pPr>
            <a:r>
              <a:rPr lang="en-GB" sz="2200" dirty="0">
                <a:latin typeface="Verdana" pitchFamily="34" charset="0"/>
                <a:ea typeface="Verdana" pitchFamily="34" charset="0"/>
                <a:cs typeface="Verdana" pitchFamily="34" charset="0"/>
              </a:rPr>
              <a:t>Collaborative, city-wide or regional bids = sharing staff resource / projects across students’ unions, especially engaging FE students’ unions and </a:t>
            </a:r>
            <a:r>
              <a:rPr lang="en-GB" sz="2200" dirty="0" smtClean="0">
                <a:latin typeface="Verdana" pitchFamily="34" charset="0"/>
                <a:ea typeface="Verdana" pitchFamily="34" charset="0"/>
                <a:cs typeface="Verdana" pitchFamily="34" charset="0"/>
              </a:rPr>
              <a:t>students</a:t>
            </a:r>
          </a:p>
          <a:p>
            <a:pPr marL="342900" indent="-342900">
              <a:buFont typeface="Arial" pitchFamily="34" charset="0"/>
              <a:buChar char="•"/>
            </a:pPr>
            <a:endParaRPr lang="en-GB" sz="2200" dirty="0">
              <a:latin typeface="Verdana" pitchFamily="34" charset="0"/>
              <a:ea typeface="Verdana" pitchFamily="34" charset="0"/>
              <a:cs typeface="Verdana" pitchFamily="34" charset="0"/>
            </a:endParaRPr>
          </a:p>
        </p:txBody>
      </p:sp>
      <p:sp>
        <p:nvSpPr>
          <p:cNvPr id="4" name="Title 1"/>
          <p:cNvSpPr txBox="1">
            <a:spLocks/>
          </p:cNvSpPr>
          <p:nvPr/>
        </p:nvSpPr>
        <p:spPr>
          <a:xfrm>
            <a:off x="-144524" y="188640"/>
            <a:ext cx="9433048" cy="1368152"/>
          </a:xfrm>
          <a:prstGeom prst="rect">
            <a:avLst/>
          </a:prstGeom>
          <a:solidFill>
            <a:srgbClr val="FACA00">
              <a:alpha val="74118"/>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a:latin typeface="Verdana" pitchFamily="34" charset="0"/>
                <a:ea typeface="Verdana" pitchFamily="34" charset="0"/>
                <a:cs typeface="Verdana" pitchFamily="34" charset="0"/>
              </a:rPr>
              <a:t>D</a:t>
            </a:r>
            <a:r>
              <a:rPr lang="en-GB" sz="4000" b="1" dirty="0" smtClean="0">
                <a:latin typeface="Verdana" pitchFamily="34" charset="0"/>
                <a:ea typeface="Verdana" pitchFamily="34" charset="0"/>
                <a:cs typeface="Verdana" pitchFamily="34" charset="0"/>
              </a:rPr>
              <a:t>ifferent </a:t>
            </a:r>
            <a:r>
              <a:rPr lang="en-GB" sz="4000" b="1" dirty="0">
                <a:latin typeface="Verdana" pitchFamily="34" charset="0"/>
                <a:ea typeface="Verdana" pitchFamily="34" charset="0"/>
                <a:cs typeface="Verdana" pitchFamily="34" charset="0"/>
              </a:rPr>
              <a:t>types of application</a:t>
            </a:r>
            <a:endParaRPr lang="en-GB" sz="4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41456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TotalTime>
  <Words>573</Words>
  <Application>Microsoft Office PowerPoint</Application>
  <PresentationFormat>On-screen Show (4:3)</PresentationFormat>
  <Paragraphs>103</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NUS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NUS ORG</dc:creator>
  <cp:lastModifiedBy>GRAHAM, Kate</cp:lastModifiedBy>
  <cp:revision>114</cp:revision>
  <cp:lastPrinted>2013-03-26T15:28:57Z</cp:lastPrinted>
  <dcterms:created xsi:type="dcterms:W3CDTF">2013-03-22T09:46:43Z</dcterms:created>
  <dcterms:modified xsi:type="dcterms:W3CDTF">2013-10-08T12:26:09Z</dcterms:modified>
</cp:coreProperties>
</file>