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328" r:id="rId4"/>
    <p:sldId id="329" r:id="rId5"/>
    <p:sldId id="330" r:id="rId6"/>
    <p:sldId id="331" r:id="rId7"/>
    <p:sldId id="332" r:id="rId8"/>
    <p:sldId id="333" r:id="rId9"/>
    <p:sldId id="309" r:id="rId10"/>
    <p:sldId id="327" r:id="rId11"/>
    <p:sldId id="326" r:id="rId12"/>
    <p:sldId id="334" r:id="rId13"/>
    <p:sldId id="335" r:id="rId14"/>
    <p:sldId id="336" r:id="rId15"/>
    <p:sldId id="337" r:id="rId16"/>
    <p:sldId id="338" r:id="rId17"/>
    <p:sldId id="339" r:id="rId18"/>
    <p:sldId id="277" r:id="rId19"/>
    <p:sldId id="340" r:id="rId20"/>
  </p:sldIdLst>
  <p:sldSz cx="10688638" cy="7562850"/>
  <p:notesSz cx="6769100" cy="9906000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9FC9"/>
    <a:srgbClr val="9152A1"/>
    <a:srgbClr val="F7AFA5"/>
    <a:srgbClr val="F16369"/>
    <a:srgbClr val="93D9F3"/>
    <a:srgbClr val="18BAE7"/>
    <a:srgbClr val="91C849"/>
    <a:srgbClr val="C5DF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95" autoAdjust="0"/>
  </p:normalViewPr>
  <p:slideViewPr>
    <p:cSldViewPr snapToGrid="0">
      <p:cViewPr varScale="1">
        <p:scale>
          <a:sx n="61" d="100"/>
          <a:sy n="61" d="100"/>
        </p:scale>
        <p:origin x="-276" y="-8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862" y="-108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sqsp\My%20Documents\DC%20Pi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sqsp\My%20Documents\DC%20Pi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Before Data Centre Energy Usage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Sheet1!$A$4:$A$6</c:f>
              <c:strCache>
                <c:ptCount val="3"/>
                <c:pt idx="0">
                  <c:v>Cooling System</c:v>
                </c:pt>
                <c:pt idx="1">
                  <c:v>Electrical</c:v>
                </c:pt>
                <c:pt idx="2">
                  <c:v>IT Load</c:v>
                </c:pt>
              </c:strCache>
            </c:strRef>
          </c:cat>
          <c:val>
            <c:numRef>
              <c:f>Sheet1!$I$4:$I$6</c:f>
              <c:numCache>
                <c:formatCode>General</c:formatCode>
                <c:ptCount val="3"/>
                <c:pt idx="0">
                  <c:v>42</c:v>
                </c:pt>
                <c:pt idx="1">
                  <c:v>13</c:v>
                </c:pt>
                <c:pt idx="2">
                  <c:v>44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After Data Centre Energy Usage</a:t>
            </a:r>
          </a:p>
        </c:rich>
      </c:tx>
      <c:layout/>
    </c:title>
    <c:view3D>
      <c:rotX val="30"/>
      <c:rotY val="70"/>
      <c:perspective val="0"/>
    </c:view3D>
    <c:plotArea>
      <c:layout/>
      <c:pie3DChart>
        <c:varyColors val="1"/>
        <c:ser>
          <c:idx val="1"/>
          <c:order val="0"/>
          <c:explosion val="25"/>
          <c:cat>
            <c:strRef>
              <c:f>Sheet1!$A$4:$A$6</c:f>
              <c:strCache>
                <c:ptCount val="3"/>
                <c:pt idx="0">
                  <c:v>Cooling System</c:v>
                </c:pt>
                <c:pt idx="1">
                  <c:v>Electrical</c:v>
                </c:pt>
                <c:pt idx="2">
                  <c:v>IT Load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262.42199999999923</c:v>
                </c:pt>
                <c:pt idx="1">
                  <c:v>14.178000000000001</c:v>
                </c:pt>
                <c:pt idx="2">
                  <c:v>1141.2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prstClr val="white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8" y="0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07DC-4D0F-456C-AF18-8B3D4E855D16}" type="datetimeFigureOut">
              <a:rPr lang="en-US" smtClean="0"/>
              <a:pPr/>
              <a:t>4/3/2012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8" y="9408981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85FE-8E24-41BA-AA35-D6FD0E8C85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100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688B-2914-4594-A502-27B28805DB78}" type="datetimeFigureOut">
              <a:rPr lang="en-US" smtClean="0"/>
              <a:pPr/>
              <a:t>4/3/2012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42950"/>
            <a:ext cx="52482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8" y="9408981"/>
            <a:ext cx="293327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ED3E5-646D-42EC-8380-782D560F70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0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3F46E-ED70-4540-970D-B7C49E08756D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3F46E-ED70-4540-970D-B7C49E08756D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3F46E-ED70-4540-970D-B7C49E08756D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9F962-9B8C-4E9C-B59E-CBB5A6196AF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9F962-9B8C-4E9C-B59E-CBB5A6196AF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9F962-9B8C-4E9C-B59E-CBB5A6196AF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9F962-9B8C-4E9C-B59E-CBB5A6196AF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9F962-9B8C-4E9C-B59E-CBB5A6196AF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25301-74D8-4752-A6BE-193C94168BB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FCD49-ABE3-46F5-B9B4-75C741C92DE5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6466D-8639-409C-B54B-9A1DD4D25012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5FAC7-4F65-4101-B7F8-E491CB64857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2E0A2-E527-4351-9590-7F21444D0EF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70A19-CB8C-4493-9181-84311F17512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AA36B-276A-4D9F-BEDD-9CB8954D98B0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3F46E-ED70-4540-970D-B7C49E08756D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28A5EC-F849-474C-BFB6-BD21EAC4D443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DE95BA-F7B5-4410-9CB0-ED2AF2C39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6BAFA3-C9B7-4B37-9977-BCCB159B274C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47702-B2AB-4595-B340-EBBAF1271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8B9437-35AB-4E98-BBB7-5CFF9B7C1CCB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B2F64E-09F6-46D7-9A15-C50756686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5"/>
            <a:ext cx="6998355" cy="1493340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47423" y="2113840"/>
            <a:ext cx="9593795" cy="4764529"/>
          </a:xfrm>
          <a:prstGeom prst="rect">
            <a:avLst/>
          </a:prstGeom>
        </p:spPr>
        <p:txBody>
          <a:bodyPr/>
          <a:lstStyle>
            <a:lvl1pPr marL="586616" indent="-586616">
              <a:buClr>
                <a:srgbClr val="006BAC"/>
              </a:buClr>
              <a:buSzPct val="121000"/>
              <a:buFont typeface="+mj-lt"/>
              <a:buAutoNum type="arabicPeriod"/>
              <a:defRPr baseline="0"/>
            </a:lvl1pPr>
            <a:lvl2pPr marL="1108053" indent="-586616">
              <a:buFont typeface="+mj-lt"/>
              <a:buAutoNum type="arabicPeriod"/>
              <a:defRPr/>
            </a:lvl2pPr>
            <a:lvl3pPr marL="1564310" indent="-521437">
              <a:buFont typeface="+mj-lt"/>
              <a:buAutoNum type="arabicPeriod"/>
              <a:defRPr/>
            </a:lvl3pPr>
            <a:lvl4pPr marL="2085746" indent="-521437">
              <a:buFont typeface="+mj-lt"/>
              <a:buAutoNum type="arabicPeriod"/>
              <a:defRPr/>
            </a:lvl4pPr>
            <a:lvl5pPr marL="2607183" indent="-521437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99815" y="6957778"/>
            <a:ext cx="2440984" cy="38230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r"/>
            <a:fld id="{34188F14-23C6-424A-A5ED-4385630B3851}" type="slidenum">
              <a:rPr lang="en-GB" sz="1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460AF5-037B-49DB-BFFE-B1BA5CFEDB51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7AEFCD-EDBB-4B9A-B288-C7C1162A4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2AE34F-03F3-46F9-B96B-458B9DE96662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9F8E5-904C-4B3F-91DB-3F7CB5504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96024D-6448-42D3-8072-C3593C16FFD8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1011FA-C7D2-4A81-BA8F-371EB63DC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0F3593-166A-490B-8D43-9754DCF166F8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330C2E-423C-4E5C-872D-C91314175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123F65-47AF-4A69-9C19-50D0B719C15C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53A829-D642-4121-A4D5-D52AE76ED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171397-43BD-4DF4-824D-0B2CE743CAA6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19F767-955C-4D56-AB6B-2A82A24FB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B32358-0571-4F5B-AB1C-989A48645503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0F10D4-2EE2-41B1-B5E9-08348B05F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929369-127E-4ECC-813B-21574C54E2BC}" type="datetimeFigureOut">
              <a:rPr lang="en-US"/>
              <a:pPr>
                <a:defRPr/>
              </a:pPr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D122FE-A9E9-413A-A1B3-0A91B1600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3063" y="962025"/>
            <a:ext cx="9620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in Arial</a:t>
            </a:r>
            <a:br>
              <a:rPr lang="en-GB" smtClean="0"/>
            </a:br>
            <a:r>
              <a:rPr lang="en-GB" smtClean="0"/>
              <a:t>Slide subtitle in Arial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5913" y="2409825"/>
            <a:ext cx="983773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Text ranged left, one paragraph space between lines of text in black 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520700" rtl="0" eaLnBrk="0" fontAlgn="base" hangingPunct="0">
        <a:spcBef>
          <a:spcPts val="100"/>
        </a:spcBef>
        <a:spcAft>
          <a:spcPts val="100"/>
        </a:spcAft>
        <a:defRPr sz="2800" kern="1200">
          <a:solidFill>
            <a:schemeClr val="bg1"/>
          </a:solidFill>
          <a:latin typeface="Arial MT Lt"/>
          <a:ea typeface="Arial MT Lt"/>
          <a:cs typeface="Arial MT Lt"/>
        </a:defRPr>
      </a:lvl1pPr>
      <a:lvl2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2pPr>
      <a:lvl3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3pPr>
      <a:lvl4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4pPr>
      <a:lvl5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5pPr>
      <a:lvl6pPr marL="4572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6pPr>
      <a:lvl7pPr marL="9144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7pPr>
      <a:lvl8pPr marL="13716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8pPr>
      <a:lvl9pPr marL="18288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 MT Lt"/>
          <a:ea typeface="Arial MT Lt"/>
          <a:cs typeface="Arial MT Lt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Arial MT Lt"/>
          <a:cs typeface="Arial MT Lt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Arial MT Lt"/>
          <a:cs typeface="Arial MT Lt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8.jpeg"/><Relationship Id="rId4" Type="http://schemas.openxmlformats.org/officeDocument/2006/relationships/package" Target="../embeddings/Microsoft_Office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Untitled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511175"/>
            <a:ext cx="20796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2413" y="4816475"/>
            <a:ext cx="10180637" cy="2470150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392113" y="6853259"/>
            <a:ext cx="464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http://rare-idc.herts.ac.uk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113" y="5000625"/>
            <a:ext cx="6590047" cy="1778717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600" dirty="0" smtClean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  <a:t>Reduction And Re-use of Energy in </a:t>
            </a:r>
            <a:br>
              <a:rPr lang="en-GB" sz="2600" dirty="0" smtClean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</a:br>
            <a:r>
              <a:rPr lang="en-GB" sz="2600" dirty="0" smtClean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  <a:t>Institutional Data Centres (RARE-IDC)</a:t>
            </a:r>
          </a:p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600" dirty="0" smtClean="0">
                <a:latin typeface="Arial MT Lt"/>
                <a:cs typeface="Arial MT Lt"/>
              </a:rPr>
              <a:t>Steve Bowes-Phipps</a:t>
            </a:r>
            <a:r>
              <a:rPr lang="en-GB" sz="2600" dirty="0">
                <a:latin typeface="Arial MT Lt"/>
                <a:cs typeface="Arial MT Lt"/>
              </a:rPr>
              <a:t>, Data </a:t>
            </a:r>
            <a:r>
              <a:rPr lang="en-GB" sz="2600" dirty="0" smtClean="0">
                <a:latin typeface="Arial MT Lt"/>
                <a:cs typeface="Arial MT Lt"/>
              </a:rPr>
              <a:t>Centre Manager </a:t>
            </a:r>
            <a:r>
              <a:rPr lang="en-GB" sz="2600" dirty="0">
                <a:latin typeface="Arial MT Lt"/>
                <a:cs typeface="Arial MT Lt"/>
              </a:rPr>
              <a:t>University of </a:t>
            </a:r>
            <a:r>
              <a:rPr lang="en-GB" sz="2600" dirty="0" smtClean="0">
                <a:latin typeface="Arial MT Lt"/>
                <a:cs typeface="Arial MT Lt"/>
              </a:rPr>
              <a:t>Hertfordshire</a:t>
            </a:r>
            <a:endParaRPr lang="en-GB" sz="2600" dirty="0" smtClean="0">
              <a:latin typeface="Arial MT Lt"/>
              <a:ea typeface="+mj-ea"/>
              <a:cs typeface="Arial MT Lt"/>
            </a:endParaRPr>
          </a:p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  <a:t/>
            </a:r>
            <a:b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</a:br>
            <a:endParaRPr lang="en-US" sz="2600" dirty="0">
              <a:solidFill>
                <a:schemeClr val="bg1"/>
              </a:solidFill>
              <a:latin typeface="Arial MT Lt"/>
              <a:ea typeface="+mj-ea"/>
              <a:cs typeface="Arial MT Lt"/>
            </a:endParaRPr>
          </a:p>
        </p:txBody>
      </p:sp>
      <p:pic>
        <p:nvPicPr>
          <p:cNvPr id="9" name="Picture 8" descr="logo_COC_participant_color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581" y="5175805"/>
            <a:ext cx="892519" cy="1333402"/>
          </a:xfrm>
          <a:prstGeom prst="rect">
            <a:avLst/>
          </a:prstGeom>
        </p:spPr>
      </p:pic>
      <p:pic>
        <p:nvPicPr>
          <p:cNvPr id="10" name="Picture 9" descr="DCD IMDC Winn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569" y="6352951"/>
            <a:ext cx="1838325" cy="838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2160" y="5242785"/>
            <a:ext cx="2381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ISC-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042" y="6675008"/>
            <a:ext cx="942975" cy="4953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724" y="6360242"/>
            <a:ext cx="123344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8452" y="1313807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Breakdown of Original Energy Requirements</a:t>
            </a:r>
            <a:endParaRPr lang="en-GB" sz="24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52" y="2125241"/>
            <a:ext cx="8868315" cy="44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218300" y="2506531"/>
          <a:ext cx="5139008" cy="343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37759" y="2248347"/>
            <a:ext cx="5335793" cy="4939814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PUE Approximated at 2.2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IT Load at 45%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Cooling System taking up 42% of total   </a:t>
            </a:r>
          </a:p>
          <a:p>
            <a:pPr lvl="2" indent="-457200"/>
            <a:r>
              <a:rPr lang="en-GB" dirty="0" smtClean="0"/>
              <a:t>Power</a:t>
            </a:r>
          </a:p>
          <a:p>
            <a:pPr lvl="2" indent="-457200"/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Electrical usage significant at 13%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8452" y="1313807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Breakdown of UH Data Centre Energy Requirements</a:t>
            </a:r>
            <a:endParaRPr lang="en-GB" sz="24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52" y="2125241"/>
            <a:ext cx="8868315" cy="44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7759" y="2248347"/>
            <a:ext cx="5335793" cy="4939814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PUE Now down to 1.19</a:t>
            </a:r>
            <a:r>
              <a:rPr lang="en-GB" baseline="-25000" dirty="0" smtClean="0"/>
              <a:t>L2,MD</a:t>
            </a:r>
            <a:r>
              <a:rPr lang="en-GB" dirty="0" smtClean="0"/>
              <a:t> – 1.33</a:t>
            </a:r>
            <a:r>
              <a:rPr lang="en-GB" baseline="-25000" dirty="0" smtClean="0"/>
              <a:t>L2,MD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b="1" dirty="0" smtClean="0"/>
              <a:t>Target = 1.22</a:t>
            </a:r>
            <a:br>
              <a:rPr lang="en-GB" b="1" dirty="0" smtClean="0"/>
            </a:br>
            <a:r>
              <a:rPr lang="en-GB" b="1" dirty="0" smtClean="0"/>
              <a:t>	Actual = 1.26</a:t>
            </a:r>
            <a:r>
              <a:rPr lang="en-GB" b="1" baseline="-25000" dirty="0" smtClean="0"/>
              <a:t>L2,MD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 IT Load increased from 45% to 80%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Cooling usage decreased </a:t>
            </a:r>
          </a:p>
          <a:p>
            <a:pPr indent="-457200"/>
            <a:r>
              <a:rPr lang="en-GB" dirty="0" smtClean="0"/>
              <a:t>		from 42% to 19%</a:t>
            </a:r>
          </a:p>
          <a:p>
            <a:pPr indent="-457200"/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r>
              <a:rPr lang="en-GB" dirty="0" smtClean="0"/>
              <a:t>Electrical usage decreased</a:t>
            </a:r>
          </a:p>
          <a:p>
            <a:pPr indent="-457200"/>
            <a:r>
              <a:rPr lang="en-GB" dirty="0" smtClean="0"/>
              <a:t>		from 13% to 1% </a:t>
            </a:r>
          </a:p>
          <a:p>
            <a:pPr indent="-457200"/>
            <a:r>
              <a:rPr lang="en-GB" dirty="0" smtClean="0"/>
              <a:t>		(UPS losses and lighting, etc.)</a:t>
            </a:r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  <a:p>
            <a:pPr indent="-457200">
              <a:buFont typeface="Arial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218299" y="2377551"/>
          <a:ext cx="4740975" cy="313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12" descr="JISC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4431" y="1917700"/>
            <a:ext cx="9895443" cy="45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Capability of project to act as an exemplar to the wider market in relation to the issues of the smaller centre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Refurbishment not new Build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Re-use of some Equipment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/>
              <a:t>“Free Air” Cooling for 86% of the year (based on local weather conditions)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Increase in capacity of 69% &amp; a 55</a:t>
            </a:r>
            <a:r>
              <a:rPr lang="en-GB" sz="1600" dirty="0"/>
              <a:t>% reduction in the carbon footprint of the </a:t>
            </a:r>
            <a:r>
              <a:rPr lang="en-GB" sz="1600" dirty="0" smtClean="0"/>
              <a:t>Data Centre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/>
              <a:t>Operational cost savings of £186,000 per annum (</a:t>
            </a:r>
            <a:r>
              <a:rPr lang="en-GB" sz="1600" dirty="0" err="1"/>
              <a:t>inc</a:t>
            </a:r>
            <a:r>
              <a:rPr lang="en-GB" sz="1600" dirty="0"/>
              <a:t> Carbon cost £12/Tonne CO2)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Using a contained Hot Aisle configuration, waste heat is recycled into the building’s hot water supply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Our </a:t>
            </a:r>
            <a:r>
              <a:rPr lang="en-GB" sz="1600" dirty="0"/>
              <a:t>pathfinder project </a:t>
            </a:r>
            <a:r>
              <a:rPr lang="en-GB" sz="1600" dirty="0" smtClean="0"/>
              <a:t>enables </a:t>
            </a:r>
            <a:r>
              <a:rPr lang="en-GB" sz="1600" dirty="0"/>
              <a:t>others to follow our success and apply the lessons we’ve learned along the way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The first University in Europe to achieve compliance against the EU Code of Conduct for Data Centres</a:t>
            </a:r>
          </a:p>
          <a:p>
            <a:pPr marL="1433214" lvl="2" indent="-391077" eaLnBrk="0" hangingPunct="0">
              <a:spcBef>
                <a:spcPct val="50000"/>
              </a:spcBef>
              <a:buFont typeface="Wingdings" pitchFamily="2" charset="2"/>
              <a:buChar char="ü"/>
              <a:tabLst>
                <a:tab pos="224507" algn="l"/>
              </a:tabLst>
            </a:pPr>
            <a:r>
              <a:rPr lang="en-GB" sz="1600" dirty="0" smtClean="0"/>
              <a:t>Working with JISC to further EC-wide knowledge-sharing through the e-</a:t>
            </a:r>
            <a:r>
              <a:rPr lang="en-GB" sz="1600" dirty="0" err="1" smtClean="0"/>
              <a:t>infranet</a:t>
            </a:r>
            <a:r>
              <a:rPr lang="en-GB" sz="1600" dirty="0" smtClean="0"/>
              <a:t> project</a:t>
            </a:r>
          </a:p>
        </p:txBody>
      </p:sp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452" y="1292292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Successful Outcomes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</p:spTree>
  </p:cSld>
  <p:clrMapOvr>
    <a:masterClrMapping/>
  </p:clrMapOvr>
  <p:transition advTm="1213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2697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5275" y="1917700"/>
            <a:ext cx="9619774" cy="5357019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Size doesn’t matter!</a:t>
            </a:r>
          </a:p>
          <a:p>
            <a:pPr lvl="1" eaLnBrk="1" hangingPunct="1"/>
            <a:r>
              <a:rPr lang="en-GB" sz="2000" dirty="0" smtClean="0"/>
              <a:t>Treat the project the same as any other</a:t>
            </a:r>
          </a:p>
          <a:p>
            <a:pPr lvl="1" eaLnBrk="1" hangingPunct="1"/>
            <a:r>
              <a:rPr lang="en-GB" sz="2000" dirty="0" smtClean="0"/>
              <a:t>Learn from others </a:t>
            </a:r>
          </a:p>
          <a:p>
            <a:pPr lvl="1" eaLnBrk="1" hangingPunct="1"/>
            <a:r>
              <a:rPr lang="en-GB" sz="2000" dirty="0" smtClean="0"/>
              <a:t>EU Code of Conduct for Data Centres (http://bit.ly/h4FA7)</a:t>
            </a:r>
          </a:p>
          <a:p>
            <a:pPr eaLnBrk="1" hangingPunct="1"/>
            <a:r>
              <a:rPr lang="en-GB" sz="2000" b="1" dirty="0" smtClean="0"/>
              <a:t>Realising that not all DC providers are the same</a:t>
            </a:r>
          </a:p>
          <a:p>
            <a:pPr lvl="1" eaLnBrk="1" hangingPunct="1"/>
            <a:r>
              <a:rPr lang="en-GB" sz="2000" dirty="0" smtClean="0"/>
              <a:t>Involve your provider as partner</a:t>
            </a:r>
          </a:p>
          <a:p>
            <a:pPr lvl="1" eaLnBrk="1" hangingPunct="1"/>
            <a:r>
              <a:rPr lang="en-GB" sz="2000" dirty="0" smtClean="0"/>
              <a:t>Don’t be afraid to challenge</a:t>
            </a:r>
          </a:p>
          <a:p>
            <a:pPr eaLnBrk="1" hangingPunct="1"/>
            <a:r>
              <a:rPr lang="en-GB" sz="2000" b="1" dirty="0" smtClean="0"/>
              <a:t>Cultural changes that breed success</a:t>
            </a:r>
          </a:p>
          <a:p>
            <a:pPr lvl="1" eaLnBrk="1" hangingPunct="1"/>
            <a:r>
              <a:rPr lang="en-GB" sz="2000" dirty="0" smtClean="0"/>
              <a:t>Work closely with Estates</a:t>
            </a:r>
          </a:p>
          <a:p>
            <a:pPr lvl="1" eaLnBrk="1" hangingPunct="1"/>
            <a:r>
              <a:rPr lang="en-GB" sz="2000" dirty="0" smtClean="0"/>
              <a:t>Embedding sustainable processes and technology</a:t>
            </a:r>
          </a:p>
          <a:p>
            <a:pPr lvl="1" eaLnBrk="1" hangingPunct="1"/>
            <a:r>
              <a:rPr lang="en-GB" sz="2000" dirty="0" smtClean="0"/>
              <a:t>Remember the four M’s – Meter, Monitor, Maintain and Manage</a:t>
            </a:r>
          </a:p>
          <a:p>
            <a:pPr eaLnBrk="1" hangingPunct="1"/>
            <a:r>
              <a:rPr lang="en-GB" sz="2000" b="1" dirty="0" smtClean="0"/>
              <a:t>Dissemination of outcomes</a:t>
            </a:r>
          </a:p>
          <a:p>
            <a:pPr lvl="1" eaLnBrk="1" hangingPunct="1"/>
            <a:r>
              <a:rPr lang="en-GB" sz="2000" dirty="0" smtClean="0"/>
              <a:t>Blog </a:t>
            </a:r>
            <a:r>
              <a:rPr lang="en-GB" sz="2000" b="1" dirty="0" smtClean="0">
                <a:solidFill>
                  <a:srgbClr val="FF0000"/>
                </a:solidFill>
              </a:rPr>
              <a:t>http://rare-idc.blogs.herts.ac.uk/</a:t>
            </a:r>
            <a:endParaRPr lang="en-GB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4608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Learning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2697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5275" y="1917700"/>
            <a:ext cx="9619774" cy="5357019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Application is in two stages</a:t>
            </a:r>
          </a:p>
          <a:p>
            <a:pPr eaLnBrk="1" hangingPunct="1"/>
            <a:r>
              <a:rPr lang="en-GB" sz="2000" b="1" dirty="0" smtClean="0"/>
              <a:t>Stage 1</a:t>
            </a:r>
          </a:p>
          <a:p>
            <a:pPr lvl="1" eaLnBrk="1" hangingPunct="1"/>
            <a:r>
              <a:rPr lang="en-GB" sz="2000" b="1" dirty="0" smtClean="0"/>
              <a:t>Summary</a:t>
            </a:r>
          </a:p>
          <a:p>
            <a:pPr lvl="1" eaLnBrk="1" hangingPunct="1"/>
            <a:r>
              <a:rPr lang="en-GB" sz="2000" b="1" dirty="0" smtClean="0"/>
              <a:t>The Initiative</a:t>
            </a:r>
          </a:p>
          <a:p>
            <a:pPr lvl="1" eaLnBrk="1" hangingPunct="1"/>
            <a:r>
              <a:rPr lang="en-GB" sz="2000" b="1" dirty="0" smtClean="0"/>
              <a:t>The Benefits</a:t>
            </a:r>
          </a:p>
          <a:p>
            <a:pPr lvl="1" eaLnBrk="1" hangingPunct="1"/>
            <a:r>
              <a:rPr lang="en-GB" sz="2000" b="1" dirty="0" smtClean="0"/>
              <a:t>Significance For The Sector</a:t>
            </a:r>
            <a:endParaRPr lang="en-GB" sz="2000" dirty="0"/>
          </a:p>
          <a:p>
            <a:pPr eaLnBrk="1" hangingPunct="1"/>
            <a:r>
              <a:rPr lang="en-GB" sz="2000" b="1" dirty="0"/>
              <a:t>Stage </a:t>
            </a:r>
            <a:r>
              <a:rPr lang="en-GB" sz="2000" b="1" dirty="0" smtClean="0"/>
              <a:t>2</a:t>
            </a:r>
          </a:p>
          <a:p>
            <a:pPr lvl="1" eaLnBrk="1" hangingPunct="1"/>
            <a:r>
              <a:rPr lang="en-GB" sz="2000" b="1" dirty="0">
                <a:solidFill>
                  <a:prstClr val="black"/>
                </a:solidFill>
              </a:rPr>
              <a:t>Summary</a:t>
            </a:r>
          </a:p>
          <a:p>
            <a:pPr lvl="1" eaLnBrk="1" hangingPunct="1"/>
            <a:r>
              <a:rPr lang="en-GB" sz="2000" b="1" dirty="0">
                <a:solidFill>
                  <a:prstClr val="black"/>
                </a:solidFill>
              </a:rPr>
              <a:t>The Initiative</a:t>
            </a:r>
          </a:p>
          <a:p>
            <a:pPr lvl="1" eaLnBrk="1" hangingPunct="1"/>
            <a:r>
              <a:rPr lang="en-GB" sz="2000" b="1" dirty="0">
                <a:solidFill>
                  <a:prstClr val="black"/>
                </a:solidFill>
              </a:rPr>
              <a:t>The Benefits</a:t>
            </a:r>
          </a:p>
          <a:p>
            <a:pPr lvl="1" eaLnBrk="1" hangingPunct="1"/>
            <a:r>
              <a:rPr lang="en-GB" sz="2000" b="1" dirty="0">
                <a:solidFill>
                  <a:prstClr val="black"/>
                </a:solidFill>
              </a:rPr>
              <a:t>Significance For The Sector</a:t>
            </a:r>
            <a:endParaRPr lang="en-GB" sz="2000" dirty="0">
              <a:solidFill>
                <a:prstClr val="black"/>
              </a:solidFill>
            </a:endParaRPr>
          </a:p>
          <a:p>
            <a:pPr eaLnBrk="1" hangingPunct="1"/>
            <a:endParaRPr lang="en-GB" sz="2000" b="1" dirty="0"/>
          </a:p>
          <a:p>
            <a:pPr lvl="1" eaLnBrk="1" hangingPunct="1"/>
            <a:endParaRPr lang="en-GB" sz="2000" b="1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4608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Breaking it down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08452" y="276225"/>
            <a:ext cx="961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 MT Lt"/>
                <a:cs typeface="Arial MT Lt"/>
              </a:rPr>
              <a:t>Completing the Green Gown Award App</a:t>
            </a:r>
            <a:endParaRPr lang="en-GB" sz="2800" dirty="0">
              <a:solidFill>
                <a:schemeClr val="bg1"/>
              </a:solidFill>
              <a:latin typeface="Arial MT Lt"/>
              <a:cs typeface="Arial MT Lt"/>
            </a:endParaRPr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5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2697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5275" y="1917700"/>
            <a:ext cx="9619774" cy="5357019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Limited space in each section in Stage 1</a:t>
            </a:r>
          </a:p>
          <a:p>
            <a:pPr lvl="1" eaLnBrk="1" hangingPunct="1"/>
            <a:r>
              <a:rPr lang="en-GB" sz="2000" b="1" dirty="0" smtClean="0"/>
              <a:t>Encapsulate key points</a:t>
            </a:r>
          </a:p>
          <a:p>
            <a:pPr lvl="1" eaLnBrk="1" hangingPunct="1"/>
            <a:r>
              <a:rPr lang="en-GB" sz="2000" b="1" dirty="0" smtClean="0"/>
              <a:t>Include real-life benefits, not just projections</a:t>
            </a:r>
          </a:p>
          <a:p>
            <a:pPr eaLnBrk="1" hangingPunct="1"/>
            <a:r>
              <a:rPr lang="en-GB" sz="2000" b="1" dirty="0" smtClean="0"/>
              <a:t>Stage 2 Allows for greater detail</a:t>
            </a:r>
          </a:p>
          <a:p>
            <a:pPr lvl="1" eaLnBrk="1" hangingPunct="1"/>
            <a:r>
              <a:rPr lang="en-GB" sz="2000" b="1" dirty="0" smtClean="0"/>
              <a:t>Highlight benefits in paragraphs</a:t>
            </a:r>
          </a:p>
          <a:p>
            <a:pPr lvl="1" eaLnBrk="1" hangingPunct="1"/>
            <a:r>
              <a:rPr lang="en-GB" sz="2000" b="1" dirty="0" smtClean="0"/>
              <a:t>Include a chart</a:t>
            </a:r>
            <a:r>
              <a:rPr lang="en-GB" sz="2000" b="1" dirty="0"/>
              <a:t> </a:t>
            </a:r>
            <a:r>
              <a:rPr lang="en-GB" sz="2000" b="1" dirty="0" smtClean="0"/>
              <a:t>or diagram, if relevant</a:t>
            </a:r>
          </a:p>
          <a:p>
            <a:pPr lvl="1" eaLnBrk="1" hangingPunct="1"/>
            <a:r>
              <a:rPr lang="en-GB" sz="2000" b="1" dirty="0" smtClean="0"/>
              <a:t>Significance For The Sector is the key section</a:t>
            </a:r>
          </a:p>
          <a:p>
            <a:pPr lvl="1" eaLnBrk="1" hangingPunct="1"/>
            <a:r>
              <a:rPr lang="en-GB" sz="2000" b="1" dirty="0" smtClean="0"/>
              <a:t>How has your project benefitted other HE/FE institutions?</a:t>
            </a:r>
          </a:p>
          <a:p>
            <a:pPr lvl="1" eaLnBrk="1" hangingPunct="1"/>
            <a:r>
              <a:rPr lang="en-GB" sz="2000" b="1" dirty="0" smtClean="0"/>
              <a:t>Presented a Case Study? Use hyperlinks to back up your presence in the sector</a:t>
            </a:r>
            <a:endParaRPr lang="en-GB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4608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Focus on your strengths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08452" y="276225"/>
            <a:ext cx="961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 MT Lt"/>
                <a:cs typeface="Arial MT Lt"/>
              </a:rPr>
              <a:t>Completing the Green Gown Award App</a:t>
            </a:r>
            <a:endParaRPr lang="en-GB" sz="2800" dirty="0">
              <a:solidFill>
                <a:schemeClr val="bg1"/>
              </a:solidFill>
              <a:latin typeface="Arial MT Lt"/>
              <a:cs typeface="Arial MT Lt"/>
            </a:endParaRPr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2697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4608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Benefits</a:t>
            </a:r>
            <a:endParaRPr lang="en-GB" sz="2400" dirty="0"/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76225"/>
            <a:ext cx="4547017" cy="709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2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2697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4608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err="1" smtClean="0"/>
              <a:t>SftSector</a:t>
            </a:r>
            <a:endParaRPr lang="en-GB" sz="2400" dirty="0"/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76225"/>
            <a:ext cx="4897258" cy="72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225" y="276225"/>
            <a:ext cx="10134600" cy="7010400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063" y="962025"/>
            <a:ext cx="9620250" cy="1793207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/>
              <a:t>Reduction And Re-use of Energy in </a:t>
            </a:r>
            <a:br>
              <a:rPr lang="en-GB" dirty="0"/>
            </a:br>
            <a:r>
              <a:rPr lang="en-GB" dirty="0"/>
              <a:t>Institutional Data Centres (RARE-IDC)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Completing the Green Gown Award App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ea typeface="+mj-ea"/>
              </a:rPr>
              <a:t>Thank You</a:t>
            </a:r>
            <a:br>
              <a:rPr lang="en-GB" dirty="0" smtClean="0">
                <a:ea typeface="+mj-ea"/>
              </a:rPr>
            </a:br>
            <a:r>
              <a:rPr lang="en-GB" dirty="0" smtClean="0">
                <a:ea typeface="+mj-ea"/>
              </a:rPr>
              <a:t/>
            </a:r>
            <a:br>
              <a:rPr lang="en-GB" dirty="0" smtClean="0">
                <a:ea typeface="+mj-ea"/>
              </a:rPr>
            </a:br>
            <a:r>
              <a:rPr lang="en-GB" dirty="0" smtClean="0">
                <a:solidFill>
                  <a:schemeClr val="tx1"/>
                </a:solidFill>
                <a:ea typeface="+mj-ea"/>
              </a:rPr>
              <a:t>Any Questions?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/>
              <a:t>Your next steps – making the most of your EAUC Membership…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7423" y="1557978"/>
            <a:ext cx="9593795" cy="5320391"/>
          </a:xfrm>
        </p:spPr>
        <p:txBody>
          <a:bodyPr/>
          <a:lstStyle/>
          <a:p>
            <a:r>
              <a:rPr lang="en-GB" sz="2700" dirty="0" smtClean="0">
                <a:solidFill>
                  <a:srgbClr val="006BAC"/>
                </a:solidFill>
              </a:rPr>
              <a:t>Now you’ve learned how to win… you need to enter! </a:t>
            </a:r>
            <a:r>
              <a:rPr lang="en-GB" sz="2700" dirty="0" smtClean="0"/>
              <a:t> Want </a:t>
            </a:r>
            <a:r>
              <a:rPr lang="en-GB" sz="2700" dirty="0"/>
              <a:t>recognition </a:t>
            </a:r>
            <a:r>
              <a:rPr lang="en-GB" sz="2700" dirty="0" smtClean="0"/>
              <a:t>for your sustainability excellence, enter </a:t>
            </a:r>
            <a:r>
              <a:rPr lang="en-GB" sz="2700" dirty="0"/>
              <a:t>the 2012 Green Gown Awards </a:t>
            </a:r>
            <a:r>
              <a:rPr lang="en-GB" sz="2700" dirty="0" smtClean="0"/>
              <a:t>behaviour change category. Entries open in summer 2012</a:t>
            </a:r>
          </a:p>
          <a:p>
            <a:pPr marL="521437" lvl="1" indent="0">
              <a:buNone/>
            </a:pPr>
            <a:r>
              <a:rPr lang="en-GB" sz="2300" dirty="0" smtClean="0"/>
              <a:t>Categories mentioned in this session were:</a:t>
            </a:r>
          </a:p>
          <a:p>
            <a:pPr marL="912514" lvl="1" indent="-391077">
              <a:buClr>
                <a:srgbClr val="006BAC"/>
              </a:buClr>
              <a:buFont typeface="Arial" pitchFamily="34" charset="0"/>
              <a:buChar char="•"/>
            </a:pPr>
            <a:r>
              <a:rPr lang="en-GB" sz="2300" dirty="0" smtClean="0"/>
              <a:t>Sustainable procurement</a:t>
            </a:r>
          </a:p>
          <a:p>
            <a:pPr marL="912514" lvl="1" indent="-391077">
              <a:buClr>
                <a:srgbClr val="006BAC"/>
              </a:buClr>
              <a:buFont typeface="Arial" pitchFamily="34" charset="0"/>
              <a:buChar char="•"/>
            </a:pPr>
            <a:r>
              <a:rPr lang="en-GB" sz="2300" dirty="0" smtClean="0"/>
              <a:t>Green ICT</a:t>
            </a:r>
          </a:p>
          <a:p>
            <a:pPr marL="912514" lvl="1" indent="-391077">
              <a:buClr>
                <a:srgbClr val="006BAC"/>
              </a:buClr>
              <a:buFont typeface="Arial" pitchFamily="34" charset="0"/>
              <a:buChar char="•"/>
            </a:pPr>
            <a:r>
              <a:rPr lang="en-GB" sz="2300" dirty="0" smtClean="0"/>
              <a:t>Space Efficiency </a:t>
            </a:r>
          </a:p>
          <a:p>
            <a:r>
              <a:rPr lang="en-GB" sz="2700" dirty="0">
                <a:solidFill>
                  <a:srgbClr val="006BAC"/>
                </a:solidFill>
              </a:rPr>
              <a:t>Learn more </a:t>
            </a:r>
            <a:r>
              <a:rPr lang="en-GB" sz="2700" dirty="0"/>
              <a:t>about </a:t>
            </a:r>
            <a:r>
              <a:rPr lang="en-GB" sz="2700" dirty="0" smtClean="0"/>
              <a:t>previous winners and highly commended entries on the EAUC resource bank – here you’ll find lots of 2012 case studies and videos</a:t>
            </a:r>
            <a:endParaRPr lang="en-GB" sz="2700" dirty="0"/>
          </a:p>
          <a:p>
            <a:pPr marL="0" indent="0" algn="ctr">
              <a:buNone/>
            </a:pPr>
            <a:endParaRPr lang="en-GB" sz="2700" b="1" dirty="0" smtClean="0">
              <a:solidFill>
                <a:srgbClr val="006BAC"/>
              </a:solidFill>
            </a:endParaRPr>
          </a:p>
          <a:p>
            <a:pPr marL="0" indent="0" algn="ctr">
              <a:buNone/>
            </a:pPr>
            <a:r>
              <a:rPr lang="en-GB" sz="2700" b="1" dirty="0" smtClean="0">
                <a:solidFill>
                  <a:srgbClr val="006BAC"/>
                </a:solidFill>
              </a:rPr>
              <a:t>Membership </a:t>
            </a:r>
            <a:r>
              <a:rPr lang="en-GB" sz="2700" b="1" dirty="0">
                <a:solidFill>
                  <a:srgbClr val="006BAC"/>
                </a:solidFill>
              </a:rPr>
              <a:t>matters at www.eauc.org.uk</a:t>
            </a:r>
          </a:p>
          <a:p>
            <a:endParaRPr lang="en-GB" sz="2700" dirty="0"/>
          </a:p>
        </p:txBody>
      </p:sp>
      <p:pic>
        <p:nvPicPr>
          <p:cNvPr id="98306" name="Picture 2" descr="Z:\Comms\Logos\Rebrand Dec 2011\New EAUC Logo_gifs_jpegs_eps_pds\Jpgs files\High res\Full_logo_cmyk_300p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248" y="341475"/>
            <a:ext cx="2728132" cy="1137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329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40772" y="1914861"/>
            <a:ext cx="7901827" cy="10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912514" lvl="1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Data Centre Leaders Award Winner 2010</a:t>
            </a:r>
          </a:p>
          <a:p>
            <a:pPr marL="1433214" lvl="2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“Innovation in a Micro-Data Centre”</a:t>
            </a:r>
          </a:p>
        </p:txBody>
      </p:sp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pic>
        <p:nvPicPr>
          <p:cNvPr id="11" name="Picture 10" descr="DCD IMDC Winn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40" y="1980527"/>
            <a:ext cx="1838325" cy="838200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1808" y="3013933"/>
            <a:ext cx="7901827" cy="10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912514" lvl="1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2011 Uptime Institute Green Enterprise IT </a:t>
            </a:r>
            <a:r>
              <a:rPr lang="en-GB" sz="1800" dirty="0" err="1" smtClean="0"/>
              <a:t>Award</a:t>
            </a:r>
            <a:r>
              <a:rPr lang="en-GB" sz="1400" baseline="30000" dirty="0" err="1" smtClean="0"/>
              <a:t>TM</a:t>
            </a:r>
            <a:r>
              <a:rPr lang="en-GB" sz="1800" dirty="0" smtClean="0"/>
              <a:t> Winner</a:t>
            </a:r>
          </a:p>
          <a:p>
            <a:pPr marL="1433214" lvl="2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“Innovation in a Smaller Data Centre &lt;1000 sq ft”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571" y="3177316"/>
            <a:ext cx="2381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_COC_participant_color_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54" y="4143070"/>
            <a:ext cx="892519" cy="1333402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33603" y="4113005"/>
            <a:ext cx="7901827" cy="10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912514" lvl="1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2010 Met with “Participant” status demonstrating compliance with the EU Code of Conduct for Data Centres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1076" y="1356837"/>
            <a:ext cx="10042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Reduction and Re-use of Energy in Institutional Data Centres (RARE-IDC)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40772" y="5471091"/>
            <a:ext cx="7901827" cy="10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912514" lvl="1" indent="-391077" eaLnBrk="0" hangingPunct="0">
              <a:spcBef>
                <a:spcPct val="50000"/>
              </a:spcBef>
              <a:tabLst>
                <a:tab pos="224507" algn="l"/>
              </a:tabLst>
            </a:pPr>
            <a:r>
              <a:rPr lang="en-GB" sz="1800" dirty="0" smtClean="0"/>
              <a:t>Winner of Green </a:t>
            </a:r>
            <a:r>
              <a:rPr lang="en-GB" sz="1800" dirty="0"/>
              <a:t>Gown Awards 2011 </a:t>
            </a:r>
            <a:endParaRPr lang="en-GB" sz="1800" dirty="0" smtClean="0"/>
          </a:p>
        </p:txBody>
      </p:sp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090" y="5637213"/>
            <a:ext cx="123344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213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95275" y="1917700"/>
            <a:ext cx="9619774" cy="3938984"/>
          </a:xfrm>
        </p:spPr>
        <p:txBody>
          <a:bodyPr/>
          <a:lstStyle/>
          <a:p>
            <a:pPr eaLnBrk="1" hangingPunct="1"/>
            <a:r>
              <a:rPr lang="en-GB" sz="2400" dirty="0" smtClean="0"/>
              <a:t>Background</a:t>
            </a:r>
          </a:p>
          <a:p>
            <a:pPr eaLnBrk="1" hangingPunct="1"/>
            <a:r>
              <a:rPr lang="en-GB" sz="2400" dirty="0" smtClean="0"/>
              <a:t>Approach</a:t>
            </a:r>
          </a:p>
          <a:p>
            <a:pPr eaLnBrk="1" hangingPunct="1"/>
            <a:r>
              <a:rPr lang="en-GB" sz="2400" dirty="0" smtClean="0"/>
              <a:t>Constraints and Design</a:t>
            </a:r>
          </a:p>
          <a:p>
            <a:pPr eaLnBrk="1" hangingPunct="1"/>
            <a:r>
              <a:rPr lang="en-GB" sz="2400" dirty="0" smtClean="0"/>
              <a:t>Results</a:t>
            </a:r>
          </a:p>
          <a:p>
            <a:pPr eaLnBrk="1" hangingPunct="1"/>
            <a:r>
              <a:rPr lang="en-GB" sz="2400" dirty="0" smtClean="0"/>
              <a:t>Successful Outcomes</a:t>
            </a:r>
          </a:p>
          <a:p>
            <a:pPr eaLnBrk="1" hangingPunct="1"/>
            <a:r>
              <a:rPr lang="en-GB" sz="2400" dirty="0" smtClean="0"/>
              <a:t>Learning</a:t>
            </a:r>
          </a:p>
          <a:p>
            <a:pPr eaLnBrk="1" hangingPunct="1"/>
            <a:r>
              <a:rPr lang="en-GB" sz="2400" dirty="0" smtClean="0"/>
              <a:t>Completing the Green Gown App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Q&amp;A</a:t>
            </a:r>
          </a:p>
        </p:txBody>
      </p:sp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7694" y="1195473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Overview</a:t>
            </a:r>
            <a:endParaRPr lang="en-GB" sz="2400" dirty="0"/>
          </a:p>
        </p:txBody>
      </p:sp>
      <p:pic>
        <p:nvPicPr>
          <p:cNvPr id="8" name="Picture 7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ransition advTm="224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pic>
        <p:nvPicPr>
          <p:cNvPr id="15362" name="Picture 2" descr="C:\Documents and Settings\lisqsp\Local Settings\Temporary Internet Files\Content.IE5\09CZEON4\MPj043924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8736" y="2470107"/>
            <a:ext cx="2488448" cy="15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7694" y="1281534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Background to the RARE-IDC project</a:t>
            </a:r>
            <a:endParaRPr lang="en-GB" sz="2400" dirty="0"/>
          </a:p>
        </p:txBody>
      </p:sp>
      <p:pic>
        <p:nvPicPr>
          <p:cNvPr id="15363" name="Picture 3" descr="C:\Documents and Settings\lisqsp\Local Settings\Temporary Internet Files\Content.IE5\YULUEOR3\MPj040209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282" y="1024137"/>
            <a:ext cx="2037522" cy="12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lisqsp\Local Settings\Temporary Internet Files\Content.IE5\NSFGEGR3\MCj0439607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7261" y="1024137"/>
            <a:ext cx="1877934" cy="15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ogo gree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95275" y="1917700"/>
            <a:ext cx="9619774" cy="19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endParaRPr lang="en-GB" sz="1800" dirty="0" smtClean="0"/>
          </a:p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Refurbishment of one of two main 75m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Data Centres for the University</a:t>
            </a:r>
          </a:p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Funding had already been allocated in order to overcome several legacy risks</a:t>
            </a:r>
          </a:p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We share many issues with other Public Sector institutions</a:t>
            </a:r>
          </a:p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Sector leader in environmental management – consistently ranked in the </a:t>
            </a:r>
            <a:br>
              <a:rPr lang="en-GB" sz="1800" dirty="0" smtClean="0"/>
            </a:br>
            <a:r>
              <a:rPr lang="en-GB" sz="1800" dirty="0" smtClean="0"/>
              <a:t>top ten of the People and Planet Green League</a:t>
            </a:r>
          </a:p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Joint Information Systems Committee (JISC) funding brought new constraints and new objectives:</a:t>
            </a:r>
          </a:p>
          <a:p>
            <a:pPr marL="911777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“An exemplar of a Green Data Centre for the HE/FE Sector”</a:t>
            </a:r>
          </a:p>
          <a:p>
            <a:pPr marL="911777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“A model for other institutions to follow and learn from”</a:t>
            </a:r>
          </a:p>
          <a:p>
            <a:pPr marL="911777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 smtClean="0"/>
              <a:t>“Meet the business need with capacity, resilience and economy for at least ten years”</a:t>
            </a:r>
            <a:endParaRPr lang="en-GB" sz="1800" dirty="0"/>
          </a:p>
        </p:txBody>
      </p:sp>
      <p:sp>
        <p:nvSpPr>
          <p:cNvPr id="12" name="Rectangle 11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pic>
        <p:nvPicPr>
          <p:cNvPr id="11" name="Picture 10" descr="JISC-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01030" y="2079064"/>
            <a:ext cx="9619774" cy="35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077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What were the benefits?</a:t>
            </a:r>
          </a:p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National and international prestige and enhancing this University’s reputation for pioneering development.</a:t>
            </a:r>
          </a:p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Lower energy bills – not just in the Data Centre itself</a:t>
            </a:r>
          </a:p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Applying the techniques and technologies to other facilities across campus</a:t>
            </a:r>
          </a:p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Increased green skills within UH</a:t>
            </a:r>
          </a:p>
          <a:p>
            <a:pPr marL="912514" lvl="1" indent="-391077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24507" algn="l"/>
              </a:tabLst>
            </a:pPr>
            <a:r>
              <a:rPr lang="en-GB" sz="1800" dirty="0"/>
              <a:t>Knowledge sharing with other institutions working on similar or mutually beneficial schemes</a:t>
            </a:r>
          </a:p>
        </p:txBody>
      </p:sp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8452" y="1303049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Background to the RARE-IDC project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0565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5913" y="1917700"/>
            <a:ext cx="9837737" cy="4991100"/>
          </a:xfrm>
        </p:spPr>
        <p:txBody>
          <a:bodyPr/>
          <a:lstStyle/>
          <a:p>
            <a:pPr eaLnBrk="1" hangingPunct="1"/>
            <a:r>
              <a:rPr lang="en-GB" dirty="0" smtClean="0"/>
              <a:t>Mitigated the risks with the existing facility by moving into a temporary room</a:t>
            </a:r>
          </a:p>
          <a:p>
            <a:pPr eaLnBrk="1" hangingPunct="1"/>
            <a:r>
              <a:rPr lang="en-GB" dirty="0" smtClean="0"/>
              <a:t>Bolstered our skills in best practices, cutting-edge sustainable technologies and thought leadership on reducing the carbon impact of Data Centres</a:t>
            </a:r>
          </a:p>
          <a:p>
            <a:pPr eaLnBrk="1" hangingPunct="1"/>
            <a:r>
              <a:rPr lang="en-GB" dirty="0" smtClean="0"/>
              <a:t>Opted for a tender process that included “Design and Build”.</a:t>
            </a:r>
          </a:p>
          <a:p>
            <a:pPr eaLnBrk="1" hangingPunct="1"/>
            <a:r>
              <a:rPr lang="en-GB" dirty="0" smtClean="0"/>
              <a:t>Design &amp; Build Contract</a:t>
            </a:r>
          </a:p>
          <a:p>
            <a:pPr lvl="1" eaLnBrk="1" hangingPunct="1"/>
            <a:r>
              <a:rPr lang="en-GB" sz="1800" dirty="0" smtClean="0"/>
              <a:t>“Open process”</a:t>
            </a:r>
          </a:p>
          <a:p>
            <a:pPr lvl="1" eaLnBrk="1" hangingPunct="1"/>
            <a:r>
              <a:rPr lang="en-GB" sz="1800" dirty="0" smtClean="0"/>
              <a:t>Large No. Of responses, difficult to compare</a:t>
            </a:r>
          </a:p>
          <a:p>
            <a:pPr lvl="1" eaLnBrk="1" hangingPunct="1"/>
            <a:r>
              <a:rPr lang="en-GB" sz="1800" dirty="0" smtClean="0"/>
              <a:t>I.T.T. must reflect the exact deliverables</a:t>
            </a:r>
          </a:p>
          <a:p>
            <a:pPr lvl="1" eaLnBrk="1" hangingPunct="1"/>
            <a:r>
              <a:rPr lang="en-GB" sz="1800" dirty="0" smtClean="0"/>
              <a:t>Must be able to challenge the responses</a:t>
            </a:r>
          </a:p>
          <a:p>
            <a:pPr lvl="1" eaLnBrk="1" hangingPunct="1"/>
            <a:r>
              <a:rPr lang="en-GB" sz="1800" b="1" dirty="0" smtClean="0"/>
              <a:t>Supplier has ownership of design</a:t>
            </a:r>
          </a:p>
          <a:p>
            <a:pPr lvl="1" eaLnBrk="1" hangingPunct="1"/>
            <a:r>
              <a:rPr lang="en-GB" sz="1800" b="1" dirty="0" smtClean="0"/>
              <a:t>Fixed cost</a:t>
            </a:r>
          </a:p>
          <a:p>
            <a:pPr eaLnBrk="1" hangingPunct="1"/>
            <a:r>
              <a:rPr lang="en-GB" dirty="0" smtClean="0"/>
              <a:t>Pre-Qualification Questionnaire (PQQ) help to reduce No. of appropriate responses</a:t>
            </a:r>
          </a:p>
          <a:p>
            <a:pPr eaLnBrk="1" hangingPunct="1"/>
            <a:r>
              <a:rPr lang="en-GB" dirty="0" smtClean="0"/>
              <a:t>The Invitation to Tender (I.T.T) </a:t>
            </a:r>
          </a:p>
          <a:p>
            <a:pPr lvl="1" eaLnBrk="1" hangingPunct="1"/>
            <a:r>
              <a:rPr lang="en-GB" sz="1800" dirty="0" smtClean="0"/>
              <a:t>Included Best Practices (EU Code of Conduct for Data Centres)</a:t>
            </a:r>
          </a:p>
          <a:p>
            <a:pPr lvl="1" eaLnBrk="1" hangingPunct="1"/>
            <a:r>
              <a:rPr lang="en-GB" sz="1800" dirty="0" smtClean="0"/>
              <a:t>British &amp; International Standards (TIA942)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452" y="1313807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Approach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pic>
        <p:nvPicPr>
          <p:cNvPr id="8" name="Picture 7" descr="JISC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384124" cy="91034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12" name="Picture 5" descr="logo gre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3256087" y="2053233"/>
            <a:ext cx="7014419" cy="4653254"/>
            <a:chOff x="1419585" y="1917700"/>
            <a:chExt cx="7014419" cy="4653254"/>
          </a:xfrm>
        </p:grpSpPr>
        <p:pic>
          <p:nvPicPr>
            <p:cNvPr id="819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9585" y="1917700"/>
              <a:ext cx="6958749" cy="465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511330" y="3545086"/>
              <a:ext cx="2839169" cy="2520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37110" y="2781293"/>
              <a:ext cx="3590715" cy="2442170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4319" y="2781293"/>
              <a:ext cx="2755665" cy="1181696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19585" y="3231718"/>
              <a:ext cx="7014419" cy="175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11330" y="3962989"/>
              <a:ext cx="283916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8452" y="1292292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Constraints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76" y="2231251"/>
            <a:ext cx="3378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   Pillars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Riser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Capacity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Contamination from work areas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Overhead bulkhead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Lack of under floor capacity (only 250mm)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Legacy incorrect (and dangerous) power cabling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Limited plant space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Restricted external build space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“Meet-Me” point for all network cabling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No external walls</a:t>
            </a:r>
            <a:endParaRPr lang="en-GB" sz="1600" dirty="0"/>
          </a:p>
        </p:txBody>
      </p:sp>
      <p:pic>
        <p:nvPicPr>
          <p:cNvPr id="18" name="Picture 17" descr="JISC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ransition advTm="152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384124" cy="91034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7" name="Rectangle 6"/>
          <p:cNvSpPr/>
          <p:nvPr/>
        </p:nvSpPr>
        <p:spPr>
          <a:xfrm>
            <a:off x="5511330" y="3545086"/>
            <a:ext cx="2839169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1" name="Picture 9" descr="L075 New room layout Option 2 V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432" y="1917700"/>
            <a:ext cx="9686578" cy="53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ogo gre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9209" y="1292292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New Data Centre Design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  <p:pic>
        <p:nvPicPr>
          <p:cNvPr id="11" name="Picture 10" descr="JISC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</p:spTree>
  </p:cSld>
  <p:clrMapOvr>
    <a:masterClrMapping/>
  </p:clrMapOvr>
  <p:transition advTm="18735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38351"/>
          <a:ext cx="10686783" cy="4096544"/>
        </p:xfrm>
        <a:graphic>
          <a:graphicData uri="http://schemas.openxmlformats.org/presentationml/2006/ole">
            <p:oleObj spid="_x0000_s64536" name="Document" r:id="rId4" imgW="5888133" imgH="2392028" progId="Word.Document.12">
              <p:embed/>
            </p:oleObj>
          </a:graphicData>
        </a:graphic>
      </p:graphicFrame>
      <p:pic>
        <p:nvPicPr>
          <p:cNvPr id="7" name="Picture 5" descr="logo gree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75413"/>
            <a:ext cx="2286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8452" y="1303050"/>
            <a:ext cx="834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/>
              <a:t>Results</a:t>
            </a:r>
            <a:endParaRPr lang="en-GB" sz="2400" dirty="0"/>
          </a:p>
        </p:txBody>
      </p:sp>
      <p:pic>
        <p:nvPicPr>
          <p:cNvPr id="9" name="Picture 8" descr="JISC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619" y="6857888"/>
            <a:ext cx="942975" cy="495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8452" y="276225"/>
            <a:ext cx="961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Reduction And Re-use of Energy in </a:t>
            </a:r>
            <a:b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</a:br>
            <a:r>
              <a:rPr lang="en-GB" sz="2800" dirty="0">
                <a:solidFill>
                  <a:schemeClr val="bg1"/>
                </a:solidFill>
                <a:latin typeface="Arial MT Lt"/>
                <a:cs typeface="Arial MT Lt"/>
              </a:rPr>
              <a:t>Institutional Data Centres (RARE-IDC)</a:t>
            </a:r>
          </a:p>
        </p:txBody>
      </p:sp>
    </p:spTree>
  </p:cSld>
  <p:clrMapOvr>
    <a:masterClrMapping/>
  </p:clrMapOvr>
  <p:transition advTm="6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967</Words>
  <Application>Microsoft Office PowerPoint</Application>
  <PresentationFormat>Custom</PresentationFormat>
  <Paragraphs>186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 </vt:lpstr>
      <vt:lpstr>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Reduction And Re-use of Energy in  Institutional Data Centres (RARE-IDC)  Completing the Green Gown Award App  Thank You  Any Questions?</vt:lpstr>
      <vt:lpstr>Your next steps – making the most of your EAUC Membership…</vt:lpstr>
    </vt:vector>
  </TitlesOfParts>
  <Company>iris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Sallyl</dc:creator>
  <cp:lastModifiedBy>GREEN, James</cp:lastModifiedBy>
  <cp:revision>177</cp:revision>
  <cp:lastPrinted>2012-03-23T13:54:35Z</cp:lastPrinted>
  <dcterms:created xsi:type="dcterms:W3CDTF">2009-09-07T08:09:21Z</dcterms:created>
  <dcterms:modified xsi:type="dcterms:W3CDTF">2012-04-03T09:04:10Z</dcterms:modified>
</cp:coreProperties>
</file>