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74" r:id="rId9"/>
    <p:sldId id="260" r:id="rId10"/>
    <p:sldId id="273" r:id="rId11"/>
    <p:sldId id="276" r:id="rId12"/>
    <p:sldId id="284" r:id="rId13"/>
    <p:sldId id="277" r:id="rId14"/>
    <p:sldId id="278" r:id="rId15"/>
    <p:sldId id="279" r:id="rId16"/>
    <p:sldId id="280" r:id="rId17"/>
    <p:sldId id="281" r:id="rId18"/>
    <p:sldId id="282" r:id="rId19"/>
    <p:sldId id="283" r:id="rId20"/>
    <p:sldId id="285" r:id="rId21"/>
    <p:sldId id="271" r:id="rId22"/>
    <p:sldId id="275"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osbor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8116" autoAdjust="0"/>
  </p:normalViewPr>
  <p:slideViewPr>
    <p:cSldViewPr>
      <p:cViewPr>
        <p:scale>
          <a:sx n="60" d="100"/>
          <a:sy n="60" d="100"/>
        </p:scale>
        <p:origin x="-11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65D5D-B173-49C1-ACA4-7166C55D1955}" type="datetimeFigureOut">
              <a:rPr lang="en-GB" smtClean="0"/>
              <a:pPr/>
              <a:t>07/12/2014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EFC09-8323-4D92-BAF3-0A7E16CDBCE0}" type="slidenum">
              <a:rPr lang="en-GB" smtClean="0"/>
              <a:pPr/>
              <a:t>‹#›</a:t>
            </a:fld>
            <a:endParaRPr lang="en-GB"/>
          </a:p>
        </p:txBody>
      </p:sp>
    </p:spTree>
    <p:extLst>
      <p:ext uri="{BB962C8B-B14F-4D97-AF65-F5344CB8AC3E}">
        <p14:creationId xmlns:p14="http://schemas.microsoft.com/office/powerpoint/2010/main" val="15114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a:t>
            </a:r>
          </a:p>
          <a:p>
            <a:endParaRPr lang="en-GB" dirty="0" smtClean="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dirty="0" smtClean="0"/>
              <a:t>Contacted via event/directly?</a:t>
            </a:r>
          </a:p>
          <a:p>
            <a:pPr>
              <a:buFont typeface="Arial" pitchFamily="34" charset="0"/>
              <a:buChar char="•"/>
            </a:pPr>
            <a:r>
              <a:rPr lang="en-GB" dirty="0" smtClean="0"/>
              <a:t>Central Managing Agent – Goodman (doesn’t manage all the units)</a:t>
            </a:r>
          </a:p>
          <a:p>
            <a:pPr>
              <a:buFont typeface="Arial" pitchFamily="34" charset="0"/>
              <a:buChar char="•"/>
            </a:pPr>
            <a:r>
              <a:rPr lang="en-GB" dirty="0" smtClean="0"/>
              <a:t>Signed-up (didn’t have parking issues).  Already had </a:t>
            </a:r>
            <a:r>
              <a:rPr lang="en-GB" dirty="0" err="1" smtClean="0"/>
              <a:t>Liftshare</a:t>
            </a:r>
            <a:r>
              <a:rPr lang="en-GB" dirty="0" smtClean="0"/>
              <a:t> for park (so already had sustainable travel issues).  Wants to improve the public transport access to the site.  Part of her job – making it sound attractive for new businesses to come to the park.  Wants to assure people that there are travel options. </a:t>
            </a:r>
          </a:p>
          <a:p>
            <a:pPr>
              <a:buFont typeface="Arial" pitchFamily="34" charset="0"/>
              <a:buChar char="•"/>
            </a:pPr>
            <a:r>
              <a:rPr lang="en-GB" dirty="0" smtClean="0"/>
              <a:t>Managing agent has email distribution list for whole site (not got a central website)</a:t>
            </a:r>
          </a:p>
          <a:p>
            <a:pPr>
              <a:buFont typeface="Arial" pitchFamily="34" charset="0"/>
              <a:buChar char="•"/>
            </a:pPr>
            <a:r>
              <a:rPr lang="en-GB" dirty="0" smtClean="0"/>
              <a:t>Distributed survey to her contacts.  </a:t>
            </a:r>
          </a:p>
          <a:p>
            <a:pPr>
              <a:buFont typeface="Arial" pitchFamily="34" charset="0"/>
              <a:buChar char="•"/>
            </a:pPr>
            <a:r>
              <a:rPr lang="en-GB" dirty="0" smtClean="0"/>
              <a:t>Event on site.  She publicised it well.   For the size of the park, quite difficult to get lots of people going to the event.  Decided to do packs of information out to each business – get fed down to organisations.  </a:t>
            </a:r>
          </a:p>
          <a:p>
            <a:pPr>
              <a:buFont typeface="Arial" pitchFamily="34" charset="0"/>
              <a:buChar char="•"/>
            </a:pPr>
            <a:r>
              <a:rPr lang="en-GB" dirty="0" smtClean="0"/>
              <a:t>We did the packs, she has distributed them.  </a:t>
            </a:r>
          </a:p>
          <a:p>
            <a:pPr>
              <a:buFont typeface="Arial" pitchFamily="34" charset="0"/>
              <a:buChar char="•"/>
            </a:pPr>
            <a:r>
              <a:rPr lang="en-GB" dirty="0" smtClean="0"/>
              <a:t>Applied for the Grant – lighting along the path from the site to the main road (shared use footpath).  Working closely with her on improving public transport to the site – looking at getting buses onto the site.  Tell her about any changes to bus times so she can feed it through to all the businesses on the site.    Have applied for seating (for bus stops).  Looked into cycle parking but didn’t go ahead with that.  </a:t>
            </a:r>
          </a:p>
          <a:p>
            <a:pPr>
              <a:buFont typeface="Arial" pitchFamily="34" charset="0"/>
              <a:buChar char="•"/>
            </a:pPr>
            <a:r>
              <a:rPr lang="en-GB" dirty="0" smtClean="0"/>
              <a:t>Provided carousels/leaflet stands in the cafe – cycling offer and PT offer. </a:t>
            </a:r>
          </a:p>
          <a:p>
            <a:pPr>
              <a:buFont typeface="Arial" pitchFamily="34" charset="0"/>
              <a:buChar char="•"/>
            </a:pPr>
            <a:r>
              <a:rPr lang="en-GB" dirty="0" smtClean="0"/>
              <a:t>Promoted the ticketing offer at the event and in the packs. </a:t>
            </a:r>
          </a:p>
          <a:p>
            <a:pPr>
              <a:buFont typeface="Arial" pitchFamily="34" charset="0"/>
              <a:buChar char="•"/>
            </a:pPr>
            <a:r>
              <a:rPr lang="en-GB" dirty="0" smtClean="0"/>
              <a:t>Priority to disseminate information to the businesses. </a:t>
            </a:r>
          </a:p>
          <a:p>
            <a:pPr>
              <a:buFont typeface="Arial" pitchFamily="34" charset="0"/>
              <a:buChar char="•"/>
            </a:pPr>
            <a:r>
              <a:rPr lang="en-GB" dirty="0" smtClean="0"/>
              <a:t>Relocating there: West Midlands Housing and Data Controls and Services are relocating there next year.   Erica’s kept some of the packs to new employers before they move onto the site. </a:t>
            </a:r>
          </a:p>
          <a:p>
            <a:pPr>
              <a:buFont typeface="Arial" pitchFamily="34" charset="0"/>
              <a:buChar char="•"/>
            </a:pPr>
            <a:r>
              <a:rPr lang="en-GB" dirty="0" smtClean="0"/>
              <a:t>Future ideas to get more of a ‘group’ within the Business Park when new employers are in (e.g. DCS).  Next year – can provide more tailored action plans to the individual businesses and invite them to meet with us.  </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dirty="0" smtClean="0"/>
              <a:t>Contacted via event/directly?</a:t>
            </a:r>
          </a:p>
          <a:p>
            <a:pPr>
              <a:buFont typeface="Arial" pitchFamily="34" charset="0"/>
              <a:buChar char="•"/>
            </a:pPr>
            <a:r>
              <a:rPr lang="en-GB" dirty="0" smtClean="0"/>
              <a:t>Central Managing Agent – Goodman (doesn’t manage all the units)</a:t>
            </a:r>
          </a:p>
          <a:p>
            <a:pPr>
              <a:buFont typeface="Arial" pitchFamily="34" charset="0"/>
              <a:buChar char="•"/>
            </a:pPr>
            <a:r>
              <a:rPr lang="en-GB" dirty="0" smtClean="0"/>
              <a:t>Signed-up (didn’t have parking issues).  Already had </a:t>
            </a:r>
            <a:r>
              <a:rPr lang="en-GB" dirty="0" err="1" smtClean="0"/>
              <a:t>Liftshare</a:t>
            </a:r>
            <a:r>
              <a:rPr lang="en-GB" dirty="0" smtClean="0"/>
              <a:t> for park (so already had sustainable travel issues).  Wants to improve the public transport access to the site.  Part of her job – making it sound attractive for new businesses to come to the park.  Wants to assure people that there are travel options. </a:t>
            </a:r>
          </a:p>
          <a:p>
            <a:pPr>
              <a:buFont typeface="Arial" pitchFamily="34" charset="0"/>
              <a:buChar char="•"/>
            </a:pPr>
            <a:r>
              <a:rPr lang="en-GB" dirty="0" smtClean="0"/>
              <a:t>Managing agent has email distribution list for whole site (not got a central website)</a:t>
            </a:r>
          </a:p>
          <a:p>
            <a:pPr>
              <a:buFont typeface="Arial" pitchFamily="34" charset="0"/>
              <a:buChar char="•"/>
            </a:pPr>
            <a:r>
              <a:rPr lang="en-GB" dirty="0" smtClean="0"/>
              <a:t>Distributed survey to her contacts.  </a:t>
            </a:r>
          </a:p>
          <a:p>
            <a:pPr>
              <a:buFont typeface="Arial" pitchFamily="34" charset="0"/>
              <a:buChar char="•"/>
            </a:pPr>
            <a:r>
              <a:rPr lang="en-GB" dirty="0" smtClean="0"/>
              <a:t>Event on site.  She publicised it well.   For the size of the park, quite difficult to get lots of people going to the event.  Decided to do packs of information out to each business – get fed down to organisations.  </a:t>
            </a:r>
          </a:p>
          <a:p>
            <a:pPr>
              <a:buFont typeface="Arial" pitchFamily="34" charset="0"/>
              <a:buChar char="•"/>
            </a:pPr>
            <a:r>
              <a:rPr lang="en-GB" dirty="0" smtClean="0"/>
              <a:t>We did the packs, she has distributed them.  </a:t>
            </a:r>
          </a:p>
          <a:p>
            <a:pPr>
              <a:buFont typeface="Arial" pitchFamily="34" charset="0"/>
              <a:buChar char="•"/>
            </a:pPr>
            <a:r>
              <a:rPr lang="en-GB" dirty="0" smtClean="0"/>
              <a:t>Applied for the Grant – lighting along the path from the site to the main road (shared use footpath).  Working closely with her on improving public transport to the site – looking at getting buses onto the site.  Tell her about any changes to bus times so she can feed it through to all the businesses on the site.    Have applied for seating (for bus stops).  Looked into cycle parking but didn’t go ahead with that.  </a:t>
            </a:r>
          </a:p>
          <a:p>
            <a:pPr>
              <a:buFont typeface="Arial" pitchFamily="34" charset="0"/>
              <a:buChar char="•"/>
            </a:pPr>
            <a:r>
              <a:rPr lang="en-GB" dirty="0" smtClean="0"/>
              <a:t>Provided carousels/leaflet stands in the cafe – cycling offer and PT offer. </a:t>
            </a:r>
          </a:p>
          <a:p>
            <a:pPr>
              <a:buFont typeface="Arial" pitchFamily="34" charset="0"/>
              <a:buChar char="•"/>
            </a:pPr>
            <a:r>
              <a:rPr lang="en-GB" dirty="0" smtClean="0"/>
              <a:t>Promoted the ticketing offer at the event and in the packs. </a:t>
            </a:r>
          </a:p>
          <a:p>
            <a:pPr>
              <a:buFont typeface="Arial" pitchFamily="34" charset="0"/>
              <a:buChar char="•"/>
            </a:pPr>
            <a:r>
              <a:rPr lang="en-GB" dirty="0" smtClean="0"/>
              <a:t>Priority to disseminate information to the businesses. </a:t>
            </a:r>
          </a:p>
          <a:p>
            <a:pPr>
              <a:buFont typeface="Arial" pitchFamily="34" charset="0"/>
              <a:buChar char="•"/>
            </a:pPr>
            <a:r>
              <a:rPr lang="en-GB" dirty="0" smtClean="0"/>
              <a:t>Relocating there: West Midlands Housing and Data Controls and Services are relocating there next year.   Erica’s kept some of the packs to new employers before they move onto the site. </a:t>
            </a:r>
          </a:p>
          <a:p>
            <a:pPr>
              <a:buFont typeface="Arial" pitchFamily="34" charset="0"/>
              <a:buChar char="•"/>
            </a:pPr>
            <a:r>
              <a:rPr lang="en-GB" dirty="0" smtClean="0"/>
              <a:t>Future ideas to get more of a ‘group’ within the Business Park when new employers are in (e.g. DCS).  Next year – can provide more tailored action plans to the individual businesses and invite them to meet with us.  </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b="1" dirty="0" smtClean="0">
                <a:solidFill>
                  <a:schemeClr val="tx2"/>
                </a:solidFill>
              </a:rPr>
              <a:t>Example:  </a:t>
            </a:r>
          </a:p>
          <a:p>
            <a:pPr algn="just"/>
            <a:r>
              <a:rPr lang="en-GB" b="1" dirty="0" smtClean="0">
                <a:solidFill>
                  <a:schemeClr val="tx2"/>
                </a:solidFill>
              </a:rPr>
              <a:t>Kings Norton Business Centre</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Went initially to a company on the site – no luck</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Managed by a property management company – approached them centrally to get them engaged</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Few lines of communication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Three companies responded well to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Adopting the largest as an anchor site (</a:t>
            </a:r>
            <a:r>
              <a:rPr lang="en-GB" dirty="0" err="1" smtClean="0">
                <a:solidFill>
                  <a:schemeClr val="tx2"/>
                </a:solidFill>
              </a:rPr>
              <a:t>Equiniti</a:t>
            </a:r>
            <a:r>
              <a:rPr lang="en-GB" dirty="0" smtClean="0">
                <a:solidFill>
                  <a:schemeClr val="tx2"/>
                </a:solidFill>
              </a:rPr>
              <a:t>)</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Supporting the other two companies that completed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Issuing employee promotions at the surrounding sites</a:t>
            </a:r>
          </a:p>
          <a:p>
            <a:pPr marL="0" lvl="1" indent="-442706" fontAlgn="auto">
              <a:spcBef>
                <a:spcPct val="25000"/>
              </a:spcBef>
              <a:spcAft>
                <a:spcPts val="0"/>
              </a:spcAft>
              <a:buClr>
                <a:srgbClr val="FFBC3D"/>
              </a:buClr>
              <a:buFont typeface="Wingdings" pitchFamily="2" charset="2"/>
              <a:buChar char="ä"/>
              <a:defRPr/>
            </a:pPr>
            <a:r>
              <a:rPr lang="en-GB" dirty="0" err="1" smtClean="0">
                <a:solidFill>
                  <a:schemeClr val="tx2"/>
                </a:solidFill>
              </a:rPr>
              <a:t>Equiniti</a:t>
            </a:r>
            <a:r>
              <a:rPr lang="en-GB" dirty="0" smtClean="0">
                <a:solidFill>
                  <a:schemeClr val="tx2"/>
                </a:solidFill>
              </a:rPr>
              <a:t> produced a Travel Plan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Have issued tickets about try before you buy offer</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b="1" dirty="0" smtClean="0">
                <a:solidFill>
                  <a:schemeClr val="tx2"/>
                </a:solidFill>
              </a:rPr>
              <a:t>Example:  </a:t>
            </a:r>
          </a:p>
          <a:p>
            <a:pPr algn="just"/>
            <a:r>
              <a:rPr lang="en-GB" b="1" dirty="0" smtClean="0">
                <a:solidFill>
                  <a:schemeClr val="tx2"/>
                </a:solidFill>
              </a:rPr>
              <a:t>Kings Norton Business Centre</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Went initially to a company on the site – no luck</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Managed by a property management company – approached them centrally to get them engaged</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Few lines of communication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Three companies responded well to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Adopting the largest as an anchor site (</a:t>
            </a:r>
            <a:r>
              <a:rPr lang="en-GB" dirty="0" err="1" smtClean="0">
                <a:solidFill>
                  <a:schemeClr val="tx2"/>
                </a:solidFill>
              </a:rPr>
              <a:t>Equiniti</a:t>
            </a:r>
            <a:r>
              <a:rPr lang="en-GB" dirty="0" smtClean="0">
                <a:solidFill>
                  <a:schemeClr val="tx2"/>
                </a:solidFill>
              </a:rPr>
              <a:t>)</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Supporting the other two companies that completed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Issuing employee promotions at the surrounding sites</a:t>
            </a:r>
          </a:p>
          <a:p>
            <a:pPr marL="0" lvl="1" indent="-442706" fontAlgn="auto">
              <a:spcBef>
                <a:spcPct val="25000"/>
              </a:spcBef>
              <a:spcAft>
                <a:spcPts val="0"/>
              </a:spcAft>
              <a:buClr>
                <a:srgbClr val="FFBC3D"/>
              </a:buClr>
              <a:buFont typeface="Wingdings" pitchFamily="2" charset="2"/>
              <a:buChar char="ä"/>
              <a:defRPr/>
            </a:pPr>
            <a:r>
              <a:rPr lang="en-GB" dirty="0" err="1" smtClean="0">
                <a:solidFill>
                  <a:schemeClr val="tx2"/>
                </a:solidFill>
              </a:rPr>
              <a:t>Equiniti</a:t>
            </a:r>
            <a:r>
              <a:rPr lang="en-GB" dirty="0" smtClean="0">
                <a:solidFill>
                  <a:schemeClr val="tx2"/>
                </a:solidFill>
              </a:rPr>
              <a:t> produced a Travel Plan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Have issued tickets about try before you buy offer</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b="1" dirty="0" smtClean="0">
                <a:solidFill>
                  <a:schemeClr val="tx2"/>
                </a:solidFill>
              </a:rPr>
              <a:t>Example:  </a:t>
            </a:r>
          </a:p>
          <a:p>
            <a:pPr algn="just"/>
            <a:r>
              <a:rPr lang="en-GB" b="1" dirty="0" smtClean="0">
                <a:solidFill>
                  <a:schemeClr val="tx2"/>
                </a:solidFill>
              </a:rPr>
              <a:t>Kings Norton Business Centre</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Went initially to a company on the site – no luck</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Managed by a property management company – approached them centrally to get them engaged</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Few lines of communication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Three companies responded well to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Adopting the largest as an anchor site (</a:t>
            </a:r>
            <a:r>
              <a:rPr lang="en-GB" dirty="0" err="1" smtClean="0">
                <a:solidFill>
                  <a:schemeClr val="tx2"/>
                </a:solidFill>
              </a:rPr>
              <a:t>Equiniti</a:t>
            </a:r>
            <a:r>
              <a:rPr lang="en-GB" dirty="0" smtClean="0">
                <a:solidFill>
                  <a:schemeClr val="tx2"/>
                </a:solidFill>
              </a:rPr>
              <a:t>)</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Supporting the other two companies that completed surveys</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Issuing employee promotions at the surrounding sites</a:t>
            </a:r>
          </a:p>
          <a:p>
            <a:pPr marL="0" lvl="1" indent="-442706" fontAlgn="auto">
              <a:spcBef>
                <a:spcPct val="25000"/>
              </a:spcBef>
              <a:spcAft>
                <a:spcPts val="0"/>
              </a:spcAft>
              <a:buClr>
                <a:srgbClr val="FFBC3D"/>
              </a:buClr>
              <a:buFont typeface="Wingdings" pitchFamily="2" charset="2"/>
              <a:buChar char="ä"/>
              <a:defRPr/>
            </a:pPr>
            <a:r>
              <a:rPr lang="en-GB" dirty="0" err="1" smtClean="0">
                <a:solidFill>
                  <a:schemeClr val="tx2"/>
                </a:solidFill>
              </a:rPr>
              <a:t>Equiniti</a:t>
            </a:r>
            <a:r>
              <a:rPr lang="en-GB" dirty="0" smtClean="0">
                <a:solidFill>
                  <a:schemeClr val="tx2"/>
                </a:solidFill>
              </a:rPr>
              <a:t> produced a Travel Plan</a:t>
            </a:r>
          </a:p>
          <a:p>
            <a:pPr marL="0" lvl="1" indent="-442706" fontAlgn="auto">
              <a:spcBef>
                <a:spcPct val="25000"/>
              </a:spcBef>
              <a:spcAft>
                <a:spcPts val="0"/>
              </a:spcAft>
              <a:buClr>
                <a:srgbClr val="FFBC3D"/>
              </a:buClr>
              <a:buFont typeface="Wingdings" pitchFamily="2" charset="2"/>
              <a:buChar char="ä"/>
              <a:defRPr/>
            </a:pPr>
            <a:r>
              <a:rPr lang="en-GB" dirty="0" smtClean="0">
                <a:solidFill>
                  <a:schemeClr val="tx2"/>
                </a:solidFill>
              </a:rPr>
              <a:t>Have issued tickets about try before you buy offer</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Employee Promotions</a:t>
            </a:r>
          </a:p>
          <a:p>
            <a:endParaRPr lang="en-GB" dirty="0" smtClean="0"/>
          </a:p>
          <a:p>
            <a:r>
              <a:rPr lang="en-GB" dirty="0" err="1" smtClean="0"/>
              <a:t>Prologis</a:t>
            </a:r>
            <a:r>
              <a:rPr lang="en-GB" dirty="0" smtClean="0"/>
              <a:t> Business Park.</a:t>
            </a:r>
          </a:p>
          <a:p>
            <a:endParaRPr lang="en-GB" dirty="0" smtClean="0"/>
          </a:p>
          <a:p>
            <a:r>
              <a:rPr lang="en-GB" dirty="0" smtClean="0"/>
              <a:t>Tried to engage with individual companies on this site with no luck.</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Employee Promotions</a:t>
            </a:r>
          </a:p>
          <a:p>
            <a:endParaRPr lang="en-GB" dirty="0" smtClean="0"/>
          </a:p>
          <a:p>
            <a:r>
              <a:rPr lang="en-GB" dirty="0" err="1" smtClean="0"/>
              <a:t>Prologis</a:t>
            </a:r>
            <a:r>
              <a:rPr lang="en-GB" dirty="0" smtClean="0"/>
              <a:t> Business Park.</a:t>
            </a:r>
          </a:p>
          <a:p>
            <a:endParaRPr lang="en-GB" dirty="0" smtClean="0"/>
          </a:p>
          <a:p>
            <a:r>
              <a:rPr lang="en-GB" dirty="0" smtClean="0"/>
              <a:t>Tried to engage with individual companies on this site with no luck.</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Employee Promotions</a:t>
            </a:r>
          </a:p>
          <a:p>
            <a:endParaRPr lang="en-GB" dirty="0" smtClean="0"/>
          </a:p>
          <a:p>
            <a:r>
              <a:rPr lang="en-GB" dirty="0" err="1" smtClean="0"/>
              <a:t>Prologis</a:t>
            </a:r>
            <a:r>
              <a:rPr lang="en-GB" dirty="0" smtClean="0"/>
              <a:t> Business Park.</a:t>
            </a:r>
          </a:p>
          <a:p>
            <a:endParaRPr lang="en-GB" dirty="0" smtClean="0"/>
          </a:p>
          <a:p>
            <a:r>
              <a:rPr lang="en-GB" dirty="0" smtClean="0"/>
              <a:t>Tried to engage with individual companies on this site with no luck.</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HO</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we are still in the middle of our engagement activity with Business Parks, it is too early to report full results.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However, in terms of lessons learnt from our work, we have found that it is easiest to engage with sites that have managing agents to liaise with us, to act as a communication channel with the businesses on the site and to provide longevity to our work.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Area Travel Plan approach is the best approach in being able to effectively monitor the outcomes of our work.  By setting and monitoring targets for the site it can help us see impact on car trips, which has a knock on effect to congestion, which will impact on the economic benefits of our programme.  It also provides a legacy for our work, helping to ensure longer-term take up of sustainable travel measures.  This provides a better return on our investment and helps sites provide sustainable access to jobs in the longer term.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Employee Promotions approach is good for being able to work with sites that don’t want a Travel Plan, but is problematic as only outputs (e.g. Cycle training taken up) can be monitored (as opposed to outcomes) and activity is short-term.  We are therefore more reliant on other monitoring  work, such as surveying of participants and local residents to see if activity has led to travel behaviour change and other benefits such as improved perception of access to jobs.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HO</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also provides a legacy for our work, helping to ensure longer-term take up of sustainable travel measures.  This provides a better return on our investment and helps sites provide sustainable access to jobs in the longer term.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Employee Promotions approach is good for being able to work with sites that don’t want a Travel Plan, but is problematic as only outputs (e.g. Cycle training taken up) can be monitored (as opposed to outcomes) and activity is short-term.  We are therefore more reliant on other monitoring  work, such as surveying of participants and local residents to see if activity has led to travel behaviour change and other benefits such as improved perception of access to jobs.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000" dirty="0" smtClean="0"/>
              <a:t>HO</a:t>
            </a:r>
          </a:p>
          <a:p>
            <a:endParaRPr lang="en-GB" sz="1000" dirty="0" smtClean="0">
              <a:solidFill>
                <a:srgbClr val="FF0000"/>
              </a:solidFill>
            </a:endParaRPr>
          </a:p>
          <a:p>
            <a:r>
              <a:rPr lang="en-GB" sz="1000" dirty="0" smtClean="0"/>
              <a:t>In 2013 Centro</a:t>
            </a:r>
            <a:r>
              <a:rPr lang="en-GB" sz="1000" baseline="0" dirty="0" smtClean="0"/>
              <a:t> in conjunction with the West Midlands Local Authorities, and JMP Consultants, started engaging with businesses and business parks as part of our LSTF programme, called ‘Smart Network, Smarter Choices’.  We had an ambitious target of providing Travel Plans for 196 business sites, including 70 business parks and industrial estates, based near 10 key congested corridors in the West Midlands. </a:t>
            </a:r>
            <a:endParaRPr lang="en-GB" sz="1000"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20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000" dirty="0" smtClean="0"/>
              <a:t>HO</a:t>
            </a:r>
          </a:p>
          <a:p>
            <a:endParaRPr lang="en-GB" sz="1000" dirty="0" smtClean="0">
              <a:solidFill>
                <a:srgbClr val="FF0000"/>
              </a:solidFill>
            </a:endParaRPr>
          </a:p>
          <a:p>
            <a:r>
              <a:rPr lang="en-GB" sz="1000" dirty="0" smtClean="0">
                <a:solidFill>
                  <a:srgbClr val="FF0000"/>
                </a:solidFill>
              </a:rPr>
              <a:t>The key objectives of the SNSC programme were to help support</a:t>
            </a:r>
            <a:r>
              <a:rPr lang="en-GB" sz="1000" baseline="0" dirty="0" smtClean="0">
                <a:solidFill>
                  <a:srgbClr val="FF0000"/>
                </a:solidFill>
              </a:rPr>
              <a:t> economic growth and the environment, by improving travel options for all, including access to jobs, and reducing congestion which is costly to the economy.  </a:t>
            </a:r>
            <a:endParaRPr lang="en-GB" sz="1000" dirty="0" smtClean="0">
              <a:solidFill>
                <a:srgbClr val="FF0000"/>
              </a:solidFill>
            </a:endParaRPr>
          </a:p>
          <a:p>
            <a:endParaRPr lang="en-GB" sz="1000" dirty="0" smtClean="0">
              <a:solidFill>
                <a:srgbClr val="FF0000"/>
              </a:solidFill>
            </a:endParaRPr>
          </a:p>
          <a:p>
            <a:pPr lvl="0"/>
            <a:r>
              <a:rPr lang="en-GB" sz="1000" dirty="0" smtClean="0">
                <a:solidFill>
                  <a:srgbClr val="000000"/>
                </a:solidFill>
                <a:latin typeface="Arial" pitchFamily="34" charset="0"/>
                <a:ea typeface="Calibri" pitchFamily="34" charset="0"/>
                <a:cs typeface="Arial" pitchFamily="34" charset="0"/>
              </a:rPr>
              <a:t>Business Parks were deemed to be an</a:t>
            </a:r>
            <a:r>
              <a:rPr lang="en-GB" sz="1000" baseline="0" dirty="0" smtClean="0">
                <a:solidFill>
                  <a:srgbClr val="000000"/>
                </a:solidFill>
                <a:latin typeface="Arial" pitchFamily="34" charset="0"/>
                <a:ea typeface="Calibri" pitchFamily="34" charset="0"/>
                <a:cs typeface="Arial" pitchFamily="34" charset="0"/>
              </a:rPr>
              <a:t> important focus of the programme because these sites are often a significant cause of traffic congestion and major employment sites.  By focusing on them we would get more ‘bang from our buck’ from our LSTF investment, by promoting sustainable travel options to large volumes of businesses and their existing and potential workforce.  </a:t>
            </a:r>
          </a:p>
          <a:p>
            <a:pPr lvl="0"/>
            <a:endParaRPr lang="en-GB" sz="1000" baseline="0" dirty="0" smtClean="0">
              <a:solidFill>
                <a:srgbClr val="000000"/>
              </a:solidFill>
              <a:latin typeface="Arial" pitchFamily="34" charset="0"/>
              <a:ea typeface="Calibri" pitchFamily="34" charset="0"/>
              <a:cs typeface="Arial" pitchFamily="34" charset="0"/>
            </a:endParaRPr>
          </a:p>
          <a:p>
            <a:pPr lvl="0"/>
            <a:r>
              <a:rPr lang="en-GB" sz="1000" baseline="0" dirty="0" smtClean="0">
                <a:solidFill>
                  <a:srgbClr val="000000"/>
                </a:solidFill>
                <a:latin typeface="Arial" pitchFamily="34" charset="0"/>
                <a:ea typeface="Calibri" pitchFamily="34" charset="0"/>
                <a:cs typeface="Arial" pitchFamily="34" charset="0"/>
              </a:rPr>
              <a:t>The impact of this work, and it’s economic benefits, are being monitored by Centro’s Market Intelligence team as part of their wider outcomes monitoring activity for Department for Transport.  </a:t>
            </a:r>
          </a:p>
          <a:p>
            <a:pPr lvl="0"/>
            <a:endParaRPr lang="en-GB" sz="1000" baseline="0" dirty="0" smtClean="0">
              <a:solidFill>
                <a:srgbClr val="000000"/>
              </a:solidFill>
              <a:latin typeface="Arial" pitchFamily="34" charset="0"/>
              <a:ea typeface="Calibri" pitchFamily="34" charset="0"/>
              <a:cs typeface="Arial" pitchFamily="34" charset="0"/>
            </a:endParaRPr>
          </a:p>
          <a:p>
            <a:endParaRPr lang="en-GB" sz="1200" kern="1200" dirty="0" smtClean="0">
              <a:solidFill>
                <a:schemeClr val="tx1"/>
              </a:solidFill>
              <a:latin typeface="+mn-lt"/>
              <a:ea typeface="+mn-ea"/>
              <a:cs typeface="+mn-cs"/>
            </a:endParaRPr>
          </a:p>
          <a:p>
            <a:endParaRPr lang="en-GB" sz="1000" dirty="0" smtClean="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a:t>
            </a:r>
          </a:p>
          <a:p>
            <a:endParaRPr lang="en-GB" dirty="0" smtClean="0"/>
          </a:p>
          <a:p>
            <a:r>
              <a:rPr lang="en-GB" dirty="0" smtClean="0"/>
              <a:t>We</a:t>
            </a:r>
            <a:r>
              <a:rPr lang="en-GB" baseline="0" dirty="0" smtClean="0"/>
              <a:t> set out trying to meet with our 70 Business Parks and Industrial Estates, to promote our Travel Plan offer and a range of active travel and public transport incentives and activities.  </a:t>
            </a:r>
          </a:p>
          <a:p>
            <a:endParaRPr lang="en-GB" baseline="0" dirty="0" smtClean="0"/>
          </a:p>
          <a:p>
            <a:r>
              <a:rPr lang="en-GB" baseline="0" dirty="0" smtClean="0"/>
              <a:t>We soon discovered this was an up-hill battle!</a:t>
            </a:r>
          </a:p>
          <a:p>
            <a:endParaRPr lang="en-GB" baseline="0" dirty="0" smtClean="0"/>
          </a:p>
          <a:p>
            <a:r>
              <a:rPr lang="en-GB" dirty="0" smtClean="0"/>
              <a:t>Key challenges we</a:t>
            </a:r>
            <a:r>
              <a:rPr lang="en-GB" baseline="0" dirty="0" smtClean="0"/>
              <a:t> faced were that many sites didn’t have a dedicated managing agent, some were comprised of small manufacturing companies that were hard to engage with, and many sites were located in areas with very limited access to sustainable travel routes or services.  </a:t>
            </a:r>
          </a:p>
          <a:p>
            <a:endParaRPr lang="en-GB" baseline="0" dirty="0" smtClean="0"/>
          </a:p>
          <a:p>
            <a:r>
              <a:rPr lang="en-GB" baseline="0" dirty="0" smtClean="0"/>
              <a:t>By September 2013 only 4 Business Parks had signed up to the programme, so we knew we had to change our approach.</a:t>
            </a:r>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a:t>
            </a:r>
          </a:p>
          <a:p>
            <a:endParaRPr lang="en-GB" dirty="0" smtClean="0"/>
          </a:p>
          <a:p>
            <a:r>
              <a:rPr lang="en-GB" dirty="0" smtClean="0"/>
              <a:t>Key challenges we</a:t>
            </a:r>
            <a:r>
              <a:rPr lang="en-GB" baseline="0" dirty="0" smtClean="0"/>
              <a:t> faced were that many sites didn’t have a dedicated managing agent, some were comprised of small manufacturing companies that were hard to engage with, and many sites were located in areas with very limited access to sustainable travel routes or services.  </a:t>
            </a:r>
          </a:p>
          <a:p>
            <a:endParaRPr lang="en-GB" baseline="0" dirty="0" smtClean="0"/>
          </a:p>
          <a:p>
            <a:r>
              <a:rPr lang="en-GB" baseline="0" dirty="0" smtClean="0"/>
              <a:t>By September 2013 only 4 Business Parks had signed up to the programme, so we knew we had to change our approach.</a:t>
            </a:r>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a:t>
            </a:r>
          </a:p>
          <a:p>
            <a:endParaRPr lang="en-GB" dirty="0" smtClean="0"/>
          </a:p>
          <a:p>
            <a:r>
              <a:rPr lang="en-GB" dirty="0" smtClean="0"/>
              <a:t>We changed</a:t>
            </a:r>
            <a:r>
              <a:rPr lang="en-GB" baseline="0" dirty="0" smtClean="0"/>
              <a:t> our approach and decided to reduce our targets, and separate business park activity as ‘pilot’ to test and learn from different approaches, so we could better understand how to work with these sites.</a:t>
            </a:r>
          </a:p>
          <a:p>
            <a:endParaRPr lang="en-GB" baseline="0" dirty="0" smtClean="0"/>
          </a:p>
          <a:p>
            <a:r>
              <a:rPr lang="en-GB" baseline="0" dirty="0" smtClean="0"/>
              <a:t>Our Business Park list was refined down to 20 key sites based on local knowledge, and included a mixture of small and large scale sites, distributed across the seven Local Authority areas of the West Midlands.  </a:t>
            </a:r>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a:t>
            </a:r>
          </a:p>
          <a:p>
            <a:endParaRPr lang="en-GB" dirty="0" smtClean="0"/>
          </a:p>
          <a:p>
            <a:r>
              <a:rPr lang="en-GB" dirty="0" smtClean="0"/>
              <a:t>Through this pilot project we identified 3 key</a:t>
            </a:r>
            <a:r>
              <a:rPr lang="en-GB" baseline="0" dirty="0" smtClean="0"/>
              <a:t> different methods for working with different types of Business Parks and Industrial Estates. </a:t>
            </a:r>
          </a:p>
          <a:p>
            <a:endParaRPr lang="en-GB" baseline="0" dirty="0" smtClean="0"/>
          </a:p>
          <a:p>
            <a:r>
              <a:rPr lang="en-GB" baseline="0" dirty="0" smtClean="0"/>
              <a:t>These three approaches were an Area Travel Plan approach, and Anchor Site approach and targeting with Employee Promotions.</a:t>
            </a:r>
          </a:p>
          <a:p>
            <a:endParaRPr lang="en-GB" baseline="0" dirty="0" smtClean="0"/>
          </a:p>
          <a:p>
            <a:r>
              <a:rPr lang="en-GB" baseline="0" dirty="0" smtClean="0"/>
              <a:t>Rhian is going to talk through how we implemented these 3 methods, using a case study for each of the 3 approaches. </a:t>
            </a:r>
            <a:endParaRPr lang="en-GB" dirty="0" smtClean="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dirty="0" smtClean="0"/>
              <a:t>Contacted via event/directly?</a:t>
            </a:r>
          </a:p>
          <a:p>
            <a:pPr>
              <a:buFont typeface="Arial" pitchFamily="34" charset="0"/>
              <a:buChar char="•"/>
            </a:pPr>
            <a:r>
              <a:rPr lang="en-GB" dirty="0" smtClean="0"/>
              <a:t>Central Managing Agent – Goodman (doesn’t manage all the units)</a:t>
            </a:r>
          </a:p>
          <a:p>
            <a:pPr>
              <a:buFont typeface="Arial" pitchFamily="34" charset="0"/>
              <a:buChar char="•"/>
            </a:pPr>
            <a:r>
              <a:rPr lang="en-GB" dirty="0" smtClean="0"/>
              <a:t>Signed-up (didn’t have parking issues).  Already had </a:t>
            </a:r>
            <a:r>
              <a:rPr lang="en-GB" dirty="0" err="1" smtClean="0"/>
              <a:t>Liftshare</a:t>
            </a:r>
            <a:r>
              <a:rPr lang="en-GB" dirty="0" smtClean="0"/>
              <a:t> for park (so already had sustainable travel issues).  Wants to improve the public transport access to the site.  Part of her job – making it sound attractive for new businesses to come to the park.  Wants to assure people that there are travel options. </a:t>
            </a:r>
          </a:p>
          <a:p>
            <a:pPr>
              <a:buFont typeface="Arial" pitchFamily="34" charset="0"/>
              <a:buChar char="•"/>
            </a:pPr>
            <a:r>
              <a:rPr lang="en-GB" dirty="0" smtClean="0"/>
              <a:t>Managing agent has email distribution list for whole site (not got a central website)</a:t>
            </a:r>
          </a:p>
          <a:p>
            <a:pPr>
              <a:buFont typeface="Arial" pitchFamily="34" charset="0"/>
              <a:buChar char="•"/>
            </a:pPr>
            <a:r>
              <a:rPr lang="en-GB" dirty="0" smtClean="0"/>
              <a:t>Distributed survey to her contacts.  </a:t>
            </a:r>
          </a:p>
          <a:p>
            <a:pPr>
              <a:buFont typeface="Arial" pitchFamily="34" charset="0"/>
              <a:buChar char="•"/>
            </a:pPr>
            <a:r>
              <a:rPr lang="en-GB" dirty="0" smtClean="0"/>
              <a:t>Event on site.  She publicised it well.   For the size of the park, quite difficult to get lots of people going to the event.  Decided to do packs of information out to each business – get fed down to organisations.  </a:t>
            </a:r>
          </a:p>
          <a:p>
            <a:pPr>
              <a:buFont typeface="Arial" pitchFamily="34" charset="0"/>
              <a:buChar char="•"/>
            </a:pPr>
            <a:r>
              <a:rPr lang="en-GB" dirty="0" smtClean="0"/>
              <a:t>We did the packs, she has distributed them.  </a:t>
            </a:r>
          </a:p>
          <a:p>
            <a:pPr>
              <a:buFont typeface="Arial" pitchFamily="34" charset="0"/>
              <a:buChar char="•"/>
            </a:pPr>
            <a:r>
              <a:rPr lang="en-GB" dirty="0" smtClean="0"/>
              <a:t>Applied for the Grant – lighting along the path from the site to the main road (shared use footpath).  Working closely with her on improving public transport to the site – looking at getting buses onto the site.  Tell her about any changes to bus times so she can feed it through to all the businesses on the site.    Have applied for seating (for bus stops).  Looked into cycle parking but didn’t go ahead with that.  </a:t>
            </a:r>
          </a:p>
          <a:p>
            <a:pPr>
              <a:buFont typeface="Arial" pitchFamily="34" charset="0"/>
              <a:buChar char="•"/>
            </a:pPr>
            <a:r>
              <a:rPr lang="en-GB" dirty="0" smtClean="0"/>
              <a:t>Provided carousels/leaflet stands in the cafe – cycling offer and PT offer. </a:t>
            </a:r>
          </a:p>
          <a:p>
            <a:pPr>
              <a:buFont typeface="Arial" pitchFamily="34" charset="0"/>
              <a:buChar char="•"/>
            </a:pPr>
            <a:r>
              <a:rPr lang="en-GB" dirty="0" smtClean="0"/>
              <a:t>Promoted the ticketing offer at the event and in the packs. </a:t>
            </a:r>
          </a:p>
          <a:p>
            <a:pPr>
              <a:buFont typeface="Arial" pitchFamily="34" charset="0"/>
              <a:buChar char="•"/>
            </a:pPr>
            <a:r>
              <a:rPr lang="en-GB" dirty="0" smtClean="0"/>
              <a:t>Priority to disseminate information to the businesses. </a:t>
            </a:r>
          </a:p>
          <a:p>
            <a:pPr>
              <a:buFont typeface="Arial" pitchFamily="34" charset="0"/>
              <a:buChar char="•"/>
            </a:pPr>
            <a:r>
              <a:rPr lang="en-GB" dirty="0" smtClean="0"/>
              <a:t>Relocating there: West Midlands Housing and Data Controls and Services are relocating there next year.   Erica’s kept some of the packs to new employers before they move onto the site. </a:t>
            </a:r>
          </a:p>
          <a:p>
            <a:pPr>
              <a:buFont typeface="Arial" pitchFamily="34" charset="0"/>
              <a:buChar char="•"/>
            </a:pPr>
            <a:r>
              <a:rPr lang="en-GB" dirty="0" smtClean="0"/>
              <a:t>Future ideas to get more of a ‘group’ within the Business Park when new employers are in (e.g. DCS).  Next year – can provide more tailored action plans to the individual businesses and invite them to meet with us.  </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dirty="0" smtClean="0"/>
              <a:t>Contacted via event/directly?</a:t>
            </a:r>
          </a:p>
          <a:p>
            <a:pPr>
              <a:buFont typeface="Arial" pitchFamily="34" charset="0"/>
              <a:buChar char="•"/>
            </a:pPr>
            <a:r>
              <a:rPr lang="en-GB" dirty="0" smtClean="0"/>
              <a:t>Central Managing Agent – Goodman (doesn’t manage all the units)</a:t>
            </a:r>
          </a:p>
          <a:p>
            <a:pPr>
              <a:buFont typeface="Arial" pitchFamily="34" charset="0"/>
              <a:buChar char="•"/>
            </a:pPr>
            <a:r>
              <a:rPr lang="en-GB" dirty="0" smtClean="0"/>
              <a:t>Signed-up (didn’t have parking issues).  Already had </a:t>
            </a:r>
            <a:r>
              <a:rPr lang="en-GB" dirty="0" err="1" smtClean="0"/>
              <a:t>Liftshare</a:t>
            </a:r>
            <a:r>
              <a:rPr lang="en-GB" dirty="0" smtClean="0"/>
              <a:t> for park (so already had sustainable travel issues).  Wants to improve the public transport access to the site.  Part of her job – making it sound attractive for new businesses to come to the park.  Wants to assure people that there are travel options. </a:t>
            </a:r>
          </a:p>
          <a:p>
            <a:pPr>
              <a:buFont typeface="Arial" pitchFamily="34" charset="0"/>
              <a:buChar char="•"/>
            </a:pPr>
            <a:r>
              <a:rPr lang="en-GB" dirty="0" smtClean="0"/>
              <a:t>Managing agent has email distribution list for whole site (not got a central website)</a:t>
            </a:r>
          </a:p>
          <a:p>
            <a:pPr>
              <a:buFont typeface="Arial" pitchFamily="34" charset="0"/>
              <a:buChar char="•"/>
            </a:pPr>
            <a:r>
              <a:rPr lang="en-GB" dirty="0" smtClean="0"/>
              <a:t>Distributed survey to her contacts.  </a:t>
            </a:r>
          </a:p>
          <a:p>
            <a:pPr>
              <a:buFont typeface="Arial" pitchFamily="34" charset="0"/>
              <a:buChar char="•"/>
            </a:pPr>
            <a:r>
              <a:rPr lang="en-GB" dirty="0" smtClean="0"/>
              <a:t>Event on site.  She publicised it well.   For the size of the park, quite difficult to get lots of people going to the event.  Decided to do packs of information out to each business – get fed down to organisations.  </a:t>
            </a:r>
          </a:p>
          <a:p>
            <a:pPr>
              <a:buFont typeface="Arial" pitchFamily="34" charset="0"/>
              <a:buChar char="•"/>
            </a:pPr>
            <a:r>
              <a:rPr lang="en-GB" dirty="0" smtClean="0"/>
              <a:t>We did the packs, she has distributed them.  </a:t>
            </a:r>
          </a:p>
          <a:p>
            <a:pPr>
              <a:buFont typeface="Arial" pitchFamily="34" charset="0"/>
              <a:buChar char="•"/>
            </a:pPr>
            <a:r>
              <a:rPr lang="en-GB" dirty="0" smtClean="0"/>
              <a:t>Applied for the Grant – lighting along the path from the site to the main road (shared use footpath).  Working closely with her on improving public transport to the site – looking at getting buses onto the site.  Tell her about any changes to bus times so she can feed it through to all the businesses on the site.    Have applied for seating (for bus stops).  Looked into cycle parking but didn’t go ahead with that.  </a:t>
            </a:r>
          </a:p>
          <a:p>
            <a:pPr>
              <a:buFont typeface="Arial" pitchFamily="34" charset="0"/>
              <a:buChar char="•"/>
            </a:pPr>
            <a:r>
              <a:rPr lang="en-GB" dirty="0" smtClean="0"/>
              <a:t>Provided carousels/leaflet stands in the cafe – cycling offer and PT offer. </a:t>
            </a:r>
          </a:p>
          <a:p>
            <a:pPr>
              <a:buFont typeface="Arial" pitchFamily="34" charset="0"/>
              <a:buChar char="•"/>
            </a:pPr>
            <a:r>
              <a:rPr lang="en-GB" dirty="0" smtClean="0"/>
              <a:t>Promoted the ticketing offer at the event and in the packs. </a:t>
            </a:r>
          </a:p>
          <a:p>
            <a:pPr>
              <a:buFont typeface="Arial" pitchFamily="34" charset="0"/>
              <a:buChar char="•"/>
            </a:pPr>
            <a:r>
              <a:rPr lang="en-GB" dirty="0" smtClean="0"/>
              <a:t>Priority to disseminate information to the businesses. </a:t>
            </a:r>
          </a:p>
          <a:p>
            <a:pPr>
              <a:buFont typeface="Arial" pitchFamily="34" charset="0"/>
              <a:buChar char="•"/>
            </a:pPr>
            <a:r>
              <a:rPr lang="en-GB" dirty="0" smtClean="0"/>
              <a:t>Relocating there: West Midlands Housing and Data Controls and Services are relocating there next year.   Erica’s kept some of the packs to new employers before they move onto the site. </a:t>
            </a:r>
          </a:p>
          <a:p>
            <a:pPr>
              <a:buFont typeface="Arial" pitchFamily="34" charset="0"/>
              <a:buChar char="•"/>
            </a:pPr>
            <a:r>
              <a:rPr lang="en-GB" dirty="0" smtClean="0"/>
              <a:t>Future ideas to get more of a ‘group’ within the Business Park when new employers are in (e.g. DCS).  Next year – can provide more tailored action plans to the individual businesses and invite them to meet with us.  </a:t>
            </a:r>
          </a:p>
          <a:p>
            <a:endParaRPr lang="en-GB" dirty="0"/>
          </a:p>
        </p:txBody>
      </p:sp>
      <p:sp>
        <p:nvSpPr>
          <p:cNvPr id="4" name="Slide Number Placeholder 3"/>
          <p:cNvSpPr>
            <a:spLocks noGrp="1"/>
          </p:cNvSpPr>
          <p:nvPr>
            <p:ph type="sldNum" sz="quarter" idx="10"/>
          </p:nvPr>
        </p:nvSpPr>
        <p:spPr/>
        <p:txBody>
          <a:bodyPr/>
          <a:lstStyle/>
          <a:p>
            <a:pPr>
              <a:defRPr/>
            </a:pPr>
            <a:fld id="{70C29C24-C290-41BF-8956-691BEF8E5089}"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5E44FC2-7412-43C0-A736-CE661C8A30AE}" type="datetime1">
              <a:rPr lang="en-GB" smtClean="0"/>
              <a:pPr/>
              <a:t>07/12/2014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19DD46-9C7B-4878-A0BE-848B2EC78FAE}" type="slidenum">
              <a:rPr lang="en-GB" smtClean="0"/>
              <a:pPr/>
              <a:t>‹#›</a:t>
            </a:fld>
            <a:endParaRPr lang="en-GB"/>
          </a:p>
        </p:txBody>
      </p:sp>
      <p:sp>
        <p:nvSpPr>
          <p:cNvPr id="10" name="Title Placeholder 1"/>
          <p:cNvSpPr>
            <a:spLocks noGrp="1"/>
          </p:cNvSpPr>
          <p:nvPr>
            <p:ph type="title" hasCustomPrompt="1"/>
          </p:nvPr>
        </p:nvSpPr>
        <p:spPr>
          <a:xfrm>
            <a:off x="432000" y="1988840"/>
            <a:ext cx="8229600" cy="1143000"/>
          </a:xfrm>
          <a:prstGeom prst="rect">
            <a:avLst/>
          </a:prstGeom>
        </p:spPr>
        <p:txBody>
          <a:bodyPr vert="horz" lIns="91440" tIns="45720" rIns="91440" bIns="45720" rtlCol="0" anchor="ctr">
            <a:normAutofit/>
          </a:bodyPr>
          <a:lstStyle>
            <a:lvl1pPr>
              <a:defRPr sz="4400">
                <a:latin typeface="Arial" pitchFamily="34" charset="0"/>
                <a:cs typeface="Arial" pitchFamily="34" charset="0"/>
              </a:defRPr>
            </a:lvl1pPr>
          </a:lstStyle>
          <a:p>
            <a:r>
              <a:rPr lang="en-US" dirty="0" smtClean="0"/>
              <a:t>Click to edit master title</a:t>
            </a:r>
            <a:endParaRPr lang="en-GB" dirty="0"/>
          </a:p>
        </p:txBody>
      </p:sp>
      <p:sp>
        <p:nvSpPr>
          <p:cNvPr id="15" name="Subtitle 2"/>
          <p:cNvSpPr>
            <a:spLocks noGrp="1"/>
          </p:cNvSpPr>
          <p:nvPr>
            <p:ph type="subTitle" idx="1"/>
          </p:nvPr>
        </p:nvSpPr>
        <p:spPr>
          <a:xfrm>
            <a:off x="1371600" y="3356992"/>
            <a:ext cx="6400800" cy="1752600"/>
          </a:xfrm>
          <a:prstGeom prst="rect">
            <a:avLst/>
          </a:prstGeom>
        </p:spPr>
        <p:txBody>
          <a:bodyPr/>
          <a:lstStyle>
            <a:lvl1pPr marL="0" indent="0" algn="ctr">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024C5D-B0C2-45D3-A5E6-E5870CA68798}" type="datetime1">
              <a:rPr lang="en-GB" smtClean="0"/>
              <a:pPr/>
              <a:t>07/12/2014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19DD46-9C7B-4878-A0BE-848B2EC78FAE}" type="slidenum">
              <a:rPr lang="en-GB" smtClean="0"/>
              <a:pPr/>
              <a:t>‹#›</a:t>
            </a:fld>
            <a:endParaRPr lang="en-GB"/>
          </a:p>
        </p:txBody>
      </p:sp>
      <p:sp>
        <p:nvSpPr>
          <p:cNvPr id="6" name="Content Placeholder 2"/>
          <p:cNvSpPr>
            <a:spLocks noGrp="1"/>
          </p:cNvSpPr>
          <p:nvPr>
            <p:ph sz="half" idx="1"/>
          </p:nvPr>
        </p:nvSpPr>
        <p:spPr>
          <a:xfrm>
            <a:off x="457200" y="1600200"/>
            <a:ext cx="8219256"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EA56A4-3A42-4CAC-98DF-6DDD4BD252EB}"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160E2C-5952-4C48-8803-CA63A947ABCC}"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C9F465-B735-42E8-B7ED-7A3351E9EAB3}" type="datetimeFigureOut">
              <a:rPr lang="en-US"/>
              <a:pPr>
                <a:defRPr/>
              </a:pPr>
              <a:t>12/7/2014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A3F926-C8C2-40DA-84E6-1EA04AF0CC7A}"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Untitled-2"/>
          <p:cNvPicPr>
            <a:picLocks noChangeAspect="1" noChangeArrowheads="1"/>
          </p:cNvPicPr>
          <p:nvPr/>
        </p:nvPicPr>
        <p:blipFill>
          <a:blip r:embed="rId6" cstate="print"/>
          <a:srcRect/>
          <a:stretch>
            <a:fillRect/>
          </a:stretch>
        </p:blipFill>
        <p:spPr bwMode="auto">
          <a:xfrm>
            <a:off x="0" y="-28575"/>
            <a:ext cx="9151938" cy="6886575"/>
          </a:xfrm>
          <a:prstGeom prst="rect">
            <a:avLst/>
          </a:prstGeom>
          <a:noFill/>
        </p:spPr>
      </p:pic>
      <p:sp>
        <p:nvSpPr>
          <p:cNvPr id="11" name="Date Placeholder 3"/>
          <p:cNvSpPr>
            <a:spLocks noGrp="1"/>
          </p:cNvSpPr>
          <p:nvPr>
            <p:ph type="dt" sz="half" idx="2"/>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C6024C5D-B0C2-45D3-A5E6-E5870CA68798}" type="datetime1">
              <a:rPr lang="en-GB" smtClean="0"/>
              <a:pPr/>
              <a:t>07/12/2014</a:t>
            </a:fld>
            <a:endParaRPr lang="en-GB" dirty="0"/>
          </a:p>
        </p:txBody>
      </p:sp>
      <p:sp>
        <p:nvSpPr>
          <p:cNvPr id="12" name="Footer Placeholder 4"/>
          <p:cNvSpPr>
            <a:spLocks noGrp="1"/>
          </p:cNvSpPr>
          <p:nvPr>
            <p:ph type="ftr" sz="quarter" idx="3"/>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en-GB" dirty="0"/>
          </a:p>
        </p:txBody>
      </p:sp>
      <p:sp>
        <p:nvSpPr>
          <p:cNvPr id="13" name="Slide Number Placeholder 5"/>
          <p:cNvSpPr>
            <a:spLocks noGrp="1"/>
          </p:cNvSpPr>
          <p:nvPr>
            <p:ph type="sldNum" sz="quarter" idx="4"/>
          </p:nvPr>
        </p:nvSpPr>
        <p:spPr>
          <a:xfrm>
            <a:off x="6553200" y="6356350"/>
            <a:ext cx="2133600" cy="365125"/>
          </a:xfrm>
          <a:prstGeom prst="rect">
            <a:avLst/>
          </a:prstGeom>
        </p:spPr>
        <p:txBody>
          <a:bodyPr/>
          <a:lstStyle>
            <a:lvl1pPr algn="r">
              <a:defRPr>
                <a:latin typeface="Arial" pitchFamily="34" charset="0"/>
                <a:cs typeface="Arial" pitchFamily="34" charset="0"/>
              </a:defRPr>
            </a:lvl1pPr>
          </a:lstStyle>
          <a:p>
            <a:fld id="{B319DD46-9C7B-4878-A0BE-848B2EC78FA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Lst>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rhian.lewis@jmp.co.uk" TargetMode="External"/><Relationship Id="rId5" Type="http://schemas.openxmlformats.org/officeDocument/2006/relationships/hyperlink" Target="mailto:helenosborn@centro.org.uk"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hyperlink" Target="http://www.google.co.uk/url?sa=i&amp;rct=j&amp;q=&amp;esrc=s&amp;frm=1&amp;source=images&amp;cd=&amp;cad=rja&amp;docid=NXwy87jr_EFCJM&amp;tbnid=wx5H_vB1xo-zGM:&amp;ved=0CAUQjRw&amp;url=http://www.michellehenry.fr/transport4.htm&amp;ei=IHDWUoOmB6e60QXouYHoCw&amp;bvm=bv.59378465,d.ZGU&amp;psig=AFQjCNGGjxEOCbTeOyv3lKE25LiwilCycw&amp;ust=13898714887957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8" name="TextBox 7"/>
          <p:cNvSpPr txBox="1"/>
          <p:nvPr/>
        </p:nvSpPr>
        <p:spPr>
          <a:xfrm>
            <a:off x="1691680" y="1412776"/>
            <a:ext cx="6229350" cy="3539430"/>
          </a:xfrm>
          <a:prstGeom prst="rect">
            <a:avLst/>
          </a:prstGeom>
          <a:noFill/>
        </p:spPr>
        <p:txBody>
          <a:bodyPr wrap="square" rtlCol="0">
            <a:spAutoFit/>
          </a:bodyPr>
          <a:lstStyle/>
          <a:p>
            <a:pPr algn="ctr"/>
            <a:endParaRPr lang="en-GB" sz="2800" b="1" dirty="0" smtClean="0">
              <a:solidFill>
                <a:schemeClr val="tx2"/>
              </a:solidFill>
              <a:latin typeface="Arial Rounded MT Bold" pitchFamily="34" charset="0"/>
            </a:endParaRPr>
          </a:p>
          <a:p>
            <a:pPr algn="ctr"/>
            <a:r>
              <a:rPr lang="en-GB" sz="2800" b="1" dirty="0" smtClean="0">
                <a:solidFill>
                  <a:schemeClr val="tx2"/>
                </a:solidFill>
                <a:latin typeface="Arial Rounded MT Bold" pitchFamily="34" charset="0"/>
              </a:rPr>
              <a:t>Smart Network, Smarter Choices</a:t>
            </a:r>
          </a:p>
          <a:p>
            <a:pPr algn="ctr"/>
            <a:r>
              <a:rPr lang="en-GB" sz="2800" b="1" dirty="0" smtClean="0">
                <a:solidFill>
                  <a:schemeClr val="tx2"/>
                </a:solidFill>
                <a:latin typeface="Arial Rounded MT Bold" pitchFamily="34" charset="0"/>
              </a:rPr>
              <a:t>Business Park Engagement Pilot</a:t>
            </a:r>
          </a:p>
          <a:p>
            <a:pPr algn="ctr"/>
            <a:endParaRPr lang="en-GB" sz="2800" b="1" dirty="0" smtClean="0">
              <a:solidFill>
                <a:schemeClr val="tx2"/>
              </a:solidFill>
              <a:latin typeface="Arial Rounded MT Bold" pitchFamily="34" charset="0"/>
            </a:endParaRPr>
          </a:p>
          <a:p>
            <a:pPr algn="ctr"/>
            <a:endParaRPr lang="en-GB" sz="2800" b="1" dirty="0" smtClean="0">
              <a:solidFill>
                <a:schemeClr val="tx2"/>
              </a:solidFill>
              <a:latin typeface="Arial Rounded MT Bold" pitchFamily="34" charset="0"/>
            </a:endParaRPr>
          </a:p>
          <a:p>
            <a:pPr algn="ctr"/>
            <a:r>
              <a:rPr lang="en-GB" sz="2800" b="1" dirty="0" smtClean="0">
                <a:solidFill>
                  <a:schemeClr val="tx2"/>
                </a:solidFill>
                <a:latin typeface="Arial Rounded MT Bold" pitchFamily="34" charset="0"/>
              </a:rPr>
              <a:t>Helen Osborn, Business &amp; Employers Team Centro</a:t>
            </a:r>
          </a:p>
          <a:p>
            <a:pPr algn="ctr"/>
            <a:r>
              <a:rPr lang="en-GB" sz="2800" b="1" dirty="0" smtClean="0">
                <a:solidFill>
                  <a:schemeClr val="tx2"/>
                </a:solidFill>
                <a:latin typeface="Arial Rounded MT Bold" pitchFamily="34" charset="0"/>
              </a:rPr>
              <a:t>Rhian Lewis, JMP Consultants</a:t>
            </a:r>
            <a:endParaRPr lang="en-GB" sz="2800" b="1" dirty="0">
              <a:solidFill>
                <a:schemeClr val="tx2"/>
              </a:solidFill>
              <a:latin typeface="Arial Rounded MT Bold"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6" name="Picture 5" descr="C:\Documents and Settings\arobinson\Desktop\Fujitsu &amp; BBP\IMG_7442.JPG"/>
          <p:cNvPicPr/>
          <p:nvPr/>
        </p:nvPicPr>
        <p:blipFill>
          <a:blip r:embed="rId4" cstate="screen"/>
          <a:srcRect/>
          <a:stretch>
            <a:fillRect/>
          </a:stretch>
        </p:blipFill>
        <p:spPr bwMode="auto">
          <a:xfrm>
            <a:off x="769800" y="985555"/>
            <a:ext cx="2880000" cy="2245372"/>
          </a:xfrm>
          <a:prstGeom prst="rect">
            <a:avLst/>
          </a:prstGeom>
          <a:noFill/>
          <a:ln>
            <a:solidFill>
              <a:srgbClr val="FFC000"/>
            </a:solidFill>
          </a:ln>
        </p:spPr>
      </p:pic>
      <p:pic>
        <p:nvPicPr>
          <p:cNvPr id="11" name="Picture 10"/>
          <p:cNvPicPr/>
          <p:nvPr/>
        </p:nvPicPr>
        <p:blipFill>
          <a:blip r:embed="rId5" cstate="screen"/>
          <a:srcRect/>
          <a:stretch>
            <a:fillRect/>
          </a:stretch>
        </p:blipFill>
        <p:spPr bwMode="auto">
          <a:xfrm>
            <a:off x="2192536" y="3462250"/>
            <a:ext cx="4227300" cy="2500769"/>
          </a:xfrm>
          <a:prstGeom prst="rect">
            <a:avLst/>
          </a:prstGeom>
          <a:noFill/>
          <a:ln>
            <a:solidFill>
              <a:srgbClr val="FFC000"/>
            </a:solidFill>
          </a:ln>
        </p:spPr>
      </p:pic>
      <p:pic>
        <p:nvPicPr>
          <p:cNvPr id="10" name="Picture 9" descr="C:\Documents and Settings\arobinson\Desktop\Fujitsu &amp; BBP\IMG_7421.JPG"/>
          <p:cNvPicPr/>
          <p:nvPr/>
        </p:nvPicPr>
        <p:blipFill>
          <a:blip r:embed="rId6" cstate="screen"/>
          <a:srcRect/>
          <a:stretch>
            <a:fillRect/>
          </a:stretch>
        </p:blipFill>
        <p:spPr bwMode="auto">
          <a:xfrm>
            <a:off x="5065514" y="985555"/>
            <a:ext cx="1811522" cy="2970536"/>
          </a:xfrm>
          <a:prstGeom prst="rect">
            <a:avLst/>
          </a:prstGeom>
          <a:noFill/>
          <a:ln>
            <a:solidFill>
              <a:srgbClr val="FFC000"/>
            </a:solid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027" name="Picture 3"/>
          <p:cNvPicPr>
            <a:picLocks noChangeAspect="1" noChangeArrowheads="1"/>
          </p:cNvPicPr>
          <p:nvPr/>
        </p:nvPicPr>
        <p:blipFill>
          <a:blip r:embed="rId4" cstate="print"/>
          <a:srcRect l="23047" t="15417" r="22813" b="11667"/>
          <a:stretch>
            <a:fillRect/>
          </a:stretch>
        </p:blipFill>
        <p:spPr bwMode="auto">
          <a:xfrm>
            <a:off x="573694" y="694418"/>
            <a:ext cx="3732492" cy="2827646"/>
          </a:xfrm>
          <a:prstGeom prst="rect">
            <a:avLst/>
          </a:prstGeom>
          <a:noFill/>
          <a:ln w="9525">
            <a:solidFill>
              <a:srgbClr val="FFC000"/>
            </a:solidFill>
            <a:miter lim="800000"/>
            <a:headEnd/>
            <a:tailEnd/>
          </a:ln>
        </p:spPr>
      </p:pic>
      <p:pic>
        <p:nvPicPr>
          <p:cNvPr id="1028" name="Picture 4"/>
          <p:cNvPicPr>
            <a:picLocks noChangeAspect="1" noChangeArrowheads="1"/>
          </p:cNvPicPr>
          <p:nvPr/>
        </p:nvPicPr>
        <p:blipFill>
          <a:blip r:embed="rId5" cstate="print"/>
          <a:srcRect l="22711" t="13333" r="22813" b="19583"/>
          <a:stretch>
            <a:fillRect/>
          </a:stretch>
        </p:blipFill>
        <p:spPr bwMode="auto">
          <a:xfrm>
            <a:off x="4837556" y="2174208"/>
            <a:ext cx="3851016" cy="2695711"/>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0" name="Picture 9" descr="anchoryourdrift.jpg"/>
          <p:cNvPicPr>
            <a:picLocks noChangeAspect="1"/>
          </p:cNvPicPr>
          <p:nvPr/>
        </p:nvPicPr>
        <p:blipFill>
          <a:blip r:embed="rId4" cstate="print"/>
          <a:stretch>
            <a:fillRect/>
          </a:stretch>
        </p:blipFill>
        <p:spPr>
          <a:xfrm>
            <a:off x="1851176" y="1184910"/>
            <a:ext cx="4077183" cy="4077183"/>
          </a:xfrm>
          <a:prstGeom prst="rect">
            <a:avLst/>
          </a:prstGeom>
          <a:ln>
            <a:solidFill>
              <a:srgbClr val="FFC000"/>
            </a:solid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3074" name="Picture 2"/>
          <p:cNvPicPr>
            <a:picLocks noChangeAspect="1" noChangeArrowheads="1"/>
          </p:cNvPicPr>
          <p:nvPr/>
        </p:nvPicPr>
        <p:blipFill>
          <a:blip r:embed="rId4" cstate="print"/>
          <a:srcRect l="11937" t="8000" r="13813" b="8000"/>
          <a:stretch>
            <a:fillRect/>
          </a:stretch>
        </p:blipFill>
        <p:spPr bwMode="auto">
          <a:xfrm>
            <a:off x="514350" y="895350"/>
            <a:ext cx="6998970" cy="4453890"/>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2" name="Picture 11" descr="kingsnorton"/>
          <p:cNvPicPr/>
          <p:nvPr/>
        </p:nvPicPr>
        <p:blipFill>
          <a:blip r:embed="rId4" cstate="print"/>
          <a:srcRect/>
          <a:stretch>
            <a:fillRect/>
          </a:stretch>
        </p:blipFill>
        <p:spPr bwMode="auto">
          <a:xfrm>
            <a:off x="677203" y="1184912"/>
            <a:ext cx="7156157" cy="4072888"/>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2050" name="Picture 2"/>
          <p:cNvPicPr>
            <a:picLocks noChangeAspect="1" noChangeArrowheads="1"/>
          </p:cNvPicPr>
          <p:nvPr/>
        </p:nvPicPr>
        <p:blipFill>
          <a:blip r:embed="rId4" cstate="print"/>
          <a:srcRect t="7667" r="2170" b="6740"/>
          <a:stretch>
            <a:fillRect/>
          </a:stretch>
        </p:blipFill>
        <p:spPr bwMode="auto">
          <a:xfrm>
            <a:off x="228601" y="910591"/>
            <a:ext cx="8678371" cy="4271009"/>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2" name="Picture 4" descr="\\censlfsprod02\LSTF_Multimeda\Employment\Walsall Housing Group\Centro.13.12.2013.007.JPG"/>
          <p:cNvPicPr>
            <a:picLocks noChangeAspect="1" noChangeArrowheads="1"/>
          </p:cNvPicPr>
          <p:nvPr/>
        </p:nvPicPr>
        <p:blipFill>
          <a:blip r:embed="rId4" cstate="print"/>
          <a:srcRect/>
          <a:stretch>
            <a:fillRect/>
          </a:stretch>
        </p:blipFill>
        <p:spPr bwMode="auto">
          <a:xfrm>
            <a:off x="1508761" y="996733"/>
            <a:ext cx="6522720" cy="4301047"/>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1" name="Picture 10" descr="Promotions.png"/>
          <p:cNvPicPr>
            <a:picLocks noChangeAspect="1"/>
          </p:cNvPicPr>
          <p:nvPr/>
        </p:nvPicPr>
        <p:blipFill>
          <a:blip r:embed="rId4" cstate="print"/>
          <a:stretch>
            <a:fillRect/>
          </a:stretch>
        </p:blipFill>
        <p:spPr>
          <a:xfrm>
            <a:off x="787386" y="676800"/>
            <a:ext cx="2616228" cy="1724444"/>
          </a:xfrm>
          <a:prstGeom prst="rect">
            <a:avLst/>
          </a:prstGeom>
          <a:ln>
            <a:solidFill>
              <a:srgbClr val="FFC000"/>
            </a:solidFill>
          </a:ln>
        </p:spPr>
      </p:pic>
      <p:pic>
        <p:nvPicPr>
          <p:cNvPr id="13" name="Picture 5" descr="DDOffer[1]"/>
          <p:cNvPicPr>
            <a:picLocks noChangeAspect="1" noChangeArrowheads="1"/>
          </p:cNvPicPr>
          <p:nvPr/>
        </p:nvPicPr>
        <p:blipFill>
          <a:blip r:embed="rId5" cstate="print"/>
          <a:srcRect/>
          <a:stretch>
            <a:fillRect/>
          </a:stretch>
        </p:blipFill>
        <p:spPr bwMode="auto">
          <a:xfrm>
            <a:off x="6863580" y="1051417"/>
            <a:ext cx="1901192" cy="2699654"/>
          </a:xfrm>
          <a:prstGeom prst="rect">
            <a:avLst/>
          </a:prstGeom>
          <a:noFill/>
          <a:ln w="9525" algn="in">
            <a:solidFill>
              <a:srgbClr val="FFC000"/>
            </a:solidFill>
            <a:miter lim="800000"/>
            <a:headEnd/>
            <a:tailEnd/>
          </a:ln>
        </p:spPr>
      </p:pic>
      <p:pic>
        <p:nvPicPr>
          <p:cNvPr id="1026" name="Picture 2"/>
          <p:cNvPicPr>
            <a:picLocks noChangeAspect="1" noChangeArrowheads="1"/>
          </p:cNvPicPr>
          <p:nvPr/>
        </p:nvPicPr>
        <p:blipFill>
          <a:blip r:embed="rId6" cstate="print"/>
          <a:srcRect l="3437" t="27500" r="80469" b="30476"/>
          <a:stretch>
            <a:fillRect/>
          </a:stretch>
        </p:blipFill>
        <p:spPr bwMode="auto">
          <a:xfrm>
            <a:off x="2095500" y="4054927"/>
            <a:ext cx="1308114" cy="1921327"/>
          </a:xfrm>
          <a:prstGeom prst="rect">
            <a:avLst/>
          </a:prstGeom>
          <a:noFill/>
          <a:ln w="9525">
            <a:solidFill>
              <a:srgbClr val="FFC000"/>
            </a:solidFill>
            <a:miter lim="800000"/>
            <a:headEnd/>
            <a:tailEnd/>
          </a:ln>
        </p:spPr>
      </p:pic>
      <p:pic>
        <p:nvPicPr>
          <p:cNvPr id="1027" name="Picture 3"/>
          <p:cNvPicPr>
            <a:picLocks noChangeAspect="1" noChangeArrowheads="1"/>
          </p:cNvPicPr>
          <p:nvPr/>
        </p:nvPicPr>
        <p:blipFill>
          <a:blip r:embed="rId7" cstate="print"/>
          <a:srcRect l="32656" t="10476" r="34766" b="7500"/>
          <a:stretch>
            <a:fillRect/>
          </a:stretch>
        </p:blipFill>
        <p:spPr bwMode="auto">
          <a:xfrm>
            <a:off x="4878981" y="4054927"/>
            <a:ext cx="1717899" cy="2432954"/>
          </a:xfrm>
          <a:prstGeom prst="rect">
            <a:avLst/>
          </a:prstGeom>
          <a:noFill/>
          <a:ln w="9525">
            <a:solidFill>
              <a:srgbClr val="FFC000"/>
            </a:solidFill>
            <a:miter lim="800000"/>
            <a:headEnd/>
            <a:tailEnd/>
          </a:ln>
        </p:spPr>
      </p:pic>
      <p:pic>
        <p:nvPicPr>
          <p:cNvPr id="1028" name="Picture 4"/>
          <p:cNvPicPr>
            <a:picLocks noChangeAspect="1" noChangeArrowheads="1"/>
          </p:cNvPicPr>
          <p:nvPr/>
        </p:nvPicPr>
        <p:blipFill>
          <a:blip r:embed="rId8" cstate="print"/>
          <a:srcRect l="19531" t="57916" r="68750" b="16667"/>
          <a:stretch>
            <a:fillRect/>
          </a:stretch>
        </p:blipFill>
        <p:spPr bwMode="auto">
          <a:xfrm>
            <a:off x="514350" y="3740602"/>
            <a:ext cx="952500" cy="1162050"/>
          </a:xfrm>
          <a:prstGeom prst="rect">
            <a:avLst/>
          </a:prstGeom>
          <a:noFill/>
          <a:ln w="9525">
            <a:solidFill>
              <a:srgbClr val="FFC000"/>
            </a:solidFill>
            <a:miter lim="800000"/>
            <a:headEnd/>
            <a:tailEnd/>
          </a:ln>
        </p:spPr>
      </p:pic>
      <p:pic>
        <p:nvPicPr>
          <p:cNvPr id="1030" name="Picture 6" descr="https://encrypted-tbn2.gstatic.com/images?q=tbn:ANd9GcT5WG2h_7y4arQ7Fa1JGwgY9I0NJiekfh4E-ZLynsCt4-ROS7dcGA"/>
          <p:cNvPicPr>
            <a:picLocks noChangeAspect="1" noChangeArrowheads="1"/>
          </p:cNvPicPr>
          <p:nvPr/>
        </p:nvPicPr>
        <p:blipFill>
          <a:blip r:embed="rId9" cstate="print"/>
          <a:srcRect/>
          <a:stretch>
            <a:fillRect/>
          </a:stretch>
        </p:blipFill>
        <p:spPr bwMode="auto">
          <a:xfrm>
            <a:off x="3564531" y="1997526"/>
            <a:ext cx="2628900" cy="1743076"/>
          </a:xfrm>
          <a:prstGeom prst="rect">
            <a:avLst/>
          </a:prstGeom>
          <a:noFill/>
          <a:ln>
            <a:solidFill>
              <a:srgbClr val="FFC000"/>
            </a:solid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6" name="Picture 5" descr="LessonsLearned.jpg"/>
          <p:cNvPicPr>
            <a:picLocks noChangeAspect="1"/>
          </p:cNvPicPr>
          <p:nvPr/>
        </p:nvPicPr>
        <p:blipFill>
          <a:blip r:embed="rId4" cstate="print"/>
          <a:stretch>
            <a:fillRect/>
          </a:stretch>
        </p:blipFill>
        <p:spPr>
          <a:xfrm>
            <a:off x="2627784" y="1484784"/>
            <a:ext cx="3888432" cy="38884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0" name="Picture 9" descr="monitor-magnifying-glass.png"/>
          <p:cNvPicPr>
            <a:picLocks noChangeAspect="1"/>
          </p:cNvPicPr>
          <p:nvPr/>
        </p:nvPicPr>
        <p:blipFill>
          <a:blip r:embed="rId4" cstate="print"/>
          <a:stretch>
            <a:fillRect/>
          </a:stretch>
        </p:blipFill>
        <p:spPr>
          <a:xfrm>
            <a:off x="1979712" y="1052736"/>
            <a:ext cx="4820250" cy="46549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835696" y="1009559"/>
            <a:ext cx="6160754" cy="4312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9" name="Picture 1" descr="powerpoint slide 2.jpg"/>
          <p:cNvPicPr>
            <a:picLocks noChangeAspect="1"/>
          </p:cNvPicPr>
          <p:nvPr/>
        </p:nvPicPr>
        <p:blipFill>
          <a:blip r:embed="rId4" cstate="print"/>
          <a:srcRect/>
          <a:stretch>
            <a:fillRect/>
          </a:stretch>
        </p:blipFill>
        <p:spPr bwMode="auto">
          <a:xfrm>
            <a:off x="0" y="12700"/>
            <a:ext cx="9150350" cy="6845300"/>
          </a:xfrm>
          <a:prstGeom prst="rect">
            <a:avLst/>
          </a:prstGeom>
          <a:noFill/>
          <a:ln w="9525">
            <a:noFill/>
            <a:miter lim="800000"/>
            <a:headEnd/>
            <a:tailEnd/>
          </a:ln>
        </p:spPr>
      </p:pic>
      <p:sp>
        <p:nvSpPr>
          <p:cNvPr id="10" name="TextBox 9"/>
          <p:cNvSpPr txBox="1"/>
          <p:nvPr/>
        </p:nvSpPr>
        <p:spPr>
          <a:xfrm>
            <a:off x="5436096" y="2996952"/>
            <a:ext cx="3096344" cy="523220"/>
          </a:xfrm>
          <a:prstGeom prst="rect">
            <a:avLst/>
          </a:prstGeom>
          <a:noFill/>
        </p:spPr>
        <p:txBody>
          <a:bodyPr wrap="square" rtlCol="0">
            <a:spAutoFit/>
          </a:bodyPr>
          <a:lstStyle/>
          <a:p>
            <a:pPr algn="ctr"/>
            <a:r>
              <a:rPr lang="en-GB" sz="2800" dirty="0" smtClean="0">
                <a:solidFill>
                  <a:srgbClr val="000099"/>
                </a:solidFill>
                <a:latin typeface="Arial Rounded MT Bold" pitchFamily="34" charset="0"/>
              </a:rPr>
              <a:t>Any questions?</a:t>
            </a:r>
            <a:endParaRPr lang="en-GB" sz="2800" dirty="0">
              <a:solidFill>
                <a:srgbClr val="000099"/>
              </a:solidFill>
              <a:latin typeface="Arial Rounded MT Bold" pitchFamily="34" charset="0"/>
            </a:endParaRPr>
          </a:p>
        </p:txBody>
      </p:sp>
      <p:sp>
        <p:nvSpPr>
          <p:cNvPr id="12" name="TextBox 11"/>
          <p:cNvSpPr txBox="1"/>
          <p:nvPr/>
        </p:nvSpPr>
        <p:spPr>
          <a:xfrm>
            <a:off x="5508104" y="4293096"/>
            <a:ext cx="3096344" cy="830997"/>
          </a:xfrm>
          <a:prstGeom prst="rect">
            <a:avLst/>
          </a:prstGeom>
          <a:noFill/>
        </p:spPr>
        <p:txBody>
          <a:bodyPr wrap="square" rtlCol="0">
            <a:spAutoFit/>
          </a:bodyPr>
          <a:lstStyle/>
          <a:p>
            <a:pPr algn="ctr"/>
            <a:r>
              <a:rPr lang="en-GB" sz="1600" dirty="0" smtClean="0">
                <a:solidFill>
                  <a:srgbClr val="000099"/>
                </a:solidFill>
                <a:latin typeface="Arial Rounded MT Bold" pitchFamily="34" charset="0"/>
                <a:hlinkClick r:id="rId5"/>
              </a:rPr>
              <a:t>helenosborn@centro.org.uk</a:t>
            </a:r>
            <a:endParaRPr lang="en-GB" sz="1600" dirty="0" smtClean="0">
              <a:solidFill>
                <a:srgbClr val="000099"/>
              </a:solidFill>
              <a:latin typeface="Arial Rounded MT Bold" pitchFamily="34" charset="0"/>
            </a:endParaRPr>
          </a:p>
          <a:p>
            <a:pPr algn="ctr"/>
            <a:r>
              <a:rPr lang="en-GB" sz="1600" dirty="0" smtClean="0">
                <a:solidFill>
                  <a:srgbClr val="000099"/>
                </a:solidFill>
                <a:latin typeface="Arial Rounded MT Bold" pitchFamily="34" charset="0"/>
                <a:hlinkClick r:id="rId6"/>
              </a:rPr>
              <a:t>rhian.lewis@jmp.co.uk</a:t>
            </a:r>
            <a:endParaRPr lang="en-GB" sz="1600" dirty="0" smtClean="0">
              <a:solidFill>
                <a:srgbClr val="000099"/>
              </a:solidFill>
              <a:latin typeface="Arial Rounded MT Bold" pitchFamily="34" charset="0"/>
            </a:endParaRPr>
          </a:p>
          <a:p>
            <a:pPr algn="ctr"/>
            <a:endParaRPr lang="en-GB" sz="1600" dirty="0">
              <a:solidFill>
                <a:srgbClr val="000099"/>
              </a:solidFill>
              <a:latin typeface="Arial Rounded MT Bold"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pic>
        <p:nvPicPr>
          <p:cNvPr id="14" name="Picture 4" descr="http://www.michellehenry.fr/traffic-cartoon.gif">
            <a:hlinkClick r:id="rId4"/>
          </p:cNvPr>
          <p:cNvPicPr>
            <a:picLocks noChangeAspect="1" noChangeArrowheads="1"/>
          </p:cNvPicPr>
          <p:nvPr/>
        </p:nvPicPr>
        <p:blipFill>
          <a:blip r:embed="rId5" cstate="print"/>
          <a:srcRect/>
          <a:stretch>
            <a:fillRect/>
          </a:stretch>
        </p:blipFill>
        <p:spPr bwMode="auto">
          <a:xfrm>
            <a:off x="611560" y="548680"/>
            <a:ext cx="4506878" cy="2899426"/>
          </a:xfrm>
          <a:prstGeom prst="rect">
            <a:avLst/>
          </a:prstGeom>
          <a:noFill/>
        </p:spPr>
      </p:pic>
      <p:pic>
        <p:nvPicPr>
          <p:cNvPr id="8" name="Picture 7" descr="Bangfrombuck.png"/>
          <p:cNvPicPr>
            <a:picLocks noChangeAspect="1"/>
          </p:cNvPicPr>
          <p:nvPr/>
        </p:nvPicPr>
        <p:blipFill>
          <a:blip r:embed="rId6" cstate="print"/>
          <a:stretch>
            <a:fillRect/>
          </a:stretch>
        </p:blipFill>
        <p:spPr>
          <a:xfrm>
            <a:off x="3635896" y="2924944"/>
            <a:ext cx="4804012" cy="26538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0" y="0"/>
            <a:ext cx="9166225" cy="6858000"/>
          </a:xfrm>
          <a:prstGeom prst="rect">
            <a:avLst/>
          </a:prstGeom>
          <a:noFill/>
          <a:ln w="9525">
            <a:noFill/>
            <a:miter lim="800000"/>
            <a:headEnd/>
            <a:tailEnd/>
          </a:ln>
        </p:spPr>
      </p:pic>
      <p:pic>
        <p:nvPicPr>
          <p:cNvPr id="4" name="Picture 3" descr="70.jpg"/>
          <p:cNvPicPr>
            <a:picLocks noChangeAspect="1"/>
          </p:cNvPicPr>
          <p:nvPr/>
        </p:nvPicPr>
        <p:blipFill>
          <a:blip r:embed="rId4" cstate="print"/>
          <a:stretch>
            <a:fillRect/>
          </a:stretch>
        </p:blipFill>
        <p:spPr>
          <a:xfrm>
            <a:off x="2123728" y="1340768"/>
            <a:ext cx="5328592" cy="3611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0" y="0"/>
            <a:ext cx="9166225" cy="6858000"/>
          </a:xfrm>
          <a:prstGeom prst="rect">
            <a:avLst/>
          </a:prstGeom>
          <a:noFill/>
          <a:ln w="9525">
            <a:noFill/>
            <a:miter lim="800000"/>
            <a:headEnd/>
            <a:tailEnd/>
          </a:ln>
        </p:spPr>
      </p:pic>
      <p:pic>
        <p:nvPicPr>
          <p:cNvPr id="5" name="Picture 4" descr="Uphill.jpg"/>
          <p:cNvPicPr>
            <a:picLocks noChangeAspect="1"/>
          </p:cNvPicPr>
          <p:nvPr/>
        </p:nvPicPr>
        <p:blipFill>
          <a:blip r:embed="rId4" cstate="print"/>
          <a:stretch>
            <a:fillRect/>
          </a:stretch>
        </p:blipFill>
        <p:spPr>
          <a:xfrm>
            <a:off x="2195736" y="1268760"/>
            <a:ext cx="4934726" cy="40922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pic>
        <p:nvPicPr>
          <p:cNvPr id="4" name="Picture 3" descr="experiment.jpg"/>
          <p:cNvPicPr>
            <a:picLocks noChangeAspect="1"/>
          </p:cNvPicPr>
          <p:nvPr/>
        </p:nvPicPr>
        <p:blipFill>
          <a:blip r:embed="rId4" cstate="print"/>
          <a:stretch>
            <a:fillRect/>
          </a:stretch>
        </p:blipFill>
        <p:spPr>
          <a:xfrm>
            <a:off x="2397896" y="1219200"/>
            <a:ext cx="4348208" cy="441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pic>
        <p:nvPicPr>
          <p:cNvPr id="5" name="Picture 4" descr="Three_468.jpg"/>
          <p:cNvPicPr>
            <a:picLocks noChangeAspect="1"/>
          </p:cNvPicPr>
          <p:nvPr/>
        </p:nvPicPr>
        <p:blipFill>
          <a:blip r:embed="rId4" cstate="print"/>
          <a:stretch>
            <a:fillRect/>
          </a:stretch>
        </p:blipFill>
        <p:spPr>
          <a:xfrm>
            <a:off x="1475656" y="1484784"/>
            <a:ext cx="6150522" cy="34563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6" name="Picture 5" descr="C:\Documents and Settings\arobinson\Desktop\Fujitsu &amp; BBP\IMG_7440.JPG"/>
          <p:cNvPicPr/>
          <p:nvPr/>
        </p:nvPicPr>
        <p:blipFill>
          <a:blip r:embed="rId4" cstate="screen"/>
          <a:srcRect/>
          <a:stretch>
            <a:fillRect/>
          </a:stretch>
        </p:blipFill>
        <p:spPr bwMode="auto">
          <a:xfrm>
            <a:off x="2002022" y="1432561"/>
            <a:ext cx="6629400" cy="4257080"/>
          </a:xfrm>
          <a:prstGeom prst="rect">
            <a:avLst/>
          </a:prstGeom>
          <a:noFill/>
          <a:ln>
            <a:solidFill>
              <a:srgbClr val="FFC000"/>
            </a:solid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werpoint slide32.jpg"/>
          <p:cNvPicPr>
            <a:picLocks noChangeAspect="1"/>
          </p:cNvPicPr>
          <p:nvPr/>
        </p:nvPicPr>
        <p:blipFill>
          <a:blip r:embed="rId3" cstate="print"/>
          <a:srcRect/>
          <a:stretch>
            <a:fillRect/>
          </a:stretch>
        </p:blipFill>
        <p:spPr bwMode="auto">
          <a:xfrm>
            <a:off x="0" y="0"/>
            <a:ext cx="9166225" cy="6858000"/>
          </a:xfrm>
          <a:prstGeom prst="rect">
            <a:avLst/>
          </a:prstGeom>
          <a:noFill/>
          <a:ln w="9525">
            <a:noFill/>
            <a:miter lim="800000"/>
            <a:headEnd/>
            <a:tailEnd/>
          </a:ln>
        </p:spPr>
      </p:pic>
      <p:sp>
        <p:nvSpPr>
          <p:cNvPr id="7" name="Rectangle 6"/>
          <p:cNvSpPr/>
          <p:nvPr/>
        </p:nvSpPr>
        <p:spPr>
          <a:xfrm>
            <a:off x="514350" y="1184911"/>
            <a:ext cx="7736072" cy="2870016"/>
          </a:xfrm>
          <a:prstGeom prst="rect">
            <a:avLst/>
          </a:prstGeom>
        </p:spPr>
        <p:txBody>
          <a:bodyPr wrap="square">
            <a:spAutoFit/>
          </a:bodyPr>
          <a:lstStyle/>
          <a:p>
            <a:pPr algn="just"/>
            <a:endParaRPr lang="en-GB" sz="2200" dirty="0" smtClean="0">
              <a:solidFill>
                <a:schemeClr val="tx2"/>
              </a:solidFill>
              <a:latin typeface="+mn-lt"/>
            </a:endParaRPr>
          </a:p>
          <a:p>
            <a:pPr algn="just"/>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buFont typeface="Wingdings" pitchFamily="2" charset="2"/>
              <a:buChar char="ä"/>
              <a:defRPr/>
            </a:pPr>
            <a:endParaRPr lang="en-GB" sz="2200" dirty="0" smtClean="0">
              <a:solidFill>
                <a:schemeClr val="tx2"/>
              </a:solidFill>
              <a:latin typeface="+mn-lt"/>
            </a:endParaRPr>
          </a:p>
          <a:p>
            <a:pPr marL="0" lvl="1" indent="-447675" fontAlgn="auto">
              <a:spcBef>
                <a:spcPct val="25000"/>
              </a:spcBef>
              <a:spcAft>
                <a:spcPts val="0"/>
              </a:spcAft>
              <a:buClr>
                <a:srgbClr val="FFBC3D"/>
              </a:buClr>
              <a:defRPr/>
            </a:pPr>
            <a:endParaRPr lang="en-GB" sz="2200" dirty="0" smtClean="0">
              <a:solidFill>
                <a:schemeClr val="tx2"/>
              </a:solidFill>
              <a:latin typeface="+mn-lt"/>
            </a:endParaRPr>
          </a:p>
          <a:p>
            <a:endParaRPr lang="en-GB" b="1" dirty="0" smtClean="0"/>
          </a:p>
          <a:p>
            <a:endParaRPr lang="en-GB" dirty="0" smtClean="0"/>
          </a:p>
          <a:p>
            <a:endParaRPr lang="en-GB" b="1" dirty="0" smtClean="0"/>
          </a:p>
        </p:txBody>
      </p:sp>
      <p:sp>
        <p:nvSpPr>
          <p:cNvPr id="8" name="Rectangle 7"/>
          <p:cNvSpPr/>
          <p:nvPr/>
        </p:nvSpPr>
        <p:spPr>
          <a:xfrm>
            <a:off x="514350" y="1184911"/>
            <a:ext cx="3791836" cy="923330"/>
          </a:xfrm>
          <a:prstGeom prst="rect">
            <a:avLst/>
          </a:prstGeom>
        </p:spPr>
        <p:txBody>
          <a:bodyPr wrap="square">
            <a:spAutoFit/>
          </a:bodyPr>
          <a:lstStyle/>
          <a:p>
            <a:endParaRPr lang="en-GB" b="1" dirty="0" smtClean="0"/>
          </a:p>
          <a:p>
            <a:endParaRPr lang="en-GB" dirty="0" smtClean="0"/>
          </a:p>
          <a:p>
            <a:endParaRPr lang="en-GB" b="1" dirty="0" smtClean="0"/>
          </a:p>
        </p:txBody>
      </p:sp>
      <p:pic>
        <p:nvPicPr>
          <p:cNvPr id="1027" name="Picture 3"/>
          <p:cNvPicPr>
            <a:picLocks noChangeAspect="1" noChangeArrowheads="1"/>
          </p:cNvPicPr>
          <p:nvPr/>
        </p:nvPicPr>
        <p:blipFill>
          <a:blip r:embed="rId4" cstate="print"/>
          <a:srcRect l="30510" t="42125" r="7476" b="13775"/>
          <a:stretch>
            <a:fillRect/>
          </a:stretch>
        </p:blipFill>
        <p:spPr bwMode="auto">
          <a:xfrm>
            <a:off x="2339752" y="1412776"/>
            <a:ext cx="6300700" cy="2520280"/>
          </a:xfrm>
          <a:prstGeom prst="rect">
            <a:avLst/>
          </a:prstGeom>
          <a:noFill/>
          <a:ln w="9525">
            <a:solidFill>
              <a:srgbClr val="FFC000"/>
            </a:solidFill>
            <a:miter lim="800000"/>
            <a:headEnd/>
            <a:tailEnd/>
          </a:ln>
        </p:spPr>
      </p:pic>
      <p:pic>
        <p:nvPicPr>
          <p:cNvPr id="1026" name="Picture 2"/>
          <p:cNvPicPr>
            <a:picLocks noChangeAspect="1" noChangeArrowheads="1"/>
          </p:cNvPicPr>
          <p:nvPr/>
        </p:nvPicPr>
        <p:blipFill>
          <a:blip r:embed="rId5" cstate="print"/>
          <a:srcRect l="12791" t="24800" r="62403" b="20075"/>
          <a:stretch>
            <a:fillRect/>
          </a:stretch>
        </p:blipFill>
        <p:spPr bwMode="auto">
          <a:xfrm>
            <a:off x="2195736" y="836712"/>
            <a:ext cx="3384376" cy="4230470"/>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Centro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F6DB5DB8DC3E4FB2B8C5A213D90F48" ma:contentTypeVersion="0" ma:contentTypeDescription="Create a new document." ma:contentTypeScope="" ma:versionID="f0b50df27bcd0f44bec000db394134fc">
  <xsd:schema xmlns:xsd="http://www.w3.org/2001/XMLSchema" xmlns:p="http://schemas.microsoft.com/office/2006/metadata/properties" targetNamespace="http://schemas.microsoft.com/office/2006/metadata/properties" ma:root="true" ma:fieldsID="bbced14383afd2020091ac0d7cf1f6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DFF3A74-B5D6-487B-8B60-83A2C42D7FFC}">
  <ds:schemaRefs>
    <ds:schemaRef ds:uri="http://schemas.microsoft.com/office/2006/metadata/propertie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BB3B6058-D20D-457F-824D-61532DF86B69}">
  <ds:schemaRefs>
    <ds:schemaRef ds:uri="http://schemas.microsoft.com/sharepoint/v3/contenttype/forms"/>
  </ds:schemaRefs>
</ds:datastoreItem>
</file>

<file path=customXml/itemProps3.xml><?xml version="1.0" encoding="utf-8"?>
<ds:datastoreItem xmlns:ds="http://schemas.openxmlformats.org/officeDocument/2006/customXml" ds:itemID="{10F3DCF4-C413-4E70-B434-C59F1BDDE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Centro_Presentation</Template>
  <TotalTime>323</TotalTime>
  <Words>2317</Words>
  <Application>Microsoft Office PowerPoint</Application>
  <PresentationFormat>On-screen Show (4:3)</PresentationFormat>
  <Paragraphs>275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Centro_Presentation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helenosborn</dc:creator>
  <cp:lastModifiedBy> RG</cp:lastModifiedBy>
  <cp:revision>96</cp:revision>
  <dcterms:created xsi:type="dcterms:W3CDTF">2014-11-26T08:28:47Z</dcterms:created>
  <dcterms:modified xsi:type="dcterms:W3CDTF">2014-12-07T22:54:46Z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0x010100C6F6DB5DB8DC3E4FB2B8C5A213D90F48</vt:lpwstr>
  </property>
</Properties>
</file>