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38"/>
  </p:notesMasterIdLst>
  <p:handoutMasterIdLst>
    <p:handoutMasterId r:id="rId39"/>
  </p:handoutMasterIdLst>
  <p:sldIdLst>
    <p:sldId id="594" r:id="rId2"/>
    <p:sldId id="1030" r:id="rId3"/>
    <p:sldId id="911" r:id="rId4"/>
    <p:sldId id="1031" r:id="rId5"/>
    <p:sldId id="959" r:id="rId6"/>
    <p:sldId id="1016" r:id="rId7"/>
    <p:sldId id="1032" r:id="rId8"/>
    <p:sldId id="1033" r:id="rId9"/>
    <p:sldId id="1034" r:id="rId10"/>
    <p:sldId id="995" r:id="rId11"/>
    <p:sldId id="956" r:id="rId12"/>
    <p:sldId id="1035" r:id="rId13"/>
    <p:sldId id="961" r:id="rId14"/>
    <p:sldId id="994" r:id="rId15"/>
    <p:sldId id="974" r:id="rId16"/>
    <p:sldId id="1018" r:id="rId17"/>
    <p:sldId id="980" r:id="rId18"/>
    <p:sldId id="996" r:id="rId19"/>
    <p:sldId id="1036" r:id="rId20"/>
    <p:sldId id="1037" r:id="rId21"/>
    <p:sldId id="1038" r:id="rId22"/>
    <p:sldId id="1045" r:id="rId23"/>
    <p:sldId id="1039" r:id="rId24"/>
    <p:sldId id="1040" r:id="rId25"/>
    <p:sldId id="1041" r:id="rId26"/>
    <p:sldId id="1042" r:id="rId27"/>
    <p:sldId id="1046" r:id="rId28"/>
    <p:sldId id="1047" r:id="rId29"/>
    <p:sldId id="1048" r:id="rId30"/>
    <p:sldId id="1049" r:id="rId31"/>
    <p:sldId id="1050" r:id="rId32"/>
    <p:sldId id="1044" r:id="rId33"/>
    <p:sldId id="1029" r:id="rId34"/>
    <p:sldId id="1051" r:id="rId35"/>
    <p:sldId id="944" r:id="rId36"/>
    <p:sldId id="562" r:id="rId37"/>
  </p:sldIdLst>
  <p:sldSz cx="9144000" cy="6858000" type="screen4x3"/>
  <p:notesSz cx="6797675" cy="9928225"/>
  <p:defaultTextStyle>
    <a:defPPr>
      <a:defRPr lang="en-GB"/>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0000"/>
    <a:srgbClr val="00FF00"/>
    <a:srgbClr val="CCECFF"/>
    <a:srgbClr val="F0F0F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562" autoAdjust="0"/>
    <p:restoredTop sz="99637" autoAdjust="0"/>
  </p:normalViewPr>
  <p:slideViewPr>
    <p:cSldViewPr snapToGrid="0">
      <p:cViewPr varScale="1">
        <p:scale>
          <a:sx n="106" d="100"/>
          <a:sy n="106" d="100"/>
        </p:scale>
        <p:origin x="-7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650" y="474"/>
      </p:cViewPr>
      <p:guideLst>
        <p:guide orient="horz" pos="3127"/>
        <p:guide pos="214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Rectangle 2"/>
          <p:cNvSpPr>
            <a:spLocks noGrp="1" noChangeArrowheads="1"/>
          </p:cNvSpPr>
          <p:nvPr>
            <p:ph type="hdr" sz="quarter"/>
          </p:nvPr>
        </p:nvSpPr>
        <p:spPr bwMode="auto">
          <a:xfrm>
            <a:off x="0" y="1"/>
            <a:ext cx="2946400" cy="496888"/>
          </a:xfrm>
          <a:prstGeom prst="rect">
            <a:avLst/>
          </a:prstGeom>
          <a:noFill/>
          <a:ln w="9525">
            <a:noFill/>
            <a:miter lim="800000"/>
            <a:headEnd/>
            <a:tailEnd/>
          </a:ln>
        </p:spPr>
        <p:txBody>
          <a:bodyPr vert="horz" wrap="square" lIns="91415" tIns="45707" rIns="91415" bIns="45707" numCol="1" anchor="t" anchorCtr="0" compatLnSpc="1">
            <a:prstTxWarp prst="textNoShape">
              <a:avLst/>
            </a:prstTxWarp>
          </a:bodyPr>
          <a:lstStyle>
            <a:lvl1pPr algn="l">
              <a:defRPr sz="1200" b="0">
                <a:latin typeface="Arial" charset="0"/>
              </a:defRPr>
            </a:lvl1pPr>
          </a:lstStyle>
          <a:p>
            <a:pPr>
              <a:defRPr/>
            </a:pPr>
            <a:endParaRPr lang="en-GB"/>
          </a:p>
        </p:txBody>
      </p:sp>
      <p:sp>
        <p:nvSpPr>
          <p:cNvPr id="559107" name="Rectangle 3"/>
          <p:cNvSpPr>
            <a:spLocks noGrp="1" noChangeArrowheads="1"/>
          </p:cNvSpPr>
          <p:nvPr>
            <p:ph type="dt" sz="quarter" idx="1"/>
          </p:nvPr>
        </p:nvSpPr>
        <p:spPr bwMode="auto">
          <a:xfrm>
            <a:off x="3849688" y="1"/>
            <a:ext cx="2946400" cy="496888"/>
          </a:xfrm>
          <a:prstGeom prst="rect">
            <a:avLst/>
          </a:prstGeom>
          <a:noFill/>
          <a:ln w="9525">
            <a:noFill/>
            <a:miter lim="800000"/>
            <a:headEnd/>
            <a:tailEnd/>
          </a:ln>
        </p:spPr>
        <p:txBody>
          <a:bodyPr vert="horz" wrap="square" lIns="91415" tIns="45707" rIns="91415" bIns="45707" numCol="1" anchor="t" anchorCtr="0" compatLnSpc="1">
            <a:prstTxWarp prst="textNoShape">
              <a:avLst/>
            </a:prstTxWarp>
          </a:bodyPr>
          <a:lstStyle>
            <a:lvl1pPr algn="r">
              <a:defRPr sz="1200" b="0">
                <a:latin typeface="Arial" charset="0"/>
              </a:defRPr>
            </a:lvl1pPr>
          </a:lstStyle>
          <a:p>
            <a:pPr>
              <a:defRPr/>
            </a:pPr>
            <a:endParaRPr lang="en-GB"/>
          </a:p>
        </p:txBody>
      </p:sp>
      <p:sp>
        <p:nvSpPr>
          <p:cNvPr id="559108" name="Rectangle 4"/>
          <p:cNvSpPr>
            <a:spLocks noGrp="1" noChangeArrowheads="1"/>
          </p:cNvSpPr>
          <p:nvPr>
            <p:ph type="ftr" sz="quarter" idx="2"/>
          </p:nvPr>
        </p:nvSpPr>
        <p:spPr bwMode="auto">
          <a:xfrm>
            <a:off x="0" y="9429751"/>
            <a:ext cx="2946400" cy="496888"/>
          </a:xfrm>
          <a:prstGeom prst="rect">
            <a:avLst/>
          </a:prstGeom>
          <a:noFill/>
          <a:ln w="9525">
            <a:noFill/>
            <a:miter lim="800000"/>
            <a:headEnd/>
            <a:tailEnd/>
          </a:ln>
        </p:spPr>
        <p:txBody>
          <a:bodyPr vert="horz" wrap="square" lIns="91415" tIns="45707" rIns="91415" bIns="45707" numCol="1" anchor="b" anchorCtr="0" compatLnSpc="1">
            <a:prstTxWarp prst="textNoShape">
              <a:avLst/>
            </a:prstTxWarp>
          </a:bodyPr>
          <a:lstStyle>
            <a:lvl1pPr algn="l">
              <a:defRPr sz="1200" b="0">
                <a:latin typeface="Arial" charset="0"/>
              </a:defRPr>
            </a:lvl1pPr>
          </a:lstStyle>
          <a:p>
            <a:pPr>
              <a:defRPr/>
            </a:pPr>
            <a:endParaRPr lang="en-GB"/>
          </a:p>
        </p:txBody>
      </p:sp>
      <p:sp>
        <p:nvSpPr>
          <p:cNvPr id="559109" name="Rectangle 5"/>
          <p:cNvSpPr>
            <a:spLocks noGrp="1" noChangeArrowheads="1"/>
          </p:cNvSpPr>
          <p:nvPr>
            <p:ph type="sldNum" sz="quarter" idx="3"/>
          </p:nvPr>
        </p:nvSpPr>
        <p:spPr bwMode="auto">
          <a:xfrm>
            <a:off x="3849688" y="9429751"/>
            <a:ext cx="2946400" cy="496888"/>
          </a:xfrm>
          <a:prstGeom prst="rect">
            <a:avLst/>
          </a:prstGeom>
          <a:noFill/>
          <a:ln w="9525">
            <a:noFill/>
            <a:miter lim="800000"/>
            <a:headEnd/>
            <a:tailEnd/>
          </a:ln>
        </p:spPr>
        <p:txBody>
          <a:bodyPr vert="horz" wrap="square" lIns="91415" tIns="45707" rIns="91415" bIns="45707" numCol="1" anchor="b" anchorCtr="0" compatLnSpc="1">
            <a:prstTxWarp prst="textNoShape">
              <a:avLst/>
            </a:prstTxWarp>
          </a:bodyPr>
          <a:lstStyle>
            <a:lvl1pPr algn="r">
              <a:defRPr sz="1200" b="0">
                <a:latin typeface="Arial" charset="0"/>
              </a:defRPr>
            </a:lvl1pPr>
          </a:lstStyle>
          <a:p>
            <a:pPr>
              <a:defRPr/>
            </a:pPr>
            <a:fld id="{E6DA8A0B-DDAA-41E3-949E-39FE0F3E9F25}"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1"/>
            <a:ext cx="2946400" cy="496888"/>
          </a:xfrm>
          <a:prstGeom prst="rect">
            <a:avLst/>
          </a:prstGeom>
          <a:noFill/>
          <a:ln w="9525">
            <a:noFill/>
            <a:miter lim="800000"/>
            <a:headEnd/>
            <a:tailEnd/>
          </a:ln>
        </p:spPr>
        <p:txBody>
          <a:bodyPr vert="horz" wrap="square" lIns="91415" tIns="45707" rIns="91415" bIns="45707" numCol="1" anchor="t" anchorCtr="0" compatLnSpc="1">
            <a:prstTxWarp prst="textNoShape">
              <a:avLst/>
            </a:prstTxWarp>
          </a:bodyPr>
          <a:lstStyle>
            <a:lvl1pPr algn="l">
              <a:defRPr sz="1200" b="0">
                <a:latin typeface="Arial" charset="0"/>
              </a:defRPr>
            </a:lvl1pPr>
          </a:lstStyle>
          <a:p>
            <a:pPr>
              <a:defRPr/>
            </a:pPr>
            <a:endParaRPr lang="en-GB"/>
          </a:p>
        </p:txBody>
      </p:sp>
      <p:sp>
        <p:nvSpPr>
          <p:cNvPr id="60419" name="Rectangle 3"/>
          <p:cNvSpPr>
            <a:spLocks noGrp="1" noChangeArrowheads="1"/>
          </p:cNvSpPr>
          <p:nvPr>
            <p:ph type="dt" idx="1"/>
          </p:nvPr>
        </p:nvSpPr>
        <p:spPr bwMode="auto">
          <a:xfrm>
            <a:off x="3849688" y="1"/>
            <a:ext cx="2946400" cy="496888"/>
          </a:xfrm>
          <a:prstGeom prst="rect">
            <a:avLst/>
          </a:prstGeom>
          <a:noFill/>
          <a:ln w="9525">
            <a:noFill/>
            <a:miter lim="800000"/>
            <a:headEnd/>
            <a:tailEnd/>
          </a:ln>
        </p:spPr>
        <p:txBody>
          <a:bodyPr vert="horz" wrap="square" lIns="91415" tIns="45707" rIns="91415" bIns="45707" numCol="1" anchor="t" anchorCtr="0" compatLnSpc="1">
            <a:prstTxWarp prst="textNoShape">
              <a:avLst/>
            </a:prstTxWarp>
          </a:bodyPr>
          <a:lstStyle>
            <a:lvl1pPr algn="r">
              <a:defRPr sz="1200" b="0">
                <a:latin typeface="Arial" charset="0"/>
              </a:defRPr>
            </a:lvl1pPr>
          </a:lstStyle>
          <a:p>
            <a:pPr>
              <a:defRPr/>
            </a:pPr>
            <a:endParaRPr lang="en-GB"/>
          </a:p>
        </p:txBody>
      </p:sp>
      <p:sp>
        <p:nvSpPr>
          <p:cNvPr id="41988"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679450" y="4714875"/>
            <a:ext cx="5438775" cy="4468813"/>
          </a:xfrm>
          <a:prstGeom prst="rect">
            <a:avLst/>
          </a:prstGeom>
          <a:noFill/>
          <a:ln w="9525">
            <a:noFill/>
            <a:miter lim="800000"/>
            <a:headEnd/>
            <a:tailEnd/>
          </a:ln>
        </p:spPr>
        <p:txBody>
          <a:bodyPr vert="horz" wrap="square" lIns="91415" tIns="45707" rIns="91415" bIns="4570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0422" name="Rectangle 6"/>
          <p:cNvSpPr>
            <a:spLocks noGrp="1" noChangeArrowheads="1"/>
          </p:cNvSpPr>
          <p:nvPr>
            <p:ph type="ftr" sz="quarter" idx="4"/>
          </p:nvPr>
        </p:nvSpPr>
        <p:spPr bwMode="auto">
          <a:xfrm>
            <a:off x="0" y="9429751"/>
            <a:ext cx="2946400" cy="496888"/>
          </a:xfrm>
          <a:prstGeom prst="rect">
            <a:avLst/>
          </a:prstGeom>
          <a:noFill/>
          <a:ln w="9525">
            <a:noFill/>
            <a:miter lim="800000"/>
            <a:headEnd/>
            <a:tailEnd/>
          </a:ln>
        </p:spPr>
        <p:txBody>
          <a:bodyPr vert="horz" wrap="square" lIns="91415" tIns="45707" rIns="91415" bIns="45707" numCol="1" anchor="b" anchorCtr="0" compatLnSpc="1">
            <a:prstTxWarp prst="textNoShape">
              <a:avLst/>
            </a:prstTxWarp>
          </a:bodyPr>
          <a:lstStyle>
            <a:lvl1pPr algn="l">
              <a:defRPr sz="1200" b="0">
                <a:latin typeface="Arial" charset="0"/>
              </a:defRPr>
            </a:lvl1pPr>
          </a:lstStyle>
          <a:p>
            <a:pPr>
              <a:defRPr/>
            </a:pPr>
            <a:endParaRPr lang="en-GB"/>
          </a:p>
        </p:txBody>
      </p:sp>
      <p:sp>
        <p:nvSpPr>
          <p:cNvPr id="60423" name="Rectangle 7"/>
          <p:cNvSpPr>
            <a:spLocks noGrp="1" noChangeArrowheads="1"/>
          </p:cNvSpPr>
          <p:nvPr>
            <p:ph type="sldNum" sz="quarter" idx="5"/>
          </p:nvPr>
        </p:nvSpPr>
        <p:spPr bwMode="auto">
          <a:xfrm>
            <a:off x="3849688" y="9429751"/>
            <a:ext cx="2946400" cy="496888"/>
          </a:xfrm>
          <a:prstGeom prst="rect">
            <a:avLst/>
          </a:prstGeom>
          <a:noFill/>
          <a:ln w="9525">
            <a:noFill/>
            <a:miter lim="800000"/>
            <a:headEnd/>
            <a:tailEnd/>
          </a:ln>
        </p:spPr>
        <p:txBody>
          <a:bodyPr vert="horz" wrap="square" lIns="91415" tIns="45707" rIns="91415" bIns="45707" numCol="1" anchor="b" anchorCtr="0" compatLnSpc="1">
            <a:prstTxWarp prst="textNoShape">
              <a:avLst/>
            </a:prstTxWarp>
          </a:bodyPr>
          <a:lstStyle>
            <a:lvl1pPr algn="r">
              <a:defRPr sz="1200" b="0">
                <a:latin typeface="Arial" charset="0"/>
              </a:defRPr>
            </a:lvl1pPr>
          </a:lstStyle>
          <a:p>
            <a:pPr>
              <a:defRPr/>
            </a:pPr>
            <a:fld id="{D00B2179-42AF-4EB8-9075-63BFC3395E7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7D7756F-BAAF-46A3-9E74-C71E3EDA24C5}" type="slidenum">
              <a:rPr lang="en-GB" smtClean="0"/>
              <a:pPr/>
              <a:t>1</a:t>
            </a:fld>
            <a:endParaRPr lang="en-GB" smtClean="0"/>
          </a:p>
        </p:txBody>
      </p:sp>
      <p:sp>
        <p:nvSpPr>
          <p:cNvPr id="43011" name="Rectangle 2"/>
          <p:cNvSpPr>
            <a:spLocks noGrp="1" noRot="1" noChangeAspect="1" noChangeArrowheads="1" noTextEdit="1"/>
          </p:cNvSpPr>
          <p:nvPr>
            <p:ph type="sldImg"/>
          </p:nvPr>
        </p:nvSpPr>
        <p:spPr>
          <a:xfrm>
            <a:off x="915988" y="744538"/>
            <a:ext cx="4965700" cy="3724275"/>
          </a:xfrm>
          <a:ln/>
        </p:spPr>
      </p:sp>
      <p:sp>
        <p:nvSpPr>
          <p:cNvPr id="43012" name="Rectangle 3"/>
          <p:cNvSpPr>
            <a:spLocks noGrp="1" noChangeArrowheads="1"/>
          </p:cNvSpPr>
          <p:nvPr>
            <p:ph type="body" idx="1"/>
          </p:nvPr>
        </p:nvSpPr>
        <p:spPr>
          <a:xfrm>
            <a:off x="669927" y="4718050"/>
            <a:ext cx="5438775" cy="4465638"/>
          </a:xfrm>
          <a:noFill/>
          <a:ln/>
        </p:spPr>
        <p:txBody>
          <a:bodyPr/>
          <a:lstStyle/>
          <a:p>
            <a:pPr eaLnBrk="1" hangingPunct="1"/>
            <a:endParaRPr lang="en-GB" smtClean="0"/>
          </a:p>
          <a:p>
            <a:pPr eaLnBrk="1" hangingPunct="1"/>
            <a:endParaRPr lang="en-GB" sz="1400" smtClean="0"/>
          </a:p>
          <a:p>
            <a:pPr eaLnBrk="1" hangingPunct="1"/>
            <a:endParaRPr lang="en-GB" sz="1600" smtClean="0"/>
          </a:p>
          <a:p>
            <a:pPr eaLnBrk="1" hangingPunct="1"/>
            <a:endParaRPr lang="en-GB" sz="800" smtClean="0"/>
          </a:p>
          <a:p>
            <a:pPr eaLnBrk="1" hangingPunct="1"/>
            <a:r>
              <a:rPr lang="en-GB" sz="1000"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885825" y="695325"/>
            <a:ext cx="5029200" cy="3771900"/>
          </a:xfrm>
          <a:ln/>
        </p:spPr>
      </p:sp>
      <p:sp>
        <p:nvSpPr>
          <p:cNvPr id="57347" name="Notes Placeholder 2"/>
          <p:cNvSpPr>
            <a:spLocks noGrp="1"/>
          </p:cNvSpPr>
          <p:nvPr>
            <p:ph type="body" idx="1"/>
          </p:nvPr>
        </p:nvSpPr>
        <p:spPr>
          <a:noFill/>
          <a:ln/>
        </p:spPr>
        <p:txBody>
          <a:bodyPr/>
          <a:lstStyle/>
          <a:p>
            <a:endParaRPr lang="en-US" smtClean="0"/>
          </a:p>
        </p:txBody>
      </p:sp>
      <p:sp>
        <p:nvSpPr>
          <p:cNvPr id="57348" name="Slide Number Placeholder 3"/>
          <p:cNvSpPr>
            <a:spLocks noGrp="1"/>
          </p:cNvSpPr>
          <p:nvPr>
            <p:ph type="sldNum" sz="quarter" idx="5"/>
          </p:nvPr>
        </p:nvSpPr>
        <p:spPr>
          <a:noFill/>
        </p:spPr>
        <p:txBody>
          <a:bodyPr/>
          <a:lstStyle/>
          <a:p>
            <a:fld id="{49D76E34-7969-4963-A44D-1F08FE0EE7CA}" type="slidenum">
              <a:rPr lang="en-GB" smtClean="0"/>
              <a:pPr/>
              <a:t>11</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164E46CF-45DE-4041-B571-8641228B8FE9}" type="slidenum">
              <a:rPr lang="en-GB" smtClean="0"/>
              <a:pPr/>
              <a:t>12</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endParaRPr lang="en-GB" sz="1600" b="1" smtClean="0"/>
          </a:p>
          <a:p>
            <a:r>
              <a:rPr lang="en-GB" smtClean="0"/>
              <a:t>Venue Complete</a:t>
            </a:r>
          </a:p>
          <a:p>
            <a:r>
              <a:rPr lang="en-GB" smtClean="0"/>
              <a:t>Strategically placed roof lights reduce on the need for artificial light . Almost 100% naturally ventilated</a:t>
            </a:r>
          </a:p>
          <a:p>
            <a:r>
              <a:rPr lang="en-GB" smtClean="0"/>
              <a:t>Designed to reduce water consumption by 44% through low use water fittings (to a comparable facility) </a:t>
            </a:r>
            <a:endParaRPr lang="en-US" smtClean="0"/>
          </a:p>
          <a:p>
            <a:r>
              <a:rPr lang="en-US" smtClean="0"/>
              <a:t>Rainwater harvesting for toilet flushing and landscape irrigation - </a:t>
            </a:r>
            <a:r>
              <a:rPr lang="en-GB" smtClean="0"/>
              <a:t>captures and uses about half of the rainwater that falls on the roof</a:t>
            </a:r>
          </a:p>
          <a:p>
            <a:r>
              <a:rPr lang="en-GB" smtClean="0"/>
              <a:t>Light-weight venue design lowers carbon footprint</a:t>
            </a:r>
            <a:endParaRPr lang="en-GB" sz="1400" smtClean="0"/>
          </a:p>
          <a:p>
            <a:endParaRPr lang="en-GB" sz="1400" smtClean="0"/>
          </a:p>
          <a:p>
            <a:endParaRPr lang="en-GB" sz="1400" b="1" smtClean="0"/>
          </a:p>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55300" name="Slide Number Placeholder 3"/>
          <p:cNvSpPr>
            <a:spLocks noGrp="1"/>
          </p:cNvSpPr>
          <p:nvPr>
            <p:ph type="sldNum" sz="quarter" idx="5"/>
          </p:nvPr>
        </p:nvSpPr>
        <p:spPr>
          <a:noFill/>
        </p:spPr>
        <p:txBody>
          <a:bodyPr/>
          <a:lstStyle/>
          <a:p>
            <a:fld id="{DA4043E2-B2D0-4A69-A9DE-CE3028E3BE13}" type="slidenum">
              <a:rPr lang="en-GB" smtClean="0"/>
              <a:pPr/>
              <a:t>15</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fld id="{2D21629D-371A-49B0-A16C-CA37AC741BAC}" type="slidenum">
              <a:rPr lang="en-GB" smtClean="0"/>
              <a:pPr/>
              <a:t>17</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77B5DB7D-BAF0-4180-83FB-AD2B081CF23E}" type="slidenum">
              <a:rPr lang="en-GB" smtClean="0"/>
              <a:pPr/>
              <a:t>22</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69DE11CC-4DFC-4016-87C1-9495DD3E3912}" type="slidenum">
              <a:rPr lang="en-GB" smtClean="0"/>
              <a:pPr/>
              <a:t>24</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fld id="{691B4FFC-9804-4845-90CE-664DF1C69625}" type="slidenum">
              <a:rPr lang="en-GB" smtClean="0"/>
              <a:pPr/>
              <a:t>26</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387ACBD6-166D-459B-B464-D14585736C79}" type="slidenum">
              <a:rPr lang="en-GB" smtClean="0"/>
              <a:pPr/>
              <a:t>27</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r>
              <a:rPr lang="en-GB" smtClean="0"/>
              <a:t>I hope that showed you some of the challenges we face – the scale of the games is extraordinary and we are building the first new urban park in London in 150 years.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fld id="{68E59F16-8795-441D-9461-A0A4A1036733}" type="slidenum">
              <a:rPr lang="en-GB" smtClean="0"/>
              <a:pPr/>
              <a:t>28</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000683AE-BE5B-4119-A2E9-EBB064155A63}" type="slidenum">
              <a:rPr lang="en-GB" smtClean="0"/>
              <a:pPr/>
              <a:t>32</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20750" y="744538"/>
            <a:ext cx="4959350" cy="3721100"/>
          </a:xfrm>
          <a:ln/>
        </p:spPr>
      </p:sp>
      <p:sp>
        <p:nvSpPr>
          <p:cNvPr id="72707" name="Notes Placeholder 2"/>
          <p:cNvSpPr>
            <a:spLocks noGrp="1"/>
          </p:cNvSpPr>
          <p:nvPr>
            <p:ph type="body" idx="1"/>
          </p:nvPr>
        </p:nvSpPr>
        <p:spPr>
          <a:noFill/>
          <a:ln/>
        </p:spPr>
        <p:txBody>
          <a:bodyPr/>
          <a:lstStyle/>
          <a:p>
            <a:r>
              <a:rPr lang="en-GB" smtClean="0"/>
              <a:t>This is the challenge – to provide infrastructure that meets both the Games and legacy requirements as cheaply as possible, with as little change as possible between the two.</a:t>
            </a:r>
          </a:p>
          <a:p>
            <a:endParaRPr lang="en-GB" smtClean="0"/>
          </a:p>
        </p:txBody>
      </p:sp>
      <p:sp>
        <p:nvSpPr>
          <p:cNvPr id="72708" name="Slide Number Placeholder 3"/>
          <p:cNvSpPr>
            <a:spLocks noGrp="1"/>
          </p:cNvSpPr>
          <p:nvPr>
            <p:ph type="sldNum" sz="quarter" idx="5"/>
          </p:nvPr>
        </p:nvSpPr>
        <p:spPr>
          <a:noFill/>
        </p:spPr>
        <p:txBody>
          <a:bodyPr/>
          <a:lstStyle/>
          <a:p>
            <a:fld id="{2144413E-6F41-40ED-800F-54466E4DC021}" type="slidenum">
              <a:rPr lang="en-GB" smtClean="0"/>
              <a:pPr/>
              <a:t>33</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22338" y="744538"/>
            <a:ext cx="4960937" cy="3722687"/>
          </a:xfr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22338" y="744538"/>
            <a:ext cx="4960937" cy="3722687"/>
          </a:xfr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ACC05DF-4B46-4074-8FE0-F3F95CC9EF7E}" type="slidenum">
              <a:rPr lang="en-GB" smtClean="0"/>
              <a:pPr/>
              <a:t>36</a:t>
            </a:fld>
            <a:endParaRPr lang="en-GB"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919163" y="742950"/>
            <a:ext cx="4962525" cy="3722688"/>
          </a:xfrm>
          <a:ln/>
        </p:spPr>
      </p:sp>
      <p:sp>
        <p:nvSpPr>
          <p:cNvPr id="45059" name="Rectangle 3"/>
          <p:cNvSpPr>
            <a:spLocks noGrp="1" noChangeArrowheads="1"/>
          </p:cNvSpPr>
          <p:nvPr>
            <p:ph type="body" idx="1"/>
          </p:nvPr>
        </p:nvSpPr>
        <p:spPr>
          <a:xfrm>
            <a:off x="679450" y="4714875"/>
            <a:ext cx="5438775" cy="4470400"/>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GB" smtClean="0"/>
          </a:p>
          <a:p>
            <a:endParaRPr lang="en-GB" smtClean="0"/>
          </a:p>
        </p:txBody>
      </p:sp>
      <p:sp>
        <p:nvSpPr>
          <p:cNvPr id="46084" name="Rectangle 3"/>
          <p:cNvSpPr>
            <a:spLocks noChangeArrowheads="1"/>
          </p:cNvSpPr>
          <p:nvPr/>
        </p:nvSpPr>
        <p:spPr bwMode="auto">
          <a:xfrm>
            <a:off x="895352" y="4933950"/>
            <a:ext cx="5438775" cy="4465638"/>
          </a:xfrm>
          <a:prstGeom prst="rect">
            <a:avLst/>
          </a:prstGeom>
          <a:noFill/>
          <a:ln w="9525">
            <a:noFill/>
            <a:miter lim="800000"/>
            <a:headEnd/>
            <a:tailEnd/>
          </a:ln>
        </p:spPr>
        <p:txBody>
          <a:bodyPr lIns="91415" tIns="45707" rIns="91415" bIns="45707"/>
          <a:lstStyle/>
          <a:p>
            <a:pPr>
              <a:lnSpc>
                <a:spcPct val="80000"/>
              </a:lnSpc>
              <a:spcBef>
                <a:spcPct val="30000"/>
              </a:spcBef>
            </a:pPr>
            <a:r>
              <a:rPr lang="en-GB" sz="1400"/>
              <a:t>The challenges faced</a:t>
            </a:r>
          </a:p>
          <a:p>
            <a:pPr>
              <a:lnSpc>
                <a:spcPct val="80000"/>
              </a:lnSpc>
              <a:spcBef>
                <a:spcPct val="30000"/>
              </a:spcBef>
            </a:pPr>
            <a:endParaRPr lang="en-GB" sz="1400"/>
          </a:p>
          <a:p>
            <a:pPr>
              <a:lnSpc>
                <a:spcPct val="80000"/>
              </a:lnSpc>
              <a:spcBef>
                <a:spcPct val="30000"/>
              </a:spcBef>
            </a:pPr>
            <a:r>
              <a:rPr lang="en-GB" sz="1600" b="0"/>
              <a:t>Was important to put the size of the contribution against the scale of the challenge faced </a:t>
            </a:r>
          </a:p>
          <a:p>
            <a:pPr>
              <a:lnSpc>
                <a:spcPct val="80000"/>
              </a:lnSpc>
              <a:spcBef>
                <a:spcPct val="30000"/>
              </a:spcBef>
            </a:pPr>
            <a:endParaRPr lang="en-GB" sz="1600" b="0"/>
          </a:p>
          <a:p>
            <a:pPr>
              <a:lnSpc>
                <a:spcPct val="80000"/>
              </a:lnSpc>
              <a:spcBef>
                <a:spcPct val="30000"/>
              </a:spcBef>
            </a:pPr>
            <a:r>
              <a:rPr lang="en-GB" sz="1600" b="0"/>
              <a:t>ODA inherited site that had suffered from generational neglect </a:t>
            </a:r>
          </a:p>
          <a:p>
            <a:pPr>
              <a:lnSpc>
                <a:spcPct val="80000"/>
              </a:lnSpc>
              <a:spcBef>
                <a:spcPct val="30000"/>
              </a:spcBef>
            </a:pPr>
            <a:endParaRPr lang="en-GB" sz="1600" b="0"/>
          </a:p>
          <a:p>
            <a:pPr>
              <a:lnSpc>
                <a:spcPct val="80000"/>
              </a:lnSpc>
              <a:spcBef>
                <a:spcPct val="30000"/>
              </a:spcBef>
            </a:pPr>
            <a:r>
              <a:rPr lang="en-GB" sz="1600" b="0"/>
              <a:t>Tasked with delivering a construction programme twice the size of Terminal 5 in half the time </a:t>
            </a:r>
          </a:p>
          <a:p>
            <a:pPr>
              <a:lnSpc>
                <a:spcPct val="80000"/>
              </a:lnSpc>
              <a:spcBef>
                <a:spcPct val="30000"/>
              </a:spcBef>
            </a:pPr>
            <a:endParaRPr lang="en-GB" sz="1600" b="0"/>
          </a:p>
          <a:p>
            <a:pPr>
              <a:lnSpc>
                <a:spcPct val="80000"/>
              </a:lnSpc>
              <a:spcBef>
                <a:spcPct val="30000"/>
              </a:spcBef>
            </a:pPr>
            <a:r>
              <a:rPr lang="en-GB" sz="1600" b="0"/>
              <a:t>Cynicism about the UK’s ability to deliver this programme </a:t>
            </a:r>
          </a:p>
          <a:p>
            <a:pPr>
              <a:lnSpc>
                <a:spcPct val="80000"/>
              </a:lnSpc>
              <a:spcBef>
                <a:spcPct val="30000"/>
              </a:spcBef>
            </a:pPr>
            <a:endParaRPr lang="en-GB" sz="1600" b="0"/>
          </a:p>
          <a:p>
            <a:pPr>
              <a:lnSpc>
                <a:spcPct val="80000"/>
              </a:lnSpc>
              <a:spcBef>
                <a:spcPct val="30000"/>
              </a:spcBef>
            </a:pPr>
            <a:endParaRPr lang="en-GB" sz="16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919163" y="742950"/>
            <a:ext cx="4962525" cy="3722688"/>
          </a:xfrm>
          <a:ln/>
        </p:spPr>
      </p:sp>
      <p:sp>
        <p:nvSpPr>
          <p:cNvPr id="48131" name="Rectangle 3"/>
          <p:cNvSpPr>
            <a:spLocks noGrp="1" noChangeArrowheads="1"/>
          </p:cNvSpPr>
          <p:nvPr>
            <p:ph type="body" idx="1"/>
          </p:nvPr>
        </p:nvSpPr>
        <p:spPr>
          <a:xfrm>
            <a:off x="679450" y="4714875"/>
            <a:ext cx="5438775" cy="4470400"/>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GB" smtClean="0"/>
          </a:p>
          <a:p>
            <a:r>
              <a:rPr lang="en-GB" b="1" smtClean="0"/>
              <a:t>Our first major project</a:t>
            </a:r>
          </a:p>
          <a:p>
            <a:endParaRPr lang="en-GB" b="1" smtClean="0"/>
          </a:p>
          <a:p>
            <a:r>
              <a:rPr lang="en-GB" smtClean="0"/>
              <a:t>The power for the Olympic Park has been switched underground and the 52 electricity pylons that previously dominated the landscape have been removed. There are now 6km of tunnels below the Olympic park and they run 30 metres deep below the surface. The tunnels were finished on time in 2008 200km of electrical cables were installed – enough to stretch from London to Nottingham. This project was completed on time and on budget. </a:t>
            </a:r>
          </a:p>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GB" smtClean="0"/>
              <a:t>We started by submitting the largest planning application in European history, whilst simultaneously demolishing, cleaning and clearing the site</a:t>
            </a:r>
          </a:p>
          <a:p>
            <a:endParaRPr lang="en-GB" smtClean="0"/>
          </a:p>
          <a:p>
            <a:pPr eaLnBrk="1" hangingPunct="1">
              <a:lnSpc>
                <a:spcPct val="105000"/>
              </a:lnSpc>
            </a:pPr>
            <a:r>
              <a:rPr lang="en-GB" smtClean="0"/>
              <a:t>The soil on site was contaminated and we began a process of clearing the land and cleaning the soil on site, rather than taking the contaminated soil away.  </a:t>
            </a:r>
          </a:p>
          <a:p>
            <a:pPr eaLnBrk="1" hangingPunct="1">
              <a:lnSpc>
                <a:spcPct val="105000"/>
              </a:lnSpc>
            </a:pPr>
            <a:endParaRPr lang="en-GB" smtClean="0"/>
          </a:p>
          <a:p>
            <a:pPr eaLnBrk="1" hangingPunct="1">
              <a:lnSpc>
                <a:spcPct val="105000"/>
              </a:lnSpc>
            </a:pPr>
            <a:endParaRPr lang="en-GB" sz="1400" smtClean="0"/>
          </a:p>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679450" y="4714875"/>
            <a:ext cx="5568950" cy="4468813"/>
          </a:xfrm>
          <a:noFill/>
          <a:ln/>
        </p:spPr>
        <p:txBody>
          <a:bodyPr/>
          <a:lstStyle/>
          <a:p>
            <a:r>
              <a:rPr lang="en-GB" smtClean="0"/>
              <a:t> </a:t>
            </a:r>
          </a:p>
          <a:p>
            <a:endParaRPr lang="en-GB" smtClean="0"/>
          </a:p>
        </p:txBody>
      </p:sp>
      <p:sp>
        <p:nvSpPr>
          <p:cNvPr id="53252" name="Rectangle 4"/>
          <p:cNvSpPr>
            <a:spLocks noChangeArrowheads="1"/>
          </p:cNvSpPr>
          <p:nvPr/>
        </p:nvSpPr>
        <p:spPr bwMode="auto">
          <a:xfrm>
            <a:off x="895352" y="4930775"/>
            <a:ext cx="5438775" cy="4468813"/>
          </a:xfrm>
          <a:prstGeom prst="rect">
            <a:avLst/>
          </a:prstGeom>
          <a:noFill/>
          <a:ln w="9525">
            <a:noFill/>
            <a:miter lim="800000"/>
            <a:headEnd/>
            <a:tailEnd/>
          </a:ln>
        </p:spPr>
        <p:txBody>
          <a:bodyPr lIns="91423" tIns="45711" rIns="91423" bIns="45711"/>
          <a:lstStyle/>
          <a:p>
            <a:pPr>
              <a:lnSpc>
                <a:spcPct val="80000"/>
              </a:lnSpc>
              <a:spcBef>
                <a:spcPct val="30000"/>
              </a:spcBef>
            </a:pPr>
            <a:r>
              <a:rPr lang="en-GB" sz="1600" u="sng"/>
              <a:t>The change </a:t>
            </a:r>
          </a:p>
          <a:p>
            <a:pPr>
              <a:lnSpc>
                <a:spcPct val="80000"/>
              </a:lnSpc>
              <a:spcBef>
                <a:spcPct val="30000"/>
              </a:spcBef>
            </a:pPr>
            <a:endParaRPr lang="en-GB" sz="1600" u="sng"/>
          </a:p>
          <a:p>
            <a:pPr>
              <a:lnSpc>
                <a:spcPct val="80000"/>
              </a:lnSpc>
              <a:spcBef>
                <a:spcPct val="30000"/>
              </a:spcBef>
            </a:pPr>
            <a:r>
              <a:rPr lang="en-GB" sz="1600" b="0"/>
              <a:t>Fast forward to the present and the construction programme is 88% complete</a:t>
            </a:r>
          </a:p>
          <a:p>
            <a:pPr>
              <a:lnSpc>
                <a:spcPct val="80000"/>
              </a:lnSpc>
              <a:spcBef>
                <a:spcPct val="30000"/>
              </a:spcBef>
            </a:pPr>
            <a:endParaRPr lang="en-GB" sz="1600" b="0"/>
          </a:p>
          <a:p>
            <a:pPr>
              <a:lnSpc>
                <a:spcPct val="80000"/>
              </a:lnSpc>
              <a:spcBef>
                <a:spcPct val="30000"/>
              </a:spcBef>
            </a:pPr>
            <a:r>
              <a:rPr lang="en-GB" sz="1600" b="0"/>
              <a:t>The Olympic Park is transforming and dominating the East London skyline </a:t>
            </a:r>
          </a:p>
          <a:p>
            <a:pPr>
              <a:lnSpc>
                <a:spcPct val="80000"/>
              </a:lnSpc>
              <a:spcBef>
                <a:spcPct val="30000"/>
              </a:spcBef>
            </a:pPr>
            <a:endParaRPr lang="en-GB" sz="1600" b="0"/>
          </a:p>
          <a:p>
            <a:pPr>
              <a:lnSpc>
                <a:spcPct val="80000"/>
              </a:lnSpc>
              <a:spcBef>
                <a:spcPct val="30000"/>
              </a:spcBef>
            </a:pPr>
            <a:endParaRPr lang="en-GB" sz="1400" b="0"/>
          </a:p>
          <a:p>
            <a:pPr eaLnBrk="0" hangingPunct="0">
              <a:spcBef>
                <a:spcPct val="30000"/>
              </a:spcBef>
            </a:pPr>
            <a:endParaRPr lang="en-GB" sz="1400" b="0"/>
          </a:p>
          <a:p>
            <a:pPr eaLnBrk="0" hangingPunct="0">
              <a:spcBef>
                <a:spcPct val="30000"/>
              </a:spcBef>
            </a:pPr>
            <a:endParaRPr lang="en-GB" sz="14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358775" y="288925"/>
            <a:ext cx="8424863" cy="684213"/>
          </a:xfrm>
        </p:spPr>
        <p:txBody>
          <a:bodyPr/>
          <a:lstStyle>
            <a:lvl1pPr>
              <a:defRPr>
                <a:solidFill>
                  <a:schemeClr val="tx2"/>
                </a:solidFill>
              </a:defRPr>
            </a:lvl1pPr>
          </a:lstStyle>
          <a:p>
            <a:r>
              <a:rPr lang="en-GB"/>
              <a:t>Click to edit Master title style</a:t>
            </a:r>
          </a:p>
        </p:txBody>
      </p:sp>
      <p:sp>
        <p:nvSpPr>
          <p:cNvPr id="81923" name="Rectangle 3"/>
          <p:cNvSpPr>
            <a:spLocks noGrp="1" noChangeArrowheads="1"/>
          </p:cNvSpPr>
          <p:nvPr>
            <p:ph type="subTitle" idx="1"/>
          </p:nvPr>
        </p:nvSpPr>
        <p:spPr>
          <a:xfrm>
            <a:off x="358775" y="952500"/>
            <a:ext cx="1079500" cy="719138"/>
          </a:xfrm>
        </p:spPr>
        <p:txBody>
          <a:bodyPr/>
          <a:lstStyle>
            <a:lvl1pPr marL="0" indent="0">
              <a:defRPr/>
            </a:lvl1pPr>
          </a:lstStyle>
          <a:p>
            <a:r>
              <a:rPr lang="en-GB"/>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57863" y="287338"/>
            <a:ext cx="1798637" cy="53689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287338"/>
            <a:ext cx="5246688"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58775" y="287338"/>
            <a:ext cx="7197725" cy="5368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2pPr>
              <a:buFont typeface="Arial" pitchFamily="34" charset="0"/>
              <a:buChar char="•"/>
              <a:defRPr/>
            </a:lvl2pPr>
            <a:lvl3pPr>
              <a:buNone/>
              <a:defRPr/>
            </a:lvl3pPr>
          </a:lstStyle>
          <a:p>
            <a:pPr lvl="0"/>
            <a:r>
              <a:rPr lang="en-US" dirty="0" smtClean="0"/>
              <a:t>Click to edit Master text styles</a:t>
            </a:r>
          </a:p>
          <a:p>
            <a:pPr lvl="1"/>
            <a:r>
              <a:rPr lang="en-US" dirty="0" smtClean="0"/>
              <a:t>Second level</a:t>
            </a:r>
          </a:p>
          <a:p>
            <a:pPr lvl="1"/>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952500"/>
            <a:ext cx="3522663"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033838" y="952500"/>
            <a:ext cx="3522662" cy="4703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287338"/>
            <a:ext cx="7197725" cy="3603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952500"/>
            <a:ext cx="7197725" cy="47037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l" rtl="0" eaLnBrk="0" fontAlgn="base" hangingPunct="0">
        <a:spcBef>
          <a:spcPct val="0"/>
        </a:spcBef>
        <a:spcAft>
          <a:spcPct val="0"/>
        </a:spcAft>
        <a:defRPr sz="2200">
          <a:solidFill>
            <a:schemeClr val="tx1"/>
          </a:solidFill>
          <a:latin typeface="+mj-lt"/>
          <a:ea typeface="+mj-ea"/>
          <a:cs typeface="+mj-cs"/>
        </a:defRPr>
      </a:lvl1pPr>
      <a:lvl2pPr algn="l" rtl="0" eaLnBrk="0" fontAlgn="base" hangingPunct="0">
        <a:spcBef>
          <a:spcPct val="0"/>
        </a:spcBef>
        <a:spcAft>
          <a:spcPct val="0"/>
        </a:spcAft>
        <a:defRPr sz="2200">
          <a:solidFill>
            <a:schemeClr val="tx1"/>
          </a:solidFill>
          <a:latin typeface="Arial" charset="0"/>
        </a:defRPr>
      </a:lvl2pPr>
      <a:lvl3pPr algn="l" rtl="0" eaLnBrk="0" fontAlgn="base" hangingPunct="0">
        <a:spcBef>
          <a:spcPct val="0"/>
        </a:spcBef>
        <a:spcAft>
          <a:spcPct val="0"/>
        </a:spcAft>
        <a:defRPr sz="2200">
          <a:solidFill>
            <a:schemeClr val="tx1"/>
          </a:solidFill>
          <a:latin typeface="Arial" charset="0"/>
        </a:defRPr>
      </a:lvl3pPr>
      <a:lvl4pPr algn="l" rtl="0" eaLnBrk="0" fontAlgn="base" hangingPunct="0">
        <a:spcBef>
          <a:spcPct val="0"/>
        </a:spcBef>
        <a:spcAft>
          <a:spcPct val="0"/>
        </a:spcAft>
        <a:defRPr sz="2200">
          <a:solidFill>
            <a:schemeClr val="tx1"/>
          </a:solidFill>
          <a:latin typeface="Arial" charset="0"/>
        </a:defRPr>
      </a:lvl4pPr>
      <a:lvl5pPr algn="l" rtl="0" eaLnBrk="0" fontAlgn="base" hangingPunct="0">
        <a:spcBef>
          <a:spcPct val="0"/>
        </a:spcBef>
        <a:spcAft>
          <a:spcPct val="0"/>
        </a:spcAft>
        <a:defRPr sz="2200">
          <a:solidFill>
            <a:schemeClr val="tx1"/>
          </a:solidFill>
          <a:latin typeface="Arial" charset="0"/>
        </a:defRPr>
      </a:lvl5pPr>
      <a:lvl6pPr marL="457200" algn="l" rtl="0" fontAlgn="base">
        <a:spcBef>
          <a:spcPct val="0"/>
        </a:spcBef>
        <a:spcAft>
          <a:spcPct val="0"/>
        </a:spcAft>
        <a:defRPr sz="2200">
          <a:solidFill>
            <a:schemeClr val="tx1"/>
          </a:solidFill>
          <a:latin typeface="Arial" charset="0"/>
        </a:defRPr>
      </a:lvl6pPr>
      <a:lvl7pPr marL="914400" algn="l" rtl="0" fontAlgn="base">
        <a:spcBef>
          <a:spcPct val="0"/>
        </a:spcBef>
        <a:spcAft>
          <a:spcPct val="0"/>
        </a:spcAft>
        <a:defRPr sz="2200">
          <a:solidFill>
            <a:schemeClr val="tx1"/>
          </a:solidFill>
          <a:latin typeface="Arial" charset="0"/>
        </a:defRPr>
      </a:lvl7pPr>
      <a:lvl8pPr marL="1371600" algn="l" rtl="0" fontAlgn="base">
        <a:spcBef>
          <a:spcPct val="0"/>
        </a:spcBef>
        <a:spcAft>
          <a:spcPct val="0"/>
        </a:spcAft>
        <a:defRPr sz="2200">
          <a:solidFill>
            <a:schemeClr val="tx1"/>
          </a:solidFill>
          <a:latin typeface="Arial" charset="0"/>
        </a:defRPr>
      </a:lvl8pPr>
      <a:lvl9pPr marL="1828800" algn="l" rtl="0" fontAlgn="base">
        <a:spcBef>
          <a:spcPct val="0"/>
        </a:spcBef>
        <a:spcAft>
          <a:spcPct val="0"/>
        </a:spcAft>
        <a:defRPr sz="2200">
          <a:solidFill>
            <a:schemeClr val="tx1"/>
          </a:solidFill>
          <a:latin typeface="Arial" charset="0"/>
        </a:defRPr>
      </a:lvl9pPr>
    </p:titleStyle>
    <p:bodyStyle>
      <a:lvl1pPr marL="342900" indent="-342900" algn="l" rtl="0" eaLnBrk="0" fontAlgn="base" hangingPunct="0">
        <a:spcBef>
          <a:spcPct val="0"/>
        </a:spcBef>
        <a:spcAft>
          <a:spcPct val="0"/>
        </a:spcAft>
        <a:buChar char="•"/>
        <a:defRPr sz="2200">
          <a:solidFill>
            <a:schemeClr val="tx1"/>
          </a:solidFill>
          <a:latin typeface="+mn-lt"/>
          <a:ea typeface="+mn-ea"/>
          <a:cs typeface="+mn-cs"/>
        </a:defRPr>
      </a:lvl1pPr>
      <a:lvl2pPr marL="742950" indent="-285750" algn="l" rtl="0" eaLnBrk="0" fontAlgn="base" hangingPunct="0">
        <a:spcBef>
          <a:spcPct val="0"/>
        </a:spcBef>
        <a:spcAft>
          <a:spcPct val="0"/>
        </a:spcAft>
        <a:buChar char="–"/>
        <a:defRPr sz="2200">
          <a:solidFill>
            <a:schemeClr val="tx1"/>
          </a:solidFill>
          <a:latin typeface="+mn-lt"/>
        </a:defRPr>
      </a:lvl2pPr>
      <a:lvl3pPr marL="1143000" indent="-228600" algn="l" rtl="0" eaLnBrk="0" fontAlgn="base" hangingPunct="0">
        <a:spcBef>
          <a:spcPct val="0"/>
        </a:spcBef>
        <a:spcAft>
          <a:spcPct val="0"/>
        </a:spcAft>
        <a:buChar char="•"/>
        <a:defRPr sz="2200">
          <a:solidFill>
            <a:schemeClr val="tx1"/>
          </a:solidFill>
          <a:latin typeface="+mn-lt"/>
        </a:defRPr>
      </a:lvl3pPr>
      <a:lvl4pPr marL="1600200" indent="-228600" algn="l" rtl="0" eaLnBrk="0" fontAlgn="base" hangingPunct="0">
        <a:spcBef>
          <a:spcPct val="0"/>
        </a:spcBef>
        <a:spcAft>
          <a:spcPct val="0"/>
        </a:spcAft>
        <a:buChar char="–"/>
        <a:defRPr sz="2200">
          <a:solidFill>
            <a:schemeClr val="tx1"/>
          </a:solidFill>
          <a:latin typeface="+mn-lt"/>
        </a:defRPr>
      </a:lvl4pPr>
      <a:lvl5pPr marL="2057400" indent="-228600" algn="l" rtl="0" eaLnBrk="0" fontAlgn="base" hangingPunct="0">
        <a:spcBef>
          <a:spcPct val="0"/>
        </a:spcBef>
        <a:spcAft>
          <a:spcPct val="0"/>
        </a:spcAft>
        <a:buChar char="»"/>
        <a:defRPr sz="2200">
          <a:solidFill>
            <a:schemeClr val="tx1"/>
          </a:solidFill>
          <a:latin typeface="+mn-lt"/>
        </a:defRPr>
      </a:lvl5pPr>
      <a:lvl6pPr marL="2514600" indent="-228600" algn="l" rtl="0" fontAlgn="base">
        <a:spcBef>
          <a:spcPct val="0"/>
        </a:spcBef>
        <a:spcAft>
          <a:spcPct val="0"/>
        </a:spcAft>
        <a:buChar char="»"/>
        <a:defRPr sz="2200">
          <a:solidFill>
            <a:schemeClr val="tx1"/>
          </a:solidFill>
          <a:latin typeface="+mn-lt"/>
        </a:defRPr>
      </a:lvl6pPr>
      <a:lvl7pPr marL="2971800" indent="-228600" algn="l" rtl="0" fontAlgn="base">
        <a:spcBef>
          <a:spcPct val="0"/>
        </a:spcBef>
        <a:spcAft>
          <a:spcPct val="0"/>
        </a:spcAft>
        <a:buChar char="»"/>
        <a:defRPr sz="2200">
          <a:solidFill>
            <a:schemeClr val="tx1"/>
          </a:solidFill>
          <a:latin typeface="+mn-lt"/>
        </a:defRPr>
      </a:lvl7pPr>
      <a:lvl8pPr marL="3429000" indent="-228600" algn="l" rtl="0" fontAlgn="base">
        <a:spcBef>
          <a:spcPct val="0"/>
        </a:spcBef>
        <a:spcAft>
          <a:spcPct val="0"/>
        </a:spcAft>
        <a:buChar char="»"/>
        <a:defRPr sz="2200">
          <a:solidFill>
            <a:schemeClr val="tx1"/>
          </a:solidFill>
          <a:latin typeface="+mn-lt"/>
        </a:defRPr>
      </a:lvl8pPr>
      <a:lvl9pPr marL="3886200" indent="-228600" algn="l" rtl="0" fontAlgn="base">
        <a:spcBef>
          <a:spcPct val="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265113" y="3414713"/>
            <a:ext cx="7424737" cy="457200"/>
          </a:xfrm>
          <a:prstGeom prst="rect">
            <a:avLst/>
          </a:prstGeom>
          <a:noFill/>
          <a:ln w="9525">
            <a:noFill/>
            <a:miter lim="800000"/>
            <a:headEnd/>
            <a:tailEnd/>
          </a:ln>
        </p:spPr>
        <p:txBody>
          <a:bodyPr>
            <a:spAutoFit/>
          </a:bodyPr>
          <a:lstStyle/>
          <a:p>
            <a:endParaRPr lang="en-US" sz="2400"/>
          </a:p>
        </p:txBody>
      </p:sp>
      <p:pic>
        <p:nvPicPr>
          <p:cNvPr id="2051" name="Picture 2" descr="ppt_logo_green"/>
          <p:cNvPicPr>
            <a:picLocks noChangeAspect="1" noChangeArrowheads="1"/>
          </p:cNvPicPr>
          <p:nvPr/>
        </p:nvPicPr>
        <p:blipFill>
          <a:blip r:embed="rId3" cstate="print"/>
          <a:srcRect/>
          <a:stretch>
            <a:fillRect/>
          </a:stretch>
        </p:blipFill>
        <p:spPr bwMode="auto">
          <a:xfrm>
            <a:off x="1117600" y="671513"/>
            <a:ext cx="6656388" cy="4992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42888" y="206375"/>
            <a:ext cx="7313612" cy="360363"/>
          </a:xfrm>
        </p:spPr>
        <p:txBody>
          <a:bodyPr/>
          <a:lstStyle/>
          <a:p>
            <a:r>
              <a:rPr lang="en-GB" sz="2400" b="1" smtClean="0"/>
              <a:t>Greenwich Arena</a:t>
            </a:r>
          </a:p>
        </p:txBody>
      </p:sp>
      <p:pic>
        <p:nvPicPr>
          <p:cNvPr id="14339" name="Picture 7"/>
          <p:cNvPicPr>
            <a:picLocks noGrp="1" noChangeAspect="1" noChangeArrowheads="1"/>
          </p:cNvPicPr>
          <p:nvPr>
            <p:ph idx="1"/>
          </p:nvPr>
        </p:nvPicPr>
        <p:blipFill>
          <a:blip r:embed="rId2" cstate="print"/>
          <a:srcRect/>
          <a:stretch>
            <a:fillRect/>
          </a:stretch>
        </p:blipFill>
        <p:spPr>
          <a:xfrm>
            <a:off x="0" y="815975"/>
            <a:ext cx="9285288" cy="6042025"/>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225425"/>
            <a:ext cx="7104063" cy="360363"/>
          </a:xfrm>
        </p:spPr>
        <p:txBody>
          <a:bodyPr/>
          <a:lstStyle/>
          <a:p>
            <a:r>
              <a:rPr lang="en-US" sz="2400" b="1" smtClean="0"/>
              <a:t>Olympic Stadium</a:t>
            </a:r>
          </a:p>
        </p:txBody>
      </p:sp>
      <p:sp>
        <p:nvSpPr>
          <p:cNvPr id="19459" name="Rectangle 3"/>
          <p:cNvSpPr>
            <a:spLocks noGrp="1" noChangeArrowheads="1"/>
          </p:cNvSpPr>
          <p:nvPr>
            <p:ph type="body" idx="1"/>
          </p:nvPr>
        </p:nvSpPr>
        <p:spPr/>
        <p:txBody>
          <a:bodyPr/>
          <a:lstStyle/>
          <a:p>
            <a:endParaRPr lang="en-US" smtClean="0"/>
          </a:p>
        </p:txBody>
      </p:sp>
      <p:pic>
        <p:nvPicPr>
          <p:cNvPr id="19460" name="Picture 5"/>
          <p:cNvPicPr>
            <a:picLocks noChangeAspect="1" noChangeArrowheads="1"/>
          </p:cNvPicPr>
          <p:nvPr/>
        </p:nvPicPr>
        <p:blipFill>
          <a:blip r:embed="rId3" cstate="print"/>
          <a:srcRect/>
          <a:stretch>
            <a:fillRect/>
          </a:stretch>
        </p:blipFill>
        <p:spPr bwMode="auto">
          <a:xfrm>
            <a:off x="0" y="806450"/>
            <a:ext cx="9475788" cy="632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2050" name="Picture 2"/>
          <p:cNvPicPr>
            <a:picLocks noGrp="1" noChangeAspect="1" noChangeArrowheads="1"/>
          </p:cNvPicPr>
          <p:nvPr>
            <p:ph idx="1"/>
          </p:nvPr>
        </p:nvPicPr>
        <p:blipFill>
          <a:blip r:embed="rId3"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44475" y="234950"/>
            <a:ext cx="7302500" cy="360363"/>
          </a:xfrm>
        </p:spPr>
        <p:txBody>
          <a:bodyPr/>
          <a:lstStyle/>
          <a:p>
            <a:r>
              <a:rPr lang="en-US" sz="2400" b="1" dirty="0" smtClean="0"/>
              <a:t>Velodrome</a:t>
            </a:r>
          </a:p>
        </p:txBody>
      </p:sp>
      <p:sp>
        <p:nvSpPr>
          <p:cNvPr id="21507" name="Rectangle 3"/>
          <p:cNvSpPr>
            <a:spLocks noGrp="1" noChangeArrowheads="1"/>
          </p:cNvSpPr>
          <p:nvPr>
            <p:ph type="body" idx="1"/>
          </p:nvPr>
        </p:nvSpPr>
        <p:spPr/>
        <p:txBody>
          <a:bodyPr/>
          <a:lstStyle/>
          <a:p>
            <a:endParaRPr lang="en-US" dirty="0" smtClean="0"/>
          </a:p>
        </p:txBody>
      </p:sp>
      <p:pic>
        <p:nvPicPr>
          <p:cNvPr id="1026" name="Picture 2"/>
          <p:cNvPicPr>
            <a:picLocks noChangeAspect="1" noChangeArrowheads="1"/>
          </p:cNvPicPr>
          <p:nvPr/>
        </p:nvPicPr>
        <p:blipFill>
          <a:blip r:embed="rId3" cstate="print"/>
          <a:srcRect/>
          <a:stretch>
            <a:fillRect/>
          </a:stretch>
        </p:blipFill>
        <p:spPr bwMode="auto">
          <a:xfrm>
            <a:off x="-466165" y="772313"/>
            <a:ext cx="10470776" cy="69809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mikiko.bhalla\Desktop\Velodrome.jp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2413" y="215900"/>
            <a:ext cx="7304087" cy="360363"/>
          </a:xfrm>
        </p:spPr>
        <p:txBody>
          <a:bodyPr/>
          <a:lstStyle/>
          <a:p>
            <a:r>
              <a:rPr lang="en-US" sz="2400" b="1" smtClean="0"/>
              <a:t>Aquatics</a:t>
            </a:r>
          </a:p>
        </p:txBody>
      </p:sp>
      <p:pic>
        <p:nvPicPr>
          <p:cNvPr id="16387" name="Picture 4"/>
          <p:cNvPicPr>
            <a:picLocks noGrp="1" noChangeAspect="1" noChangeArrowheads="1"/>
          </p:cNvPicPr>
          <p:nvPr>
            <p:ph idx="1"/>
          </p:nvPr>
        </p:nvPicPr>
        <p:blipFill>
          <a:blip r:embed="rId3" cstate="print"/>
          <a:srcRect/>
          <a:stretch>
            <a:fillRect/>
          </a:stretch>
        </p:blipFill>
        <p:spPr>
          <a:xfrm>
            <a:off x="0" y="798513"/>
            <a:ext cx="9144000" cy="6500812"/>
          </a:xfr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pic>
        <p:nvPicPr>
          <p:cNvPr id="17411"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pic>
        <p:nvPicPr>
          <p:cNvPr id="18435" name="Picture 2"/>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15900" y="250825"/>
            <a:ext cx="7340600" cy="360363"/>
          </a:xfrm>
        </p:spPr>
        <p:txBody>
          <a:bodyPr/>
          <a:lstStyle/>
          <a:p>
            <a:r>
              <a:rPr lang="en-GB" sz="2400" b="1" smtClean="0"/>
              <a:t>Basketball</a:t>
            </a:r>
          </a:p>
        </p:txBody>
      </p:sp>
      <p:pic>
        <p:nvPicPr>
          <p:cNvPr id="15363" name="Picture 2"/>
          <p:cNvPicPr>
            <a:picLocks noGrp="1" noChangeAspect="1" noChangeArrowheads="1"/>
          </p:cNvPicPr>
          <p:nvPr>
            <p:ph idx="1"/>
          </p:nvPr>
        </p:nvPicPr>
        <p:blipFill>
          <a:blip r:embed="rId2" cstate="print"/>
          <a:srcRect/>
          <a:stretch>
            <a:fillRect/>
          </a:stretch>
        </p:blipFill>
        <p:spPr>
          <a:xfrm>
            <a:off x="0" y="776288"/>
            <a:ext cx="9144000" cy="6081712"/>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17488" y="215900"/>
            <a:ext cx="7302500" cy="360363"/>
          </a:xfrm>
        </p:spPr>
        <p:txBody>
          <a:bodyPr/>
          <a:lstStyle/>
          <a:p>
            <a:r>
              <a:rPr lang="en-GB" sz="2400" b="1" smtClean="0"/>
              <a:t>Handball</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844924"/>
            <a:ext cx="9167300" cy="60130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50825" y="260350"/>
            <a:ext cx="6265863" cy="360363"/>
          </a:xfrm>
          <a:prstGeom prst="rect">
            <a:avLst/>
          </a:prstGeom>
          <a:noFill/>
          <a:ln w="9525">
            <a:noFill/>
            <a:miter lim="800000"/>
            <a:headEnd/>
            <a:tailEnd/>
          </a:ln>
        </p:spPr>
        <p:txBody>
          <a:bodyPr lIns="0" tIns="0" rIns="0" bIns="0"/>
          <a:lstStyle/>
          <a:p>
            <a:r>
              <a:rPr lang="en-GB" sz="2400">
                <a:solidFill>
                  <a:schemeClr val="accent1"/>
                </a:solidFill>
              </a:rPr>
              <a:t>The Olympic Games - the world’s biggest event</a:t>
            </a:r>
          </a:p>
        </p:txBody>
      </p:sp>
      <p:sp>
        <p:nvSpPr>
          <p:cNvPr id="3075" name="Rectangle 3"/>
          <p:cNvSpPr>
            <a:spLocks noChangeArrowheads="1"/>
          </p:cNvSpPr>
          <p:nvPr/>
        </p:nvSpPr>
        <p:spPr bwMode="auto">
          <a:xfrm>
            <a:off x="250825" y="1196975"/>
            <a:ext cx="7197725" cy="1684338"/>
          </a:xfrm>
          <a:prstGeom prst="rect">
            <a:avLst/>
          </a:prstGeom>
          <a:noFill/>
          <a:ln w="9525">
            <a:noFill/>
            <a:miter lim="800000"/>
            <a:headEnd/>
            <a:tailEnd/>
          </a:ln>
        </p:spPr>
        <p:txBody>
          <a:bodyPr lIns="0" tIns="0" rIns="0" bIns="0"/>
          <a:lstStyle/>
          <a:p>
            <a:pPr marL="174625" indent="-174625">
              <a:buFontTx/>
              <a:buChar char="•"/>
            </a:pPr>
            <a:r>
              <a:rPr lang="en-GB" sz="1800" b="0"/>
              <a:t>205 countries</a:t>
            </a:r>
          </a:p>
          <a:p>
            <a:pPr marL="174625" indent="-174625">
              <a:buFontTx/>
              <a:buChar char="•"/>
            </a:pPr>
            <a:r>
              <a:rPr lang="en-GB" sz="1800" b="0"/>
              <a:t>5,000 Olympic Family</a:t>
            </a:r>
          </a:p>
          <a:p>
            <a:pPr marL="174625" indent="-174625">
              <a:buFontTx/>
              <a:buChar char="•"/>
            </a:pPr>
            <a:r>
              <a:rPr lang="en-GB" sz="1800" b="0"/>
              <a:t>17,800 athletes &amp; team officials</a:t>
            </a:r>
          </a:p>
          <a:p>
            <a:pPr marL="174625" indent="-174625">
              <a:buFontTx/>
              <a:buChar char="•"/>
            </a:pPr>
            <a:r>
              <a:rPr lang="en-GB" sz="1800" b="0"/>
              <a:t>22,000 media</a:t>
            </a:r>
          </a:p>
          <a:p>
            <a:pPr marL="174625" indent="-174625">
              <a:buFontTx/>
              <a:buChar char="•"/>
            </a:pPr>
            <a:r>
              <a:rPr lang="en-GB" sz="1800" b="0"/>
              <a:t>8 million tickets sold</a:t>
            </a:r>
          </a:p>
        </p:txBody>
      </p:sp>
      <p:sp>
        <p:nvSpPr>
          <p:cNvPr id="3076" name="Rectangle 4"/>
          <p:cNvSpPr>
            <a:spLocks noChangeArrowheads="1"/>
          </p:cNvSpPr>
          <p:nvPr/>
        </p:nvSpPr>
        <p:spPr bwMode="auto">
          <a:xfrm>
            <a:off x="250825" y="4005263"/>
            <a:ext cx="7197725" cy="1584325"/>
          </a:xfrm>
          <a:prstGeom prst="rect">
            <a:avLst/>
          </a:prstGeom>
          <a:noFill/>
          <a:ln w="9525">
            <a:noFill/>
            <a:miter lim="800000"/>
            <a:headEnd/>
            <a:tailEnd/>
          </a:ln>
        </p:spPr>
        <p:txBody>
          <a:bodyPr lIns="0" tIns="0" rIns="0" bIns="0"/>
          <a:lstStyle/>
          <a:p>
            <a:pPr marL="174625" indent="-174625">
              <a:buFontTx/>
              <a:buChar char="•"/>
            </a:pPr>
            <a:r>
              <a:rPr lang="en-GB" sz="1800" b="0"/>
              <a:t>147 countries</a:t>
            </a:r>
          </a:p>
          <a:p>
            <a:pPr marL="174625" indent="-174625">
              <a:buFontTx/>
              <a:buChar char="•"/>
            </a:pPr>
            <a:r>
              <a:rPr lang="en-GB" sz="1800" b="0"/>
              <a:t>1,000 Paralympic Family</a:t>
            </a:r>
          </a:p>
          <a:p>
            <a:pPr marL="174625" indent="-174625">
              <a:buFontTx/>
              <a:buChar char="•"/>
            </a:pPr>
            <a:r>
              <a:rPr lang="en-GB" sz="1800" b="0"/>
              <a:t>4,000 athletes &amp; team officials</a:t>
            </a:r>
          </a:p>
          <a:p>
            <a:pPr marL="174625" indent="-174625">
              <a:buFontTx/>
              <a:buChar char="•"/>
            </a:pPr>
            <a:r>
              <a:rPr lang="en-GB" sz="1800" b="0"/>
              <a:t>4,000 media</a:t>
            </a:r>
          </a:p>
          <a:p>
            <a:pPr marL="174625" indent="-174625">
              <a:buFontTx/>
              <a:buChar char="•"/>
            </a:pPr>
            <a:r>
              <a:rPr lang="en-GB" sz="1800" b="0"/>
              <a:t>2 million tickets sold</a:t>
            </a:r>
          </a:p>
        </p:txBody>
      </p:sp>
      <p:sp>
        <p:nvSpPr>
          <p:cNvPr id="3077" name="Rectangle 5"/>
          <p:cNvSpPr>
            <a:spLocks noChangeArrowheads="1"/>
          </p:cNvSpPr>
          <p:nvPr/>
        </p:nvSpPr>
        <p:spPr bwMode="auto">
          <a:xfrm>
            <a:off x="250825" y="3068638"/>
            <a:ext cx="6049963" cy="360362"/>
          </a:xfrm>
          <a:prstGeom prst="rect">
            <a:avLst/>
          </a:prstGeom>
          <a:noFill/>
          <a:ln w="9525">
            <a:noFill/>
            <a:miter lim="800000"/>
            <a:headEnd/>
            <a:tailEnd/>
          </a:ln>
        </p:spPr>
        <p:txBody>
          <a:bodyPr lIns="0" tIns="0" rIns="0" bIns="0"/>
          <a:lstStyle/>
          <a:p>
            <a:r>
              <a:rPr lang="en-GB" sz="2400">
                <a:solidFill>
                  <a:schemeClr val="accent1"/>
                </a:solidFill>
              </a:rPr>
              <a:t>The Paralympic Games - two weeks later</a:t>
            </a:r>
          </a:p>
        </p:txBody>
      </p:sp>
      <p:sp>
        <p:nvSpPr>
          <p:cNvPr id="3078" name="Rectangle 6"/>
          <p:cNvSpPr>
            <a:spLocks noChangeArrowheads="1"/>
          </p:cNvSpPr>
          <p:nvPr/>
        </p:nvSpPr>
        <p:spPr bwMode="auto">
          <a:xfrm>
            <a:off x="179388" y="5805488"/>
            <a:ext cx="8497887" cy="747712"/>
          </a:xfrm>
          <a:prstGeom prst="rect">
            <a:avLst/>
          </a:prstGeom>
          <a:noFill/>
          <a:ln w="9525">
            <a:noFill/>
            <a:miter lim="800000"/>
            <a:headEnd/>
            <a:tailEnd/>
          </a:ln>
        </p:spPr>
        <p:txBody>
          <a:bodyPr lIns="0" tIns="0" rIns="0" bIns="0"/>
          <a:lstStyle/>
          <a:p>
            <a:pPr marL="342900" indent="-342900"/>
            <a:r>
              <a:rPr lang="en-GB" b="0"/>
              <a:t>100,000 workforce including volunteers 4 billion global </a:t>
            </a:r>
          </a:p>
          <a:p>
            <a:pPr marL="342900" indent="-342900"/>
            <a:r>
              <a:rPr lang="en-GB" b="0"/>
              <a:t>audience</a:t>
            </a:r>
            <a:endParaRPr lang="en-GB" sz="2400" b="0"/>
          </a:p>
        </p:txBody>
      </p:sp>
      <p:pic>
        <p:nvPicPr>
          <p:cNvPr id="3079" name="Picture 7"/>
          <p:cNvPicPr>
            <a:picLocks noChangeAspect="1" noChangeArrowheads="1"/>
          </p:cNvPicPr>
          <p:nvPr/>
        </p:nvPicPr>
        <p:blipFill>
          <a:blip r:embed="rId3" cstate="print"/>
          <a:srcRect/>
          <a:stretch>
            <a:fillRect/>
          </a:stretch>
        </p:blipFill>
        <p:spPr bwMode="auto">
          <a:xfrm>
            <a:off x="6516688" y="3429000"/>
            <a:ext cx="2627312" cy="3429000"/>
          </a:xfrm>
          <a:prstGeom prst="rect">
            <a:avLst/>
          </a:prstGeom>
          <a:noFill/>
          <a:ln w="9525">
            <a:noFill/>
            <a:miter lim="800000"/>
            <a:headEnd/>
            <a:tailEnd/>
          </a:ln>
        </p:spPr>
      </p:pic>
      <p:pic>
        <p:nvPicPr>
          <p:cNvPr id="3080" name="Picture 8"/>
          <p:cNvPicPr>
            <a:picLocks noChangeAspect="1" noChangeArrowheads="1"/>
          </p:cNvPicPr>
          <p:nvPr/>
        </p:nvPicPr>
        <p:blipFill>
          <a:blip r:embed="rId4" cstate="print"/>
          <a:srcRect/>
          <a:stretch>
            <a:fillRect/>
          </a:stretch>
        </p:blipFill>
        <p:spPr bwMode="auto">
          <a:xfrm>
            <a:off x="6516688" y="0"/>
            <a:ext cx="2627312"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7013" y="223838"/>
            <a:ext cx="7302500" cy="360362"/>
          </a:xfrm>
        </p:spPr>
        <p:txBody>
          <a:bodyPr/>
          <a:lstStyle/>
          <a:p>
            <a:r>
              <a:rPr lang="en-GB" sz="2400" b="1" smtClean="0"/>
              <a:t>Broxbourne White Water Canoe Centre</a:t>
            </a:r>
          </a:p>
        </p:txBody>
      </p:sp>
      <p:pic>
        <p:nvPicPr>
          <p:cNvPr id="25603" name="Picture 2"/>
          <p:cNvPicPr>
            <a:picLocks noGrp="1" noChangeAspect="1" noChangeArrowheads="1"/>
          </p:cNvPicPr>
          <p:nvPr>
            <p:ph idx="1"/>
          </p:nvPr>
        </p:nvPicPr>
        <p:blipFill>
          <a:blip r:embed="rId2" cstate="print"/>
          <a:srcRect/>
          <a:stretch>
            <a:fillRect/>
          </a:stretch>
        </p:blipFill>
        <p:spPr>
          <a:xfrm>
            <a:off x="0" y="877888"/>
            <a:ext cx="10358438" cy="664845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4118" y="188726"/>
            <a:ext cx="7314453" cy="420874"/>
          </a:xfrm>
        </p:spPr>
        <p:txBody>
          <a:bodyPr/>
          <a:lstStyle/>
          <a:p>
            <a:r>
              <a:rPr lang="en-US" sz="2400" b="1" dirty="0" smtClean="0"/>
              <a:t>IBC/MPC</a:t>
            </a:r>
          </a:p>
        </p:txBody>
      </p:sp>
      <p:pic>
        <p:nvPicPr>
          <p:cNvPr id="23555" name="Picture 3" descr="N:\02-03_Marketing\05_Corp-Projects\2011-2012\2011-107-MilestonesCompletion\01_Images\Part three the new Olympic Park\IBCMPC\110324_ODA_MDA_AC_095_HI.JPG"/>
          <p:cNvPicPr>
            <a:picLocks noGrp="1" noChangeAspect="1" noChangeArrowheads="1"/>
          </p:cNvPicPr>
          <p:nvPr>
            <p:ph idx="1"/>
          </p:nvPr>
        </p:nvPicPr>
        <p:blipFill>
          <a:blip r:embed="rId3" cstate="print"/>
          <a:srcRect/>
          <a:stretch>
            <a:fillRect/>
          </a:stretch>
        </p:blipFill>
        <p:spPr>
          <a:xfrm>
            <a:off x="0" y="860612"/>
            <a:ext cx="9144000" cy="665937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smtClean="0"/>
          </a:p>
        </p:txBody>
      </p:sp>
      <p:pic>
        <p:nvPicPr>
          <p:cNvPr id="26627" name="Picture 4"/>
          <p:cNvPicPr>
            <a:picLocks noGrp="1" noChangeAspect="1" noChangeArrowheads="1"/>
          </p:cNvPicPr>
          <p:nvPr>
            <p:ph type="body"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smtClean="0"/>
          </a:p>
        </p:txBody>
      </p:sp>
      <p:sp>
        <p:nvSpPr>
          <p:cNvPr id="27651" name="Rectangle 3"/>
          <p:cNvSpPr>
            <a:spLocks noGrp="1" noChangeArrowheads="1"/>
          </p:cNvSpPr>
          <p:nvPr>
            <p:ph type="body" idx="1"/>
          </p:nvPr>
        </p:nvSpPr>
        <p:spPr/>
        <p:txBody>
          <a:bodyPr/>
          <a:lstStyle/>
          <a:p>
            <a:endParaRPr lang="en-US" smtClean="0"/>
          </a:p>
        </p:txBody>
      </p:sp>
      <p:pic>
        <p:nvPicPr>
          <p:cNvPr id="27652" name="Picture 5"/>
          <p:cNvPicPr>
            <a:picLocks noChangeAspect="1" noChangeArrowheads="1"/>
          </p:cNvPicPr>
          <p:nvPr/>
        </p:nvPicPr>
        <p:blipFill>
          <a:blip r:embed="rId3" cstate="print"/>
          <a:srcRect/>
          <a:stretch>
            <a:fillRect/>
          </a:stretch>
        </p:blipFill>
        <p:spPr bwMode="auto">
          <a:xfrm>
            <a:off x="0" y="0"/>
            <a:ext cx="94757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lstStyle/>
          <a:p>
            <a:endParaRPr lang="en-US" smtClean="0"/>
          </a:p>
        </p:txBody>
      </p:sp>
      <p:sp>
        <p:nvSpPr>
          <p:cNvPr id="28675" name="Subtitle 2"/>
          <p:cNvSpPr>
            <a:spLocks noGrp="1"/>
          </p:cNvSpPr>
          <p:nvPr>
            <p:ph type="subTitle" idx="1"/>
          </p:nvPr>
        </p:nvSpPr>
        <p:spPr/>
        <p:txBody>
          <a:bodyPr/>
          <a:lstStyle/>
          <a:p>
            <a:endParaRPr lang="en-US" smtClean="0"/>
          </a:p>
        </p:txBody>
      </p:sp>
      <p:pic>
        <p:nvPicPr>
          <p:cNvPr id="4" name="Picture 2" descr="\\Sportlon-s16\Home\cjopson\Documents\Sochi\presentation\View 002.jpg"/>
          <p:cNvPicPr>
            <a:picLocks noChangeAspect="1" noChangeArrowheads="1"/>
          </p:cNvPicPr>
          <p:nvPr/>
        </p:nvPicPr>
        <p:blipFill>
          <a:blip r:embed="rId2" cstate="print"/>
          <a:srcRect/>
          <a:stretch>
            <a:fillRect/>
          </a:stretch>
        </p:blipFill>
        <p:spPr bwMode="auto">
          <a:xfrm>
            <a:off x="0" y="0"/>
            <a:ext cx="24158575" cy="6891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2222E-6 2.64129E-6 L -1.65538 0.00576 " pathEditMode="relative" rAng="0" ptsTypes="AA">
                                      <p:cBhvr>
                                        <p:cTn id="6" dur="5000" fill="hold"/>
                                        <p:tgtEl>
                                          <p:spTgt spid="4"/>
                                        </p:tgtEl>
                                        <p:attrNameLst>
                                          <p:attrName>ppt_x</p:attrName>
                                          <p:attrName>ppt_y</p:attrName>
                                        </p:attrNameLst>
                                      </p:cBhvr>
                                      <p:rCtr x="-828"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6538" y="233363"/>
            <a:ext cx="7319962" cy="360362"/>
          </a:xfrm>
        </p:spPr>
        <p:txBody>
          <a:bodyPr/>
          <a:lstStyle/>
          <a:p>
            <a:r>
              <a:rPr lang="en-US" sz="2400" b="1" smtClean="0"/>
              <a:t>Utilities</a:t>
            </a:r>
          </a:p>
        </p:txBody>
      </p:sp>
      <p:sp>
        <p:nvSpPr>
          <p:cNvPr id="29699" name="Rectangle 3"/>
          <p:cNvSpPr>
            <a:spLocks noGrp="1" noChangeArrowheads="1"/>
          </p:cNvSpPr>
          <p:nvPr>
            <p:ph type="body" idx="1"/>
          </p:nvPr>
        </p:nvSpPr>
        <p:spPr/>
        <p:txBody>
          <a:bodyPr/>
          <a:lstStyle/>
          <a:p>
            <a:endParaRPr lang="en-US" smtClean="0"/>
          </a:p>
        </p:txBody>
      </p:sp>
      <p:pic>
        <p:nvPicPr>
          <p:cNvPr id="29700" name="Picture 2"/>
          <p:cNvPicPr>
            <a:picLocks noChangeAspect="1" noChangeArrowheads="1"/>
          </p:cNvPicPr>
          <p:nvPr/>
        </p:nvPicPr>
        <p:blipFill>
          <a:blip r:embed="rId3" cstate="print"/>
          <a:srcRect/>
          <a:stretch>
            <a:fillRect/>
          </a:stretch>
        </p:blipFill>
        <p:spPr bwMode="auto">
          <a:xfrm>
            <a:off x="0" y="752475"/>
            <a:ext cx="9144000" cy="610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0656" y="1219667"/>
            <a:ext cx="3205909" cy="360362"/>
          </a:xfrm>
        </p:spPr>
        <p:txBody>
          <a:bodyPr/>
          <a:lstStyle/>
          <a:p>
            <a:r>
              <a:rPr lang="en-US" sz="2400" b="1" dirty="0" smtClean="0">
                <a:latin typeface="+mn-lt"/>
              </a:rPr>
              <a:t>The </a:t>
            </a:r>
            <a:r>
              <a:rPr lang="en-US" sz="2400" b="1" dirty="0" err="1" smtClean="0">
                <a:latin typeface="+mn-lt"/>
              </a:rPr>
              <a:t>ArcelorMittal</a:t>
            </a:r>
            <a:r>
              <a:rPr lang="en-US" sz="2400" b="1" dirty="0" smtClean="0">
                <a:latin typeface="+mn-lt"/>
              </a:rPr>
              <a:t> Orbit</a:t>
            </a:r>
          </a:p>
        </p:txBody>
      </p:sp>
      <p:pic>
        <p:nvPicPr>
          <p:cNvPr id="1026" name="Picture 2" descr="\\oda.london2012.intn\home\Cath.Pert\Images\111205_LOCOG_AC_104.jpg"/>
          <p:cNvPicPr>
            <a:picLocks noChangeAspect="1" noChangeArrowheads="1"/>
          </p:cNvPicPr>
          <p:nvPr/>
        </p:nvPicPr>
        <p:blipFill>
          <a:blip r:embed="rId3" cstate="print"/>
          <a:srcRect/>
          <a:stretch>
            <a:fillRect/>
          </a:stretch>
        </p:blipFill>
        <p:spPr bwMode="auto">
          <a:xfrm>
            <a:off x="4094543" y="-107577"/>
            <a:ext cx="5049457" cy="757372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6538" y="242515"/>
            <a:ext cx="7319962" cy="360362"/>
          </a:xfrm>
        </p:spPr>
        <p:txBody>
          <a:bodyPr/>
          <a:lstStyle/>
          <a:p>
            <a:r>
              <a:rPr lang="en-US" sz="2400" b="1" dirty="0" smtClean="0"/>
              <a:t>Stratford Regional Station</a:t>
            </a:r>
          </a:p>
        </p:txBody>
      </p:sp>
      <p:sp>
        <p:nvSpPr>
          <p:cNvPr id="29699" name="Rectangle 3"/>
          <p:cNvSpPr>
            <a:spLocks noGrp="1" noChangeArrowheads="1"/>
          </p:cNvSpPr>
          <p:nvPr>
            <p:ph type="body" idx="1"/>
          </p:nvPr>
        </p:nvSpPr>
        <p:spPr/>
        <p:txBody>
          <a:bodyPr/>
          <a:lstStyle/>
          <a:p>
            <a:endParaRPr lang="en-US" smtClean="0"/>
          </a:p>
        </p:txBody>
      </p:sp>
      <p:pic>
        <p:nvPicPr>
          <p:cNvPr id="29700" name="Picture 5" descr="N:\02-03_Marketing\05_Corp-Projects\2011-2012\2011-107-MilestonesCompletion\01_Images\20110623 additions\Pg 78 transport_2nd small.JPG"/>
          <p:cNvPicPr>
            <a:picLocks noChangeAspect="1" noChangeArrowheads="1"/>
          </p:cNvPicPr>
          <p:nvPr/>
        </p:nvPicPr>
        <p:blipFill>
          <a:blip r:embed="rId3" cstate="print"/>
          <a:srcRect/>
          <a:stretch>
            <a:fillRect/>
          </a:stretch>
        </p:blipFill>
        <p:spPr bwMode="auto">
          <a:xfrm>
            <a:off x="-1958975" y="874432"/>
            <a:ext cx="12960350" cy="8640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63" y="233549"/>
            <a:ext cx="3971925" cy="800100"/>
          </a:xfrm>
        </p:spPr>
        <p:txBody>
          <a:bodyPr/>
          <a:lstStyle/>
          <a:p>
            <a:pPr>
              <a:defRPr/>
            </a:pPr>
            <a:r>
              <a:rPr lang="en-GB" sz="2400" b="1" dirty="0" smtClean="0"/>
              <a:t>Employment – creating job &amp; training opportunities</a:t>
            </a:r>
            <a:r>
              <a:rPr lang="en-GB" dirty="0" smtClean="0"/>
              <a:t/>
            </a:r>
            <a:br>
              <a:rPr lang="en-GB" dirty="0" smtClean="0"/>
            </a:br>
            <a:endParaRPr lang="en-GB" dirty="0"/>
          </a:p>
        </p:txBody>
      </p:sp>
      <p:sp>
        <p:nvSpPr>
          <p:cNvPr id="30723" name="Content Placeholder 2"/>
          <p:cNvSpPr>
            <a:spLocks noGrp="1"/>
          </p:cNvSpPr>
          <p:nvPr>
            <p:ph idx="1"/>
          </p:nvPr>
        </p:nvSpPr>
        <p:spPr>
          <a:xfrm>
            <a:off x="311150" y="952500"/>
            <a:ext cx="4235450" cy="5534025"/>
          </a:xfrm>
        </p:spPr>
        <p:txBody>
          <a:bodyPr/>
          <a:lstStyle/>
          <a:p>
            <a:endParaRPr lang="en-GB" b="1" dirty="0" smtClean="0"/>
          </a:p>
          <a:p>
            <a:endParaRPr lang="en-GB" sz="1800" dirty="0" smtClean="0"/>
          </a:p>
          <a:p>
            <a:r>
              <a:rPr lang="en-GB" sz="1800" dirty="0" smtClean="0"/>
              <a:t>40,000 - have worked on the Olympic   Park and Olympic Village during the Big Build phase of the project</a:t>
            </a:r>
          </a:p>
          <a:p>
            <a:endParaRPr lang="en-GB" sz="1800" dirty="0" smtClean="0"/>
          </a:p>
          <a:p>
            <a:r>
              <a:rPr lang="en-GB" sz="1800" dirty="0" smtClean="0"/>
              <a:t>25% - approximately one in five people are from the five Host boroughs – Greenwich, Hackney, Newham, Tower Hamlets, Waltham Forest</a:t>
            </a:r>
          </a:p>
          <a:p>
            <a:endParaRPr lang="en-GB" sz="1800" dirty="0" smtClean="0"/>
          </a:p>
          <a:p>
            <a:r>
              <a:rPr lang="en-GB" sz="1800" dirty="0" smtClean="0"/>
              <a:t>13 % - Previously unemployed</a:t>
            </a:r>
          </a:p>
          <a:p>
            <a:endParaRPr lang="en-GB" sz="1800" dirty="0" smtClean="0"/>
          </a:p>
          <a:p>
            <a:r>
              <a:rPr lang="en-GB" sz="1800" dirty="0" smtClean="0"/>
              <a:t>457 - apprentices have worked on the project</a:t>
            </a:r>
          </a:p>
          <a:p>
            <a:endParaRPr lang="en-GB" dirty="0" smtClean="0"/>
          </a:p>
        </p:txBody>
      </p:sp>
      <p:pic>
        <p:nvPicPr>
          <p:cNvPr id="30724" name="Picture 3" descr="Ferguson"/>
          <p:cNvPicPr>
            <a:picLocks noChangeAspect="1" noChangeArrowheads="1"/>
          </p:cNvPicPr>
          <p:nvPr/>
        </p:nvPicPr>
        <p:blipFill>
          <a:blip r:embed="rId2" cstate="print"/>
          <a:srcRect/>
          <a:stretch>
            <a:fillRect/>
          </a:stretch>
        </p:blipFill>
        <p:spPr bwMode="auto">
          <a:xfrm>
            <a:off x="4614863" y="0"/>
            <a:ext cx="45291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a:off x="3851275" y="3284538"/>
            <a:ext cx="3910013" cy="2239962"/>
            <a:chOff x="1902" y="2023"/>
            <a:chExt cx="2463" cy="1411"/>
          </a:xfrm>
        </p:grpSpPr>
        <p:sp>
          <p:nvSpPr>
            <p:cNvPr id="4130" name="Line 3"/>
            <p:cNvSpPr>
              <a:spLocks noChangeShapeType="1"/>
            </p:cNvSpPr>
            <p:nvPr/>
          </p:nvSpPr>
          <p:spPr bwMode="auto">
            <a:xfrm flipV="1">
              <a:off x="3239" y="2023"/>
              <a:ext cx="0" cy="674"/>
            </a:xfrm>
            <a:prstGeom prst="line">
              <a:avLst/>
            </a:prstGeom>
            <a:noFill/>
            <a:ln w="19050">
              <a:solidFill>
                <a:schemeClr val="tx1"/>
              </a:solidFill>
              <a:prstDash val="dash"/>
              <a:round/>
              <a:headEnd/>
              <a:tailEnd/>
            </a:ln>
          </p:spPr>
          <p:txBody>
            <a:bodyPr/>
            <a:lstStyle/>
            <a:p>
              <a:endParaRPr lang="en-GB"/>
            </a:p>
          </p:txBody>
        </p:sp>
        <p:sp>
          <p:nvSpPr>
            <p:cNvPr id="4131" name="Line 4"/>
            <p:cNvSpPr>
              <a:spLocks noChangeShapeType="1"/>
            </p:cNvSpPr>
            <p:nvPr/>
          </p:nvSpPr>
          <p:spPr bwMode="auto">
            <a:xfrm>
              <a:off x="1902" y="2761"/>
              <a:ext cx="216" cy="0"/>
            </a:xfrm>
            <a:prstGeom prst="line">
              <a:avLst/>
            </a:prstGeom>
            <a:noFill/>
            <a:ln w="19050">
              <a:solidFill>
                <a:schemeClr val="tx1"/>
              </a:solidFill>
              <a:round/>
              <a:headEnd/>
              <a:tailEnd/>
            </a:ln>
          </p:spPr>
          <p:txBody>
            <a:bodyPr/>
            <a:lstStyle/>
            <a:p>
              <a:endParaRPr lang="en-GB"/>
            </a:p>
          </p:txBody>
        </p:sp>
        <p:sp>
          <p:nvSpPr>
            <p:cNvPr id="4132" name="AutoShape 5"/>
            <p:cNvSpPr>
              <a:spLocks noChangeArrowheads="1"/>
            </p:cNvSpPr>
            <p:nvPr/>
          </p:nvSpPr>
          <p:spPr bwMode="auto">
            <a:xfrm>
              <a:off x="2115" y="2453"/>
              <a:ext cx="2237" cy="612"/>
            </a:xfrm>
            <a:prstGeom prst="actionButtonBlank">
              <a:avLst/>
            </a:prstGeom>
            <a:solidFill>
              <a:srgbClr val="3366FF"/>
            </a:solidFill>
            <a:ln w="9525">
              <a:noFill/>
              <a:miter lim="800000"/>
              <a:headEnd/>
              <a:tailEnd/>
            </a:ln>
          </p:spPr>
          <p:txBody>
            <a:bodyPr wrap="none" anchor="ctr"/>
            <a:lstStyle/>
            <a:p>
              <a:pPr algn="r"/>
              <a:endParaRPr lang="en-US"/>
            </a:p>
          </p:txBody>
        </p:sp>
        <p:sp>
          <p:nvSpPr>
            <p:cNvPr id="4133" name="Text Box 6"/>
            <p:cNvSpPr txBox="1">
              <a:spLocks noChangeArrowheads="1"/>
            </p:cNvSpPr>
            <p:nvPr/>
          </p:nvSpPr>
          <p:spPr bwMode="auto">
            <a:xfrm>
              <a:off x="2842" y="2463"/>
              <a:ext cx="758" cy="577"/>
            </a:xfrm>
            <a:prstGeom prst="rect">
              <a:avLst/>
            </a:prstGeom>
            <a:noFill/>
            <a:ln w="9525">
              <a:noFill/>
              <a:miter lim="800000"/>
              <a:headEnd/>
              <a:tailEnd/>
            </a:ln>
          </p:spPr>
          <p:txBody>
            <a:bodyPr wrap="none">
              <a:spAutoFit/>
            </a:bodyPr>
            <a:lstStyle/>
            <a:p>
              <a:pPr algn="ctr" eaLnBrk="0" hangingPunct="0"/>
              <a:r>
                <a:rPr lang="en-GB" sz="1800">
                  <a:solidFill>
                    <a:schemeClr val="bg1"/>
                  </a:solidFill>
                </a:rPr>
                <a:t>Olympic</a:t>
              </a:r>
            </a:p>
            <a:p>
              <a:pPr algn="ctr" eaLnBrk="0" hangingPunct="0"/>
              <a:r>
                <a:rPr lang="en-GB" sz="1800">
                  <a:solidFill>
                    <a:schemeClr val="bg1"/>
                  </a:solidFill>
                </a:rPr>
                <a:t>Delivery</a:t>
              </a:r>
            </a:p>
            <a:p>
              <a:pPr algn="ctr" eaLnBrk="0" hangingPunct="0"/>
              <a:r>
                <a:rPr lang="en-GB" sz="1800">
                  <a:solidFill>
                    <a:schemeClr val="bg1"/>
                  </a:solidFill>
                </a:rPr>
                <a:t>Authority</a:t>
              </a:r>
            </a:p>
          </p:txBody>
        </p:sp>
        <p:grpSp>
          <p:nvGrpSpPr>
            <p:cNvPr id="4134" name="Group 7"/>
            <p:cNvGrpSpPr>
              <a:grpSpLocks/>
            </p:cNvGrpSpPr>
            <p:nvPr/>
          </p:nvGrpSpPr>
          <p:grpSpPr bwMode="auto">
            <a:xfrm>
              <a:off x="2103" y="3065"/>
              <a:ext cx="771" cy="346"/>
              <a:chOff x="3197" y="2028"/>
              <a:chExt cx="1052" cy="612"/>
            </a:xfrm>
          </p:grpSpPr>
          <p:sp>
            <p:nvSpPr>
              <p:cNvPr id="4141" name="AutoShape 8"/>
              <p:cNvSpPr>
                <a:spLocks noChangeArrowheads="1"/>
              </p:cNvSpPr>
              <p:nvPr/>
            </p:nvSpPr>
            <p:spPr bwMode="auto">
              <a:xfrm>
                <a:off x="3215" y="2028"/>
                <a:ext cx="1015" cy="612"/>
              </a:xfrm>
              <a:prstGeom prst="actionButtonBlank">
                <a:avLst/>
              </a:prstGeom>
              <a:solidFill>
                <a:schemeClr val="hlink"/>
              </a:solidFill>
              <a:ln w="9525">
                <a:noFill/>
                <a:miter lim="800000"/>
                <a:headEnd/>
                <a:tailEnd/>
              </a:ln>
            </p:spPr>
            <p:txBody>
              <a:bodyPr wrap="none" anchor="ctr"/>
              <a:lstStyle/>
              <a:p>
                <a:pPr algn="r"/>
                <a:endParaRPr lang="en-US"/>
              </a:p>
            </p:txBody>
          </p:sp>
          <p:sp>
            <p:nvSpPr>
              <p:cNvPr id="4142" name="Text Box 9"/>
              <p:cNvSpPr txBox="1">
                <a:spLocks noChangeArrowheads="1"/>
              </p:cNvSpPr>
              <p:nvPr/>
            </p:nvSpPr>
            <p:spPr bwMode="auto">
              <a:xfrm>
                <a:off x="3197" y="2141"/>
                <a:ext cx="1052" cy="306"/>
              </a:xfrm>
              <a:prstGeom prst="rect">
                <a:avLst/>
              </a:prstGeom>
              <a:noFill/>
              <a:ln w="9525">
                <a:noFill/>
                <a:miter lim="800000"/>
                <a:headEnd/>
                <a:tailEnd/>
              </a:ln>
            </p:spPr>
            <p:txBody>
              <a:bodyPr>
                <a:spAutoFit/>
              </a:bodyPr>
              <a:lstStyle/>
              <a:p>
                <a:pPr algn="ctr" eaLnBrk="0" hangingPunct="0"/>
                <a:r>
                  <a:rPr lang="en-GB" sz="1200">
                    <a:solidFill>
                      <a:schemeClr val="bg1"/>
                    </a:solidFill>
                  </a:rPr>
                  <a:t>Infrastructure</a:t>
                </a:r>
              </a:p>
            </p:txBody>
          </p:sp>
        </p:grpSp>
        <p:grpSp>
          <p:nvGrpSpPr>
            <p:cNvPr id="4135" name="Group 10"/>
            <p:cNvGrpSpPr>
              <a:grpSpLocks/>
            </p:cNvGrpSpPr>
            <p:nvPr/>
          </p:nvGrpSpPr>
          <p:grpSpPr bwMode="auto">
            <a:xfrm>
              <a:off x="2848" y="3065"/>
              <a:ext cx="771" cy="369"/>
              <a:chOff x="3197" y="2028"/>
              <a:chExt cx="1052" cy="653"/>
            </a:xfrm>
          </p:grpSpPr>
          <p:sp>
            <p:nvSpPr>
              <p:cNvPr id="4139" name="AutoShape 11"/>
              <p:cNvSpPr>
                <a:spLocks noChangeArrowheads="1"/>
              </p:cNvSpPr>
              <p:nvPr/>
            </p:nvSpPr>
            <p:spPr bwMode="auto">
              <a:xfrm>
                <a:off x="3215" y="2028"/>
                <a:ext cx="1015" cy="612"/>
              </a:xfrm>
              <a:prstGeom prst="actionButtonBlank">
                <a:avLst/>
              </a:prstGeom>
              <a:solidFill>
                <a:schemeClr val="hlink"/>
              </a:solidFill>
              <a:ln w="9525">
                <a:noFill/>
                <a:miter lim="800000"/>
                <a:headEnd/>
                <a:tailEnd/>
              </a:ln>
            </p:spPr>
            <p:txBody>
              <a:bodyPr wrap="none" anchor="ctr"/>
              <a:lstStyle/>
              <a:p>
                <a:pPr algn="r"/>
                <a:endParaRPr lang="en-US"/>
              </a:p>
            </p:txBody>
          </p:sp>
          <p:sp>
            <p:nvSpPr>
              <p:cNvPr id="4140" name="Text Box 12"/>
              <p:cNvSpPr txBox="1">
                <a:spLocks noChangeArrowheads="1"/>
              </p:cNvSpPr>
              <p:nvPr/>
            </p:nvSpPr>
            <p:spPr bwMode="auto">
              <a:xfrm>
                <a:off x="3197" y="2141"/>
                <a:ext cx="1052" cy="540"/>
              </a:xfrm>
              <a:prstGeom prst="rect">
                <a:avLst/>
              </a:prstGeom>
              <a:noFill/>
              <a:ln w="9525">
                <a:noFill/>
                <a:miter lim="800000"/>
                <a:headEnd/>
                <a:tailEnd/>
              </a:ln>
            </p:spPr>
            <p:txBody>
              <a:bodyPr tIns="0" bIns="118800">
                <a:spAutoFit/>
              </a:bodyPr>
              <a:lstStyle/>
              <a:p>
                <a:pPr algn="ctr" eaLnBrk="0" hangingPunct="0"/>
                <a:r>
                  <a:rPr lang="en-GB" sz="1200">
                    <a:solidFill>
                      <a:schemeClr val="bg1"/>
                    </a:solidFill>
                  </a:rPr>
                  <a:t>Design &amp; Construction</a:t>
                </a:r>
              </a:p>
            </p:txBody>
          </p:sp>
        </p:grpSp>
        <p:grpSp>
          <p:nvGrpSpPr>
            <p:cNvPr id="4136" name="Group 13"/>
            <p:cNvGrpSpPr>
              <a:grpSpLocks/>
            </p:cNvGrpSpPr>
            <p:nvPr/>
          </p:nvGrpSpPr>
          <p:grpSpPr bwMode="auto">
            <a:xfrm>
              <a:off x="3594" y="3065"/>
              <a:ext cx="771" cy="346"/>
              <a:chOff x="3197" y="2028"/>
              <a:chExt cx="1052" cy="612"/>
            </a:xfrm>
          </p:grpSpPr>
          <p:sp>
            <p:nvSpPr>
              <p:cNvPr id="4137" name="AutoShape 14"/>
              <p:cNvSpPr>
                <a:spLocks noChangeArrowheads="1"/>
              </p:cNvSpPr>
              <p:nvPr/>
            </p:nvSpPr>
            <p:spPr bwMode="auto">
              <a:xfrm>
                <a:off x="3215" y="2028"/>
                <a:ext cx="1015" cy="612"/>
              </a:xfrm>
              <a:prstGeom prst="actionButtonBlank">
                <a:avLst/>
              </a:prstGeom>
              <a:solidFill>
                <a:schemeClr val="hlink"/>
              </a:solidFill>
              <a:ln w="9525">
                <a:noFill/>
                <a:miter lim="800000"/>
                <a:headEnd/>
                <a:tailEnd/>
              </a:ln>
            </p:spPr>
            <p:txBody>
              <a:bodyPr wrap="none" anchor="ctr"/>
              <a:lstStyle/>
              <a:p>
                <a:pPr algn="r"/>
                <a:endParaRPr lang="en-US"/>
              </a:p>
            </p:txBody>
          </p:sp>
          <p:sp>
            <p:nvSpPr>
              <p:cNvPr id="4138" name="Text Box 15"/>
              <p:cNvSpPr txBox="1">
                <a:spLocks noChangeArrowheads="1"/>
              </p:cNvSpPr>
              <p:nvPr/>
            </p:nvSpPr>
            <p:spPr bwMode="auto">
              <a:xfrm>
                <a:off x="3197" y="2141"/>
                <a:ext cx="1052" cy="306"/>
              </a:xfrm>
              <a:prstGeom prst="rect">
                <a:avLst/>
              </a:prstGeom>
              <a:noFill/>
              <a:ln w="9525">
                <a:noFill/>
                <a:miter lim="800000"/>
                <a:headEnd/>
                <a:tailEnd/>
              </a:ln>
            </p:spPr>
            <p:txBody>
              <a:bodyPr>
                <a:spAutoFit/>
              </a:bodyPr>
              <a:lstStyle/>
              <a:p>
                <a:pPr algn="ctr" eaLnBrk="0" hangingPunct="0"/>
                <a:r>
                  <a:rPr lang="en-GB" sz="1200">
                    <a:solidFill>
                      <a:schemeClr val="bg1"/>
                    </a:solidFill>
                  </a:rPr>
                  <a:t>Transport</a:t>
                </a:r>
              </a:p>
            </p:txBody>
          </p:sp>
        </p:grpSp>
      </p:grpSp>
      <p:sp>
        <p:nvSpPr>
          <p:cNvPr id="4099" name="Line 16"/>
          <p:cNvSpPr>
            <a:spLocks noChangeShapeType="1"/>
          </p:cNvSpPr>
          <p:nvPr/>
        </p:nvSpPr>
        <p:spPr bwMode="auto">
          <a:xfrm>
            <a:off x="1968500" y="4408488"/>
            <a:ext cx="423863" cy="0"/>
          </a:xfrm>
          <a:prstGeom prst="line">
            <a:avLst/>
          </a:prstGeom>
          <a:noFill/>
          <a:ln w="19050">
            <a:solidFill>
              <a:schemeClr val="tx1"/>
            </a:solidFill>
            <a:round/>
            <a:headEnd/>
            <a:tailEnd/>
          </a:ln>
        </p:spPr>
        <p:txBody>
          <a:bodyPr/>
          <a:lstStyle/>
          <a:p>
            <a:endParaRPr lang="en-GB"/>
          </a:p>
        </p:txBody>
      </p:sp>
      <p:sp>
        <p:nvSpPr>
          <p:cNvPr id="4100" name="Line 17"/>
          <p:cNvSpPr>
            <a:spLocks noChangeShapeType="1"/>
          </p:cNvSpPr>
          <p:nvPr/>
        </p:nvSpPr>
        <p:spPr bwMode="auto">
          <a:xfrm>
            <a:off x="2003425" y="5154613"/>
            <a:ext cx="295275" cy="0"/>
          </a:xfrm>
          <a:prstGeom prst="line">
            <a:avLst/>
          </a:prstGeom>
          <a:noFill/>
          <a:ln w="19050">
            <a:solidFill>
              <a:schemeClr val="tx1"/>
            </a:solidFill>
            <a:round/>
            <a:headEnd/>
            <a:tailEnd/>
          </a:ln>
        </p:spPr>
        <p:txBody>
          <a:bodyPr/>
          <a:lstStyle/>
          <a:p>
            <a:endParaRPr lang="en-GB"/>
          </a:p>
        </p:txBody>
      </p:sp>
      <p:grpSp>
        <p:nvGrpSpPr>
          <p:cNvPr id="4101" name="Group 18"/>
          <p:cNvGrpSpPr>
            <a:grpSpLocks/>
          </p:cNvGrpSpPr>
          <p:nvPr/>
        </p:nvGrpSpPr>
        <p:grpSpPr bwMode="auto">
          <a:xfrm>
            <a:off x="1141413" y="4149725"/>
            <a:ext cx="925512" cy="554038"/>
            <a:chOff x="1102" y="3559"/>
            <a:chExt cx="583" cy="349"/>
          </a:xfrm>
        </p:grpSpPr>
        <p:sp>
          <p:nvSpPr>
            <p:cNvPr id="4128" name="AutoShape 19"/>
            <p:cNvSpPr>
              <a:spLocks noChangeArrowheads="1"/>
            </p:cNvSpPr>
            <p:nvPr/>
          </p:nvSpPr>
          <p:spPr bwMode="auto">
            <a:xfrm>
              <a:off x="1126" y="3559"/>
              <a:ext cx="530" cy="349"/>
            </a:xfrm>
            <a:prstGeom prst="actionButtonBlank">
              <a:avLst/>
            </a:prstGeom>
            <a:solidFill>
              <a:srgbClr val="FF9900"/>
            </a:solidFill>
            <a:ln w="9525">
              <a:noFill/>
              <a:miter lim="800000"/>
              <a:headEnd/>
              <a:tailEnd/>
            </a:ln>
          </p:spPr>
          <p:txBody>
            <a:bodyPr wrap="none" anchor="ctr"/>
            <a:lstStyle/>
            <a:p>
              <a:pPr algn="r"/>
              <a:endParaRPr lang="en-US"/>
            </a:p>
          </p:txBody>
        </p:sp>
        <p:sp>
          <p:nvSpPr>
            <p:cNvPr id="4129" name="Text Box 20"/>
            <p:cNvSpPr txBox="1">
              <a:spLocks noChangeArrowheads="1"/>
            </p:cNvSpPr>
            <p:nvPr/>
          </p:nvSpPr>
          <p:spPr bwMode="auto">
            <a:xfrm>
              <a:off x="1102" y="3631"/>
              <a:ext cx="583" cy="192"/>
            </a:xfrm>
            <a:prstGeom prst="rect">
              <a:avLst/>
            </a:prstGeom>
            <a:noFill/>
            <a:ln w="9525">
              <a:noFill/>
              <a:miter lim="800000"/>
              <a:headEnd/>
              <a:tailEnd/>
            </a:ln>
          </p:spPr>
          <p:txBody>
            <a:bodyPr>
              <a:spAutoFit/>
            </a:bodyPr>
            <a:lstStyle/>
            <a:p>
              <a:pPr algn="ctr" eaLnBrk="0" hangingPunct="0"/>
              <a:r>
                <a:rPr lang="en-GB" sz="1400">
                  <a:solidFill>
                    <a:schemeClr val="bg1"/>
                  </a:solidFill>
                </a:rPr>
                <a:t>LOCOG</a:t>
              </a:r>
            </a:p>
          </p:txBody>
        </p:sp>
      </p:grpSp>
      <p:sp>
        <p:nvSpPr>
          <p:cNvPr id="4102" name="Line 21"/>
          <p:cNvSpPr>
            <a:spLocks noChangeShapeType="1"/>
          </p:cNvSpPr>
          <p:nvPr/>
        </p:nvSpPr>
        <p:spPr bwMode="auto">
          <a:xfrm>
            <a:off x="1989138" y="3605213"/>
            <a:ext cx="447675" cy="0"/>
          </a:xfrm>
          <a:prstGeom prst="line">
            <a:avLst/>
          </a:prstGeom>
          <a:noFill/>
          <a:ln w="19050">
            <a:solidFill>
              <a:schemeClr val="tx1"/>
            </a:solidFill>
            <a:round/>
            <a:headEnd/>
            <a:tailEnd/>
          </a:ln>
        </p:spPr>
        <p:txBody>
          <a:bodyPr/>
          <a:lstStyle/>
          <a:p>
            <a:endParaRPr lang="en-GB"/>
          </a:p>
        </p:txBody>
      </p:sp>
      <p:sp>
        <p:nvSpPr>
          <p:cNvPr id="4103" name="Line 22"/>
          <p:cNvSpPr>
            <a:spLocks noChangeShapeType="1"/>
          </p:cNvSpPr>
          <p:nvPr/>
        </p:nvSpPr>
        <p:spPr bwMode="auto">
          <a:xfrm>
            <a:off x="2312988" y="2855913"/>
            <a:ext cx="0" cy="2312987"/>
          </a:xfrm>
          <a:prstGeom prst="line">
            <a:avLst/>
          </a:prstGeom>
          <a:noFill/>
          <a:ln w="19050">
            <a:solidFill>
              <a:schemeClr val="tx1"/>
            </a:solidFill>
            <a:round/>
            <a:headEnd/>
            <a:tailEnd/>
          </a:ln>
        </p:spPr>
        <p:txBody>
          <a:bodyPr/>
          <a:lstStyle/>
          <a:p>
            <a:endParaRPr lang="en-GB"/>
          </a:p>
        </p:txBody>
      </p:sp>
      <p:grpSp>
        <p:nvGrpSpPr>
          <p:cNvPr id="4104" name="Group 23"/>
          <p:cNvGrpSpPr>
            <a:grpSpLocks/>
          </p:cNvGrpSpPr>
          <p:nvPr/>
        </p:nvGrpSpPr>
        <p:grpSpPr bwMode="auto">
          <a:xfrm>
            <a:off x="1193800" y="2724150"/>
            <a:ext cx="841375" cy="554038"/>
            <a:chOff x="207" y="1617"/>
            <a:chExt cx="530" cy="349"/>
          </a:xfrm>
        </p:grpSpPr>
        <p:sp>
          <p:nvSpPr>
            <p:cNvPr id="4126" name="AutoShape 24"/>
            <p:cNvSpPr>
              <a:spLocks noChangeArrowheads="1"/>
            </p:cNvSpPr>
            <p:nvPr/>
          </p:nvSpPr>
          <p:spPr bwMode="auto">
            <a:xfrm>
              <a:off x="207" y="1617"/>
              <a:ext cx="530" cy="349"/>
            </a:xfrm>
            <a:prstGeom prst="actionButtonBlank">
              <a:avLst/>
            </a:prstGeom>
            <a:solidFill>
              <a:srgbClr val="808000"/>
            </a:solidFill>
            <a:ln w="9525">
              <a:noFill/>
              <a:miter lim="800000"/>
              <a:headEnd/>
              <a:tailEnd/>
            </a:ln>
          </p:spPr>
          <p:txBody>
            <a:bodyPr wrap="none" anchor="ctr"/>
            <a:lstStyle/>
            <a:p>
              <a:pPr algn="r"/>
              <a:endParaRPr lang="en-US"/>
            </a:p>
          </p:txBody>
        </p:sp>
        <p:sp>
          <p:nvSpPr>
            <p:cNvPr id="4127" name="Text Box 25"/>
            <p:cNvSpPr txBox="1">
              <a:spLocks noChangeArrowheads="1"/>
            </p:cNvSpPr>
            <p:nvPr/>
          </p:nvSpPr>
          <p:spPr bwMode="auto">
            <a:xfrm>
              <a:off x="253" y="1674"/>
              <a:ext cx="436" cy="231"/>
            </a:xfrm>
            <a:prstGeom prst="rect">
              <a:avLst/>
            </a:prstGeom>
            <a:noFill/>
            <a:ln w="9525">
              <a:noFill/>
              <a:miter lim="800000"/>
              <a:headEnd/>
              <a:tailEnd/>
            </a:ln>
          </p:spPr>
          <p:txBody>
            <a:bodyPr wrap="none">
              <a:spAutoFit/>
            </a:bodyPr>
            <a:lstStyle/>
            <a:p>
              <a:pPr algn="ctr" eaLnBrk="0" hangingPunct="0"/>
              <a:r>
                <a:rPr lang="en-GB" sz="1800">
                  <a:solidFill>
                    <a:schemeClr val="bg1"/>
                  </a:solidFill>
                </a:rPr>
                <a:t>BOA</a:t>
              </a:r>
            </a:p>
          </p:txBody>
        </p:sp>
      </p:grpSp>
      <p:grpSp>
        <p:nvGrpSpPr>
          <p:cNvPr id="4105" name="Group 26"/>
          <p:cNvGrpSpPr>
            <a:grpSpLocks/>
          </p:cNvGrpSpPr>
          <p:nvPr/>
        </p:nvGrpSpPr>
        <p:grpSpPr bwMode="auto">
          <a:xfrm>
            <a:off x="1185863" y="3411538"/>
            <a:ext cx="841375" cy="554037"/>
            <a:chOff x="207" y="2342"/>
            <a:chExt cx="530" cy="349"/>
          </a:xfrm>
        </p:grpSpPr>
        <p:sp>
          <p:nvSpPr>
            <p:cNvPr id="4124" name="AutoShape 27"/>
            <p:cNvSpPr>
              <a:spLocks noChangeArrowheads="1"/>
            </p:cNvSpPr>
            <p:nvPr/>
          </p:nvSpPr>
          <p:spPr bwMode="auto">
            <a:xfrm>
              <a:off x="207" y="2342"/>
              <a:ext cx="530" cy="349"/>
            </a:xfrm>
            <a:prstGeom prst="actionButtonBlank">
              <a:avLst/>
            </a:prstGeom>
            <a:solidFill>
              <a:srgbClr val="99CC00"/>
            </a:solidFill>
            <a:ln w="9525">
              <a:noFill/>
              <a:miter lim="800000"/>
              <a:headEnd/>
              <a:tailEnd/>
            </a:ln>
          </p:spPr>
          <p:txBody>
            <a:bodyPr wrap="none" anchor="ctr"/>
            <a:lstStyle/>
            <a:p>
              <a:pPr algn="r"/>
              <a:endParaRPr lang="en-US"/>
            </a:p>
          </p:txBody>
        </p:sp>
        <p:sp>
          <p:nvSpPr>
            <p:cNvPr id="4125" name="Text Box 28"/>
            <p:cNvSpPr txBox="1">
              <a:spLocks noChangeArrowheads="1"/>
            </p:cNvSpPr>
            <p:nvPr/>
          </p:nvSpPr>
          <p:spPr bwMode="auto">
            <a:xfrm>
              <a:off x="251" y="2399"/>
              <a:ext cx="420" cy="231"/>
            </a:xfrm>
            <a:prstGeom prst="rect">
              <a:avLst/>
            </a:prstGeom>
            <a:noFill/>
            <a:ln w="9525">
              <a:noFill/>
              <a:miter lim="800000"/>
              <a:headEnd/>
              <a:tailEnd/>
            </a:ln>
          </p:spPr>
          <p:txBody>
            <a:bodyPr wrap="none">
              <a:spAutoFit/>
            </a:bodyPr>
            <a:lstStyle/>
            <a:p>
              <a:pPr algn="ctr" eaLnBrk="0" hangingPunct="0"/>
              <a:r>
                <a:rPr lang="en-GB" sz="1800">
                  <a:solidFill>
                    <a:schemeClr val="bg1"/>
                  </a:solidFill>
                </a:rPr>
                <a:t>GLA</a:t>
              </a:r>
            </a:p>
          </p:txBody>
        </p:sp>
      </p:grpSp>
      <p:grpSp>
        <p:nvGrpSpPr>
          <p:cNvPr id="4106" name="Group 29"/>
          <p:cNvGrpSpPr>
            <a:grpSpLocks/>
          </p:cNvGrpSpPr>
          <p:nvPr/>
        </p:nvGrpSpPr>
        <p:grpSpPr bwMode="auto">
          <a:xfrm>
            <a:off x="1177925" y="4879975"/>
            <a:ext cx="841375" cy="554038"/>
            <a:chOff x="207" y="3068"/>
            <a:chExt cx="530" cy="349"/>
          </a:xfrm>
        </p:grpSpPr>
        <p:sp>
          <p:nvSpPr>
            <p:cNvPr id="4122" name="AutoShape 30"/>
            <p:cNvSpPr>
              <a:spLocks noChangeArrowheads="1"/>
            </p:cNvSpPr>
            <p:nvPr/>
          </p:nvSpPr>
          <p:spPr bwMode="auto">
            <a:xfrm>
              <a:off x="207" y="3068"/>
              <a:ext cx="530" cy="349"/>
            </a:xfrm>
            <a:prstGeom prst="actionButtonBlank">
              <a:avLst/>
            </a:prstGeom>
            <a:solidFill>
              <a:srgbClr val="339966"/>
            </a:solidFill>
            <a:ln w="9525">
              <a:noFill/>
              <a:miter lim="800000"/>
              <a:headEnd/>
              <a:tailEnd/>
            </a:ln>
          </p:spPr>
          <p:txBody>
            <a:bodyPr wrap="none" anchor="ctr"/>
            <a:lstStyle/>
            <a:p>
              <a:pPr algn="r"/>
              <a:endParaRPr lang="en-US"/>
            </a:p>
          </p:txBody>
        </p:sp>
        <p:sp>
          <p:nvSpPr>
            <p:cNvPr id="4123" name="Text Box 31"/>
            <p:cNvSpPr txBox="1">
              <a:spLocks noChangeArrowheads="1"/>
            </p:cNvSpPr>
            <p:nvPr/>
          </p:nvSpPr>
          <p:spPr bwMode="auto">
            <a:xfrm>
              <a:off x="209" y="3125"/>
              <a:ext cx="524" cy="231"/>
            </a:xfrm>
            <a:prstGeom prst="rect">
              <a:avLst/>
            </a:prstGeom>
            <a:noFill/>
            <a:ln w="9525">
              <a:noFill/>
              <a:miter lim="800000"/>
              <a:headEnd/>
              <a:tailEnd/>
            </a:ln>
          </p:spPr>
          <p:txBody>
            <a:bodyPr wrap="none">
              <a:spAutoFit/>
            </a:bodyPr>
            <a:lstStyle/>
            <a:p>
              <a:pPr algn="ctr" eaLnBrk="0" hangingPunct="0"/>
              <a:r>
                <a:rPr lang="en-GB" sz="1800">
                  <a:solidFill>
                    <a:schemeClr val="bg1"/>
                  </a:solidFill>
                </a:rPr>
                <a:t>GOVT</a:t>
              </a:r>
            </a:p>
          </p:txBody>
        </p:sp>
      </p:grpSp>
      <p:sp>
        <p:nvSpPr>
          <p:cNvPr id="4107" name="Line 32"/>
          <p:cNvSpPr>
            <a:spLocks noChangeShapeType="1"/>
          </p:cNvSpPr>
          <p:nvPr/>
        </p:nvSpPr>
        <p:spPr bwMode="auto">
          <a:xfrm>
            <a:off x="2038350" y="3016250"/>
            <a:ext cx="290513" cy="0"/>
          </a:xfrm>
          <a:prstGeom prst="line">
            <a:avLst/>
          </a:prstGeom>
          <a:noFill/>
          <a:ln w="19050">
            <a:solidFill>
              <a:schemeClr val="tx1"/>
            </a:solidFill>
            <a:round/>
            <a:headEnd/>
            <a:tailEnd/>
          </a:ln>
        </p:spPr>
        <p:txBody>
          <a:bodyPr/>
          <a:lstStyle/>
          <a:p>
            <a:endParaRPr lang="en-GB"/>
          </a:p>
        </p:txBody>
      </p:sp>
      <p:grpSp>
        <p:nvGrpSpPr>
          <p:cNvPr id="4108" name="Group 33"/>
          <p:cNvGrpSpPr>
            <a:grpSpLocks/>
          </p:cNvGrpSpPr>
          <p:nvPr/>
        </p:nvGrpSpPr>
        <p:grpSpPr bwMode="auto">
          <a:xfrm>
            <a:off x="4208463" y="1987550"/>
            <a:ext cx="3551237" cy="1654175"/>
            <a:chOff x="2111" y="1189"/>
            <a:chExt cx="2237" cy="1042"/>
          </a:xfrm>
        </p:grpSpPr>
        <p:grpSp>
          <p:nvGrpSpPr>
            <p:cNvPr id="4117" name="Group 34"/>
            <p:cNvGrpSpPr>
              <a:grpSpLocks/>
            </p:cNvGrpSpPr>
            <p:nvPr/>
          </p:nvGrpSpPr>
          <p:grpSpPr bwMode="auto">
            <a:xfrm>
              <a:off x="2111" y="1189"/>
              <a:ext cx="2237" cy="1042"/>
              <a:chOff x="3222" y="2320"/>
              <a:chExt cx="1015" cy="1042"/>
            </a:xfrm>
          </p:grpSpPr>
          <p:sp>
            <p:nvSpPr>
              <p:cNvPr id="4119" name="Line 35"/>
              <p:cNvSpPr>
                <a:spLocks noChangeShapeType="1"/>
              </p:cNvSpPr>
              <p:nvPr/>
            </p:nvSpPr>
            <p:spPr bwMode="auto">
              <a:xfrm flipV="1">
                <a:off x="3732" y="2320"/>
                <a:ext cx="0" cy="674"/>
              </a:xfrm>
              <a:prstGeom prst="line">
                <a:avLst/>
              </a:prstGeom>
              <a:noFill/>
              <a:ln w="19050">
                <a:solidFill>
                  <a:schemeClr val="tx1"/>
                </a:solidFill>
                <a:round/>
                <a:headEnd/>
                <a:tailEnd/>
              </a:ln>
            </p:spPr>
            <p:txBody>
              <a:bodyPr/>
              <a:lstStyle/>
              <a:p>
                <a:endParaRPr lang="en-GB"/>
              </a:p>
            </p:txBody>
          </p:sp>
          <p:sp>
            <p:nvSpPr>
              <p:cNvPr id="4120" name="AutoShape 36"/>
              <p:cNvSpPr>
                <a:spLocks noChangeArrowheads="1"/>
              </p:cNvSpPr>
              <p:nvPr/>
            </p:nvSpPr>
            <p:spPr bwMode="auto">
              <a:xfrm>
                <a:off x="3222" y="2750"/>
                <a:ext cx="1015" cy="612"/>
              </a:xfrm>
              <a:prstGeom prst="actionButtonBlank">
                <a:avLst/>
              </a:prstGeom>
              <a:solidFill>
                <a:srgbClr val="FF9900"/>
              </a:solidFill>
              <a:ln w="9525">
                <a:noFill/>
                <a:miter lim="800000"/>
                <a:headEnd/>
                <a:tailEnd/>
              </a:ln>
            </p:spPr>
            <p:txBody>
              <a:bodyPr wrap="none" anchor="ctr"/>
              <a:lstStyle/>
              <a:p>
                <a:pPr algn="r"/>
                <a:endParaRPr lang="en-US"/>
              </a:p>
            </p:txBody>
          </p:sp>
          <p:sp>
            <p:nvSpPr>
              <p:cNvPr id="4121" name="Text Box 37"/>
              <p:cNvSpPr txBox="1">
                <a:spLocks noChangeArrowheads="1"/>
              </p:cNvSpPr>
              <p:nvPr/>
            </p:nvSpPr>
            <p:spPr bwMode="auto">
              <a:xfrm>
                <a:off x="3698" y="2760"/>
                <a:ext cx="52" cy="231"/>
              </a:xfrm>
              <a:prstGeom prst="rect">
                <a:avLst/>
              </a:prstGeom>
              <a:noFill/>
              <a:ln w="9525">
                <a:noFill/>
                <a:miter lim="800000"/>
                <a:headEnd/>
                <a:tailEnd/>
              </a:ln>
            </p:spPr>
            <p:txBody>
              <a:bodyPr wrap="none">
                <a:spAutoFit/>
              </a:bodyPr>
              <a:lstStyle/>
              <a:p>
                <a:pPr algn="ctr" eaLnBrk="0" hangingPunct="0"/>
                <a:endParaRPr lang="en-US" sz="1800">
                  <a:solidFill>
                    <a:schemeClr val="bg1"/>
                  </a:solidFill>
                </a:endParaRPr>
              </a:p>
            </p:txBody>
          </p:sp>
        </p:grpSp>
        <p:sp>
          <p:nvSpPr>
            <p:cNvPr id="4118" name="Text Box 38"/>
            <p:cNvSpPr txBox="1">
              <a:spLocks noChangeArrowheads="1"/>
            </p:cNvSpPr>
            <p:nvPr/>
          </p:nvSpPr>
          <p:spPr bwMode="auto">
            <a:xfrm>
              <a:off x="2911" y="1810"/>
              <a:ext cx="645" cy="231"/>
            </a:xfrm>
            <a:prstGeom prst="rect">
              <a:avLst/>
            </a:prstGeom>
            <a:noFill/>
            <a:ln w="9525">
              <a:noFill/>
              <a:miter lim="800000"/>
              <a:headEnd/>
              <a:tailEnd/>
            </a:ln>
          </p:spPr>
          <p:txBody>
            <a:bodyPr wrap="none">
              <a:spAutoFit/>
            </a:bodyPr>
            <a:lstStyle/>
            <a:p>
              <a:pPr algn="ctr" eaLnBrk="0" hangingPunct="0"/>
              <a:r>
                <a:rPr lang="en-GB" sz="1800"/>
                <a:t>LOCOG</a:t>
              </a:r>
            </a:p>
          </p:txBody>
        </p:sp>
      </p:grpSp>
      <p:grpSp>
        <p:nvGrpSpPr>
          <p:cNvPr id="4109" name="Group 39"/>
          <p:cNvGrpSpPr>
            <a:grpSpLocks/>
          </p:cNvGrpSpPr>
          <p:nvPr/>
        </p:nvGrpSpPr>
        <p:grpSpPr bwMode="auto">
          <a:xfrm>
            <a:off x="4205288" y="1368425"/>
            <a:ext cx="3552825" cy="971550"/>
            <a:chOff x="399" y="1209"/>
            <a:chExt cx="1015" cy="612"/>
          </a:xfrm>
        </p:grpSpPr>
        <p:sp>
          <p:nvSpPr>
            <p:cNvPr id="4115" name="AutoShape 40"/>
            <p:cNvSpPr>
              <a:spLocks noChangeArrowheads="1"/>
            </p:cNvSpPr>
            <p:nvPr/>
          </p:nvSpPr>
          <p:spPr bwMode="auto">
            <a:xfrm>
              <a:off x="399" y="1209"/>
              <a:ext cx="1015" cy="612"/>
            </a:xfrm>
            <a:prstGeom prst="actionButtonBlank">
              <a:avLst/>
            </a:prstGeom>
            <a:solidFill>
              <a:srgbClr val="FF0000"/>
            </a:solidFill>
            <a:ln w="9525">
              <a:noFill/>
              <a:miter lim="800000"/>
              <a:headEnd/>
              <a:tailEnd/>
            </a:ln>
          </p:spPr>
          <p:txBody>
            <a:bodyPr wrap="none" anchor="ctr"/>
            <a:lstStyle/>
            <a:p>
              <a:pPr algn="r"/>
              <a:endParaRPr lang="en-US"/>
            </a:p>
          </p:txBody>
        </p:sp>
        <p:sp>
          <p:nvSpPr>
            <p:cNvPr id="4116" name="Text Box 41"/>
            <p:cNvSpPr txBox="1">
              <a:spLocks noChangeArrowheads="1"/>
            </p:cNvSpPr>
            <p:nvPr/>
          </p:nvSpPr>
          <p:spPr bwMode="auto">
            <a:xfrm>
              <a:off x="821" y="1396"/>
              <a:ext cx="168" cy="231"/>
            </a:xfrm>
            <a:prstGeom prst="rect">
              <a:avLst/>
            </a:prstGeom>
            <a:noFill/>
            <a:ln w="9525">
              <a:noFill/>
              <a:miter lim="800000"/>
              <a:headEnd/>
              <a:tailEnd/>
            </a:ln>
          </p:spPr>
          <p:txBody>
            <a:bodyPr wrap="none">
              <a:spAutoFit/>
            </a:bodyPr>
            <a:lstStyle/>
            <a:p>
              <a:pPr algn="ctr" eaLnBrk="0" hangingPunct="0"/>
              <a:r>
                <a:rPr lang="en-GB" sz="1800">
                  <a:solidFill>
                    <a:schemeClr val="bg1"/>
                  </a:solidFill>
                </a:rPr>
                <a:t>IOC</a:t>
              </a:r>
            </a:p>
          </p:txBody>
        </p:sp>
      </p:grpSp>
      <p:grpSp>
        <p:nvGrpSpPr>
          <p:cNvPr id="4110" name="Group 42"/>
          <p:cNvGrpSpPr>
            <a:grpSpLocks/>
          </p:cNvGrpSpPr>
          <p:nvPr/>
        </p:nvGrpSpPr>
        <p:grpSpPr bwMode="auto">
          <a:xfrm>
            <a:off x="2300288" y="2652713"/>
            <a:ext cx="1611312" cy="2851150"/>
            <a:chOff x="906" y="1619"/>
            <a:chExt cx="1015" cy="1796"/>
          </a:xfrm>
        </p:grpSpPr>
        <p:sp>
          <p:nvSpPr>
            <p:cNvPr id="4113" name="AutoShape 43"/>
            <p:cNvSpPr>
              <a:spLocks noChangeArrowheads="1"/>
            </p:cNvSpPr>
            <p:nvPr/>
          </p:nvSpPr>
          <p:spPr bwMode="auto">
            <a:xfrm>
              <a:off x="906" y="1619"/>
              <a:ext cx="1015" cy="1796"/>
            </a:xfrm>
            <a:prstGeom prst="actionButtonBlank">
              <a:avLst/>
            </a:prstGeom>
            <a:solidFill>
              <a:srgbClr val="008000"/>
            </a:solidFill>
            <a:ln w="9525">
              <a:noFill/>
              <a:miter lim="800000"/>
              <a:headEnd/>
              <a:tailEnd/>
            </a:ln>
          </p:spPr>
          <p:txBody>
            <a:bodyPr wrap="none" anchor="ctr"/>
            <a:lstStyle/>
            <a:p>
              <a:pPr algn="r"/>
              <a:endParaRPr lang="en-US"/>
            </a:p>
          </p:txBody>
        </p:sp>
        <p:sp>
          <p:nvSpPr>
            <p:cNvPr id="4114" name="Text Box 44"/>
            <p:cNvSpPr txBox="1">
              <a:spLocks noChangeArrowheads="1"/>
            </p:cNvSpPr>
            <p:nvPr/>
          </p:nvSpPr>
          <p:spPr bwMode="auto">
            <a:xfrm>
              <a:off x="1072" y="2244"/>
              <a:ext cx="684" cy="405"/>
            </a:xfrm>
            <a:prstGeom prst="rect">
              <a:avLst/>
            </a:prstGeom>
            <a:solidFill>
              <a:srgbClr val="008000"/>
            </a:solidFill>
            <a:ln w="9525">
              <a:noFill/>
              <a:miter lim="800000"/>
              <a:headEnd/>
              <a:tailEnd/>
            </a:ln>
          </p:spPr>
          <p:txBody>
            <a:bodyPr wrap="none">
              <a:spAutoFit/>
            </a:bodyPr>
            <a:lstStyle/>
            <a:p>
              <a:pPr algn="ctr" eaLnBrk="0" hangingPunct="0"/>
              <a:r>
                <a:rPr lang="en-GB" sz="1800">
                  <a:solidFill>
                    <a:schemeClr val="bg1"/>
                  </a:solidFill>
                </a:rPr>
                <a:t>Olympic</a:t>
              </a:r>
            </a:p>
            <a:p>
              <a:pPr algn="ctr" eaLnBrk="0" hangingPunct="0"/>
              <a:r>
                <a:rPr lang="en-GB" sz="1800">
                  <a:solidFill>
                    <a:schemeClr val="bg1"/>
                  </a:solidFill>
                </a:rPr>
                <a:t>Board</a:t>
              </a:r>
            </a:p>
          </p:txBody>
        </p:sp>
      </p:grpSp>
      <p:sp>
        <p:nvSpPr>
          <p:cNvPr id="4111" name="Line 45"/>
          <p:cNvSpPr>
            <a:spLocks noChangeShapeType="1"/>
          </p:cNvSpPr>
          <p:nvPr/>
        </p:nvSpPr>
        <p:spPr bwMode="auto">
          <a:xfrm>
            <a:off x="3935413" y="3176588"/>
            <a:ext cx="300037" cy="0"/>
          </a:xfrm>
          <a:prstGeom prst="line">
            <a:avLst/>
          </a:prstGeom>
          <a:noFill/>
          <a:ln w="19050">
            <a:solidFill>
              <a:schemeClr val="tx1"/>
            </a:solidFill>
            <a:round/>
            <a:headEnd/>
            <a:tailEnd/>
          </a:ln>
        </p:spPr>
        <p:txBody>
          <a:bodyPr/>
          <a:lstStyle/>
          <a:p>
            <a:endParaRPr lang="en-GB"/>
          </a:p>
        </p:txBody>
      </p:sp>
      <p:sp>
        <p:nvSpPr>
          <p:cNvPr id="4112" name="Rectangle 46"/>
          <p:cNvSpPr>
            <a:spLocks noChangeArrowheads="1"/>
          </p:cNvSpPr>
          <p:nvPr/>
        </p:nvSpPr>
        <p:spPr bwMode="auto">
          <a:xfrm>
            <a:off x="0" y="227013"/>
            <a:ext cx="8796338" cy="579437"/>
          </a:xfrm>
          <a:prstGeom prst="rect">
            <a:avLst/>
          </a:prstGeom>
          <a:noFill/>
          <a:ln w="9525" algn="ctr">
            <a:noFill/>
            <a:miter lim="800000"/>
            <a:headEnd/>
            <a:tailEnd/>
          </a:ln>
        </p:spPr>
        <p:txBody>
          <a:bodyPr anchor="ctr"/>
          <a:lstStyle/>
          <a:p>
            <a:pPr algn="ctr" eaLnBrk="0" hangingPunct="0">
              <a:defRPr/>
            </a:pPr>
            <a:r>
              <a:rPr lang="en-GB" sz="2400" dirty="0">
                <a:latin typeface="+mj-lt"/>
                <a:ea typeface="+mj-ea"/>
                <a:cs typeface="+mj-cs"/>
              </a:rPr>
              <a:t>London 2012 Delivery Structure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04" y="215621"/>
            <a:ext cx="7197725" cy="360362"/>
          </a:xfrm>
        </p:spPr>
        <p:txBody>
          <a:bodyPr/>
          <a:lstStyle/>
          <a:p>
            <a:pPr>
              <a:defRPr/>
            </a:pPr>
            <a:r>
              <a:rPr lang="en-GB" sz="2400" b="1" dirty="0" smtClean="0"/>
              <a:t>Health and Safety</a:t>
            </a:r>
            <a:endParaRPr lang="en-GB" sz="2400" b="1" dirty="0"/>
          </a:p>
        </p:txBody>
      </p:sp>
      <p:sp>
        <p:nvSpPr>
          <p:cNvPr id="31747" name="Content Placeholder 2"/>
          <p:cNvSpPr>
            <a:spLocks noGrp="1"/>
          </p:cNvSpPr>
          <p:nvPr>
            <p:ph idx="1"/>
          </p:nvPr>
        </p:nvSpPr>
        <p:spPr>
          <a:xfrm>
            <a:off x="358775" y="952500"/>
            <a:ext cx="3997325" cy="5699125"/>
          </a:xfrm>
        </p:spPr>
        <p:txBody>
          <a:bodyPr/>
          <a:lstStyle/>
          <a:p>
            <a:r>
              <a:rPr lang="en-GB" sz="1800" smtClean="0"/>
              <a:t>The ODA has achieved health and safety record better than industry average since start of project  </a:t>
            </a:r>
          </a:p>
          <a:p>
            <a:endParaRPr lang="en-GB" sz="1800" smtClean="0"/>
          </a:p>
          <a:p>
            <a:r>
              <a:rPr lang="en-GB" sz="1800" smtClean="0"/>
              <a:t>The Olympic Park has an on-site medical centre with health checks for every worker. </a:t>
            </a:r>
          </a:p>
          <a:p>
            <a:endParaRPr lang="en-GB" sz="1800" smtClean="0"/>
          </a:p>
          <a:p>
            <a:r>
              <a:rPr lang="en-GB" sz="1800" smtClean="0"/>
              <a:t>70 million hours worked and 24 million hours without RIDDOR reportable incident</a:t>
            </a:r>
          </a:p>
          <a:p>
            <a:endParaRPr lang="en-GB" sz="1800" smtClean="0"/>
          </a:p>
          <a:p>
            <a:r>
              <a:rPr lang="en-GB" sz="1800" smtClean="0"/>
              <a:t>Accident Frequency Rate (AFR) since commencement of project is 0.17, well below the industry average</a:t>
            </a:r>
          </a:p>
          <a:p>
            <a:endParaRPr lang="en-GB" sz="1800" smtClean="0"/>
          </a:p>
          <a:p>
            <a:r>
              <a:rPr lang="en-GB" sz="1800" smtClean="0"/>
              <a:t>Education and health promotion campaigns are run across the site</a:t>
            </a:r>
          </a:p>
        </p:txBody>
      </p:sp>
      <p:pic>
        <p:nvPicPr>
          <p:cNvPr id="31748" name="Picture 7" descr="080422_ODA_MDA_DP_020"/>
          <p:cNvPicPr>
            <a:picLocks noChangeAspect="1" noChangeArrowheads="1"/>
          </p:cNvPicPr>
          <p:nvPr/>
        </p:nvPicPr>
        <p:blipFill>
          <a:blip r:embed="rId2" cstate="print"/>
          <a:srcRect/>
          <a:stretch>
            <a:fillRect/>
          </a:stretch>
        </p:blipFill>
        <p:spPr bwMode="auto">
          <a:xfrm>
            <a:off x="4567238" y="0"/>
            <a:ext cx="45767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233" y="224585"/>
            <a:ext cx="7197725" cy="360362"/>
          </a:xfrm>
        </p:spPr>
        <p:txBody>
          <a:bodyPr/>
          <a:lstStyle/>
          <a:p>
            <a:pPr>
              <a:defRPr/>
            </a:pPr>
            <a:r>
              <a:rPr lang="en-GB" sz="2400" b="1" dirty="0" smtClean="0"/>
              <a:t>Sustainability</a:t>
            </a:r>
            <a:endParaRPr lang="en-GB" sz="2400" b="1" dirty="0"/>
          </a:p>
        </p:txBody>
      </p:sp>
      <p:sp>
        <p:nvSpPr>
          <p:cNvPr id="32771" name="Content Placeholder 2"/>
          <p:cNvSpPr>
            <a:spLocks noGrp="1"/>
          </p:cNvSpPr>
          <p:nvPr>
            <p:ph idx="1"/>
          </p:nvPr>
        </p:nvSpPr>
        <p:spPr>
          <a:xfrm>
            <a:off x="358775" y="952500"/>
            <a:ext cx="3659188" cy="5192713"/>
          </a:xfrm>
        </p:spPr>
        <p:txBody>
          <a:bodyPr/>
          <a:lstStyle/>
          <a:p>
            <a:r>
              <a:rPr lang="en-GB" sz="2000" smtClean="0"/>
              <a:t>75p in every £1 spent on long-term regeneration of the area</a:t>
            </a:r>
          </a:p>
          <a:p>
            <a:endParaRPr lang="en-GB" sz="2000" smtClean="0"/>
          </a:p>
          <a:p>
            <a:r>
              <a:rPr lang="en-GB" sz="2000" smtClean="0"/>
              <a:t>50% of construction materials delivered to the Olympic Park by rail or water.</a:t>
            </a:r>
          </a:p>
          <a:p>
            <a:endParaRPr lang="en-GB" sz="2000" smtClean="0"/>
          </a:p>
          <a:p>
            <a:r>
              <a:rPr lang="en-GB" sz="2000" smtClean="0"/>
              <a:t>90% of demolition materials from site reclaimed for re-use of recycling</a:t>
            </a:r>
          </a:p>
          <a:p>
            <a:endParaRPr lang="en-GB" sz="2000" smtClean="0"/>
          </a:p>
          <a:p>
            <a:r>
              <a:rPr lang="en-GB" sz="2000" smtClean="0"/>
              <a:t>100% timber for sustainable sources</a:t>
            </a:r>
          </a:p>
          <a:p>
            <a:endParaRPr lang="en-GB" sz="2000" smtClean="0"/>
          </a:p>
          <a:p>
            <a:r>
              <a:rPr lang="en-GB" sz="2000" smtClean="0"/>
              <a:t>58% Potable water reduction</a:t>
            </a:r>
          </a:p>
          <a:p>
            <a:endParaRPr lang="en-GB" smtClean="0"/>
          </a:p>
          <a:p>
            <a:endParaRPr lang="en-GB" smtClean="0"/>
          </a:p>
          <a:p>
            <a:endParaRPr lang="en-GB" smtClean="0"/>
          </a:p>
        </p:txBody>
      </p:sp>
      <p:pic>
        <p:nvPicPr>
          <p:cNvPr id="32772" name="Picture 4" descr="C:\Documents and Settings\mikiko.bhalla\Desktop\soil washing.JPG"/>
          <p:cNvPicPr>
            <a:picLocks noChangeAspect="1" noChangeArrowheads="1"/>
          </p:cNvPicPr>
          <p:nvPr/>
        </p:nvPicPr>
        <p:blipFill>
          <a:blip r:embed="rId2" cstate="print"/>
          <a:srcRect/>
          <a:stretch>
            <a:fillRect/>
          </a:stretch>
        </p:blipFill>
        <p:spPr bwMode="auto">
          <a:xfrm>
            <a:off x="4356100" y="0"/>
            <a:ext cx="4787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smtClean="0"/>
          </a:p>
        </p:txBody>
      </p:sp>
      <p:sp>
        <p:nvSpPr>
          <p:cNvPr id="38915" name="Content Placeholder 2"/>
          <p:cNvSpPr>
            <a:spLocks noGrp="1"/>
          </p:cNvSpPr>
          <p:nvPr>
            <p:ph idx="1"/>
          </p:nvPr>
        </p:nvSpPr>
        <p:spPr/>
        <p:txBody>
          <a:bodyPr/>
          <a:lstStyle/>
          <a:p>
            <a:endParaRPr lang="en-US" smtClean="0"/>
          </a:p>
        </p:txBody>
      </p:sp>
      <p:pic>
        <p:nvPicPr>
          <p:cNvPr id="38916" name="Picture 2" descr="C:\Users\bill.grose\Desktop\For iPad\Olympics\HAZ_7373.jpg"/>
          <p:cNvPicPr>
            <a:picLocks noChangeAspect="1" noChangeArrowheads="1"/>
          </p:cNvPicPr>
          <p:nvPr/>
        </p:nvPicPr>
        <p:blipFill>
          <a:blip r:embed="rId3" cstate="print"/>
          <a:srcRect/>
          <a:stretch>
            <a:fillRect/>
          </a:stretch>
        </p:blipFill>
        <p:spPr bwMode="auto">
          <a:xfrm>
            <a:off x="-1163638" y="0"/>
            <a:ext cx="103076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p:txBody>
          <a:bodyPr/>
          <a:lstStyle/>
          <a:p>
            <a:endParaRPr lang="en-US" smtClean="0"/>
          </a:p>
        </p:txBody>
      </p:sp>
      <p:sp>
        <p:nvSpPr>
          <p:cNvPr id="39939" name="Subtitle 2"/>
          <p:cNvSpPr>
            <a:spLocks noGrp="1"/>
          </p:cNvSpPr>
          <p:nvPr>
            <p:ph type="subTitle" idx="1"/>
          </p:nvPr>
        </p:nvSpPr>
        <p:spPr/>
        <p:txBody>
          <a:bodyPr/>
          <a:lstStyle/>
          <a:p>
            <a:endParaRPr lang="en-US" smtClean="0"/>
          </a:p>
        </p:txBody>
      </p:sp>
      <p:pic>
        <p:nvPicPr>
          <p:cNvPr id="39940" name="Picture 2" descr="C:\Users\bill.grose\Desktop\For iPad\Olympics\OPLC_draft_15-06-11.jpg"/>
          <p:cNvPicPr>
            <a:picLocks noChangeAspect="1" noChangeArrowheads="1"/>
          </p:cNvPicPr>
          <p:nvPr/>
        </p:nvPicPr>
        <p:blipFill>
          <a:blip r:embed="rId3" cstate="print"/>
          <a:srcRect/>
          <a:stretch>
            <a:fillRect/>
          </a:stretch>
        </p:blipFill>
        <p:spPr bwMode="auto">
          <a:xfrm>
            <a:off x="-1162050" y="0"/>
            <a:ext cx="10307638" cy="6858000"/>
          </a:xfrm>
          <a:prstGeom prst="rect">
            <a:avLst/>
          </a:prstGeom>
          <a:noFill/>
          <a:ln w="9525">
            <a:noFill/>
            <a:miter lim="800000"/>
            <a:headEnd/>
            <a:tailEnd/>
          </a:ln>
        </p:spPr>
      </p:pic>
      <p:sp>
        <p:nvSpPr>
          <p:cNvPr id="39941" name="Rounded Rectangle 5"/>
          <p:cNvSpPr>
            <a:spLocks noChangeArrowheads="1"/>
          </p:cNvSpPr>
          <p:nvPr/>
        </p:nvSpPr>
        <p:spPr bwMode="auto">
          <a:xfrm>
            <a:off x="6477000" y="6400800"/>
            <a:ext cx="2667000" cy="457200"/>
          </a:xfrm>
          <a:prstGeom prst="roundRect">
            <a:avLst>
              <a:gd name="adj" fmla="val 16667"/>
            </a:avLst>
          </a:prstGeom>
          <a:solidFill>
            <a:srgbClr val="212F13"/>
          </a:solidFill>
          <a:ln w="9525" algn="ctr">
            <a:noFill/>
            <a:round/>
            <a:headEnd/>
            <a:tailEnd/>
          </a:ln>
        </p:spPr>
        <p:txBody>
          <a:bodyPr/>
          <a:lstStyle/>
          <a:p>
            <a:pPr algn="ctr"/>
            <a:endParaRPr lang="en-US" sz="1600"/>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49238" y="203200"/>
            <a:ext cx="7197725" cy="360363"/>
          </a:xfrm>
        </p:spPr>
        <p:txBody>
          <a:bodyPr/>
          <a:lstStyle/>
          <a:p>
            <a:r>
              <a:rPr lang="en-GB" sz="2400" b="1" dirty="0" smtClean="0"/>
              <a:t>Success Factors</a:t>
            </a:r>
          </a:p>
        </p:txBody>
      </p:sp>
      <p:sp>
        <p:nvSpPr>
          <p:cNvPr id="35843" name="Rectangle 3"/>
          <p:cNvSpPr>
            <a:spLocks noGrp="1" noChangeArrowheads="1"/>
          </p:cNvSpPr>
          <p:nvPr>
            <p:ph type="body" idx="1"/>
          </p:nvPr>
        </p:nvSpPr>
        <p:spPr>
          <a:xfrm>
            <a:off x="215900" y="704850"/>
            <a:ext cx="7062788" cy="4703763"/>
          </a:xfrm>
        </p:spPr>
        <p:txBody>
          <a:bodyPr/>
          <a:lstStyle/>
          <a:p>
            <a:pPr>
              <a:lnSpc>
                <a:spcPct val="90000"/>
              </a:lnSpc>
              <a:buFontTx/>
              <a:buNone/>
            </a:pPr>
            <a:endParaRPr lang="en-GB" smtClean="0"/>
          </a:p>
          <a:p>
            <a:r>
              <a:rPr lang="en-GB" smtClean="0"/>
              <a:t>Cross party political support</a:t>
            </a:r>
          </a:p>
          <a:p>
            <a:pPr>
              <a:buFontTx/>
              <a:buNone/>
            </a:pPr>
            <a:endParaRPr lang="en-GB" smtClean="0"/>
          </a:p>
          <a:p>
            <a:r>
              <a:rPr lang="en-GB" smtClean="0"/>
              <a:t>A fixed deadline</a:t>
            </a:r>
          </a:p>
          <a:p>
            <a:pPr>
              <a:buFontTx/>
              <a:buNone/>
            </a:pPr>
            <a:endParaRPr lang="en-GB" smtClean="0"/>
          </a:p>
          <a:p>
            <a:r>
              <a:rPr lang="en-GB" smtClean="0"/>
              <a:t>Early attention to Governance structures</a:t>
            </a:r>
          </a:p>
          <a:p>
            <a:pPr>
              <a:buFontTx/>
              <a:buNone/>
            </a:pPr>
            <a:endParaRPr lang="en-GB" smtClean="0"/>
          </a:p>
          <a:p>
            <a:r>
              <a:rPr lang="en-GB" smtClean="0"/>
              <a:t>A sensible budget</a:t>
            </a:r>
          </a:p>
          <a:p>
            <a:pPr>
              <a:buFontTx/>
              <a:buNone/>
            </a:pPr>
            <a:endParaRPr lang="en-GB" smtClean="0"/>
          </a:p>
          <a:p>
            <a:r>
              <a:rPr lang="en-GB" smtClean="0"/>
              <a:t>Clear client leadership</a:t>
            </a:r>
          </a:p>
          <a:p>
            <a:pPr>
              <a:buFontTx/>
              <a:buNone/>
            </a:pPr>
            <a:endParaRPr lang="en-GB" smtClean="0"/>
          </a:p>
          <a:p>
            <a:r>
              <a:rPr lang="en-GB" smtClean="0"/>
              <a:t>Rigorous approach to programme control and change management</a:t>
            </a:r>
          </a:p>
          <a:p>
            <a:pPr>
              <a:buFontTx/>
              <a:buNone/>
            </a:pPr>
            <a:endParaRPr lang="en-GB" smtClean="0"/>
          </a:p>
          <a:p>
            <a:r>
              <a:rPr lang="en-GB" smtClean="0"/>
              <a:t>Strong assurance and risk management</a:t>
            </a:r>
          </a:p>
          <a:p>
            <a:pPr>
              <a:lnSpc>
                <a:spcPct val="90000"/>
              </a:lnSpc>
              <a:buFontTx/>
              <a:buNone/>
            </a:pPr>
            <a:endParaRPr lang="en-GB" smtClean="0"/>
          </a:p>
          <a:p>
            <a:pPr>
              <a:lnSpc>
                <a:spcPct val="90000"/>
              </a:lnSpc>
            </a:pPr>
            <a:endParaRPr lang="en-GB" smtClean="0"/>
          </a:p>
          <a:p>
            <a:pPr>
              <a:lnSpc>
                <a:spcPct val="90000"/>
              </a:lnSpc>
            </a:pPr>
            <a:endParaRPr lang="en-GB" smtClean="0"/>
          </a:p>
        </p:txBody>
      </p:sp>
      <p:pic>
        <p:nvPicPr>
          <p:cNvPr id="35844" name="Picture 2" descr="ppt_logo_green"/>
          <p:cNvPicPr>
            <a:picLocks noChangeAspect="1" noChangeArrowheads="1"/>
          </p:cNvPicPr>
          <p:nvPr/>
        </p:nvPicPr>
        <p:blipFill>
          <a:blip r:embed="rId3" cstate="print"/>
          <a:srcRect/>
          <a:stretch>
            <a:fillRect/>
          </a:stretch>
        </p:blipFill>
        <p:spPr bwMode="auto">
          <a:xfrm>
            <a:off x="5786438" y="708025"/>
            <a:ext cx="3357562"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49238" y="203200"/>
            <a:ext cx="7197725" cy="360363"/>
          </a:xfrm>
        </p:spPr>
        <p:txBody>
          <a:bodyPr/>
          <a:lstStyle/>
          <a:p>
            <a:r>
              <a:rPr lang="en-GB" sz="2400" b="1" dirty="0" smtClean="0"/>
              <a:t>2012</a:t>
            </a:r>
          </a:p>
        </p:txBody>
      </p:sp>
      <p:sp>
        <p:nvSpPr>
          <p:cNvPr id="37891" name="Rectangle 3"/>
          <p:cNvSpPr>
            <a:spLocks noGrp="1" noChangeArrowheads="1"/>
          </p:cNvSpPr>
          <p:nvPr>
            <p:ph type="body" idx="1"/>
          </p:nvPr>
        </p:nvSpPr>
        <p:spPr>
          <a:xfrm>
            <a:off x="215900" y="704850"/>
            <a:ext cx="7762875" cy="4703763"/>
          </a:xfrm>
        </p:spPr>
        <p:txBody>
          <a:bodyPr/>
          <a:lstStyle/>
          <a:p>
            <a:pPr>
              <a:lnSpc>
                <a:spcPct val="90000"/>
              </a:lnSpc>
              <a:buFontTx/>
              <a:buNone/>
            </a:pPr>
            <a:r>
              <a:rPr lang="en-GB" smtClean="0"/>
              <a:t>LOCOG took over the Olympic Park on the 10</a:t>
            </a:r>
            <a:r>
              <a:rPr lang="en-GB" baseline="30000" smtClean="0"/>
              <a:t>th</a:t>
            </a:r>
            <a:r>
              <a:rPr lang="en-GB" smtClean="0"/>
              <a:t> January 2012</a:t>
            </a:r>
          </a:p>
          <a:p>
            <a:pPr>
              <a:lnSpc>
                <a:spcPct val="90000"/>
              </a:lnSpc>
              <a:buFontTx/>
              <a:buNone/>
            </a:pPr>
            <a:endParaRPr lang="en-GB" smtClean="0"/>
          </a:p>
          <a:p>
            <a:pPr>
              <a:lnSpc>
                <a:spcPct val="90000"/>
              </a:lnSpc>
            </a:pPr>
            <a:r>
              <a:rPr lang="en-GB" smtClean="0"/>
              <a:t>ICT installations</a:t>
            </a:r>
          </a:p>
          <a:p>
            <a:pPr>
              <a:lnSpc>
                <a:spcPct val="90000"/>
              </a:lnSpc>
              <a:buFontTx/>
              <a:buNone/>
            </a:pPr>
            <a:endParaRPr lang="en-GB" smtClean="0"/>
          </a:p>
          <a:p>
            <a:pPr>
              <a:lnSpc>
                <a:spcPct val="90000"/>
              </a:lnSpc>
            </a:pPr>
            <a:r>
              <a:rPr lang="en-GB" smtClean="0"/>
              <a:t>Camera installations</a:t>
            </a:r>
          </a:p>
          <a:p>
            <a:pPr>
              <a:lnSpc>
                <a:spcPct val="90000"/>
              </a:lnSpc>
              <a:buFontTx/>
              <a:buNone/>
            </a:pPr>
            <a:endParaRPr lang="en-GB" smtClean="0"/>
          </a:p>
          <a:p>
            <a:pPr>
              <a:lnSpc>
                <a:spcPct val="90000"/>
              </a:lnSpc>
            </a:pPr>
            <a:r>
              <a:rPr lang="en-GB" smtClean="0"/>
              <a:t>Ceremony rehearsals</a:t>
            </a:r>
          </a:p>
          <a:p>
            <a:pPr>
              <a:lnSpc>
                <a:spcPct val="90000"/>
              </a:lnSpc>
              <a:buFontTx/>
              <a:buNone/>
            </a:pPr>
            <a:endParaRPr lang="en-GB" smtClean="0"/>
          </a:p>
          <a:p>
            <a:pPr>
              <a:lnSpc>
                <a:spcPct val="90000"/>
              </a:lnSpc>
            </a:pPr>
            <a:r>
              <a:rPr lang="en-GB" smtClean="0"/>
              <a:t>Sponsor pavilions</a:t>
            </a:r>
          </a:p>
          <a:p>
            <a:pPr>
              <a:lnSpc>
                <a:spcPct val="90000"/>
              </a:lnSpc>
              <a:buFontTx/>
              <a:buNone/>
            </a:pPr>
            <a:endParaRPr lang="en-GB" smtClean="0"/>
          </a:p>
          <a:p>
            <a:pPr>
              <a:lnSpc>
                <a:spcPct val="90000"/>
              </a:lnSpc>
            </a:pPr>
            <a:r>
              <a:rPr lang="en-GB" smtClean="0"/>
              <a:t>Catering / back of house</a:t>
            </a:r>
          </a:p>
          <a:p>
            <a:pPr>
              <a:lnSpc>
                <a:spcPct val="90000"/>
              </a:lnSpc>
              <a:buFontTx/>
              <a:buNone/>
            </a:pPr>
            <a:endParaRPr lang="en-GB" smtClean="0"/>
          </a:p>
          <a:p>
            <a:pPr>
              <a:lnSpc>
                <a:spcPct val="90000"/>
              </a:lnSpc>
            </a:pPr>
            <a:r>
              <a:rPr lang="en-GB" smtClean="0"/>
              <a:t>Signage,  venue overlay</a:t>
            </a:r>
          </a:p>
          <a:p>
            <a:pPr>
              <a:lnSpc>
                <a:spcPct val="90000"/>
              </a:lnSpc>
              <a:buFontTx/>
              <a:buNone/>
            </a:pPr>
            <a:endParaRPr lang="en-GB" smtClean="0"/>
          </a:p>
          <a:p>
            <a:pPr>
              <a:lnSpc>
                <a:spcPct val="90000"/>
              </a:lnSpc>
            </a:pPr>
            <a:r>
              <a:rPr lang="en-GB" smtClean="0"/>
              <a:t>Complete landscaping</a:t>
            </a:r>
          </a:p>
          <a:p>
            <a:pPr>
              <a:lnSpc>
                <a:spcPct val="90000"/>
              </a:lnSpc>
            </a:pPr>
            <a:endParaRPr lang="en-GB" smtClean="0"/>
          </a:p>
          <a:p>
            <a:pPr>
              <a:lnSpc>
                <a:spcPct val="90000"/>
              </a:lnSpc>
            </a:pPr>
            <a:r>
              <a:rPr lang="en-GB" smtClean="0"/>
              <a:t>Spectator facilities</a:t>
            </a:r>
          </a:p>
          <a:p>
            <a:pPr>
              <a:lnSpc>
                <a:spcPct val="90000"/>
              </a:lnSpc>
              <a:buFontTx/>
              <a:buNone/>
            </a:pPr>
            <a:endParaRPr lang="en-GB" smtClean="0"/>
          </a:p>
          <a:p>
            <a:pPr>
              <a:lnSpc>
                <a:spcPct val="90000"/>
              </a:lnSpc>
            </a:pPr>
            <a:r>
              <a:rPr lang="en-GB" smtClean="0"/>
              <a:t>Test events</a:t>
            </a:r>
          </a:p>
          <a:p>
            <a:pPr>
              <a:lnSpc>
                <a:spcPct val="90000"/>
              </a:lnSpc>
            </a:pPr>
            <a:endParaRPr lang="en-GB" smtClean="0"/>
          </a:p>
          <a:p>
            <a:pPr>
              <a:lnSpc>
                <a:spcPct val="90000"/>
              </a:lnSpc>
            </a:pPr>
            <a:endParaRPr lang="en-GB" smtClean="0"/>
          </a:p>
          <a:p>
            <a:pPr>
              <a:lnSpc>
                <a:spcPct val="90000"/>
              </a:lnSpc>
            </a:pPr>
            <a:endParaRPr lang="en-GB" smtClean="0"/>
          </a:p>
        </p:txBody>
      </p:sp>
      <p:pic>
        <p:nvPicPr>
          <p:cNvPr id="37892" name="Picture 2" descr="ppt_logo_green"/>
          <p:cNvPicPr>
            <a:picLocks noChangeAspect="1" noChangeArrowheads="1"/>
          </p:cNvPicPr>
          <p:nvPr/>
        </p:nvPicPr>
        <p:blipFill>
          <a:blip r:embed="rId3" cstate="print"/>
          <a:srcRect/>
          <a:stretch>
            <a:fillRect/>
          </a:stretch>
        </p:blipFill>
        <p:spPr bwMode="auto">
          <a:xfrm>
            <a:off x="5326063" y="3827463"/>
            <a:ext cx="3357562" cy="251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pt_logo_green"/>
          <p:cNvPicPr>
            <a:picLocks noChangeAspect="1" noChangeArrowheads="1"/>
          </p:cNvPicPr>
          <p:nvPr/>
        </p:nvPicPr>
        <p:blipFill>
          <a:blip r:embed="rId3" cstate="print"/>
          <a:srcRect/>
          <a:stretch>
            <a:fillRect/>
          </a:stretch>
        </p:blipFill>
        <p:spPr bwMode="auto">
          <a:xfrm>
            <a:off x="527050" y="450850"/>
            <a:ext cx="8027988" cy="602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3838" y="219075"/>
            <a:ext cx="7299325" cy="409575"/>
          </a:xfrm>
        </p:spPr>
        <p:txBody>
          <a:bodyPr/>
          <a:lstStyle/>
          <a:p>
            <a:r>
              <a:rPr lang="en-GB" sz="2400" b="1" smtClean="0"/>
              <a:t>Challenge – Olympic Park, April 2006 </a:t>
            </a:r>
            <a:r>
              <a:rPr lang="en-GB" sz="1800" smtClean="0"/>
              <a:t/>
            </a:r>
            <a:br>
              <a:rPr lang="en-GB" sz="1800" smtClean="0"/>
            </a:br>
            <a:r>
              <a:rPr lang="en-GB" sz="1800" smtClean="0"/>
              <a:t/>
            </a:r>
            <a:br>
              <a:rPr lang="en-GB" sz="1800" smtClean="0"/>
            </a:br>
            <a:endParaRPr lang="en-GB" sz="1800" smtClean="0"/>
          </a:p>
        </p:txBody>
      </p:sp>
      <p:pic>
        <p:nvPicPr>
          <p:cNvPr id="5123" name="Picture 3" descr="LLV grot"/>
          <p:cNvPicPr>
            <a:picLocks noGrp="1" noChangeAspect="1" noChangeArrowheads="1"/>
          </p:cNvPicPr>
          <p:nvPr>
            <p:ph type="body" idx="1"/>
          </p:nvPr>
        </p:nvPicPr>
        <p:blipFill>
          <a:blip r:embed="rId3" cstate="print"/>
          <a:srcRect/>
          <a:stretch>
            <a:fillRect/>
          </a:stretch>
        </p:blipFill>
        <p:spPr>
          <a:xfrm>
            <a:off x="-373063" y="855663"/>
            <a:ext cx="9669463" cy="600233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smtClean="0"/>
              <a:t> </a:t>
            </a:r>
          </a:p>
        </p:txBody>
      </p:sp>
      <p:sp>
        <p:nvSpPr>
          <p:cNvPr id="6147" name="Rectangle 3"/>
          <p:cNvSpPr>
            <a:spLocks noGrp="1" noChangeArrowheads="1"/>
          </p:cNvSpPr>
          <p:nvPr>
            <p:ph type="body" idx="1"/>
          </p:nvPr>
        </p:nvSpPr>
        <p:spPr/>
        <p:txBody>
          <a:bodyPr/>
          <a:lstStyle/>
          <a:p>
            <a:pPr>
              <a:buFontTx/>
              <a:buNone/>
            </a:pPr>
            <a:r>
              <a:rPr lang="en-GB" smtClean="0"/>
              <a:t> </a:t>
            </a:r>
          </a:p>
        </p:txBody>
      </p:sp>
      <p:pic>
        <p:nvPicPr>
          <p:cNvPr id="6148" name="Picture 4" descr="Explore Map"/>
          <p:cNvPicPr>
            <a:picLocks noChangeAspect="1" noChangeArrowheads="1"/>
          </p:cNvPicPr>
          <p:nvPr/>
        </p:nvPicPr>
        <p:blipFill>
          <a:blip r:embed="rId3" cstate="print"/>
          <a:srcRect/>
          <a:stretch>
            <a:fillRect/>
          </a:stretch>
        </p:blipFill>
        <p:spPr bwMode="auto">
          <a:xfrm>
            <a:off x="1647825" y="0"/>
            <a:ext cx="56880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35"/>
          <p:cNvSpPr>
            <a:spLocks noChangeShapeType="1"/>
          </p:cNvSpPr>
          <p:nvPr/>
        </p:nvSpPr>
        <p:spPr bwMode="auto">
          <a:xfrm flipV="1">
            <a:off x="6096000" y="4348163"/>
            <a:ext cx="0" cy="1192212"/>
          </a:xfrm>
          <a:prstGeom prst="line">
            <a:avLst/>
          </a:prstGeom>
          <a:noFill/>
          <a:ln w="19050">
            <a:solidFill>
              <a:schemeClr val="tx1"/>
            </a:solidFill>
            <a:round/>
            <a:headEnd/>
            <a:tailEnd/>
          </a:ln>
        </p:spPr>
        <p:txBody>
          <a:bodyPr/>
          <a:lstStyle/>
          <a:p>
            <a:endParaRPr lang="en-GB"/>
          </a:p>
        </p:txBody>
      </p:sp>
      <p:sp>
        <p:nvSpPr>
          <p:cNvPr id="7171" name="Line 35"/>
          <p:cNvSpPr>
            <a:spLocks noChangeShapeType="1"/>
          </p:cNvSpPr>
          <p:nvPr/>
        </p:nvSpPr>
        <p:spPr bwMode="auto">
          <a:xfrm flipH="1" flipV="1">
            <a:off x="7556500" y="4346575"/>
            <a:ext cx="26988" cy="1184275"/>
          </a:xfrm>
          <a:prstGeom prst="line">
            <a:avLst/>
          </a:prstGeom>
          <a:noFill/>
          <a:ln w="19050">
            <a:solidFill>
              <a:schemeClr val="tx1"/>
            </a:solidFill>
            <a:round/>
            <a:headEnd/>
            <a:tailEnd/>
          </a:ln>
        </p:spPr>
        <p:txBody>
          <a:bodyPr/>
          <a:lstStyle/>
          <a:p>
            <a:endParaRPr lang="en-GB"/>
          </a:p>
        </p:txBody>
      </p:sp>
      <p:sp>
        <p:nvSpPr>
          <p:cNvPr id="7172" name="Line 35"/>
          <p:cNvSpPr>
            <a:spLocks noChangeShapeType="1"/>
          </p:cNvSpPr>
          <p:nvPr/>
        </p:nvSpPr>
        <p:spPr bwMode="auto">
          <a:xfrm flipV="1">
            <a:off x="4473575" y="2940050"/>
            <a:ext cx="0" cy="2600325"/>
          </a:xfrm>
          <a:prstGeom prst="line">
            <a:avLst/>
          </a:prstGeom>
          <a:noFill/>
          <a:ln w="19050">
            <a:solidFill>
              <a:schemeClr val="tx1"/>
            </a:solidFill>
            <a:round/>
            <a:headEnd/>
            <a:tailEnd/>
          </a:ln>
        </p:spPr>
        <p:txBody>
          <a:bodyPr/>
          <a:lstStyle/>
          <a:p>
            <a:endParaRPr lang="en-GB"/>
          </a:p>
        </p:txBody>
      </p:sp>
      <p:sp>
        <p:nvSpPr>
          <p:cNvPr id="7173" name="Line 35"/>
          <p:cNvSpPr>
            <a:spLocks noChangeShapeType="1"/>
          </p:cNvSpPr>
          <p:nvPr/>
        </p:nvSpPr>
        <p:spPr bwMode="auto">
          <a:xfrm flipV="1">
            <a:off x="2805113" y="4329113"/>
            <a:ext cx="0" cy="1201737"/>
          </a:xfrm>
          <a:prstGeom prst="line">
            <a:avLst/>
          </a:prstGeom>
          <a:noFill/>
          <a:ln w="19050">
            <a:solidFill>
              <a:schemeClr val="tx1"/>
            </a:solidFill>
            <a:round/>
            <a:headEnd/>
            <a:tailEnd/>
          </a:ln>
        </p:spPr>
        <p:txBody>
          <a:bodyPr/>
          <a:lstStyle/>
          <a:p>
            <a:endParaRPr lang="en-GB"/>
          </a:p>
        </p:txBody>
      </p:sp>
      <p:sp>
        <p:nvSpPr>
          <p:cNvPr id="7174" name="Line 35"/>
          <p:cNvSpPr>
            <a:spLocks noChangeShapeType="1"/>
          </p:cNvSpPr>
          <p:nvPr/>
        </p:nvSpPr>
        <p:spPr bwMode="auto">
          <a:xfrm flipH="1" flipV="1">
            <a:off x="1325563" y="4338638"/>
            <a:ext cx="9525" cy="1138237"/>
          </a:xfrm>
          <a:prstGeom prst="line">
            <a:avLst/>
          </a:prstGeom>
          <a:noFill/>
          <a:ln w="19050">
            <a:solidFill>
              <a:schemeClr val="tx1"/>
            </a:solidFill>
            <a:round/>
            <a:headEnd/>
            <a:tailEnd/>
          </a:ln>
        </p:spPr>
        <p:txBody>
          <a:bodyPr/>
          <a:lstStyle/>
          <a:p>
            <a:endParaRPr lang="en-GB"/>
          </a:p>
        </p:txBody>
      </p:sp>
      <p:sp>
        <p:nvSpPr>
          <p:cNvPr id="7175" name="Line 16"/>
          <p:cNvSpPr>
            <a:spLocks noChangeShapeType="1"/>
          </p:cNvSpPr>
          <p:nvPr/>
        </p:nvSpPr>
        <p:spPr bwMode="auto">
          <a:xfrm>
            <a:off x="1325563" y="4338638"/>
            <a:ext cx="6240462" cy="9525"/>
          </a:xfrm>
          <a:prstGeom prst="line">
            <a:avLst/>
          </a:prstGeom>
          <a:noFill/>
          <a:ln w="19050">
            <a:solidFill>
              <a:schemeClr val="tx1"/>
            </a:solidFill>
            <a:round/>
            <a:headEnd/>
            <a:tailEnd/>
          </a:ln>
        </p:spPr>
        <p:txBody>
          <a:bodyPr/>
          <a:lstStyle/>
          <a:p>
            <a:endParaRPr lang="en-GB"/>
          </a:p>
        </p:txBody>
      </p:sp>
      <p:sp>
        <p:nvSpPr>
          <p:cNvPr id="7176" name="Line 17"/>
          <p:cNvSpPr>
            <a:spLocks noChangeShapeType="1"/>
          </p:cNvSpPr>
          <p:nvPr/>
        </p:nvSpPr>
        <p:spPr bwMode="auto">
          <a:xfrm>
            <a:off x="1774825" y="2752725"/>
            <a:ext cx="2708275" cy="17463"/>
          </a:xfrm>
          <a:prstGeom prst="line">
            <a:avLst/>
          </a:prstGeom>
          <a:noFill/>
          <a:ln w="19050">
            <a:solidFill>
              <a:schemeClr val="tx1"/>
            </a:solidFill>
            <a:round/>
            <a:headEnd/>
            <a:tailEnd/>
          </a:ln>
        </p:spPr>
        <p:txBody>
          <a:bodyPr/>
          <a:lstStyle/>
          <a:p>
            <a:endParaRPr lang="en-GB"/>
          </a:p>
        </p:txBody>
      </p:sp>
      <p:grpSp>
        <p:nvGrpSpPr>
          <p:cNvPr id="7177" name="Group 33"/>
          <p:cNvGrpSpPr>
            <a:grpSpLocks/>
          </p:cNvGrpSpPr>
          <p:nvPr/>
        </p:nvGrpSpPr>
        <p:grpSpPr bwMode="auto">
          <a:xfrm>
            <a:off x="2684463" y="2265363"/>
            <a:ext cx="3551237" cy="1654175"/>
            <a:chOff x="2111" y="1189"/>
            <a:chExt cx="2237" cy="1042"/>
          </a:xfrm>
        </p:grpSpPr>
        <p:grpSp>
          <p:nvGrpSpPr>
            <p:cNvPr id="7205" name="Group 34"/>
            <p:cNvGrpSpPr>
              <a:grpSpLocks/>
            </p:cNvGrpSpPr>
            <p:nvPr/>
          </p:nvGrpSpPr>
          <p:grpSpPr bwMode="auto">
            <a:xfrm>
              <a:off x="2111" y="1189"/>
              <a:ext cx="2237" cy="1042"/>
              <a:chOff x="3222" y="2320"/>
              <a:chExt cx="1015" cy="1042"/>
            </a:xfrm>
          </p:grpSpPr>
          <p:sp>
            <p:nvSpPr>
              <p:cNvPr id="7207" name="Line 35"/>
              <p:cNvSpPr>
                <a:spLocks noChangeShapeType="1"/>
              </p:cNvSpPr>
              <p:nvPr/>
            </p:nvSpPr>
            <p:spPr bwMode="auto">
              <a:xfrm flipV="1">
                <a:off x="3732" y="2320"/>
                <a:ext cx="0" cy="674"/>
              </a:xfrm>
              <a:prstGeom prst="line">
                <a:avLst/>
              </a:prstGeom>
              <a:noFill/>
              <a:ln w="19050">
                <a:solidFill>
                  <a:schemeClr val="tx1"/>
                </a:solidFill>
                <a:round/>
                <a:headEnd/>
                <a:tailEnd/>
              </a:ln>
            </p:spPr>
            <p:txBody>
              <a:bodyPr/>
              <a:lstStyle/>
              <a:p>
                <a:endParaRPr lang="en-GB"/>
              </a:p>
            </p:txBody>
          </p:sp>
          <p:sp>
            <p:nvSpPr>
              <p:cNvPr id="7208" name="AutoShape 36"/>
              <p:cNvSpPr>
                <a:spLocks noChangeArrowheads="1"/>
              </p:cNvSpPr>
              <p:nvPr/>
            </p:nvSpPr>
            <p:spPr bwMode="auto">
              <a:xfrm>
                <a:off x="3222" y="2750"/>
                <a:ext cx="1015" cy="612"/>
              </a:xfrm>
              <a:prstGeom prst="actionButtonBlank">
                <a:avLst/>
              </a:prstGeom>
              <a:solidFill>
                <a:srgbClr val="FF9900"/>
              </a:solidFill>
              <a:ln w="9525">
                <a:noFill/>
                <a:miter lim="800000"/>
                <a:headEnd/>
                <a:tailEnd/>
              </a:ln>
            </p:spPr>
            <p:txBody>
              <a:bodyPr wrap="none" anchor="ctr"/>
              <a:lstStyle/>
              <a:p>
                <a:pPr algn="r"/>
                <a:endParaRPr lang="en-US"/>
              </a:p>
            </p:txBody>
          </p:sp>
          <p:sp>
            <p:nvSpPr>
              <p:cNvPr id="7209" name="Text Box 37"/>
              <p:cNvSpPr txBox="1">
                <a:spLocks noChangeArrowheads="1"/>
              </p:cNvSpPr>
              <p:nvPr/>
            </p:nvSpPr>
            <p:spPr bwMode="auto">
              <a:xfrm>
                <a:off x="3698" y="2760"/>
                <a:ext cx="52" cy="231"/>
              </a:xfrm>
              <a:prstGeom prst="rect">
                <a:avLst/>
              </a:prstGeom>
              <a:noFill/>
              <a:ln w="9525">
                <a:noFill/>
                <a:miter lim="800000"/>
                <a:headEnd/>
                <a:tailEnd/>
              </a:ln>
            </p:spPr>
            <p:txBody>
              <a:bodyPr wrap="none">
                <a:spAutoFit/>
              </a:bodyPr>
              <a:lstStyle/>
              <a:p>
                <a:pPr algn="ctr" eaLnBrk="0" hangingPunct="0"/>
                <a:endParaRPr lang="en-US" sz="1800">
                  <a:solidFill>
                    <a:schemeClr val="bg1"/>
                  </a:solidFill>
                </a:endParaRPr>
              </a:p>
            </p:txBody>
          </p:sp>
        </p:grpSp>
        <p:sp>
          <p:nvSpPr>
            <p:cNvPr id="7206" name="Text Box 38"/>
            <p:cNvSpPr txBox="1">
              <a:spLocks noChangeArrowheads="1"/>
            </p:cNvSpPr>
            <p:nvPr/>
          </p:nvSpPr>
          <p:spPr bwMode="auto">
            <a:xfrm>
              <a:off x="2618" y="1810"/>
              <a:ext cx="1231" cy="233"/>
            </a:xfrm>
            <a:prstGeom prst="rect">
              <a:avLst/>
            </a:prstGeom>
            <a:noFill/>
            <a:ln w="9525">
              <a:noFill/>
              <a:miter lim="800000"/>
              <a:headEnd/>
              <a:tailEnd/>
            </a:ln>
          </p:spPr>
          <p:txBody>
            <a:bodyPr wrap="none">
              <a:spAutoFit/>
            </a:bodyPr>
            <a:lstStyle/>
            <a:p>
              <a:pPr algn="ctr" eaLnBrk="0" hangingPunct="0"/>
              <a:r>
                <a:rPr lang="en-GB" sz="1800">
                  <a:solidFill>
                    <a:schemeClr val="bg2"/>
                  </a:solidFill>
                </a:rPr>
                <a:t>Delivery Partner</a:t>
              </a:r>
            </a:p>
          </p:txBody>
        </p:sp>
      </p:grpSp>
      <p:grpSp>
        <p:nvGrpSpPr>
          <p:cNvPr id="7178" name="Group 39"/>
          <p:cNvGrpSpPr>
            <a:grpSpLocks/>
          </p:cNvGrpSpPr>
          <p:nvPr/>
        </p:nvGrpSpPr>
        <p:grpSpPr bwMode="auto">
          <a:xfrm>
            <a:off x="2555875" y="1314450"/>
            <a:ext cx="3552825" cy="971550"/>
            <a:chOff x="399" y="1209"/>
            <a:chExt cx="1015" cy="612"/>
          </a:xfrm>
        </p:grpSpPr>
        <p:sp>
          <p:nvSpPr>
            <p:cNvPr id="7203" name="AutoShape 40"/>
            <p:cNvSpPr>
              <a:spLocks noChangeArrowheads="1"/>
            </p:cNvSpPr>
            <p:nvPr/>
          </p:nvSpPr>
          <p:spPr bwMode="auto">
            <a:xfrm>
              <a:off x="399" y="1209"/>
              <a:ext cx="1015" cy="612"/>
            </a:xfrm>
            <a:prstGeom prst="actionButtonBlank">
              <a:avLst/>
            </a:prstGeom>
            <a:solidFill>
              <a:srgbClr val="FF0000"/>
            </a:solidFill>
            <a:ln w="9525">
              <a:noFill/>
              <a:miter lim="800000"/>
              <a:headEnd/>
              <a:tailEnd/>
            </a:ln>
          </p:spPr>
          <p:txBody>
            <a:bodyPr wrap="none" anchor="ctr"/>
            <a:lstStyle/>
            <a:p>
              <a:pPr algn="r"/>
              <a:endParaRPr lang="en-US"/>
            </a:p>
          </p:txBody>
        </p:sp>
        <p:sp>
          <p:nvSpPr>
            <p:cNvPr id="7204" name="Text Box 41"/>
            <p:cNvSpPr txBox="1">
              <a:spLocks noChangeArrowheads="1"/>
            </p:cNvSpPr>
            <p:nvPr/>
          </p:nvSpPr>
          <p:spPr bwMode="auto">
            <a:xfrm>
              <a:off x="805" y="1396"/>
              <a:ext cx="199" cy="233"/>
            </a:xfrm>
            <a:prstGeom prst="rect">
              <a:avLst/>
            </a:prstGeom>
            <a:noFill/>
            <a:ln w="9525">
              <a:noFill/>
              <a:miter lim="800000"/>
              <a:headEnd/>
              <a:tailEnd/>
            </a:ln>
          </p:spPr>
          <p:txBody>
            <a:bodyPr wrap="none">
              <a:spAutoFit/>
            </a:bodyPr>
            <a:lstStyle/>
            <a:p>
              <a:pPr algn="ctr" eaLnBrk="0" hangingPunct="0"/>
              <a:r>
                <a:rPr lang="en-GB" sz="1800">
                  <a:solidFill>
                    <a:schemeClr val="bg1"/>
                  </a:solidFill>
                </a:rPr>
                <a:t>ODA</a:t>
              </a:r>
            </a:p>
          </p:txBody>
        </p:sp>
      </p:grpSp>
      <p:sp>
        <p:nvSpPr>
          <p:cNvPr id="4112" name="Rectangle 46"/>
          <p:cNvSpPr>
            <a:spLocks noChangeArrowheads="1"/>
          </p:cNvSpPr>
          <p:nvPr/>
        </p:nvSpPr>
        <p:spPr bwMode="auto">
          <a:xfrm>
            <a:off x="0" y="227013"/>
            <a:ext cx="8796338" cy="579437"/>
          </a:xfrm>
          <a:prstGeom prst="rect">
            <a:avLst/>
          </a:prstGeom>
          <a:noFill/>
          <a:ln w="9525" algn="ctr">
            <a:noFill/>
            <a:miter lim="800000"/>
            <a:headEnd/>
            <a:tailEnd/>
          </a:ln>
        </p:spPr>
        <p:txBody>
          <a:bodyPr anchor="ctr"/>
          <a:lstStyle/>
          <a:p>
            <a:pPr algn="ctr" eaLnBrk="0" hangingPunct="0">
              <a:defRPr/>
            </a:pPr>
            <a:r>
              <a:rPr lang="en-GB" sz="2400" dirty="0">
                <a:latin typeface="+mj-lt"/>
                <a:ea typeface="+mj-ea"/>
                <a:cs typeface="+mj-cs"/>
              </a:rPr>
              <a:t>Delivery Structure</a:t>
            </a:r>
          </a:p>
        </p:txBody>
      </p:sp>
      <p:sp>
        <p:nvSpPr>
          <p:cNvPr id="7180" name="Rectangle 55"/>
          <p:cNvSpPr>
            <a:spLocks noChangeArrowheads="1"/>
          </p:cNvSpPr>
          <p:nvPr/>
        </p:nvSpPr>
        <p:spPr bwMode="auto">
          <a:xfrm>
            <a:off x="2330450" y="4527550"/>
            <a:ext cx="1066800" cy="644525"/>
          </a:xfrm>
          <a:prstGeom prst="rect">
            <a:avLst/>
          </a:prstGeom>
          <a:solidFill>
            <a:srgbClr val="0070C0"/>
          </a:solidFill>
          <a:ln w="9525" algn="ctr">
            <a:solidFill>
              <a:srgbClr val="0070C0"/>
            </a:solidFill>
            <a:round/>
            <a:headEnd/>
            <a:tailEnd/>
          </a:ln>
        </p:spPr>
        <p:txBody>
          <a:bodyPr/>
          <a:lstStyle/>
          <a:p>
            <a:pPr algn="ctr"/>
            <a:endParaRPr lang="en-US" sz="1600"/>
          </a:p>
        </p:txBody>
      </p:sp>
      <p:sp>
        <p:nvSpPr>
          <p:cNvPr id="7181" name="TextBox 56"/>
          <p:cNvSpPr txBox="1">
            <a:spLocks noChangeArrowheads="1"/>
          </p:cNvSpPr>
          <p:nvPr/>
        </p:nvSpPr>
        <p:spPr bwMode="auto">
          <a:xfrm>
            <a:off x="2500313" y="4643438"/>
            <a:ext cx="887412" cy="400050"/>
          </a:xfrm>
          <a:prstGeom prst="rect">
            <a:avLst/>
          </a:prstGeom>
          <a:solidFill>
            <a:srgbClr val="0070C0"/>
          </a:solidFill>
          <a:ln w="9525">
            <a:solidFill>
              <a:srgbClr val="0070C0"/>
            </a:solidFill>
            <a:miter lim="800000"/>
            <a:headEnd/>
            <a:tailEnd/>
          </a:ln>
        </p:spPr>
        <p:txBody>
          <a:bodyPr>
            <a:spAutoFit/>
          </a:bodyPr>
          <a:lstStyle/>
          <a:p>
            <a:r>
              <a:rPr lang="en-GB">
                <a:solidFill>
                  <a:schemeClr val="bg2"/>
                </a:solidFill>
              </a:rPr>
              <a:t>T1C</a:t>
            </a:r>
          </a:p>
        </p:txBody>
      </p:sp>
      <p:sp>
        <p:nvSpPr>
          <p:cNvPr id="7182" name="Rectangle 57"/>
          <p:cNvSpPr>
            <a:spLocks noChangeArrowheads="1"/>
          </p:cNvSpPr>
          <p:nvPr/>
        </p:nvSpPr>
        <p:spPr bwMode="auto">
          <a:xfrm>
            <a:off x="5575300" y="4527550"/>
            <a:ext cx="1066800" cy="644525"/>
          </a:xfrm>
          <a:prstGeom prst="rect">
            <a:avLst/>
          </a:prstGeom>
          <a:solidFill>
            <a:srgbClr val="0070C0"/>
          </a:solidFill>
          <a:ln w="9525" algn="ctr">
            <a:solidFill>
              <a:srgbClr val="0070C0"/>
            </a:solidFill>
            <a:round/>
            <a:headEnd/>
            <a:tailEnd/>
          </a:ln>
        </p:spPr>
        <p:txBody>
          <a:bodyPr/>
          <a:lstStyle/>
          <a:p>
            <a:pPr algn="ctr"/>
            <a:endParaRPr lang="en-US" sz="1600"/>
          </a:p>
        </p:txBody>
      </p:sp>
      <p:sp>
        <p:nvSpPr>
          <p:cNvPr id="7183" name="TextBox 58"/>
          <p:cNvSpPr txBox="1">
            <a:spLocks noChangeArrowheads="1"/>
          </p:cNvSpPr>
          <p:nvPr/>
        </p:nvSpPr>
        <p:spPr bwMode="auto">
          <a:xfrm>
            <a:off x="5745163" y="4643438"/>
            <a:ext cx="887412" cy="400050"/>
          </a:xfrm>
          <a:prstGeom prst="rect">
            <a:avLst/>
          </a:prstGeom>
          <a:noFill/>
          <a:ln w="9525">
            <a:noFill/>
            <a:miter lim="800000"/>
            <a:headEnd/>
            <a:tailEnd/>
          </a:ln>
        </p:spPr>
        <p:txBody>
          <a:bodyPr>
            <a:spAutoFit/>
          </a:bodyPr>
          <a:lstStyle/>
          <a:p>
            <a:r>
              <a:rPr lang="en-GB">
                <a:solidFill>
                  <a:schemeClr val="bg2"/>
                </a:solidFill>
              </a:rPr>
              <a:t>T1C</a:t>
            </a:r>
          </a:p>
        </p:txBody>
      </p:sp>
      <p:sp>
        <p:nvSpPr>
          <p:cNvPr id="7184" name="Rectangle 59"/>
          <p:cNvSpPr>
            <a:spLocks noChangeArrowheads="1"/>
          </p:cNvSpPr>
          <p:nvPr/>
        </p:nvSpPr>
        <p:spPr bwMode="auto">
          <a:xfrm>
            <a:off x="7108825" y="4527550"/>
            <a:ext cx="1066800" cy="644525"/>
          </a:xfrm>
          <a:prstGeom prst="rect">
            <a:avLst/>
          </a:prstGeom>
          <a:solidFill>
            <a:srgbClr val="0070C0"/>
          </a:solidFill>
          <a:ln w="9525" algn="ctr">
            <a:solidFill>
              <a:srgbClr val="0070C0"/>
            </a:solidFill>
            <a:round/>
            <a:headEnd/>
            <a:tailEnd/>
          </a:ln>
        </p:spPr>
        <p:txBody>
          <a:bodyPr/>
          <a:lstStyle/>
          <a:p>
            <a:pPr algn="ctr"/>
            <a:endParaRPr lang="en-US" sz="1600"/>
          </a:p>
        </p:txBody>
      </p:sp>
      <p:sp>
        <p:nvSpPr>
          <p:cNvPr id="7185" name="TextBox 60"/>
          <p:cNvSpPr txBox="1">
            <a:spLocks noChangeArrowheads="1"/>
          </p:cNvSpPr>
          <p:nvPr/>
        </p:nvSpPr>
        <p:spPr bwMode="auto">
          <a:xfrm>
            <a:off x="7278688" y="4643438"/>
            <a:ext cx="887412" cy="400050"/>
          </a:xfrm>
          <a:prstGeom prst="rect">
            <a:avLst/>
          </a:prstGeom>
          <a:noFill/>
          <a:ln w="9525">
            <a:noFill/>
            <a:miter lim="800000"/>
            <a:headEnd/>
            <a:tailEnd/>
          </a:ln>
        </p:spPr>
        <p:txBody>
          <a:bodyPr>
            <a:spAutoFit/>
          </a:bodyPr>
          <a:lstStyle/>
          <a:p>
            <a:r>
              <a:rPr lang="en-GB">
                <a:solidFill>
                  <a:schemeClr val="bg2"/>
                </a:solidFill>
              </a:rPr>
              <a:t>T1C</a:t>
            </a:r>
          </a:p>
        </p:txBody>
      </p:sp>
      <p:sp>
        <p:nvSpPr>
          <p:cNvPr id="7186" name="Rectangle 61"/>
          <p:cNvSpPr>
            <a:spLocks noChangeArrowheads="1"/>
          </p:cNvSpPr>
          <p:nvPr/>
        </p:nvSpPr>
        <p:spPr bwMode="auto">
          <a:xfrm>
            <a:off x="3970338" y="4527550"/>
            <a:ext cx="1066800" cy="644525"/>
          </a:xfrm>
          <a:prstGeom prst="rect">
            <a:avLst/>
          </a:prstGeom>
          <a:solidFill>
            <a:srgbClr val="0070C0"/>
          </a:solidFill>
          <a:ln w="9525" algn="ctr">
            <a:solidFill>
              <a:srgbClr val="0070C0"/>
            </a:solidFill>
            <a:round/>
            <a:headEnd/>
            <a:tailEnd/>
          </a:ln>
        </p:spPr>
        <p:txBody>
          <a:bodyPr/>
          <a:lstStyle/>
          <a:p>
            <a:pPr algn="ctr"/>
            <a:endParaRPr lang="en-US" sz="1600"/>
          </a:p>
        </p:txBody>
      </p:sp>
      <p:sp>
        <p:nvSpPr>
          <p:cNvPr id="7187" name="TextBox 62"/>
          <p:cNvSpPr txBox="1">
            <a:spLocks noChangeArrowheads="1"/>
          </p:cNvSpPr>
          <p:nvPr/>
        </p:nvSpPr>
        <p:spPr bwMode="auto">
          <a:xfrm>
            <a:off x="4105275" y="4625975"/>
            <a:ext cx="887413" cy="400050"/>
          </a:xfrm>
          <a:prstGeom prst="rect">
            <a:avLst/>
          </a:prstGeom>
          <a:noFill/>
          <a:ln w="9525">
            <a:noFill/>
            <a:miter lim="800000"/>
            <a:headEnd/>
            <a:tailEnd/>
          </a:ln>
        </p:spPr>
        <p:txBody>
          <a:bodyPr>
            <a:spAutoFit/>
          </a:bodyPr>
          <a:lstStyle/>
          <a:p>
            <a:r>
              <a:rPr lang="en-GB">
                <a:solidFill>
                  <a:schemeClr val="bg2"/>
                </a:solidFill>
              </a:rPr>
              <a:t>T1C</a:t>
            </a:r>
          </a:p>
        </p:txBody>
      </p:sp>
      <p:sp>
        <p:nvSpPr>
          <p:cNvPr id="7188" name="Rectangle 63"/>
          <p:cNvSpPr>
            <a:spLocks noChangeArrowheads="1"/>
          </p:cNvSpPr>
          <p:nvPr/>
        </p:nvSpPr>
        <p:spPr bwMode="auto">
          <a:xfrm>
            <a:off x="779463" y="4518025"/>
            <a:ext cx="1066800" cy="646113"/>
          </a:xfrm>
          <a:prstGeom prst="rect">
            <a:avLst/>
          </a:prstGeom>
          <a:solidFill>
            <a:srgbClr val="0070C0"/>
          </a:solidFill>
          <a:ln w="9525" algn="ctr">
            <a:solidFill>
              <a:srgbClr val="0070C0"/>
            </a:solidFill>
            <a:round/>
            <a:headEnd/>
            <a:tailEnd/>
          </a:ln>
        </p:spPr>
        <p:txBody>
          <a:bodyPr/>
          <a:lstStyle/>
          <a:p>
            <a:pPr algn="ctr"/>
            <a:endParaRPr lang="en-US" sz="1600"/>
          </a:p>
        </p:txBody>
      </p:sp>
      <p:sp>
        <p:nvSpPr>
          <p:cNvPr id="7189" name="TextBox 64"/>
          <p:cNvSpPr txBox="1">
            <a:spLocks noChangeArrowheads="1"/>
          </p:cNvSpPr>
          <p:nvPr/>
        </p:nvSpPr>
        <p:spPr bwMode="auto">
          <a:xfrm>
            <a:off x="949325" y="4635500"/>
            <a:ext cx="887413" cy="400050"/>
          </a:xfrm>
          <a:prstGeom prst="rect">
            <a:avLst/>
          </a:prstGeom>
          <a:noFill/>
          <a:ln w="9525">
            <a:solidFill>
              <a:srgbClr val="0070C0"/>
            </a:solidFill>
            <a:miter lim="800000"/>
            <a:headEnd/>
            <a:tailEnd/>
          </a:ln>
        </p:spPr>
        <p:txBody>
          <a:bodyPr>
            <a:spAutoFit/>
          </a:bodyPr>
          <a:lstStyle/>
          <a:p>
            <a:r>
              <a:rPr lang="en-GB">
                <a:solidFill>
                  <a:schemeClr val="bg2"/>
                </a:solidFill>
              </a:rPr>
              <a:t>T1C</a:t>
            </a:r>
          </a:p>
        </p:txBody>
      </p:sp>
      <p:sp>
        <p:nvSpPr>
          <p:cNvPr id="7190" name="Rectangle 65"/>
          <p:cNvSpPr>
            <a:spLocks noChangeArrowheads="1"/>
          </p:cNvSpPr>
          <p:nvPr/>
        </p:nvSpPr>
        <p:spPr bwMode="auto">
          <a:xfrm>
            <a:off x="2330450" y="5495925"/>
            <a:ext cx="1066800" cy="644525"/>
          </a:xfrm>
          <a:prstGeom prst="rect">
            <a:avLst/>
          </a:prstGeom>
          <a:solidFill>
            <a:srgbClr val="00B0F0"/>
          </a:solidFill>
          <a:ln w="9525" algn="ctr">
            <a:solidFill>
              <a:srgbClr val="00B0F0"/>
            </a:solidFill>
            <a:round/>
            <a:headEnd/>
            <a:tailEnd/>
          </a:ln>
        </p:spPr>
        <p:txBody>
          <a:bodyPr/>
          <a:lstStyle/>
          <a:p>
            <a:pPr algn="ctr"/>
            <a:endParaRPr lang="en-US" sz="1600"/>
          </a:p>
        </p:txBody>
      </p:sp>
      <p:sp>
        <p:nvSpPr>
          <p:cNvPr id="7191" name="TextBox 66"/>
          <p:cNvSpPr txBox="1">
            <a:spLocks noChangeArrowheads="1"/>
          </p:cNvSpPr>
          <p:nvPr/>
        </p:nvSpPr>
        <p:spPr bwMode="auto">
          <a:xfrm>
            <a:off x="2500313" y="5611813"/>
            <a:ext cx="887412" cy="400050"/>
          </a:xfrm>
          <a:prstGeom prst="rect">
            <a:avLst/>
          </a:prstGeom>
          <a:noFill/>
          <a:ln w="9525">
            <a:noFill/>
            <a:miter lim="800000"/>
            <a:headEnd/>
            <a:tailEnd/>
          </a:ln>
        </p:spPr>
        <p:txBody>
          <a:bodyPr>
            <a:spAutoFit/>
          </a:bodyPr>
          <a:lstStyle/>
          <a:p>
            <a:r>
              <a:rPr lang="en-GB">
                <a:solidFill>
                  <a:schemeClr val="bg2"/>
                </a:solidFill>
              </a:rPr>
              <a:t>T2C</a:t>
            </a:r>
          </a:p>
        </p:txBody>
      </p:sp>
      <p:sp>
        <p:nvSpPr>
          <p:cNvPr id="7192" name="Rectangle 67"/>
          <p:cNvSpPr>
            <a:spLocks noChangeArrowheads="1"/>
          </p:cNvSpPr>
          <p:nvPr/>
        </p:nvSpPr>
        <p:spPr bwMode="auto">
          <a:xfrm>
            <a:off x="5575300" y="5495925"/>
            <a:ext cx="1066800" cy="644525"/>
          </a:xfrm>
          <a:prstGeom prst="rect">
            <a:avLst/>
          </a:prstGeom>
          <a:solidFill>
            <a:srgbClr val="00B0F0"/>
          </a:solidFill>
          <a:ln w="9525" algn="ctr">
            <a:solidFill>
              <a:srgbClr val="00B0F0"/>
            </a:solidFill>
            <a:round/>
            <a:headEnd/>
            <a:tailEnd/>
          </a:ln>
        </p:spPr>
        <p:txBody>
          <a:bodyPr/>
          <a:lstStyle/>
          <a:p>
            <a:pPr algn="ctr"/>
            <a:endParaRPr lang="en-US" sz="1600"/>
          </a:p>
        </p:txBody>
      </p:sp>
      <p:sp>
        <p:nvSpPr>
          <p:cNvPr id="7193" name="TextBox 68"/>
          <p:cNvSpPr txBox="1">
            <a:spLocks noChangeArrowheads="1"/>
          </p:cNvSpPr>
          <p:nvPr/>
        </p:nvSpPr>
        <p:spPr bwMode="auto">
          <a:xfrm>
            <a:off x="5745163" y="5611813"/>
            <a:ext cx="887412" cy="400050"/>
          </a:xfrm>
          <a:prstGeom prst="rect">
            <a:avLst/>
          </a:prstGeom>
          <a:noFill/>
          <a:ln w="9525">
            <a:noFill/>
            <a:miter lim="800000"/>
            <a:headEnd/>
            <a:tailEnd/>
          </a:ln>
        </p:spPr>
        <p:txBody>
          <a:bodyPr>
            <a:spAutoFit/>
          </a:bodyPr>
          <a:lstStyle/>
          <a:p>
            <a:r>
              <a:rPr lang="en-GB">
                <a:solidFill>
                  <a:schemeClr val="bg2"/>
                </a:solidFill>
              </a:rPr>
              <a:t>T2C</a:t>
            </a:r>
          </a:p>
        </p:txBody>
      </p:sp>
      <p:sp>
        <p:nvSpPr>
          <p:cNvPr id="7194" name="Rectangle 69"/>
          <p:cNvSpPr>
            <a:spLocks noChangeArrowheads="1"/>
          </p:cNvSpPr>
          <p:nvPr/>
        </p:nvSpPr>
        <p:spPr bwMode="auto">
          <a:xfrm>
            <a:off x="7108825" y="5495925"/>
            <a:ext cx="1066800" cy="644525"/>
          </a:xfrm>
          <a:prstGeom prst="rect">
            <a:avLst/>
          </a:prstGeom>
          <a:solidFill>
            <a:srgbClr val="00B0F0"/>
          </a:solidFill>
          <a:ln w="9525" algn="ctr">
            <a:solidFill>
              <a:srgbClr val="00B0F0"/>
            </a:solidFill>
            <a:round/>
            <a:headEnd/>
            <a:tailEnd/>
          </a:ln>
        </p:spPr>
        <p:txBody>
          <a:bodyPr/>
          <a:lstStyle/>
          <a:p>
            <a:pPr algn="ctr"/>
            <a:endParaRPr lang="en-US" sz="1600"/>
          </a:p>
        </p:txBody>
      </p:sp>
      <p:sp>
        <p:nvSpPr>
          <p:cNvPr id="7195" name="TextBox 70"/>
          <p:cNvSpPr txBox="1">
            <a:spLocks noChangeArrowheads="1"/>
          </p:cNvSpPr>
          <p:nvPr/>
        </p:nvSpPr>
        <p:spPr bwMode="auto">
          <a:xfrm>
            <a:off x="7278688" y="5611813"/>
            <a:ext cx="887412" cy="400050"/>
          </a:xfrm>
          <a:prstGeom prst="rect">
            <a:avLst/>
          </a:prstGeom>
          <a:noFill/>
          <a:ln w="9525">
            <a:noFill/>
            <a:miter lim="800000"/>
            <a:headEnd/>
            <a:tailEnd/>
          </a:ln>
        </p:spPr>
        <p:txBody>
          <a:bodyPr>
            <a:spAutoFit/>
          </a:bodyPr>
          <a:lstStyle/>
          <a:p>
            <a:r>
              <a:rPr lang="en-GB">
                <a:solidFill>
                  <a:schemeClr val="bg2"/>
                </a:solidFill>
              </a:rPr>
              <a:t>T2C</a:t>
            </a:r>
          </a:p>
        </p:txBody>
      </p:sp>
      <p:sp>
        <p:nvSpPr>
          <p:cNvPr id="7196" name="Rectangle 71"/>
          <p:cNvSpPr>
            <a:spLocks noChangeArrowheads="1"/>
          </p:cNvSpPr>
          <p:nvPr/>
        </p:nvSpPr>
        <p:spPr bwMode="auto">
          <a:xfrm>
            <a:off x="3970338" y="5495925"/>
            <a:ext cx="1066800" cy="644525"/>
          </a:xfrm>
          <a:prstGeom prst="rect">
            <a:avLst/>
          </a:prstGeom>
          <a:solidFill>
            <a:srgbClr val="00B0F0"/>
          </a:solidFill>
          <a:ln w="9525" algn="ctr">
            <a:solidFill>
              <a:srgbClr val="00B0F0"/>
            </a:solidFill>
            <a:round/>
            <a:headEnd/>
            <a:tailEnd/>
          </a:ln>
        </p:spPr>
        <p:txBody>
          <a:bodyPr/>
          <a:lstStyle/>
          <a:p>
            <a:pPr algn="ctr"/>
            <a:endParaRPr lang="en-US" sz="1600"/>
          </a:p>
        </p:txBody>
      </p:sp>
      <p:sp>
        <p:nvSpPr>
          <p:cNvPr id="7197" name="TextBox 72"/>
          <p:cNvSpPr txBox="1">
            <a:spLocks noChangeArrowheads="1"/>
          </p:cNvSpPr>
          <p:nvPr/>
        </p:nvSpPr>
        <p:spPr bwMode="auto">
          <a:xfrm>
            <a:off x="4105275" y="5594350"/>
            <a:ext cx="887413" cy="400050"/>
          </a:xfrm>
          <a:prstGeom prst="rect">
            <a:avLst/>
          </a:prstGeom>
          <a:noFill/>
          <a:ln w="9525">
            <a:noFill/>
            <a:miter lim="800000"/>
            <a:headEnd/>
            <a:tailEnd/>
          </a:ln>
        </p:spPr>
        <p:txBody>
          <a:bodyPr>
            <a:spAutoFit/>
          </a:bodyPr>
          <a:lstStyle/>
          <a:p>
            <a:r>
              <a:rPr lang="en-GB">
                <a:solidFill>
                  <a:schemeClr val="bg2"/>
                </a:solidFill>
              </a:rPr>
              <a:t>T2C</a:t>
            </a:r>
          </a:p>
        </p:txBody>
      </p:sp>
      <p:sp>
        <p:nvSpPr>
          <p:cNvPr id="7198" name="Rectangle 73"/>
          <p:cNvSpPr>
            <a:spLocks noChangeArrowheads="1"/>
          </p:cNvSpPr>
          <p:nvPr/>
        </p:nvSpPr>
        <p:spPr bwMode="auto">
          <a:xfrm>
            <a:off x="779463" y="5486400"/>
            <a:ext cx="1066800" cy="646113"/>
          </a:xfrm>
          <a:prstGeom prst="rect">
            <a:avLst/>
          </a:prstGeom>
          <a:solidFill>
            <a:srgbClr val="00B0F0"/>
          </a:solidFill>
          <a:ln w="9525" algn="ctr">
            <a:solidFill>
              <a:srgbClr val="00B0F0"/>
            </a:solidFill>
            <a:round/>
            <a:headEnd/>
            <a:tailEnd/>
          </a:ln>
        </p:spPr>
        <p:txBody>
          <a:bodyPr/>
          <a:lstStyle/>
          <a:p>
            <a:pPr algn="ctr"/>
            <a:endParaRPr lang="en-US" sz="1600"/>
          </a:p>
        </p:txBody>
      </p:sp>
      <p:sp>
        <p:nvSpPr>
          <p:cNvPr id="7199" name="TextBox 74"/>
          <p:cNvSpPr txBox="1">
            <a:spLocks noChangeArrowheads="1"/>
          </p:cNvSpPr>
          <p:nvPr/>
        </p:nvSpPr>
        <p:spPr bwMode="auto">
          <a:xfrm>
            <a:off x="949325" y="5602288"/>
            <a:ext cx="887413" cy="400050"/>
          </a:xfrm>
          <a:prstGeom prst="rect">
            <a:avLst/>
          </a:prstGeom>
          <a:noFill/>
          <a:ln w="9525">
            <a:noFill/>
            <a:miter lim="800000"/>
            <a:headEnd/>
            <a:tailEnd/>
          </a:ln>
        </p:spPr>
        <p:txBody>
          <a:bodyPr>
            <a:spAutoFit/>
          </a:bodyPr>
          <a:lstStyle/>
          <a:p>
            <a:r>
              <a:rPr lang="en-GB">
                <a:solidFill>
                  <a:schemeClr val="bg2"/>
                </a:solidFill>
              </a:rPr>
              <a:t>T2C</a:t>
            </a:r>
          </a:p>
        </p:txBody>
      </p:sp>
      <p:sp>
        <p:nvSpPr>
          <p:cNvPr id="7200" name="Line 35"/>
          <p:cNvSpPr>
            <a:spLocks noChangeShapeType="1"/>
          </p:cNvSpPr>
          <p:nvPr/>
        </p:nvSpPr>
        <p:spPr bwMode="auto">
          <a:xfrm flipH="1" flipV="1">
            <a:off x="1774825" y="2743200"/>
            <a:ext cx="0" cy="1587500"/>
          </a:xfrm>
          <a:prstGeom prst="line">
            <a:avLst/>
          </a:prstGeom>
          <a:noFill/>
          <a:ln w="19050">
            <a:solidFill>
              <a:schemeClr val="tx1"/>
            </a:solidFill>
            <a:round/>
            <a:headEnd/>
            <a:tailEnd/>
          </a:ln>
        </p:spPr>
        <p:txBody>
          <a:bodyPr/>
          <a:lstStyle/>
          <a:p>
            <a:endParaRPr lang="en-GB"/>
          </a:p>
        </p:txBody>
      </p:sp>
      <p:sp>
        <p:nvSpPr>
          <p:cNvPr id="7201" name="TextBox 81"/>
          <p:cNvSpPr txBox="1">
            <a:spLocks noChangeArrowheads="1"/>
          </p:cNvSpPr>
          <p:nvPr/>
        </p:nvSpPr>
        <p:spPr bwMode="auto">
          <a:xfrm>
            <a:off x="4633913" y="3952875"/>
            <a:ext cx="1963737" cy="400050"/>
          </a:xfrm>
          <a:prstGeom prst="rect">
            <a:avLst/>
          </a:prstGeom>
          <a:noFill/>
          <a:ln w="9525">
            <a:noFill/>
            <a:miter lim="800000"/>
            <a:headEnd/>
            <a:tailEnd/>
          </a:ln>
        </p:spPr>
        <p:txBody>
          <a:bodyPr>
            <a:spAutoFit/>
          </a:bodyPr>
          <a:lstStyle/>
          <a:p>
            <a:r>
              <a:rPr lang="en-GB" b="0">
                <a:solidFill>
                  <a:srgbClr val="FFFF00"/>
                </a:solidFill>
              </a:rPr>
              <a:t>Management</a:t>
            </a:r>
          </a:p>
        </p:txBody>
      </p:sp>
      <p:sp>
        <p:nvSpPr>
          <p:cNvPr id="7202" name="TextBox 82"/>
          <p:cNvSpPr txBox="1">
            <a:spLocks noChangeArrowheads="1"/>
          </p:cNvSpPr>
          <p:nvPr/>
        </p:nvSpPr>
        <p:spPr bwMode="auto">
          <a:xfrm>
            <a:off x="2052638" y="2330450"/>
            <a:ext cx="1963737" cy="400050"/>
          </a:xfrm>
          <a:prstGeom prst="rect">
            <a:avLst/>
          </a:prstGeom>
          <a:noFill/>
          <a:ln w="9525">
            <a:noFill/>
            <a:miter lim="800000"/>
            <a:headEnd/>
            <a:tailEnd/>
          </a:ln>
        </p:spPr>
        <p:txBody>
          <a:bodyPr>
            <a:spAutoFit/>
          </a:bodyPr>
          <a:lstStyle/>
          <a:p>
            <a:r>
              <a:rPr lang="en-GB" b="0">
                <a:solidFill>
                  <a:srgbClr val="FFFF00"/>
                </a:solidFill>
              </a:rPr>
              <a:t>Contract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haft"/>
          <p:cNvPicPr>
            <a:picLocks noChangeAspect="1" noChangeArrowheads="1"/>
          </p:cNvPicPr>
          <p:nvPr/>
        </p:nvPicPr>
        <p:blipFill>
          <a:blip r:embed="rId3" cstate="print"/>
          <a:srcRect/>
          <a:stretch>
            <a:fillRect/>
          </a:stretch>
        </p:blipFill>
        <p:spPr bwMode="auto">
          <a:xfrm>
            <a:off x="0" y="768350"/>
            <a:ext cx="9144000" cy="6089650"/>
          </a:xfrm>
          <a:prstGeom prst="rect">
            <a:avLst/>
          </a:prstGeom>
          <a:noFill/>
          <a:ln w="9525">
            <a:noFill/>
            <a:miter lim="800000"/>
            <a:headEnd/>
            <a:tailEnd/>
          </a:ln>
        </p:spPr>
      </p:pic>
      <p:sp>
        <p:nvSpPr>
          <p:cNvPr id="10243" name="Rectangle 2"/>
          <p:cNvSpPr>
            <a:spLocks noGrp="1" noChangeArrowheads="1"/>
          </p:cNvSpPr>
          <p:nvPr>
            <p:ph type="title" idx="4294967295"/>
          </p:nvPr>
        </p:nvSpPr>
        <p:spPr>
          <a:xfrm>
            <a:off x="249238" y="203200"/>
            <a:ext cx="7197725" cy="360363"/>
          </a:xfrm>
        </p:spPr>
        <p:txBody>
          <a:bodyPr/>
          <a:lstStyle/>
          <a:p>
            <a:pPr eaLnBrk="1" hangingPunct="1"/>
            <a:r>
              <a:rPr lang="en-GB" sz="2400" b="1" smtClean="0"/>
              <a:t>Powerlines Project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1300" y="214313"/>
            <a:ext cx="7197725" cy="360362"/>
          </a:xfrm>
        </p:spPr>
        <p:txBody>
          <a:bodyPr/>
          <a:lstStyle/>
          <a:p>
            <a:r>
              <a:rPr lang="en-GB" sz="2400" b="1" smtClean="0"/>
              <a:t>Demolition and Remediation </a:t>
            </a:r>
          </a:p>
        </p:txBody>
      </p:sp>
      <p:pic>
        <p:nvPicPr>
          <p:cNvPr id="11267" name="Picture 4" descr="080304_ODA_MDA_DP_001_HI"/>
          <p:cNvPicPr>
            <a:picLocks noGrp="1" noChangeAspect="1" noChangeArrowheads="1"/>
          </p:cNvPicPr>
          <p:nvPr>
            <p:ph type="body" idx="1"/>
          </p:nvPr>
        </p:nvPicPr>
        <p:blipFill>
          <a:blip r:embed="rId3" cstate="print"/>
          <a:srcRect/>
          <a:stretch>
            <a:fillRect/>
          </a:stretch>
        </p:blipFill>
        <p:spPr>
          <a:xfrm>
            <a:off x="0" y="744538"/>
            <a:ext cx="9144000" cy="61134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70329" y="155575"/>
            <a:ext cx="7078196" cy="460375"/>
          </a:xfrm>
          <a:prstGeom prst="rect">
            <a:avLst/>
          </a:prstGeom>
          <a:noFill/>
          <a:ln w="9525" algn="ctr">
            <a:noFill/>
            <a:miter lim="800000"/>
            <a:headEnd/>
            <a:tailEnd/>
          </a:ln>
        </p:spPr>
        <p:txBody>
          <a:bodyPr wrap="square">
            <a:spAutoFit/>
          </a:bodyPr>
          <a:lstStyle/>
          <a:p>
            <a:r>
              <a:rPr lang="en-GB" sz="2400" dirty="0"/>
              <a:t>Change – Olympic Park, December  2011  </a:t>
            </a:r>
          </a:p>
        </p:txBody>
      </p:sp>
      <p:pic>
        <p:nvPicPr>
          <p:cNvPr id="12291" name="Picture 2"/>
          <p:cNvPicPr>
            <a:picLocks noChangeAspect="1" noChangeArrowheads="1"/>
          </p:cNvPicPr>
          <p:nvPr/>
        </p:nvPicPr>
        <p:blipFill>
          <a:blip r:embed="rId3" cstate="print"/>
          <a:srcRect/>
          <a:stretch>
            <a:fillRect/>
          </a:stretch>
        </p:blipFill>
        <p:spPr bwMode="auto">
          <a:xfrm>
            <a:off x="-2025650" y="815975"/>
            <a:ext cx="12960350" cy="604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DA London 2012 powerpoint template">
  <a:themeElements>
    <a:clrScheme name="ODA London 2012 powerpoint template 1">
      <a:dk1>
        <a:srgbClr val="000000"/>
      </a:dk1>
      <a:lt1>
        <a:srgbClr val="FFEB00"/>
      </a:lt1>
      <a:dk2>
        <a:srgbClr val="44193B"/>
      </a:dk2>
      <a:lt2>
        <a:srgbClr val="FFFFFF"/>
      </a:lt2>
      <a:accent1>
        <a:srgbClr val="DF0094"/>
      </a:accent1>
      <a:accent2>
        <a:srgbClr val="FF5500"/>
      </a:accent2>
      <a:accent3>
        <a:srgbClr val="B0ABAF"/>
      </a:accent3>
      <a:accent4>
        <a:srgbClr val="DAC900"/>
      </a:accent4>
      <a:accent5>
        <a:srgbClr val="ECAAC8"/>
      </a:accent5>
      <a:accent6>
        <a:srgbClr val="E74C00"/>
      </a:accent6>
      <a:hlink>
        <a:srgbClr val="0099FF"/>
      </a:hlink>
      <a:folHlink>
        <a:srgbClr val="00BB99"/>
      </a:folHlink>
    </a:clrScheme>
    <a:fontScheme name="ODA London 2012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ODA London 2012 powerpoint template 1">
        <a:dk1>
          <a:srgbClr val="000000"/>
        </a:dk1>
        <a:lt1>
          <a:srgbClr val="FFEB00"/>
        </a:lt1>
        <a:dk2>
          <a:srgbClr val="44193B"/>
        </a:dk2>
        <a:lt2>
          <a:srgbClr val="FFFFFF"/>
        </a:lt2>
        <a:accent1>
          <a:srgbClr val="DF0094"/>
        </a:accent1>
        <a:accent2>
          <a:srgbClr val="FF5500"/>
        </a:accent2>
        <a:accent3>
          <a:srgbClr val="B0ABAF"/>
        </a:accent3>
        <a:accent4>
          <a:srgbClr val="DAC900"/>
        </a:accent4>
        <a:accent5>
          <a:srgbClr val="ECAAC8"/>
        </a:accent5>
        <a:accent6>
          <a:srgbClr val="E74C00"/>
        </a:accent6>
        <a:hlink>
          <a:srgbClr val="0099FF"/>
        </a:hlink>
        <a:folHlink>
          <a:srgbClr val="00BB99"/>
        </a:folHlink>
      </a:clrScheme>
      <a:clrMap bg1="dk2" tx1="lt1" bg2="dk1" tx2="lt2" accent1="accent1" accent2="accent2" accent3="accent3" accent4="accent4" accent5="accent5" accent6="accent6" hlink="hlink" folHlink="folHlink"/>
    </a:extraClrScheme>
    <a:extraClrScheme>
      <a:clrScheme name="ODA London 2012 powerpoint template 2">
        <a:dk1>
          <a:srgbClr val="000000"/>
        </a:dk1>
        <a:lt1>
          <a:srgbClr val="FFEB00"/>
        </a:lt1>
        <a:dk2>
          <a:srgbClr val="DF0094"/>
        </a:dk2>
        <a:lt2>
          <a:srgbClr val="FFFFFF"/>
        </a:lt2>
        <a:accent1>
          <a:srgbClr val="DF0094"/>
        </a:accent1>
        <a:accent2>
          <a:srgbClr val="FF5500"/>
        </a:accent2>
        <a:accent3>
          <a:srgbClr val="ECAAC8"/>
        </a:accent3>
        <a:accent4>
          <a:srgbClr val="DAC900"/>
        </a:accent4>
        <a:accent5>
          <a:srgbClr val="ECAAC8"/>
        </a:accent5>
        <a:accent6>
          <a:srgbClr val="E74C00"/>
        </a:accent6>
        <a:hlink>
          <a:srgbClr val="0099FF"/>
        </a:hlink>
        <a:folHlink>
          <a:srgbClr val="00BB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29720</TotalTime>
  <Words>748</Words>
  <Application>Microsoft Office PowerPoint</Application>
  <PresentationFormat>On-screen Show (4:3)</PresentationFormat>
  <Paragraphs>181</Paragraphs>
  <Slides>36</Slides>
  <Notes>25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ODA London 2012 powerpoint template</vt:lpstr>
      <vt:lpstr>Slide 1</vt:lpstr>
      <vt:lpstr>Slide 2</vt:lpstr>
      <vt:lpstr>Slide 3</vt:lpstr>
      <vt:lpstr>Challenge – Olympic Park, April 2006   </vt:lpstr>
      <vt:lpstr> </vt:lpstr>
      <vt:lpstr>Slide 6</vt:lpstr>
      <vt:lpstr>Powerlines Project</vt:lpstr>
      <vt:lpstr>Demolition and Remediation </vt:lpstr>
      <vt:lpstr>Slide 9</vt:lpstr>
      <vt:lpstr>Greenwich Arena</vt:lpstr>
      <vt:lpstr>Olympic Stadium</vt:lpstr>
      <vt:lpstr>Slide 12</vt:lpstr>
      <vt:lpstr>Velodrome</vt:lpstr>
      <vt:lpstr>Slide 14</vt:lpstr>
      <vt:lpstr>Aquatics</vt:lpstr>
      <vt:lpstr>Slide 16</vt:lpstr>
      <vt:lpstr>Slide 17</vt:lpstr>
      <vt:lpstr>Basketball</vt:lpstr>
      <vt:lpstr>Handball</vt:lpstr>
      <vt:lpstr>Slide 20</vt:lpstr>
      <vt:lpstr>Broxbourne White Water Canoe Centre</vt:lpstr>
      <vt:lpstr>IBC/MPC</vt:lpstr>
      <vt:lpstr>Slide 23</vt:lpstr>
      <vt:lpstr>Slide 24</vt:lpstr>
      <vt:lpstr>Slide 25</vt:lpstr>
      <vt:lpstr>Utilities</vt:lpstr>
      <vt:lpstr>The ArcelorMittal Orbit</vt:lpstr>
      <vt:lpstr>Stratford Regional Station</vt:lpstr>
      <vt:lpstr>Employment – creating job &amp; training opportunities </vt:lpstr>
      <vt:lpstr>Health and Safety</vt:lpstr>
      <vt:lpstr>Sustainability</vt:lpstr>
      <vt:lpstr>Slide 32</vt:lpstr>
      <vt:lpstr>Slide 33</vt:lpstr>
      <vt:lpstr>Success Factors</vt:lpstr>
      <vt:lpstr>2012</vt:lpstr>
      <vt:lpstr>Slide 36</vt:lpstr>
    </vt:vector>
  </TitlesOfParts>
  <Company>London2012</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document demonstrates how a typical Olympic Delivery Authority presentation will feel to reflect our ambition and new brand, and includes a running order of sample slides supported by a library of additional slides to choose from. The pink slides and picture ‘quote’ slides are designed to be used interspersed in your presentation. They can be used to reinforce your key messages. For example, for a presentation to community groups you might use the ‘consult’ slide. If you want to use full bleed images you will need to use a duplicate of slide 5, so long as the image is “sent to the back”, the footer information will be visible and update automatically. Please also read the following four slides for further guidelines.</dc:title>
  <dc:creator>L2012</dc:creator>
  <cp:lastModifiedBy>GREEN, James</cp:lastModifiedBy>
  <cp:revision>517</cp:revision>
  <dcterms:created xsi:type="dcterms:W3CDTF">2007-06-28T11:07:49Z</dcterms:created>
  <dcterms:modified xsi:type="dcterms:W3CDTF">2012-04-05T10:00:34Z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velinkCorrNumber">
    <vt:lpwstr/>
  </property>
  <property fmtid="{D5CDD505-2E9C-101B-9397-08002B2CF9AE}" pid="3" name="LivelinkDocNumber">
    <vt:lpwstr/>
  </property>
  <property fmtid="{D5CDD505-2E9C-101B-9397-08002B2CF9AE}" pid="4" name="LivelinkSecurityClassification">
    <vt:lpwstr>NOT PROTECTIVELY MARKED</vt:lpwstr>
  </property>
  <property fmtid="{D5CDD505-2E9C-101B-9397-08002B2CF9AE}" pid="5" name="LivelinkName">
    <vt:lpwstr>1203 StandardPresentation.ppt</vt:lpwstr>
  </property>
  <property fmtid="{D5CDD505-2E9C-101B-9397-08002B2CF9AE}" pid="6" name="LivelinkID">
    <vt:i4>10113565</vt:i4>
  </property>
  <property fmtid="{D5CDD505-2E9C-101B-9397-08002B2CF9AE}" pid="7" name="LivelinkPath">
    <vt:lpwstr>Enterprise\02-00_Communications\02_Business-Frmwrk\06_Presentations\01_Key_Internal_Staff\09_John_Armitt\2012\</vt:lpwstr>
  </property>
  <property fmtid="{D5CDD505-2E9C-101B-9397-08002B2CF9AE}" pid="8" name="LivelinkVersionNumber">
    <vt:lpwstr>6</vt:lpwstr>
  </property>
</Properties>
</file>