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63" r:id="rId5"/>
    <p:sldId id="262" r:id="rId6"/>
    <p:sldId id="261" r:id="rId7"/>
    <p:sldId id="264" r:id="rId8"/>
    <p:sldId id="265" r:id="rId9"/>
    <p:sldId id="266" r:id="rId10"/>
    <p:sldId id="267" r:id="rId11"/>
    <p:sldId id="268" r:id="rId12"/>
    <p:sldId id="258" r:id="rId13"/>
    <p:sldId id="269" r:id="rId14"/>
    <p:sldId id="270" r:id="rId15"/>
    <p:sldId id="272" r:id="rId16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6080"/>
    <a:srgbClr val="5F5F5F"/>
    <a:srgbClr val="808080"/>
    <a:srgbClr val="969696"/>
    <a:srgbClr val="910039"/>
    <a:srgbClr val="562689"/>
    <a:srgbClr val="7BA22F"/>
    <a:srgbClr val="00535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8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D41486-7E8B-4442-903D-76E32A61AE80}" type="datetimeFigureOut">
              <a:rPr lang="en-GB"/>
              <a:pPr>
                <a:defRPr/>
              </a:pPr>
              <a:t>21/03/2012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9437C7-FB56-4FE9-9AC2-7AD26ECD54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/>
          <p:cNvSpPr txBox="1"/>
          <p:nvPr userDrawn="1"/>
        </p:nvSpPr>
        <p:spPr>
          <a:xfrm>
            <a:off x="6672263" y="6308725"/>
            <a:ext cx="2089150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39DC342-529E-4B22-A2F8-5654AD953368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950" y="5300663"/>
            <a:ext cx="1436688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3" y="3284984"/>
            <a:ext cx="4824537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403648" y="6199792"/>
            <a:ext cx="4608512" cy="3298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93335" cy="201622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BBE53-F916-403B-99F4-219C727603E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CF44249-965B-4B0D-A075-0DAE13E380E2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073427"/>
          </a:xfrm>
          <a:prstGeom prst="rect">
            <a:avLst/>
          </a:prstGeom>
        </p:spPr>
        <p:txBody>
          <a:bodyPr vert="eaVert"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 userDrawn="1"/>
        </p:nvSpPr>
        <p:spPr>
          <a:xfrm>
            <a:off x="6672263" y="6308725"/>
            <a:ext cx="2089150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C47E6DE-8FE1-4584-A986-6A17831E63ED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51600" y="188913"/>
            <a:ext cx="25034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15447" cy="922114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1556792"/>
            <a:ext cx="8207375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 hom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 userDrawn="1"/>
        </p:nvSpPr>
        <p:spPr>
          <a:xfrm>
            <a:off x="6672263" y="6308725"/>
            <a:ext cx="2089150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2D599E3-1C42-4A31-B0F6-B5450470309F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354162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1916832"/>
            <a:ext cx="8207375" cy="4320480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rgbClr val="562689"/>
              </a:buClr>
              <a:buSzPct val="121000"/>
              <a:buFont typeface="+mj-lt"/>
              <a:buAutoNum type="arabicPeriod"/>
              <a:defRPr baseline="0"/>
            </a:lvl1pPr>
            <a:lvl2pPr marL="971550" indent="-51435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BFABCE2-8CC4-47F5-9D8C-0AF09FD186F5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14D2A4A-104F-4361-9CBB-47DACCA73833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6E3C559-F9BB-4056-B90E-8F64603964DF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16A680B-19D0-407F-9E0B-A78F20F01A25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4809707-EB24-4719-B282-2F1455E9AC73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C6EE205-1841-4C26-A9E8-A5E1DE9C2E87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26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79388" y="188913"/>
            <a:ext cx="8713787" cy="6480175"/>
          </a:xfrm>
          <a:prstGeom prst="roundRect">
            <a:avLst>
              <a:gd name="adj" fmla="val 324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0288" y="6356350"/>
            <a:ext cx="1306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1567220-87A1-4350-AD43-6B58DF73644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028" name="Picture 3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451600" y="188913"/>
            <a:ext cx="25034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59" r:id="rId10"/>
    <p:sldLayoutId id="214748366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 kern="1200">
          <a:solidFill>
            <a:srgbClr val="00535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lifeindex.org.uk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ubtitle 1"/>
          <p:cNvSpPr>
            <a:spLocks noGrp="1"/>
          </p:cNvSpPr>
          <p:nvPr>
            <p:ph type="subTitle" idx="1"/>
          </p:nvPr>
        </p:nvSpPr>
        <p:spPr bwMode="auto">
          <a:xfrm>
            <a:off x="468313" y="3284538"/>
            <a:ext cx="4824412" cy="1223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Dean Griffiths </a:t>
            </a:r>
          </a:p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Estates Services Manager </a:t>
            </a:r>
          </a:p>
        </p:txBody>
      </p:sp>
      <p:sp>
        <p:nvSpPr>
          <p:cNvPr id="14338" name="Title 3"/>
          <p:cNvSpPr>
            <a:spLocks noGrp="1"/>
          </p:cNvSpPr>
          <p:nvPr>
            <p:ph type="title"/>
          </p:nvPr>
        </p:nvSpPr>
        <p:spPr bwMode="auto">
          <a:xfrm>
            <a:off x="468313" y="1125538"/>
            <a:ext cx="8293100" cy="2016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The Royal Northern College of Music </a:t>
            </a:r>
            <a:br>
              <a:rPr lang="en-GB" smtClean="0">
                <a:latin typeface="Arial" charset="0"/>
                <a:cs typeface="Arial" charset="0"/>
              </a:rPr>
            </a:br>
            <a:r>
              <a:rPr lang="en-GB" smtClean="0">
                <a:latin typeface="Arial" charset="0"/>
                <a:cs typeface="Arial" charset="0"/>
              </a:rPr>
              <a:t>A Case Study 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23850" y="47625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b="0" smtClean="0">
                <a:solidFill>
                  <a:srgbClr val="969696"/>
                </a:solidFill>
                <a:latin typeface="Arial" charset="0"/>
                <a:cs typeface="Arial" charset="0"/>
              </a:rPr>
              <a:t>Significant benefits</a:t>
            </a:r>
            <a:r>
              <a:rPr lang="en-GB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10039"/>
              </a:buClr>
              <a:buFontTx/>
              <a:buChar char="•"/>
            </a:pPr>
            <a:r>
              <a:rPr lang="en-GB" sz="2400" smtClean="0">
                <a:solidFill>
                  <a:srgbClr val="910039"/>
                </a:solidFill>
                <a:latin typeface="Arial" charset="0"/>
                <a:cs typeface="Arial" charset="0"/>
              </a:rPr>
              <a:t>Increased control</a:t>
            </a:r>
            <a:r>
              <a:rPr lang="en-GB" sz="2400" smtClean="0">
                <a:solidFill>
                  <a:srgbClr val="969696"/>
                </a:solidFill>
                <a:latin typeface="Arial" charset="0"/>
                <a:cs typeface="Arial" charset="0"/>
              </a:rPr>
              <a:t> over the building systems</a:t>
            </a:r>
          </a:p>
          <a:p>
            <a:pPr eaLnBrk="1" hangingPunct="1">
              <a:lnSpc>
                <a:spcPct val="90000"/>
              </a:lnSpc>
              <a:buClr>
                <a:srgbClr val="910039"/>
              </a:buClr>
              <a:buFontTx/>
              <a:buChar char="•"/>
            </a:pPr>
            <a:r>
              <a:rPr lang="en-GB" sz="2400" smtClean="0">
                <a:solidFill>
                  <a:srgbClr val="969696"/>
                </a:solidFill>
                <a:latin typeface="Arial" charset="0"/>
                <a:cs typeface="Arial" charset="0"/>
              </a:rPr>
              <a:t>Improved </a:t>
            </a:r>
            <a:r>
              <a:rPr lang="en-GB" sz="2400" smtClean="0">
                <a:solidFill>
                  <a:srgbClr val="910039"/>
                </a:solidFill>
                <a:latin typeface="Arial" charset="0"/>
                <a:cs typeface="Arial" charset="0"/>
              </a:rPr>
              <a:t>energy budget</a:t>
            </a:r>
            <a:r>
              <a:rPr lang="en-GB" sz="2400" smtClean="0">
                <a:solidFill>
                  <a:srgbClr val="969696"/>
                </a:solidFill>
                <a:latin typeface="Arial" charset="0"/>
                <a:cs typeface="Arial" charset="0"/>
              </a:rPr>
              <a:t> control</a:t>
            </a:r>
          </a:p>
          <a:p>
            <a:pPr eaLnBrk="1" hangingPunct="1">
              <a:lnSpc>
                <a:spcPct val="90000"/>
              </a:lnSpc>
              <a:buClr>
                <a:srgbClr val="910039"/>
              </a:buClr>
              <a:buFontTx/>
              <a:buChar char="•"/>
            </a:pPr>
            <a:r>
              <a:rPr lang="en-GB" sz="2400" smtClean="0">
                <a:solidFill>
                  <a:srgbClr val="969696"/>
                </a:solidFill>
                <a:latin typeface="Arial" charset="0"/>
                <a:cs typeface="Arial" charset="0"/>
              </a:rPr>
              <a:t>Released </a:t>
            </a:r>
            <a:r>
              <a:rPr lang="en-GB" sz="2400" smtClean="0">
                <a:solidFill>
                  <a:srgbClr val="910039"/>
                </a:solidFill>
                <a:latin typeface="Arial" charset="0"/>
                <a:cs typeface="Arial" charset="0"/>
              </a:rPr>
              <a:t>capital</a:t>
            </a:r>
          </a:p>
          <a:p>
            <a:pPr eaLnBrk="1" hangingPunct="1">
              <a:lnSpc>
                <a:spcPct val="90000"/>
              </a:lnSpc>
              <a:buClr>
                <a:srgbClr val="910039"/>
              </a:buClr>
              <a:buFontTx/>
              <a:buChar char="•"/>
            </a:pPr>
            <a:r>
              <a:rPr lang="en-GB" sz="2400" smtClean="0">
                <a:solidFill>
                  <a:srgbClr val="910039"/>
                </a:solidFill>
                <a:latin typeface="Arial" charset="0"/>
                <a:cs typeface="Arial" charset="0"/>
              </a:rPr>
              <a:t>Enhanced</a:t>
            </a:r>
            <a:r>
              <a:rPr lang="en-GB" sz="2400" smtClean="0">
                <a:solidFill>
                  <a:srgbClr val="969696"/>
                </a:solidFill>
                <a:latin typeface="Arial" charset="0"/>
                <a:cs typeface="Arial" charset="0"/>
              </a:rPr>
              <a:t> public reputation</a:t>
            </a:r>
          </a:p>
          <a:p>
            <a:pPr eaLnBrk="1" hangingPunct="1">
              <a:lnSpc>
                <a:spcPct val="90000"/>
              </a:lnSpc>
              <a:buClr>
                <a:srgbClr val="910039"/>
              </a:buClr>
              <a:buFontTx/>
              <a:buChar char="•"/>
            </a:pPr>
            <a:r>
              <a:rPr lang="en-GB" sz="2400" smtClean="0">
                <a:solidFill>
                  <a:srgbClr val="969696"/>
                </a:solidFill>
                <a:latin typeface="Arial" charset="0"/>
                <a:cs typeface="Arial" charset="0"/>
              </a:rPr>
              <a:t>Improved </a:t>
            </a:r>
            <a:r>
              <a:rPr lang="en-GB" sz="2400" smtClean="0">
                <a:solidFill>
                  <a:srgbClr val="910039"/>
                </a:solidFill>
                <a:latin typeface="Arial" charset="0"/>
                <a:cs typeface="Arial" charset="0"/>
              </a:rPr>
              <a:t>students’ use</a:t>
            </a:r>
            <a:r>
              <a:rPr lang="en-GB" sz="2400" smtClean="0">
                <a:solidFill>
                  <a:srgbClr val="969696"/>
                </a:solidFill>
                <a:latin typeface="Arial" charset="0"/>
                <a:cs typeface="Arial" charset="0"/>
              </a:rPr>
              <a:t> of the building</a:t>
            </a:r>
          </a:p>
          <a:p>
            <a:pPr eaLnBrk="1" hangingPunct="1">
              <a:lnSpc>
                <a:spcPct val="90000"/>
              </a:lnSpc>
              <a:buClr>
                <a:srgbClr val="910039"/>
              </a:buClr>
              <a:buFontTx/>
              <a:buChar char="•"/>
            </a:pPr>
            <a:r>
              <a:rPr lang="en-GB" sz="2400" smtClean="0">
                <a:solidFill>
                  <a:srgbClr val="969696"/>
                </a:solidFill>
                <a:latin typeface="Arial" charset="0"/>
                <a:cs typeface="Arial" charset="0"/>
              </a:rPr>
              <a:t>Provided the tools to </a:t>
            </a:r>
            <a:r>
              <a:rPr lang="en-GB" sz="2400" smtClean="0">
                <a:solidFill>
                  <a:srgbClr val="910039"/>
                </a:solidFill>
                <a:latin typeface="Arial" charset="0"/>
                <a:cs typeface="Arial" charset="0"/>
              </a:rPr>
              <a:t>monitor</a:t>
            </a:r>
            <a:r>
              <a:rPr lang="en-GB" sz="2400" smtClean="0">
                <a:solidFill>
                  <a:srgbClr val="969696"/>
                </a:solidFill>
                <a:latin typeface="Arial" charset="0"/>
                <a:cs typeface="Arial" charset="0"/>
              </a:rPr>
              <a:t> energy performance</a:t>
            </a:r>
          </a:p>
          <a:p>
            <a:pPr eaLnBrk="1" hangingPunct="1">
              <a:lnSpc>
                <a:spcPct val="90000"/>
              </a:lnSpc>
              <a:buClr>
                <a:srgbClr val="910039"/>
              </a:buClr>
              <a:buFontTx/>
              <a:buChar char="•"/>
            </a:pPr>
            <a:r>
              <a:rPr lang="en-GB" sz="2400" smtClean="0">
                <a:solidFill>
                  <a:srgbClr val="969696"/>
                </a:solidFill>
                <a:latin typeface="Arial" charset="0"/>
                <a:cs typeface="Arial" charset="0"/>
              </a:rPr>
              <a:t>Has, and will continue to, let us investigate further </a:t>
            </a:r>
            <a:r>
              <a:rPr lang="en-GB" sz="2400" smtClean="0">
                <a:solidFill>
                  <a:srgbClr val="910039"/>
                </a:solidFill>
                <a:latin typeface="Arial" charset="0"/>
                <a:cs typeface="Arial" charset="0"/>
              </a:rPr>
              <a:t>improvement opportunities</a:t>
            </a:r>
          </a:p>
          <a:p>
            <a:pPr eaLnBrk="1" hangingPunct="1">
              <a:lnSpc>
                <a:spcPct val="90000"/>
              </a:lnSpc>
              <a:buClr>
                <a:srgbClr val="910039"/>
              </a:buClr>
              <a:buFontTx/>
              <a:buChar char="•"/>
            </a:pPr>
            <a:r>
              <a:rPr lang="en-GB" sz="2400" smtClean="0">
                <a:solidFill>
                  <a:srgbClr val="5F5F5F"/>
                </a:solidFill>
                <a:latin typeface="Arial" charset="0"/>
                <a:cs typeface="Arial" charset="0"/>
              </a:rPr>
              <a:t>We are reaping the rewards, </a:t>
            </a:r>
            <a:r>
              <a:rPr lang="en-GB" sz="2400" smtClean="0">
                <a:solidFill>
                  <a:srgbClr val="910039"/>
                </a:solidFill>
                <a:latin typeface="Arial" charset="0"/>
                <a:cs typeface="Arial" charset="0"/>
              </a:rPr>
              <a:t>energy consumption has been reduced with an improved DECC rating</a:t>
            </a:r>
            <a:endParaRPr lang="en-GB" sz="2400" smtClean="0">
              <a:solidFill>
                <a:srgbClr val="5F5F5F"/>
              </a:solidFill>
              <a:latin typeface="Arial" charset="0"/>
              <a:cs typeface="Arial" charset="0"/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23850" y="476250"/>
            <a:ext cx="5986463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z="2800" b="0" smtClean="0">
                <a:solidFill>
                  <a:srgbClr val="808080"/>
                </a:solidFill>
                <a:latin typeface="Arial" charset="0"/>
                <a:cs typeface="Arial" charset="0"/>
              </a:rPr>
              <a:t>Our students are passionate about sustainability and so are we…</a:t>
            </a:r>
            <a:r>
              <a:rPr lang="en-GB" sz="2400" b="0" smtClean="0">
                <a:solidFill>
                  <a:srgbClr val="808080"/>
                </a:solidFill>
                <a:latin typeface="Arial" charset="0"/>
                <a:cs typeface="Arial" charset="0"/>
              </a:rPr>
              <a:t/>
            </a:r>
            <a:br>
              <a:rPr lang="en-GB" sz="2400" b="0" smtClean="0">
                <a:solidFill>
                  <a:srgbClr val="808080"/>
                </a:solidFill>
                <a:latin typeface="Arial" charset="0"/>
                <a:cs typeface="Arial" charset="0"/>
              </a:rPr>
            </a:br>
            <a:endParaRPr lang="en-GB" sz="2400" b="0" smtClean="0">
              <a:solidFill>
                <a:srgbClr val="808080"/>
              </a:solidFill>
              <a:latin typeface="Arial" charset="0"/>
              <a:cs typeface="Arial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23850" y="1773238"/>
            <a:ext cx="8229600" cy="4525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910039"/>
              </a:buClr>
              <a:buFontTx/>
              <a:buChar char="•"/>
            </a:pPr>
            <a:r>
              <a:rPr lang="en-GB" sz="2800" i="1" smtClean="0">
                <a:solidFill>
                  <a:srgbClr val="808080"/>
                </a:solidFill>
                <a:latin typeface="Arial" charset="0"/>
                <a:cs typeface="Arial" charset="0"/>
              </a:rPr>
              <a:t>Grotbags</a:t>
            </a:r>
            <a:r>
              <a:rPr lang="en-GB" sz="2800" smtClean="0">
                <a:solidFill>
                  <a:srgbClr val="808080"/>
                </a:solidFill>
                <a:latin typeface="Arial" charset="0"/>
                <a:cs typeface="Arial" charset="0"/>
              </a:rPr>
              <a:t> recycling scheme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800" smtClean="0">
                <a:solidFill>
                  <a:srgbClr val="808080"/>
                </a:solidFill>
                <a:latin typeface="Arial" charset="0"/>
                <a:cs typeface="Arial" charset="0"/>
              </a:rPr>
              <a:t>WEEE directive recycling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800" smtClean="0">
                <a:solidFill>
                  <a:srgbClr val="808080"/>
                </a:solidFill>
                <a:latin typeface="Arial" charset="0"/>
                <a:cs typeface="Arial" charset="0"/>
              </a:rPr>
              <a:t>Facilities helpdesk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800" smtClean="0">
                <a:solidFill>
                  <a:srgbClr val="808080"/>
                </a:solidFill>
                <a:latin typeface="Arial" charset="0"/>
                <a:cs typeface="Arial" charset="0"/>
              </a:rPr>
              <a:t>Environmental working group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800" smtClean="0">
                <a:solidFill>
                  <a:srgbClr val="808080"/>
                </a:solidFill>
                <a:latin typeface="Arial" charset="0"/>
                <a:cs typeface="Arial" charset="0"/>
              </a:rPr>
              <a:t>Newsletter</a:t>
            </a:r>
          </a:p>
          <a:p>
            <a:pPr>
              <a:buClr>
                <a:srgbClr val="910039"/>
              </a:buClr>
              <a:buFontTx/>
              <a:buChar char="•"/>
            </a:pPr>
            <a:endParaRPr lang="en-GB" sz="2800" smtClean="0">
              <a:solidFill>
                <a:srgbClr val="808080"/>
              </a:solidFill>
              <a:latin typeface="SEOptimistBlack"/>
              <a:cs typeface="Arial" charset="0"/>
            </a:endParaRP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xfrm>
            <a:off x="323850" y="476250"/>
            <a:ext cx="5986463" cy="13541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>
                <a:solidFill>
                  <a:srgbClr val="808080"/>
                </a:solidFill>
                <a:latin typeface="Arial" charset="0"/>
                <a:cs typeface="Arial" charset="0"/>
              </a:rPr>
              <a:t>Thoughts to take away…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sz="quarter" idx="13"/>
          </p:nvPr>
        </p:nvSpPr>
        <p:spPr bwMode="auto">
          <a:xfrm>
            <a:off x="468313" y="1916113"/>
            <a:ext cx="8567737" cy="43211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Calibri" pitchFamily="34" charset="0"/>
              <a:buAutoNum type="arabicPeriod"/>
            </a:pPr>
            <a:r>
              <a:rPr lang="en-GB" sz="2800" smtClean="0">
                <a:solidFill>
                  <a:srgbClr val="910039"/>
                </a:solidFill>
                <a:latin typeface="Arial" charset="0"/>
                <a:cs typeface="Arial" charset="0"/>
              </a:rPr>
              <a:t>Good relationships</a:t>
            </a:r>
            <a:r>
              <a:rPr lang="en-GB" sz="2800" smtClean="0">
                <a:solidFill>
                  <a:srgbClr val="969696"/>
                </a:solidFill>
                <a:latin typeface="Arial" charset="0"/>
                <a:cs typeface="Arial" charset="0"/>
              </a:rPr>
              <a:t> with your suppliers is key</a:t>
            </a:r>
          </a:p>
          <a:p>
            <a:pPr eaLnBrk="1" hangingPunct="1">
              <a:buFont typeface="Calibri" pitchFamily="34" charset="0"/>
              <a:buAutoNum type="arabicPeriod"/>
            </a:pPr>
            <a:endParaRPr lang="en-GB" sz="2800" smtClean="0">
              <a:solidFill>
                <a:srgbClr val="969696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GB" sz="2800" smtClean="0">
                <a:solidFill>
                  <a:srgbClr val="910039"/>
                </a:solidFill>
                <a:latin typeface="Arial" charset="0"/>
                <a:cs typeface="Arial" charset="0"/>
              </a:rPr>
              <a:t>Encourage</a:t>
            </a:r>
            <a:r>
              <a:rPr lang="en-GB" sz="2800" smtClean="0">
                <a:solidFill>
                  <a:srgbClr val="969696"/>
                </a:solidFill>
                <a:latin typeface="Arial" charset="0"/>
                <a:cs typeface="Arial" charset="0"/>
              </a:rPr>
              <a:t> your </a:t>
            </a:r>
            <a:r>
              <a:rPr lang="en-GB" sz="2800" smtClean="0">
                <a:solidFill>
                  <a:srgbClr val="910039"/>
                </a:solidFill>
                <a:latin typeface="Arial" charset="0"/>
                <a:cs typeface="Arial" charset="0"/>
              </a:rPr>
              <a:t>team</a:t>
            </a:r>
            <a:r>
              <a:rPr lang="en-GB" sz="2800" smtClean="0">
                <a:solidFill>
                  <a:srgbClr val="969696"/>
                </a:solidFill>
                <a:latin typeface="Arial" charset="0"/>
                <a:cs typeface="Arial" charset="0"/>
              </a:rPr>
              <a:t> to know your building</a:t>
            </a:r>
          </a:p>
          <a:p>
            <a:pPr eaLnBrk="1" hangingPunct="1">
              <a:buFont typeface="Calibri" pitchFamily="34" charset="0"/>
              <a:buAutoNum type="arabicPeriod"/>
            </a:pPr>
            <a:endParaRPr lang="en-GB" sz="2800" smtClean="0">
              <a:solidFill>
                <a:srgbClr val="969696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Calibri" pitchFamily="34" charset="0"/>
              <a:buAutoNum type="arabicPeriod"/>
            </a:pPr>
            <a:r>
              <a:rPr lang="en-GB" sz="2800" smtClean="0">
                <a:solidFill>
                  <a:srgbClr val="910039"/>
                </a:solidFill>
                <a:latin typeface="Arial" charset="0"/>
                <a:cs typeface="Arial" charset="0"/>
              </a:rPr>
              <a:t>Customers</a:t>
            </a:r>
            <a:r>
              <a:rPr lang="en-GB" sz="2800" smtClean="0">
                <a:solidFill>
                  <a:srgbClr val="969696"/>
                </a:solidFill>
                <a:latin typeface="Arial" charset="0"/>
                <a:cs typeface="Arial" charset="0"/>
              </a:rPr>
              <a:t> matter…</a:t>
            </a:r>
          </a:p>
          <a:p>
            <a:pPr eaLnBrk="1" hangingPunct="1">
              <a:buFont typeface="Calibri" pitchFamily="34" charset="0"/>
              <a:buNone/>
            </a:pPr>
            <a:r>
              <a:rPr lang="en-GB" sz="2800" smtClean="0">
                <a:solidFill>
                  <a:srgbClr val="969696"/>
                </a:solidFill>
                <a:latin typeface="Arial" charset="0"/>
                <a:cs typeface="Arial" charset="0"/>
              </a:rPr>
              <a:t>				       remember who</a:t>
            </a:r>
            <a:r>
              <a:rPr lang="en-GB" sz="2800" smtClean="0">
                <a:solidFill>
                  <a:srgbClr val="910039"/>
                </a:solidFill>
                <a:latin typeface="Arial" charset="0"/>
                <a:cs typeface="Arial" charset="0"/>
              </a:rPr>
              <a:t> pays the bills</a:t>
            </a:r>
          </a:p>
          <a:p>
            <a:pPr eaLnBrk="1" hangingPunct="1">
              <a:buFont typeface="Calibri" pitchFamily="34" charset="0"/>
              <a:buNone/>
            </a:pPr>
            <a:endParaRPr lang="en-GB" smtClean="0">
              <a:solidFill>
                <a:srgbClr val="969696"/>
              </a:solidFill>
              <a:latin typeface="Arial" charset="0"/>
              <a:cs typeface="Arial" charset="0"/>
            </a:endParaRP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47625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b="0" smtClean="0">
                <a:solidFill>
                  <a:srgbClr val="969696"/>
                </a:solidFill>
                <a:latin typeface="Arial" charset="0"/>
                <a:cs typeface="Arial" charset="0"/>
              </a:rPr>
              <a:t>And number 4...</a:t>
            </a:r>
          </a:p>
        </p:txBody>
      </p:sp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96975"/>
            <a:ext cx="8135937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468313" y="5373688"/>
            <a:ext cx="777557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solidFill>
                  <a:srgbClr val="969696"/>
                </a:solidFill>
              </a:rPr>
              <a:t>Seek feedback….</a:t>
            </a:r>
          </a:p>
          <a:p>
            <a:pPr>
              <a:spcBef>
                <a:spcPct val="50000"/>
              </a:spcBef>
            </a:pPr>
            <a:r>
              <a:rPr lang="en-GB" sz="2400" b="1">
                <a:solidFill>
                  <a:srgbClr val="969696"/>
                </a:solidFill>
              </a:rPr>
              <a:t>		     from everyone that uses the building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928100" cy="662622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333375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b="0" smtClean="0">
                <a:solidFill>
                  <a:schemeClr val="bg1"/>
                </a:solidFill>
                <a:latin typeface="Arial" charset="0"/>
                <a:cs typeface="Arial" charset="0"/>
              </a:rPr>
              <a:t>And those that don’t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5986463" cy="13541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z="2900" b="0" smtClean="0">
                <a:latin typeface="Arial" charset="0"/>
                <a:cs typeface="Arial" charset="0"/>
              </a:rPr>
              <a:t>Your next steps – making the most of your EAUC Membership…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68313" y="1341438"/>
            <a:ext cx="8207375" cy="4824412"/>
          </a:xfrm>
          <a:prstGeom prst="rect">
            <a:avLst/>
          </a:prstGeom>
        </p:spPr>
        <p:txBody>
          <a:bodyPr/>
          <a:lstStyle/>
          <a:p>
            <a:pPr marL="514350" indent="-514350">
              <a:buClr>
                <a:srgbClr val="562689"/>
              </a:buClr>
              <a:buSzPct val="121000"/>
              <a:buFont typeface="Calibri" pitchFamily="34" charset="0"/>
              <a:buAutoNum type="arabicPeriod"/>
            </a:pPr>
            <a:r>
              <a:rPr lang="en-GB" sz="2000" smtClean="0">
                <a:solidFill>
                  <a:srgbClr val="562689"/>
                </a:solidFill>
                <a:latin typeface="Arial" charset="0"/>
                <a:cs typeface="Arial" charset="0"/>
              </a:rPr>
              <a:t>Resources </a:t>
            </a:r>
          </a:p>
          <a:p>
            <a:pPr marL="971550" lvl="1" indent="-514350">
              <a:buClr>
                <a:srgbClr val="562689"/>
              </a:buClr>
              <a:buFont typeface="Arial" charset="0"/>
              <a:buChar char="•"/>
            </a:pPr>
            <a:r>
              <a:rPr lang="en-GB" sz="1900" smtClean="0">
                <a:latin typeface="Arial" charset="0"/>
                <a:cs typeface="Arial" charset="0"/>
              </a:rPr>
              <a:t>visit the dedicated carbon EAUC resource bank sections</a:t>
            </a:r>
          </a:p>
          <a:p>
            <a:pPr marL="971550" lvl="1" indent="-514350">
              <a:buClr>
                <a:srgbClr val="562689"/>
              </a:buClr>
              <a:buFont typeface="Arial" charset="0"/>
              <a:buChar char="•"/>
            </a:pPr>
            <a:r>
              <a:rPr lang="en-GB" sz="1900" smtClean="0">
                <a:latin typeface="Arial" charset="0"/>
                <a:cs typeface="Arial" charset="0"/>
              </a:rPr>
              <a:t>visit the carbon reduction section of SORTED – the online resource for sustainability in the Learning and Skills sector</a:t>
            </a:r>
          </a:p>
          <a:p>
            <a:pPr marL="514350" indent="-514350">
              <a:buClr>
                <a:srgbClr val="562689"/>
              </a:buClr>
              <a:buSzPct val="121000"/>
              <a:buFont typeface="Calibri" pitchFamily="34" charset="0"/>
              <a:buAutoNum type="arabicPeriod"/>
            </a:pPr>
            <a:r>
              <a:rPr lang="en-GB" sz="2000" smtClean="0">
                <a:solidFill>
                  <a:srgbClr val="562689"/>
                </a:solidFill>
                <a:latin typeface="Arial" charset="0"/>
                <a:cs typeface="Arial" charset="0"/>
              </a:rPr>
              <a:t>Networks - </a:t>
            </a:r>
            <a:r>
              <a:rPr lang="en-GB" sz="2000" smtClean="0">
                <a:latin typeface="Arial" charset="0"/>
                <a:cs typeface="Arial" charset="0"/>
              </a:rPr>
              <a:t>join our Carbon Intensive Research Colleges and Universities Community of Practice - for Colleges and Universities that undertake carbon intensive research </a:t>
            </a:r>
          </a:p>
          <a:p>
            <a:pPr marL="971550" lvl="1" indent="-514350">
              <a:buClr>
                <a:srgbClr val="562689"/>
              </a:buClr>
              <a:buFont typeface="Arial" charset="0"/>
              <a:buChar char="•"/>
            </a:pPr>
            <a:r>
              <a:rPr lang="en-GB" sz="1600" smtClean="0">
                <a:latin typeface="Arial" charset="0"/>
                <a:cs typeface="Arial" charset="0"/>
              </a:rPr>
              <a:t>Find out more about this group at 5pm tomorrow– see programme for details</a:t>
            </a:r>
          </a:p>
          <a:p>
            <a:pPr marL="514350" indent="-514350">
              <a:buClr>
                <a:srgbClr val="562689"/>
              </a:buClr>
              <a:buSzPct val="121000"/>
              <a:buFont typeface="Calibri" pitchFamily="34" charset="0"/>
              <a:buAutoNum type="arabicPeriod"/>
            </a:pPr>
            <a:r>
              <a:rPr lang="en-GB" sz="2000" smtClean="0">
                <a:solidFill>
                  <a:srgbClr val="562689"/>
                </a:solidFill>
                <a:latin typeface="Arial" charset="0"/>
                <a:cs typeface="Arial" charset="0"/>
              </a:rPr>
              <a:t>Recognition - </a:t>
            </a:r>
            <a:r>
              <a:rPr lang="en-GB" sz="2000" smtClean="0">
                <a:latin typeface="Arial" charset="0"/>
                <a:cs typeface="Arial" charset="0"/>
              </a:rPr>
              <a:t>want recognition for your carbon reduction initiatives – enter the 2012 Green Gown Awards carbon reduction category. Entries open summer 2012</a:t>
            </a:r>
          </a:p>
          <a:p>
            <a:pPr marL="514350" indent="-514350">
              <a:buClr>
                <a:srgbClr val="562689"/>
              </a:buClr>
              <a:buSzPct val="121000"/>
              <a:buFont typeface="Calibri" pitchFamily="34" charset="0"/>
              <a:buAutoNum type="arabicPeriod"/>
            </a:pPr>
            <a:r>
              <a:rPr lang="en-GB" sz="2000" smtClean="0">
                <a:solidFill>
                  <a:srgbClr val="562689"/>
                </a:solidFill>
                <a:latin typeface="Arial" charset="0"/>
                <a:cs typeface="Arial" charset="0"/>
              </a:rPr>
              <a:t>Measure and improve </a:t>
            </a:r>
            <a:r>
              <a:rPr lang="en-GB" sz="2000" smtClean="0">
                <a:solidFill>
                  <a:srgbClr val="E17A1D"/>
                </a:solidFill>
                <a:latin typeface="Arial" charset="0"/>
                <a:cs typeface="Arial" charset="0"/>
              </a:rPr>
              <a:t>- </a:t>
            </a:r>
            <a:r>
              <a:rPr lang="en-GB" sz="2000" smtClean="0">
                <a:latin typeface="Arial" charset="0"/>
                <a:cs typeface="Arial" charset="0"/>
              </a:rPr>
              <a:t>sign up to LiFE – </a:t>
            </a:r>
            <a:r>
              <a:rPr lang="en-GB" sz="2000" smtClean="0">
                <a:latin typeface="Arial" charset="0"/>
                <a:cs typeface="Arial" charset="0"/>
                <a:hlinkClick r:id="rId2"/>
              </a:rPr>
              <a:t>www.thelifeindex.org.uk</a:t>
            </a:r>
            <a:r>
              <a:rPr lang="en-GB" sz="2000" smtClean="0">
                <a:latin typeface="Arial" charset="0"/>
                <a:cs typeface="Arial" charset="0"/>
              </a:rPr>
              <a:t>. EAUC Members receive a significant discount</a:t>
            </a:r>
          </a:p>
          <a:p>
            <a:pPr marL="971550" lvl="1" indent="-514350">
              <a:buClr>
                <a:srgbClr val="562689"/>
              </a:buClr>
              <a:buFont typeface="Arial" charset="0"/>
              <a:buChar char="•"/>
            </a:pPr>
            <a:r>
              <a:rPr lang="en-GB" sz="1800" smtClean="0">
                <a:latin typeface="Arial" charset="0"/>
                <a:cs typeface="Arial" charset="0"/>
              </a:rPr>
              <a:t>LiFE offers dedicated ‘resource efficiency and waste’ and ‘utilities’ frameworks for implementation </a:t>
            </a:r>
          </a:p>
          <a:p>
            <a:pPr marL="514350" indent="-514350">
              <a:buClr>
                <a:srgbClr val="562689"/>
              </a:buClr>
              <a:buSzPct val="121000"/>
              <a:buFont typeface="+mj-lt"/>
              <a:buNone/>
            </a:pPr>
            <a:endParaRPr lang="en-GB" sz="500" smtClean="0">
              <a:latin typeface="Arial" charset="0"/>
              <a:cs typeface="Arial" charset="0"/>
            </a:endParaRPr>
          </a:p>
          <a:p>
            <a:pPr marL="514350" indent="-514350" algn="ctr">
              <a:buClr>
                <a:srgbClr val="562689"/>
              </a:buClr>
              <a:buSzPct val="121000"/>
              <a:buFont typeface="+mj-lt"/>
              <a:buNone/>
            </a:pPr>
            <a:r>
              <a:rPr lang="en-GB" sz="2200" b="1" smtClean="0">
                <a:solidFill>
                  <a:srgbClr val="562689"/>
                </a:solidFill>
                <a:latin typeface="Arial" charset="0"/>
                <a:cs typeface="Arial" charset="0"/>
              </a:rPr>
              <a:t>Membership matters at www.eauc.org.uk</a:t>
            </a:r>
          </a:p>
          <a:p>
            <a:pPr marL="514350" indent="-514350">
              <a:buClr>
                <a:srgbClr val="562689"/>
              </a:buClr>
              <a:buSzPct val="121000"/>
              <a:buFont typeface="+mj-lt"/>
              <a:buNone/>
            </a:pPr>
            <a:endParaRPr lang="en-GB" sz="22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50825" y="620713"/>
            <a:ext cx="6215063" cy="9223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>
                <a:solidFill>
                  <a:schemeClr val="bg1"/>
                </a:solidFill>
                <a:latin typeface="Arial" charset="0"/>
                <a:cs typeface="Arial" charset="0"/>
              </a:rPr>
              <a:t> The College</a:t>
            </a:r>
            <a:r>
              <a:rPr lang="en-GB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9"/>
          <p:cNvSpPr txBox="1">
            <a:spLocks noChangeArrowheads="1"/>
          </p:cNvSpPr>
          <p:nvPr/>
        </p:nvSpPr>
        <p:spPr bwMode="auto">
          <a:xfrm>
            <a:off x="4356100" y="1360488"/>
            <a:ext cx="3529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140200" y="1125538"/>
            <a:ext cx="47879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Founded in 1882 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Existing building completed in 1973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Extended to current form in 2003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 UK Conservatoire  - Centre of Excellence in Teaching and Learning (CETL)  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18.5K Sqm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2 buildings – Main &amp; Library 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Currently 650 students from 54 nations 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Energy bill £355K per annum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sz="2000">
              <a:solidFill>
                <a:srgbClr val="5F5F5F"/>
              </a:solidFill>
            </a:endParaRPr>
          </a:p>
        </p:txBody>
      </p:sp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/>
          <a:srcRect l="47067" t="1100" r="18819"/>
          <a:stretch>
            <a:fillRect/>
          </a:stretch>
        </p:blipFill>
        <p:spPr bwMode="auto">
          <a:xfrm>
            <a:off x="107950" y="117475"/>
            <a:ext cx="4103688" cy="655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395288" y="549275"/>
            <a:ext cx="38893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500">
                <a:solidFill>
                  <a:schemeClr val="bg1"/>
                </a:solidFill>
              </a:rPr>
              <a:t>Our Building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95288" y="404813"/>
            <a:ext cx="6215062" cy="9223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b="0" smtClean="0">
                <a:solidFill>
                  <a:srgbClr val="5F5F5F"/>
                </a:solidFill>
                <a:latin typeface="Arial" charset="0"/>
                <a:cs typeface="Arial" charset="0"/>
              </a:rPr>
              <a:t>A common dilemma</a:t>
            </a:r>
            <a:br>
              <a:rPr lang="en-GB" b="0" smtClean="0">
                <a:solidFill>
                  <a:srgbClr val="5F5F5F"/>
                </a:solidFill>
                <a:latin typeface="Arial" charset="0"/>
                <a:cs typeface="Arial" charset="0"/>
              </a:rPr>
            </a:br>
            <a:endParaRPr lang="en-GB" b="0" smtClean="0">
              <a:solidFill>
                <a:srgbClr val="5F5F5F"/>
              </a:solidFill>
              <a:latin typeface="Arial" charset="0"/>
              <a:cs typeface="Arial" charset="0"/>
            </a:endParaRPr>
          </a:p>
        </p:txBody>
      </p:sp>
      <p:sp>
        <p:nvSpPr>
          <p:cNvPr id="16386" name="Text Box 13"/>
          <p:cNvSpPr txBox="1">
            <a:spLocks noChangeArrowheads="1"/>
          </p:cNvSpPr>
          <p:nvPr/>
        </p:nvSpPr>
        <p:spPr bwMode="auto">
          <a:xfrm>
            <a:off x="395288" y="1341438"/>
            <a:ext cx="828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solidFill>
                  <a:srgbClr val="5F5F5F"/>
                </a:solidFill>
              </a:rPr>
              <a:t>The tussle between the money, the goal and the environment</a:t>
            </a:r>
            <a:br>
              <a:rPr lang="en-GB" sz="2000">
                <a:solidFill>
                  <a:srgbClr val="5F5F5F"/>
                </a:solidFill>
              </a:rPr>
            </a:br>
            <a:endParaRPr lang="en-GB" sz="2000">
              <a:solidFill>
                <a:srgbClr val="5F5F5F"/>
              </a:solidFill>
            </a:endParaRPr>
          </a:p>
        </p:txBody>
      </p:sp>
      <p:sp>
        <p:nvSpPr>
          <p:cNvPr id="16387" name="Text Box 14"/>
          <p:cNvSpPr txBox="1">
            <a:spLocks noChangeArrowheads="1"/>
          </p:cNvSpPr>
          <p:nvPr/>
        </p:nvSpPr>
        <p:spPr bwMode="auto">
          <a:xfrm>
            <a:off x="539750" y="2133600"/>
            <a:ext cx="7345363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>
                <a:solidFill>
                  <a:srgbClr val="910039"/>
                </a:solidFill>
              </a:rPr>
              <a:t>Demands are ever increasing</a:t>
            </a:r>
          </a:p>
          <a:p>
            <a:pPr lvl="1">
              <a:buClr>
                <a:srgbClr val="910039"/>
              </a:buClr>
              <a:buFontTx/>
              <a:buChar char="•"/>
            </a:pPr>
            <a:r>
              <a:rPr lang="en-US" sz="1600">
                <a:solidFill>
                  <a:srgbClr val="5F5F5F"/>
                </a:solidFill>
              </a:rPr>
              <a:t> </a:t>
            </a:r>
            <a:r>
              <a:rPr lang="en-US">
                <a:solidFill>
                  <a:srgbClr val="5F5F5F"/>
                </a:solidFill>
              </a:rPr>
              <a:t>Government funding pressure </a:t>
            </a:r>
          </a:p>
          <a:p>
            <a:pPr lvl="1">
              <a:buClr>
                <a:srgbClr val="910039"/>
              </a:buClr>
              <a:buFontTx/>
              <a:buChar char="•"/>
            </a:pPr>
            <a:r>
              <a:rPr lang="en-US">
                <a:solidFill>
                  <a:srgbClr val="5F5F5F"/>
                </a:solidFill>
              </a:rPr>
              <a:t> More buildings</a:t>
            </a:r>
          </a:p>
          <a:p>
            <a:pPr lvl="1">
              <a:buClr>
                <a:srgbClr val="910039"/>
              </a:buClr>
              <a:buFontTx/>
              <a:buChar char="•"/>
            </a:pPr>
            <a:r>
              <a:rPr lang="en-US">
                <a:solidFill>
                  <a:srgbClr val="5F5F5F"/>
                </a:solidFill>
              </a:rPr>
              <a:t> Energy costs that keep rising</a:t>
            </a:r>
          </a:p>
          <a:p>
            <a:pPr lvl="1">
              <a:buClr>
                <a:srgbClr val="910039"/>
              </a:buClr>
              <a:buFontTx/>
              <a:buChar char="•"/>
            </a:pPr>
            <a:r>
              <a:rPr lang="en-US">
                <a:solidFill>
                  <a:srgbClr val="5F5F5F"/>
                </a:solidFill>
              </a:rPr>
              <a:t> Carbon reduction commitments – </a:t>
            </a:r>
            <a:r>
              <a:rPr lang="en-US" b="1">
                <a:solidFill>
                  <a:srgbClr val="910039"/>
                </a:solidFill>
              </a:rPr>
              <a:t>20% by 2012, 80% by 2050</a:t>
            </a:r>
          </a:p>
          <a:p>
            <a:pPr lvl="1">
              <a:buClr>
                <a:srgbClr val="910039"/>
              </a:buClr>
              <a:buFontTx/>
              <a:buChar char="•"/>
            </a:pPr>
            <a:r>
              <a:rPr lang="en-US">
                <a:solidFill>
                  <a:srgbClr val="5F5F5F"/>
                </a:solidFill>
              </a:rPr>
              <a:t> EU directives and legislative penalties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endParaRPr lang="en-GB">
              <a:solidFill>
                <a:srgbClr val="5F5F5F"/>
              </a:solidFill>
            </a:endParaRPr>
          </a:p>
        </p:txBody>
      </p:sp>
      <p:sp>
        <p:nvSpPr>
          <p:cNvPr id="16388" name="Text Box 15"/>
          <p:cNvSpPr txBox="1">
            <a:spLocks noChangeArrowheads="1"/>
          </p:cNvSpPr>
          <p:nvPr/>
        </p:nvSpPr>
        <p:spPr bwMode="auto">
          <a:xfrm>
            <a:off x="611188" y="4437063"/>
            <a:ext cx="74898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910039"/>
                </a:solidFill>
              </a:rPr>
              <a:t>At the same time</a:t>
            </a:r>
          </a:p>
          <a:p>
            <a:pPr lvl="1">
              <a:buClr>
                <a:srgbClr val="910039"/>
              </a:buClr>
              <a:buFontTx/>
              <a:buChar char="•"/>
            </a:pPr>
            <a:r>
              <a:rPr lang="en-US">
                <a:solidFill>
                  <a:srgbClr val="5F5F5F"/>
                </a:solidFill>
              </a:rPr>
              <a:t> Budgets that are fixed ….or falling</a:t>
            </a:r>
          </a:p>
          <a:p>
            <a:pPr lvl="1">
              <a:buClr>
                <a:srgbClr val="910039"/>
              </a:buClr>
              <a:buFontTx/>
              <a:buChar char="•"/>
            </a:pPr>
            <a:r>
              <a:rPr lang="en-US">
                <a:solidFill>
                  <a:srgbClr val="5F5F5F"/>
                </a:solidFill>
              </a:rPr>
              <a:t> Efficiency and savings plans need to be implemented</a:t>
            </a:r>
            <a:endParaRPr lang="en-GB">
              <a:solidFill>
                <a:srgbClr val="5F5F5F"/>
              </a:solidFill>
            </a:endParaRP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 l="21104" r="26596"/>
          <a:stretch>
            <a:fillRect/>
          </a:stretch>
        </p:blipFill>
        <p:spPr bwMode="auto">
          <a:xfrm>
            <a:off x="107950" y="115888"/>
            <a:ext cx="4176713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50825" y="692150"/>
            <a:ext cx="6215063" cy="922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b="0" smtClean="0">
                <a:solidFill>
                  <a:schemeClr val="bg1"/>
                </a:solidFill>
                <a:latin typeface="Arial" charset="0"/>
                <a:cs typeface="Arial" charset="0"/>
              </a:rPr>
              <a:t>Our objectives</a:t>
            </a:r>
            <a:r>
              <a:rPr lang="en-GB" b="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787900" y="1700213"/>
            <a:ext cx="3671888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Reduce carbon emissions</a:t>
            </a:r>
          </a:p>
          <a:p>
            <a:pPr>
              <a:buClr>
                <a:srgbClr val="910039"/>
              </a:buClr>
            </a:pPr>
            <a:endParaRPr lang="en-GB" sz="2000">
              <a:solidFill>
                <a:srgbClr val="5F5F5F"/>
              </a:solidFill>
            </a:endParaRP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Acquire future proof</a:t>
            </a:r>
          </a:p>
          <a:p>
            <a:pPr>
              <a:buClr>
                <a:srgbClr val="910039"/>
              </a:buClr>
            </a:pPr>
            <a:r>
              <a:rPr lang="en-GB" sz="2000">
                <a:solidFill>
                  <a:srgbClr val="5F5F5F"/>
                </a:solidFill>
              </a:rPr>
              <a:t>  technologies and systems</a:t>
            </a:r>
          </a:p>
          <a:p>
            <a:pPr>
              <a:buClr>
                <a:srgbClr val="910039"/>
              </a:buClr>
            </a:pPr>
            <a:endParaRPr lang="en-GB" sz="2000">
              <a:solidFill>
                <a:srgbClr val="5F5F5F"/>
              </a:solidFill>
            </a:endParaRP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Get a fair deal from the</a:t>
            </a:r>
          </a:p>
          <a:p>
            <a:pPr>
              <a:buClr>
                <a:srgbClr val="910039"/>
              </a:buClr>
            </a:pPr>
            <a:r>
              <a:rPr lang="en-GB" sz="2000">
                <a:solidFill>
                  <a:srgbClr val="5F5F5F"/>
                </a:solidFill>
              </a:rPr>
              <a:t>  supplier</a:t>
            </a:r>
          </a:p>
          <a:p>
            <a:pPr>
              <a:buClr>
                <a:srgbClr val="910039"/>
              </a:buClr>
            </a:pPr>
            <a:endParaRPr lang="en-GB" sz="2000">
              <a:solidFill>
                <a:srgbClr val="5F5F5F"/>
              </a:solidFill>
            </a:endParaRP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Achieve a good payback    </a:t>
            </a:r>
          </a:p>
          <a:p>
            <a:pPr>
              <a:buClr>
                <a:srgbClr val="910039"/>
              </a:buClr>
            </a:pPr>
            <a:r>
              <a:rPr lang="en-GB" sz="2000">
                <a:solidFill>
                  <a:srgbClr val="5F5F5F"/>
                </a:solidFill>
              </a:rPr>
              <a:t>  from the investment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endParaRPr lang="en-GB" sz="2000">
              <a:solidFill>
                <a:srgbClr val="5F5F5F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23850" y="476250"/>
            <a:ext cx="6215063" cy="922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b="0" smtClean="0">
                <a:solidFill>
                  <a:srgbClr val="5F5F5F"/>
                </a:solidFill>
                <a:latin typeface="Arial" charset="0"/>
                <a:cs typeface="Arial" charset="0"/>
              </a:rPr>
              <a:t>Seeking Expertise</a:t>
            </a:r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684213" y="2060575"/>
            <a:ext cx="7488237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r>
              <a:rPr lang="en-GB"/>
              <a:t> </a:t>
            </a:r>
            <a:r>
              <a:rPr lang="en-GB" sz="2000">
                <a:solidFill>
                  <a:srgbClr val="5F5F5F"/>
                </a:solidFill>
              </a:rPr>
              <a:t>Looked into partners used previously 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Utilised valuable business relationship 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Asked for opinions and advice </a:t>
            </a:r>
          </a:p>
          <a:p>
            <a:pPr>
              <a:spcBef>
                <a:spcPct val="50000"/>
              </a:spcBef>
              <a:buClr>
                <a:srgbClr val="910039"/>
              </a:buClr>
            </a:pPr>
            <a:endParaRPr lang="en-GB" sz="2000">
              <a:solidFill>
                <a:srgbClr val="5F5F5F"/>
              </a:solidFill>
            </a:endParaRP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endParaRPr lang="en-GB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84213" y="4724400"/>
            <a:ext cx="7848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>
                <a:solidFill>
                  <a:srgbClr val="910039"/>
                </a:solidFill>
              </a:rPr>
              <a:t>Recommended to have an Audit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23850" y="476250"/>
            <a:ext cx="6215063" cy="922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b="0" smtClean="0">
                <a:solidFill>
                  <a:srgbClr val="5F5F5F"/>
                </a:solidFill>
                <a:latin typeface="Arial" charset="0"/>
                <a:cs typeface="Arial" charset="0"/>
              </a:rPr>
              <a:t>Lights on…. No one home</a:t>
            </a:r>
          </a:p>
        </p:txBody>
      </p:sp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RNCM night time 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196975"/>
            <a:ext cx="5903912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23850" y="476250"/>
            <a:ext cx="6215063" cy="922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b="0" smtClean="0">
                <a:solidFill>
                  <a:srgbClr val="5F5F5F"/>
                </a:solidFill>
                <a:latin typeface="Arial" charset="0"/>
                <a:cs typeface="Arial" charset="0"/>
              </a:rPr>
              <a:t>Areas identified….</a:t>
            </a:r>
          </a:p>
        </p:txBody>
      </p:sp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68313" y="1557338"/>
            <a:ext cx="62642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910039"/>
              </a:buClr>
              <a:buFontTx/>
              <a:buChar char="•"/>
            </a:pPr>
            <a:r>
              <a:rPr lang="en-GB">
                <a:solidFill>
                  <a:srgbClr val="5F5F5F"/>
                </a:solidFill>
              </a:rPr>
              <a:t> </a:t>
            </a:r>
            <a:r>
              <a:rPr lang="en-GB" sz="2000">
                <a:solidFill>
                  <a:srgbClr val="5F5F5F"/>
                </a:solidFill>
              </a:rPr>
              <a:t>BMS rationalisation and re-programming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Variable speed drives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Inverter controls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Mix of sensors – occupancy, daylight and thermal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Timers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Lagging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AM&amp;T – electricity, gas and water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Voltage optimisation</a:t>
            </a:r>
          </a:p>
          <a:p>
            <a:pPr>
              <a:buClr>
                <a:srgbClr val="910039"/>
              </a:buClr>
              <a:buFontTx/>
              <a:buChar char="•"/>
            </a:pPr>
            <a:r>
              <a:rPr lang="en-GB" sz="2000">
                <a:solidFill>
                  <a:srgbClr val="5F5F5F"/>
                </a:solidFill>
              </a:rPr>
              <a:t> Energy optimisation maintenance programme</a:t>
            </a:r>
          </a:p>
          <a:p>
            <a:pPr>
              <a:spcBef>
                <a:spcPct val="50000"/>
              </a:spcBef>
              <a:buClr>
                <a:srgbClr val="910039"/>
              </a:buClr>
              <a:buFontTx/>
              <a:buChar char="•"/>
            </a:pPr>
            <a:endParaRPr lang="en-GB" sz="2000">
              <a:solidFill>
                <a:srgbClr val="5F5F5F"/>
              </a:solidFill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611188" y="4652963"/>
            <a:ext cx="698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910039"/>
                </a:solidFill>
              </a:rPr>
              <a:t>What could we do …. Where did we need help?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23850" y="476250"/>
            <a:ext cx="6215063" cy="922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b="0" smtClean="0">
                <a:solidFill>
                  <a:srgbClr val="5F5F5F"/>
                </a:solidFill>
                <a:latin typeface="Arial" charset="0"/>
                <a:cs typeface="Arial" charset="0"/>
              </a:rPr>
              <a:t>Finding a supplier</a:t>
            </a:r>
          </a:p>
        </p:txBody>
      </p:sp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684213" y="1844675"/>
            <a:ext cx="7127875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910039"/>
              </a:buClr>
            </a:pPr>
            <a:r>
              <a:rPr lang="en-GB"/>
              <a:t> </a:t>
            </a:r>
            <a:r>
              <a:rPr lang="en-GB" sz="3200">
                <a:solidFill>
                  <a:srgbClr val="910039"/>
                </a:solidFill>
              </a:rPr>
              <a:t>Competitive tendering used</a:t>
            </a:r>
          </a:p>
          <a:p>
            <a:pPr>
              <a:spcBef>
                <a:spcPct val="50000"/>
              </a:spcBef>
              <a:buClr>
                <a:srgbClr val="910039"/>
              </a:buClr>
            </a:pPr>
            <a:r>
              <a:rPr lang="en-GB"/>
              <a:t> 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203575" y="3141663"/>
            <a:ext cx="6337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>
                <a:solidFill>
                  <a:srgbClr val="006080"/>
                </a:solidFill>
              </a:rPr>
              <a:t>Cost was main criteria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684213" y="4581525"/>
            <a:ext cx="6337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>
                <a:solidFill>
                  <a:srgbClr val="910039"/>
                </a:solidFill>
              </a:rPr>
              <a:t>Schneider Electric were chosen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23850" y="404813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b="0" smtClean="0">
                <a:solidFill>
                  <a:srgbClr val="969696"/>
                </a:solidFill>
                <a:latin typeface="Arial" charset="0"/>
                <a:cs typeface="Arial" charset="0"/>
              </a:rPr>
              <a:t>How did we fund 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23850" y="1268413"/>
            <a:ext cx="8229600" cy="52562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910039"/>
              </a:buClr>
              <a:buFontTx/>
              <a:buChar char="•"/>
            </a:pPr>
            <a:r>
              <a:rPr lang="en-GB" sz="2000" smtClean="0">
                <a:solidFill>
                  <a:srgbClr val="969696"/>
                </a:solidFill>
                <a:latin typeface="Arial" charset="0"/>
                <a:cs typeface="Arial" charset="0"/>
              </a:rPr>
              <a:t>Schneider Electric Finance</a:t>
            </a:r>
            <a:r>
              <a:rPr lang="en-GB" smtClean="0">
                <a:latin typeface="Arial" charset="0"/>
                <a:cs typeface="Arial" charset="0"/>
              </a:rPr>
              <a:t> </a:t>
            </a:r>
          </a:p>
          <a:p>
            <a:pPr>
              <a:buClr>
                <a:srgbClr val="910039"/>
              </a:buClr>
              <a:buFontTx/>
              <a:buChar char="•"/>
            </a:pPr>
            <a:endParaRPr lang="en-GB" smtClean="0">
              <a:latin typeface="Arial" charset="0"/>
              <a:cs typeface="Arial" charset="0"/>
            </a:endParaRPr>
          </a:p>
          <a:p>
            <a:pPr>
              <a:buClr>
                <a:srgbClr val="910039"/>
              </a:buClr>
              <a:buFontTx/>
              <a:buChar char="•"/>
            </a:pPr>
            <a:endParaRPr lang="en-GB" smtClean="0">
              <a:latin typeface="Arial" charset="0"/>
              <a:cs typeface="Arial" charset="0"/>
            </a:endParaRPr>
          </a:p>
          <a:p>
            <a:pPr>
              <a:buClr>
                <a:srgbClr val="910039"/>
              </a:buClr>
              <a:buFontTx/>
              <a:buChar char="•"/>
            </a:pPr>
            <a:endParaRPr lang="en-GB" smtClean="0">
              <a:latin typeface="Arial" charset="0"/>
              <a:cs typeface="Arial" charset="0"/>
            </a:endParaRPr>
          </a:p>
          <a:p>
            <a:pPr>
              <a:buClr>
                <a:srgbClr val="910039"/>
              </a:buClr>
              <a:buFontTx/>
              <a:buChar char="•"/>
            </a:pPr>
            <a:endParaRPr lang="en-GB" smtClean="0">
              <a:latin typeface="Arial" charset="0"/>
              <a:cs typeface="Arial" charset="0"/>
            </a:endParaRPr>
          </a:p>
          <a:p>
            <a:pPr>
              <a:buClr>
                <a:srgbClr val="910039"/>
              </a:buClr>
              <a:buFontTx/>
              <a:buChar char="•"/>
            </a:pPr>
            <a:endParaRPr lang="en-GB" smtClean="0">
              <a:latin typeface="Arial" charset="0"/>
              <a:cs typeface="Arial" charset="0"/>
            </a:endParaRPr>
          </a:p>
          <a:p>
            <a:pPr>
              <a:buClr>
                <a:srgbClr val="910039"/>
              </a:buClr>
              <a:buFontTx/>
              <a:buChar char="•"/>
            </a:pPr>
            <a:endParaRPr lang="en-GB" smtClean="0">
              <a:latin typeface="Arial" charset="0"/>
              <a:cs typeface="Arial" charset="0"/>
            </a:endParaRPr>
          </a:p>
          <a:p>
            <a:pPr>
              <a:buClr>
                <a:srgbClr val="910039"/>
              </a:buClr>
              <a:buFontTx/>
              <a:buChar char="•"/>
            </a:pPr>
            <a:endParaRPr lang="en-GB" smtClean="0">
              <a:latin typeface="Arial" charset="0"/>
              <a:cs typeface="Arial" charset="0"/>
            </a:endParaRPr>
          </a:p>
          <a:p>
            <a:pPr>
              <a:buClr>
                <a:srgbClr val="910039"/>
              </a:buClr>
              <a:buFontTx/>
              <a:buNone/>
            </a:pPr>
            <a:r>
              <a:rPr lang="en-GB" sz="1000" smtClean="0">
                <a:latin typeface="Arial" charset="0"/>
                <a:cs typeface="Arial" charset="0"/>
              </a:rPr>
              <a:t>*Assumes energy cost inflation of 7% p a</a:t>
            </a:r>
          </a:p>
        </p:txBody>
      </p:sp>
      <p:graphicFrame>
        <p:nvGraphicFramePr>
          <p:cNvPr id="22532" name="Content Placeholder 7"/>
          <p:cNvGraphicFramePr>
            <a:graphicFrameLocks/>
          </p:cNvGraphicFramePr>
          <p:nvPr/>
        </p:nvGraphicFramePr>
        <p:xfrm>
          <a:off x="971550" y="2205038"/>
          <a:ext cx="7067550" cy="3273425"/>
        </p:xfrm>
        <a:graphic>
          <a:graphicData uri="http://schemas.openxmlformats.org/presentationml/2006/ole">
            <p:oleObj spid="_x0000_s22532" r:id="rId3" imgW="8230313" imgH="4523624" progId="Excel.Chart.8">
              <p:embed/>
            </p:oleObj>
          </a:graphicData>
        </a:graphic>
      </p:graphicFrame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5516563"/>
            <a:ext cx="1531938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0C0C0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478</Words>
  <Application>Microsoft Office PowerPoint</Application>
  <PresentationFormat>On-screen Show (4:3)</PresentationFormat>
  <Paragraphs>104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Calibri</vt:lpstr>
      <vt:lpstr>SEOptimistBlack</vt:lpstr>
      <vt:lpstr>+mj-lt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Microsoft Excel Chart</vt:lpstr>
      <vt:lpstr>The Royal Northern College of Music  A Case Study </vt:lpstr>
      <vt:lpstr> The College </vt:lpstr>
      <vt:lpstr>A common dilemma </vt:lpstr>
      <vt:lpstr>Our objectives </vt:lpstr>
      <vt:lpstr>Seeking Expertise</vt:lpstr>
      <vt:lpstr>Lights on…. No one home</vt:lpstr>
      <vt:lpstr>Areas identified….</vt:lpstr>
      <vt:lpstr>Finding a supplier</vt:lpstr>
      <vt:lpstr>How did we fund </vt:lpstr>
      <vt:lpstr>Significant benefits </vt:lpstr>
      <vt:lpstr>Our students are passionate about sustainability and so are we… </vt:lpstr>
      <vt:lpstr>Thoughts to take away…</vt:lpstr>
      <vt:lpstr>And number 4...</vt:lpstr>
      <vt:lpstr>And those that don’t</vt:lpstr>
      <vt:lpstr>Your next steps – making the most of your EAUC Membership…</vt:lpstr>
    </vt:vector>
  </TitlesOfParts>
  <Company>University of Gloucestershire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WALKLEY, Lisa</dc:creator>
  <cp:lastModifiedBy>David Sumner</cp:lastModifiedBy>
  <cp:revision>87</cp:revision>
  <cp:lastPrinted>2012-01-09T11:11:14Z</cp:lastPrinted>
  <dcterms:created xsi:type="dcterms:W3CDTF">2012-01-05T13:50:36Z</dcterms:created>
  <dcterms:modified xsi:type="dcterms:W3CDTF">2012-03-21T11:55:45Z</dcterms:modified>
</cp:coreProperties>
</file>