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58" r:id="rId34"/>
    <p:sldId id="259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689"/>
    <a:srgbClr val="7BA22F"/>
    <a:srgbClr val="00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35984-381A-4254-91C3-53A1DF3C81E7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49690" y="9428243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85" tIns="45144" rIns="90285" bIns="45144" anchor="b"/>
          <a:lstStyle/>
          <a:p>
            <a:pPr algn="r"/>
            <a:fld id="{DB4E0867-75FA-4B5E-8BF4-BF7901E7AC8C}" type="slidenum">
              <a:rPr lang="en-US" sz="1200">
                <a:cs typeface="Arial" charset="0"/>
              </a:rPr>
              <a:pPr algn="r"/>
              <a:t>3</a:t>
            </a:fld>
            <a:endParaRPr lang="en-US" sz="1200" dirty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600" dirty="0"/>
          </a:p>
          <a:p>
            <a:pPr eaLnBrk="1" hangingPunct="1">
              <a:spcBef>
                <a:spcPct val="0"/>
              </a:spcBef>
              <a:defRPr/>
            </a:pPr>
            <a:endParaRPr lang="en-US" sz="16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A8E1-5BBB-4FC9-BE8E-7E808EAB027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Estates and Operations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6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3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C7E3D-0FBB-A549-9E3A-365B2D8CA244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1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022D02-10C5-4F0B-A3CB-5F9D7F3B1E6A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A86D73-4C4F-4CA8-9977-EC1DC4CC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562689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8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99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31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ifeindex.org.u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3" y="3284984"/>
            <a:ext cx="6552729" cy="1224136"/>
          </a:xfrm>
        </p:spPr>
        <p:txBody>
          <a:bodyPr/>
          <a:lstStyle/>
          <a:p>
            <a:r>
              <a:rPr lang="en-GB" dirty="0" smtClean="0"/>
              <a:t>Joanna Simpson – HEFCE</a:t>
            </a:r>
          </a:p>
          <a:p>
            <a:r>
              <a:rPr lang="en-GB" dirty="0" smtClean="0"/>
              <a:t>Katy Boom –</a:t>
            </a:r>
            <a:r>
              <a:rPr lang="en-GB" smtClean="0"/>
              <a:t>University of Worcester</a:t>
            </a:r>
            <a:endParaRPr lang="en-GB" dirty="0" smtClean="0"/>
          </a:p>
          <a:p>
            <a:r>
              <a:rPr lang="en-GB" dirty="0" smtClean="0"/>
              <a:t>Jonathan Mills – University of Lancaster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Revolving Green Fund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8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854" y="3789040"/>
            <a:ext cx="684053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Evaporative Cooling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Upgrade cooling in a suite of rooms used for teaching and conferences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Designed to be configured as either one large space or up to 3 smaller spaces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Numerous complaints from occupants due to overheating especially when set up as three </a:t>
            </a:r>
          </a:p>
          <a:p>
            <a:pPr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     separate spaces for teaching large groups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IMG_19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8" y="1340768"/>
            <a:ext cx="1698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G_19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62001"/>
            <a:ext cx="27336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_19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65176"/>
            <a:ext cx="27336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6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116013" y="1340768"/>
            <a:ext cx="68405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b="1" dirty="0">
                <a:latin typeface="Calibri" pitchFamily="34" charset="0"/>
                <a:cs typeface="Calibri" pitchFamily="34" charset="0"/>
              </a:rPr>
              <a:t>Evaporative Cooling- what is it?</a:t>
            </a:r>
          </a:p>
          <a:p>
            <a:pPr algn="ctr"/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A replacement for air conditioning using ‘wetted’ external air to reduce it’s temperature.  This humid air lowers temperatures by around 9 degrees.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Running costs for evaporative cooling are a fraction of air conditioning running costs typically a 1.5KW motor provides over 40KW of cooling, compared to over 15KW of electricity for conventional air conditioning to generate the same amount of cooling.</a:t>
            </a:r>
          </a:p>
        </p:txBody>
      </p:sp>
    </p:spTree>
    <p:extLst>
      <p:ext uri="{BB962C8B-B14F-4D97-AF65-F5344CB8AC3E}">
        <p14:creationId xmlns:p14="http://schemas.microsoft.com/office/powerpoint/2010/main" val="168327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187624" y="1064865"/>
            <a:ext cx="6842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b="1" dirty="0">
                <a:latin typeface="Calibri" pitchFamily="34" charset="0"/>
                <a:cs typeface="Calibri" pitchFamily="34" charset="0"/>
              </a:rPr>
              <a:t>Facts and Figures slide</a:t>
            </a:r>
          </a:p>
          <a:p>
            <a:pPr algn="ctr"/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Project cost (£) £23,986 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Predicted annual carbon savings (tCO2) 	41.93 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Predicted annual financial savings (£) 	5,214 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Technical payback period² (years) 		4.60 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²Technical payback is a simple calculation of project cost divided by financial savings. 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Lifetime cost of carbon³ (£/tCO2 LT) 		69.70 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³The lifetime cost of carbon is the lifetime carbon savings of an energy saving measure 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and is calculated using the project capital cost, the annual carbon saving and the relevant 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persistence factor (these change for different technology types). The calculation is lifetime cost 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of carbon (£/tCO2 LT) = Project cost / (Annual tonnes of CO2 saved x technology persistence factor).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Further information on calculating the lifetime cost of carbon is available in the frequently asked questions. </a:t>
            </a:r>
            <a:r>
              <a:rPr lang="en-GB" dirty="0">
                <a:latin typeface="Calibri" pitchFamily="34" charset="0"/>
                <a:cs typeface="Calibri" pitchFamily="34" charset="0"/>
              </a:rPr>
              <a:t>Persistence factor used for calculating lifetime costs CO2 						8.21 </a:t>
            </a:r>
          </a:p>
        </p:txBody>
      </p:sp>
    </p:spTree>
    <p:extLst>
      <p:ext uri="{BB962C8B-B14F-4D97-AF65-F5344CB8AC3E}">
        <p14:creationId xmlns:p14="http://schemas.microsoft.com/office/powerpoint/2010/main" val="118622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2" r="27464" b="3903"/>
          <a:stretch>
            <a:fillRect/>
          </a:stretch>
        </p:blipFill>
        <p:spPr bwMode="auto">
          <a:xfrm>
            <a:off x="611560" y="1164914"/>
            <a:ext cx="7704856" cy="52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0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t="22223" r="30026" b="4443"/>
          <a:stretch>
            <a:fillRect/>
          </a:stretch>
        </p:blipFill>
        <p:spPr bwMode="auto">
          <a:xfrm>
            <a:off x="899592" y="1124744"/>
            <a:ext cx="7296150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2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522" y="1196752"/>
            <a:ext cx="684053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Checking assumptions</a:t>
            </a:r>
          </a:p>
          <a:p>
            <a:pPr algn="ctr">
              <a:defRPr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20013" b="5769"/>
          <a:stretch>
            <a:fillRect/>
          </a:stretch>
        </p:blipFill>
        <p:spPr bwMode="auto">
          <a:xfrm>
            <a:off x="611560" y="1750750"/>
            <a:ext cx="7879636" cy="369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0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523" y="1484784"/>
            <a:ext cx="6840537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Air Tightness</a:t>
            </a:r>
          </a:p>
          <a:p>
            <a:pPr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Unintended air leakage happens from gaps in door sets and window seals and from old builders work holes etc.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Sealing and draught proofing works: 4 buildings; </a:t>
            </a:r>
          </a:p>
          <a:p>
            <a:pPr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    one residential (built 1978), 2 single storey 1947            academic buildings, and a library with a newer built          extension.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3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179513" y="1052513"/>
            <a:ext cx="684053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b="1" dirty="0">
                <a:latin typeface="Calibri" pitchFamily="34" charset="0"/>
                <a:cs typeface="Calibri" pitchFamily="34" charset="0"/>
              </a:rPr>
              <a:t>Second Facts and Figures slide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Project cost (£) 				47,677 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Predicted annual carbon savings (tCO2) 	61.17 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Predicted annual financial savings (£) 	8,587 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Technical payback period² (years) 		5.75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²Technical payback is a simple calculation of project cost divided by financial savings. 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Lifetime cost of carbon³ (£/tCO2 LT) 		41.76 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³The lifetime cost of carbon is the lifetime carbon savings of an energy saving measure 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and is calculated using the project capital cost, the annual carbon saving and the relevant 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persistence factor (these change for different technology types). The calculation is lifetime cost 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of carbon (£/tCO2 LT) = Project cost / (Annual tonnes of CO2 saved x technology persistence factor).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Persistence factor used for calculating lifetime costs CO2 						29.25 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8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84887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Assumptions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Since the surveys were carried out some refurbishment of Bredon has taken place so this project has been scaled back.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Each building has been calculated separately giving a range of pay back periods from 5.04, 5.10, 5.65 and 7.20, the average 5.75 has been used.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The total project cost, is comprised of £18,000 for Bredon - 4116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sqm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£16,710 for Woodbury - 3449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sqm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£4,967 for Chandler 1219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sqm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and £8,000 for Pierson 2960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sqm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.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The predicted annual financial and carbon savings are the totals for all 4 projects.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The lifetime cost of carbon is the average for all four projects.  Energy price for gas is 2.60 p/kWh.</a:t>
            </a:r>
          </a:p>
          <a:p>
            <a:pPr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2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132306" y="792188"/>
            <a:ext cx="6840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dirty="0">
                <a:latin typeface="Calibri" pitchFamily="34" charset="0"/>
                <a:cs typeface="Calibri" pitchFamily="34" charset="0"/>
              </a:rPr>
              <a:t>RGF1 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r="13977" b="12698"/>
          <a:stretch>
            <a:fillRect/>
          </a:stretch>
        </p:blipFill>
        <p:spPr bwMode="auto">
          <a:xfrm>
            <a:off x="516356" y="1628800"/>
            <a:ext cx="8348663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8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707905" y="1277118"/>
            <a:ext cx="518457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 smtClean="0">
                <a:cs typeface="Arial" charset="0"/>
              </a:rPr>
              <a:t>Recoverable grants for carbon reduction projects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 smtClean="0">
                <a:cs typeface="Arial" charset="0"/>
              </a:rPr>
              <a:t>Proven technologies and innovative projects</a:t>
            </a:r>
            <a:endParaRPr lang="en-GB" sz="2200" b="1" dirty="0" smtClean="0">
              <a:cs typeface="Arial" charset="0"/>
            </a:endParaRPr>
          </a:p>
          <a:p>
            <a:pPr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</a:pPr>
            <a:r>
              <a:rPr lang="en-GB" sz="2200" b="1" dirty="0" smtClean="0">
                <a:cs typeface="Arial" charset="0"/>
              </a:rPr>
              <a:t>RGF 1</a:t>
            </a:r>
            <a:endParaRPr lang="en-GB" sz="2200" b="1" dirty="0">
              <a:cs typeface="Arial" charset="0"/>
            </a:endParaRP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>
                <a:cs typeface="Arial" charset="0"/>
              </a:rPr>
              <a:t>£30 </a:t>
            </a:r>
            <a:r>
              <a:rPr lang="en-GB" sz="2200" dirty="0" smtClean="0">
                <a:cs typeface="Arial" charset="0"/>
              </a:rPr>
              <a:t>million; 59 </a:t>
            </a:r>
            <a:r>
              <a:rPr lang="en-GB" sz="2200" dirty="0">
                <a:cs typeface="Arial" charset="0"/>
              </a:rPr>
              <a:t>institutions funded </a:t>
            </a:r>
            <a:endParaRPr lang="en-GB" sz="2200" dirty="0" smtClean="0">
              <a:cs typeface="Arial" charset="0"/>
            </a:endParaRP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cs typeface="Arial" charset="0"/>
              </a:rPr>
              <a:t>Estimated annual savings of 8.6% by 2020</a:t>
            </a:r>
          </a:p>
          <a:p>
            <a:pPr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</a:pPr>
            <a:r>
              <a:rPr lang="en-US" sz="2200" b="1" dirty="0" smtClean="0">
                <a:cs typeface="Arial" charset="0"/>
              </a:rPr>
              <a:t>RGF2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cs typeface="Arial" charset="0"/>
              </a:rPr>
              <a:t>£11 million; 27 institutions funded</a:t>
            </a:r>
            <a:endParaRPr lang="en-GB" sz="2200" dirty="0" smtClean="0">
              <a:cs typeface="Arial" charset="0"/>
            </a:endParaRP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66FF"/>
              </a:buClr>
              <a:buSzPct val="140000"/>
              <a:buFontTx/>
              <a:buChar char="•"/>
            </a:pPr>
            <a:endParaRPr lang="en-GB" sz="2200" dirty="0">
              <a:solidFill>
                <a:schemeClr val="tx2"/>
              </a:solidFill>
              <a:cs typeface="Arial" charset="0"/>
            </a:endParaRP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66FF"/>
              </a:buClr>
              <a:buSzPct val="140000"/>
            </a:pPr>
            <a:endParaRPr lang="en-GB" sz="2200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14340" name="Picture 5" descr="Revolving green fund 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9" y="1738314"/>
            <a:ext cx="3420566" cy="35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06425" y="644884"/>
            <a:ext cx="684053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800"/>
              </a:lnSpc>
            </a:pPr>
            <a:r>
              <a:rPr lang="en-GB" sz="3500" dirty="0">
                <a:latin typeface="Georgia" pitchFamily="18" charset="0"/>
              </a:rPr>
              <a:t>Revolving Green </a:t>
            </a:r>
            <a:r>
              <a:rPr lang="en-GB" sz="3500" dirty="0" smtClean="0">
                <a:latin typeface="Georgia" pitchFamily="18" charset="0"/>
              </a:rPr>
              <a:t>Fund </a:t>
            </a:r>
            <a:endParaRPr lang="en-US" sz="3500" dirty="0">
              <a:latin typeface="Georgia" pitchFamily="18" charset="0"/>
            </a:endParaRPr>
          </a:p>
        </p:txBody>
      </p:sp>
      <p:pic>
        <p:nvPicPr>
          <p:cNvPr id="5" name="Picture 4" descr=" HEFCE 28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661248"/>
            <a:ext cx="994202" cy="78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4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981075"/>
            <a:ext cx="6842125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Top Tips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Keep well informed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Know your estate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Make friends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Keep a pipeline of potential projects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Keep up with changes in persistence factors/new technologies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Know when your energy contracts change, projects may become compliant </a:t>
            </a:r>
          </a:p>
          <a:p>
            <a:pPr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3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800199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Energy Supply Projects 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– Lessons from success in RGF1 and RGF2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4536504" cy="1921768"/>
          </a:xfrm>
        </p:spPr>
        <p:txBody>
          <a:bodyPr/>
          <a:lstStyle/>
          <a:p>
            <a:pPr algn="l"/>
            <a:r>
              <a:rPr lang="en-GB" sz="2000" dirty="0" smtClean="0">
                <a:latin typeface="+mn-lt"/>
              </a:rPr>
              <a:t>Jonathan Mills</a:t>
            </a:r>
          </a:p>
          <a:p>
            <a:pPr algn="l"/>
            <a:r>
              <a:rPr lang="en-GB" sz="2000" dirty="0" smtClean="0">
                <a:latin typeface="+mn-lt"/>
              </a:rPr>
              <a:t>Carbon, Environment &amp; Sustainability Manager</a:t>
            </a:r>
          </a:p>
          <a:p>
            <a:pPr algn="l"/>
            <a:r>
              <a:rPr lang="en-GB" sz="2000" dirty="0" smtClean="0">
                <a:latin typeface="+mn-lt"/>
              </a:rPr>
              <a:t>Lancaster University</a:t>
            </a:r>
            <a:endParaRPr lang="en-GB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5" descr="Lanc Uni 2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85" y="2393759"/>
            <a:ext cx="3004846" cy="204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ICA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85" y="4437112"/>
            <a:ext cx="29924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048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40159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RGF1 &amp; RGF 2 Projects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5688632" cy="321791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tx1"/>
                </a:solidFill>
                <a:latin typeface="+mn-lt"/>
              </a:rPr>
              <a:t>RGF1 – Transformational Fund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Lancaster University Wind turbine Project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+mn-lt"/>
              </a:rPr>
              <a:t>RGF2 – Small Scale Energy Efficiency Programme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Biomass Boiler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6" descr="_DSC59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0607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5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40159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RGF1 – Lancaster University Wind Turbine Project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5400600" cy="3217912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2.2MW Wind Turbine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Carbon savings 1,800tCO2/annum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Connected to LU network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Cut carbon emissions 10%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Location - </a:t>
            </a:r>
            <a:r>
              <a:rPr lang="en-GB" sz="2800" dirty="0" err="1" smtClean="0">
                <a:solidFill>
                  <a:schemeClr val="tx1"/>
                </a:solidFill>
                <a:latin typeface="+mn-lt"/>
              </a:rPr>
              <a:t>Hazelrigg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282141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0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44216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RGF1 – Lancaster University Wind Turbine Project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5832648" cy="3721968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2007-2008 Feasibility works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Sept-Dec 2008 RGF1 application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April 2009 – Transformation fund award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Autumn 2009 EIA, consultation, planning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Jan 2010 Planning application submitted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May 2010 Planning application rejected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Autumn 2010 new planning application submitted</a:t>
            </a:r>
          </a:p>
          <a:p>
            <a:pPr algn="l"/>
            <a:endParaRPr lang="en-GB" sz="2800" i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0154" y="2828935"/>
            <a:ext cx="3744417" cy="24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7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40159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RGF1 – Lancaster University Wind Turbine Project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016824" cy="3217912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May 2011Planning permission obtained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Nov 2011 end of judicial review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Feb 2012 turbine ordered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April 2012 </a:t>
            </a:r>
            <a:r>
              <a:rPr lang="en-GB" sz="2800" dirty="0" err="1" smtClean="0">
                <a:solidFill>
                  <a:schemeClr val="tx1"/>
                </a:solidFill>
                <a:latin typeface="+mn-lt"/>
              </a:rPr>
              <a:t>Groundworks</a:t>
            </a:r>
            <a:endParaRPr lang="en-GB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December 2012 turbine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     in place</a:t>
            </a:r>
          </a:p>
          <a:p>
            <a:pPr algn="l"/>
            <a:endParaRPr lang="en-GB" sz="2800" i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45091"/>
            <a:ext cx="3347864" cy="22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1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96143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RGF1 – Lancaster University Wind Turbine Project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272808" cy="3577952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Lessons from Application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Thorough preparation essential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Senior management commitment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Significant feasibility studies necessary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On-going support from HEFCE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Will take much longer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     than you think!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7" descr="Larkhall Windfarm Visit 0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864785" cy="19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9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96143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RGF1 – Lancaster University Wind Turbine Project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5376236" cy="364996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Lessons from Application 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ommitment to carbon reduction – CMP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Payback, lifetime cost of carbon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Project team internal and external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Detailed cost assessments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Project risk assessments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Demonstration of cost control &amp; programme management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Benefits for sector?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87" y="4149080"/>
            <a:ext cx="2928277" cy="224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6337" y="1892831"/>
            <a:ext cx="2448271" cy="16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87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936103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RGF2 – Biomass Boiler Project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4824536" cy="364996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1.0MW Biomass Boiler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Carbon savings 1,000tCO2/annum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Connected to LU district heating network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Located in ‘energy centre’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To be used for winter </a:t>
            </a:r>
            <a:r>
              <a:rPr lang="en-GB" sz="2800" dirty="0" err="1" smtClean="0">
                <a:solidFill>
                  <a:schemeClr val="tx1"/>
                </a:solidFill>
                <a:latin typeface="+mn-lt"/>
              </a:rPr>
              <a:t>baseload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 and summer hot water supply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28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274707" cy="364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923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720079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RGF2 – Biomass Boiler Project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6944816" cy="3721968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Biomass boiler part of SEIS &amp; CMP, but no capital funding identified.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Space &amp; connections in energy centre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Oct 2011 RGF2 Application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Jan 2012 RGF2 award &amp; project start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Mar 2012 – tendering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Dec 2012 – Installed and operational!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GB" sz="2800" i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789040"/>
            <a:ext cx="1681463" cy="25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0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188542" y="1791007"/>
            <a:ext cx="468829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</a:pPr>
            <a:r>
              <a:rPr lang="en-GB" sz="2200" dirty="0">
                <a:cs typeface="Arial" charset="0"/>
              </a:rPr>
              <a:t>Harper Adams University College</a:t>
            </a:r>
          </a:p>
          <a:p>
            <a:pPr marL="442913" indent="-355600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>
                <a:cs typeface="Arial" charset="0"/>
              </a:rPr>
              <a:t>Anaerobic digestion using farm and food waste</a:t>
            </a:r>
          </a:p>
          <a:p>
            <a:pPr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</a:pPr>
            <a:r>
              <a:rPr lang="en-GB" sz="2200" dirty="0">
                <a:cs typeface="Arial" charset="0"/>
              </a:rPr>
              <a:t>University of East Anglia</a:t>
            </a:r>
          </a:p>
          <a:p>
            <a:pPr marL="442913" indent="-355600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>
                <a:cs typeface="Arial" charset="0"/>
              </a:rPr>
              <a:t>Biomass gasification CHP</a:t>
            </a:r>
          </a:p>
          <a:p>
            <a:pPr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</a:pPr>
            <a:r>
              <a:rPr lang="en-GB" sz="2200" dirty="0">
                <a:cs typeface="Arial" charset="0"/>
              </a:rPr>
              <a:t>University of Lancaster</a:t>
            </a:r>
          </a:p>
          <a:p>
            <a:pPr marL="442913" indent="-355600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>
                <a:cs typeface="Arial" charset="0"/>
              </a:rPr>
              <a:t>W</a:t>
            </a:r>
            <a:r>
              <a:rPr lang="en-GB" sz="2200" dirty="0" smtClean="0">
                <a:cs typeface="Arial" charset="0"/>
              </a:rPr>
              <a:t>ind turbine</a:t>
            </a:r>
            <a:endParaRPr lang="en-GB" sz="2200" dirty="0">
              <a:cs typeface="Arial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35560" y="836613"/>
            <a:ext cx="684053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800"/>
              </a:lnSpc>
            </a:pPr>
            <a:r>
              <a:rPr lang="en-GB" sz="3500" dirty="0">
                <a:latin typeface="Georgia" pitchFamily="18" charset="0"/>
                <a:cs typeface="Arial" charset="0"/>
              </a:rPr>
              <a:t>Transformational fund</a:t>
            </a:r>
            <a:endParaRPr lang="en-US" sz="3500" dirty="0">
              <a:latin typeface="Georgia" pitchFamily="18" charset="0"/>
              <a:cs typeface="Arial" charset="0"/>
            </a:endParaRPr>
          </a:p>
        </p:txBody>
      </p:sp>
      <p:pic>
        <p:nvPicPr>
          <p:cNvPr id="6" name="Picture 2" descr="http://www.solarpowernotes.com/images/Biomass-ene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908" y="2359742"/>
            <a:ext cx="3593949" cy="2276168"/>
          </a:xfrm>
          <a:prstGeom prst="rect">
            <a:avLst/>
          </a:prstGeom>
          <a:noFill/>
        </p:spPr>
      </p:pic>
      <p:pic>
        <p:nvPicPr>
          <p:cNvPr id="7" name="Picture 6" descr=" HEFCE 28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661248"/>
            <a:ext cx="994202" cy="78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1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720079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RGF2 – Biomass Boiler Project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6480720" cy="4010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Lessons from Application 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Institutional commitment to carbon reduction – CMP, senior management, resources?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Project clearly part of CMP programme?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Carbon &amp; energy savings realistic?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L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ifetime cost of carbon calculated correctly?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Capital costs?  Payback period? Check criteria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3056"/>
            <a:ext cx="170355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8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720079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RGF2 – Biomass Boiler Project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98159" cy="4010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Lessons from Application 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Project team experience &amp; resource – (internal and external)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Project programme management – agreed timings, resource?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Project risk assessed and understood.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Check all relevant criteria for your application!!!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8144" y="3501008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65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1"/>
            <a:ext cx="7774632" cy="1728193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RGF1 &amp; RGF 2 – Summary Lessons Learnt?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6264696" cy="3577952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Get Projects in pipeline (small and big)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Undertake early feasibility studies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Ensure you have strong CMP &amp; integrate projects into CMP.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Ensure carbon &amp; energy saving </a:t>
            </a:r>
            <a:r>
              <a:rPr lang="en-GB" sz="2800" dirty="0" err="1" smtClean="0">
                <a:solidFill>
                  <a:schemeClr val="tx1"/>
                </a:solidFill>
                <a:latin typeface="+mn-lt"/>
              </a:rPr>
              <a:t>calcs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 correct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You will need good: capital costs, project team, project programme, project risks assessment!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6D73-4C4F-4CA8-9977-EC1DC4CCB45C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8" descr="DSC001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73" y="3573016"/>
            <a:ext cx="1879202" cy="28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26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Identification/Pipeline of projects </a:t>
            </a:r>
          </a:p>
          <a:p>
            <a:r>
              <a:rPr lang="en-GB" dirty="0" smtClean="0"/>
              <a:t>Carbon savings and link to CMP</a:t>
            </a:r>
          </a:p>
          <a:p>
            <a:r>
              <a:rPr lang="en-GB" dirty="0" smtClean="0"/>
              <a:t>Utility unit prices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Your next steps – making the most of your EAUC Membership…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341526"/>
            <a:ext cx="8207375" cy="4824536"/>
          </a:xfrm>
        </p:spPr>
        <p:txBody>
          <a:bodyPr/>
          <a:lstStyle/>
          <a:p>
            <a:r>
              <a:rPr lang="en-GB" sz="2000" dirty="0" smtClean="0">
                <a:solidFill>
                  <a:srgbClr val="562689"/>
                </a:solidFill>
              </a:rPr>
              <a:t>Resources - </a:t>
            </a:r>
            <a:r>
              <a:rPr lang="en-GB" sz="2000" dirty="0" smtClean="0"/>
              <a:t>visit </a:t>
            </a:r>
            <a:r>
              <a:rPr lang="en-GB" sz="2000" dirty="0"/>
              <a:t>the </a:t>
            </a:r>
            <a:r>
              <a:rPr lang="en-GB" sz="2000" dirty="0" smtClean="0"/>
              <a:t>EAUC resource bank for a vast range of policies, case studies and insight guides</a:t>
            </a:r>
          </a:p>
          <a:p>
            <a:r>
              <a:rPr lang="en-GB" sz="2000" dirty="0" smtClean="0">
                <a:solidFill>
                  <a:srgbClr val="562689"/>
                </a:solidFill>
              </a:rPr>
              <a:t>Recognition - </a:t>
            </a:r>
            <a:r>
              <a:rPr lang="en-GB" sz="2000" dirty="0" smtClean="0"/>
              <a:t>want recognition for your sustainability initiatives - enter the 2012 Green Gown Awards. Entries open summer 2012 across 14 categories!</a:t>
            </a:r>
          </a:p>
          <a:p>
            <a:r>
              <a:rPr lang="en-GB" sz="2000" dirty="0" smtClean="0">
                <a:solidFill>
                  <a:srgbClr val="562689"/>
                </a:solidFill>
              </a:rPr>
              <a:t>Networks </a:t>
            </a:r>
            <a:r>
              <a:rPr lang="en-GB" sz="2000" dirty="0" smtClean="0"/>
              <a:t>- </a:t>
            </a:r>
          </a:p>
          <a:p>
            <a:pPr lvl="1">
              <a:buClr>
                <a:srgbClr val="562689"/>
              </a:buClr>
              <a:buSzPct val="120000"/>
              <a:buFont typeface="Arial" pitchFamily="34" charset="0"/>
              <a:buChar char="•"/>
            </a:pPr>
            <a:r>
              <a:rPr lang="en-GB" sz="1800" dirty="0" smtClean="0"/>
              <a:t>we </a:t>
            </a:r>
            <a:r>
              <a:rPr lang="en-GB" sz="1800" dirty="0"/>
              <a:t>have many EAUC </a:t>
            </a:r>
            <a:r>
              <a:rPr lang="en-GB" sz="1800" dirty="0" smtClean="0"/>
              <a:t>Communities </a:t>
            </a:r>
            <a:r>
              <a:rPr lang="en-GB" sz="1800" dirty="0"/>
              <a:t>of Practice to help you to learn and share about specific </a:t>
            </a:r>
            <a:r>
              <a:rPr lang="en-GB" sz="1800" dirty="0" smtClean="0"/>
              <a:t>topics</a:t>
            </a:r>
          </a:p>
          <a:p>
            <a:pPr lvl="1">
              <a:buClr>
                <a:srgbClr val="562689"/>
              </a:buClr>
              <a:buSzPct val="120000"/>
              <a:buFont typeface="Arial" pitchFamily="34" charset="0"/>
              <a:buChar char="•"/>
            </a:pPr>
            <a:r>
              <a:rPr lang="en-GB" sz="1800" dirty="0" smtClean="0"/>
              <a:t>You can also join our Member-wide </a:t>
            </a:r>
            <a:r>
              <a:rPr lang="en-GB" sz="1800" dirty="0" err="1" smtClean="0"/>
              <a:t>JISCmail</a:t>
            </a:r>
            <a:r>
              <a:rPr lang="en-GB" sz="1800" dirty="0" smtClean="0"/>
              <a:t> group – got a burning question? Members are there to help! </a:t>
            </a:r>
            <a:r>
              <a:rPr lang="en-GB" sz="1800" dirty="0"/>
              <a:t>Visit the EAUC desk to find out more and sign up! </a:t>
            </a:r>
            <a:endParaRPr lang="en-GB" sz="1800" dirty="0" smtClean="0"/>
          </a:p>
          <a:p>
            <a:r>
              <a:rPr lang="en-GB" sz="2000" dirty="0" smtClean="0">
                <a:solidFill>
                  <a:srgbClr val="562689"/>
                </a:solidFill>
              </a:rPr>
              <a:t>Measure and improve - </a:t>
            </a:r>
            <a:r>
              <a:rPr lang="en-GB" sz="2000" dirty="0" smtClean="0"/>
              <a:t>sign up to </a:t>
            </a:r>
            <a:r>
              <a:rPr lang="en-GB" sz="2000" dirty="0" err="1" smtClean="0"/>
              <a:t>LiFE</a:t>
            </a:r>
            <a:r>
              <a:rPr lang="en-GB" sz="2000" dirty="0" smtClean="0"/>
              <a:t> </a:t>
            </a:r>
            <a:r>
              <a:rPr lang="en-GB" sz="2000" dirty="0" smtClean="0">
                <a:hlinkClick r:id="rId2"/>
              </a:rPr>
              <a:t>www.thelifeindex.org.uk</a:t>
            </a:r>
            <a:r>
              <a:rPr lang="en-GB" sz="2000" dirty="0" smtClean="0"/>
              <a:t> for whole institution improvement and engagement. EAUC Members receive a significant discount</a:t>
            </a:r>
          </a:p>
          <a:p>
            <a:pPr marL="0" indent="0">
              <a:buNone/>
            </a:pPr>
            <a:endParaRPr lang="en-GB" sz="500" dirty="0" smtClean="0"/>
          </a:p>
          <a:p>
            <a:pPr marL="0" indent="0" algn="ctr">
              <a:buNone/>
            </a:pPr>
            <a:r>
              <a:rPr lang="en-GB" sz="2200" b="1" dirty="0" smtClean="0">
                <a:solidFill>
                  <a:srgbClr val="562689"/>
                </a:solidFill>
              </a:rPr>
              <a:t>Membership </a:t>
            </a:r>
            <a:r>
              <a:rPr lang="en-GB" sz="2200" b="1" dirty="0">
                <a:solidFill>
                  <a:srgbClr val="562689"/>
                </a:solidFill>
              </a:rPr>
              <a:t>matters at www.eauc.org.uk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57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0469" y="644884"/>
            <a:ext cx="6840537" cy="827087"/>
          </a:xfrm>
          <a:noFill/>
          <a:ln/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GB" b="0" dirty="0" smtClean="0">
                <a:solidFill>
                  <a:schemeClr val="tx1"/>
                </a:solidFill>
                <a:latin typeface="Georgia" pitchFamily="18" charset="0"/>
              </a:rPr>
              <a:t>Exemplary retrofit projects</a:t>
            </a:r>
            <a:endParaRPr lang="en-US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2410" y="1340768"/>
            <a:ext cx="740369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40000"/>
            </a:pPr>
            <a:r>
              <a:rPr lang="en-GB" sz="2200" dirty="0" smtClean="0"/>
              <a:t>University of Bradford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 smtClean="0"/>
              <a:t>Improve energy efficiency of a library – ‘E’ rating to ‘A’ rating</a:t>
            </a:r>
          </a:p>
          <a:p>
            <a:pPr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</a:pPr>
            <a:r>
              <a:rPr lang="en-GB" sz="2200" dirty="0" smtClean="0"/>
              <a:t>University of Derby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 smtClean="0"/>
              <a:t>Light Emitting Diode (LED) lighting throughout campus</a:t>
            </a:r>
          </a:p>
          <a:p>
            <a:pPr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</a:pPr>
            <a:r>
              <a:rPr lang="en-GB" sz="2200" dirty="0" smtClean="0"/>
              <a:t>University of Exeter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 smtClean="0"/>
              <a:t>Retrofit 1960s building with 12 types of technology</a:t>
            </a:r>
          </a:p>
          <a:p>
            <a:pPr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</a:pPr>
            <a:r>
              <a:rPr lang="en-GB" sz="2200" dirty="0" smtClean="0"/>
              <a:t>University of Plymouth 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562689"/>
              </a:buClr>
              <a:buSzPct val="100000"/>
              <a:buFont typeface="Arial" pitchFamily="34" charset="0"/>
              <a:buChar char="•"/>
            </a:pPr>
            <a:r>
              <a:rPr lang="en-GB" sz="2200" dirty="0" smtClean="0"/>
              <a:t>Integrated ICT and Building Energy Management System to control all energy using devices</a:t>
            </a:r>
          </a:p>
        </p:txBody>
      </p:sp>
      <p:pic>
        <p:nvPicPr>
          <p:cNvPr id="5" name="Picture 4" descr=" HEFCE 28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661248"/>
            <a:ext cx="994202" cy="78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80927"/>
            <a:ext cx="3724326" cy="3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94937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Worcester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2088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West Midlands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Population 95,000, located on the River Severn, and an area about to go into drought!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07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Hive at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84" y="1155700"/>
            <a:ext cx="6769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9855" y="3785071"/>
            <a:ext cx="68405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One of the fastest growing Universities in the UK</a:t>
            </a:r>
          </a:p>
          <a:p>
            <a:pPr>
              <a:buFont typeface="Arial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University’s estate increased by 54% -from 44,498 to 68,369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sqm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Student numbers continue to rise up 15% last year</a:t>
            </a:r>
          </a:p>
          <a:p>
            <a:pPr>
              <a:buFont typeface="Arial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10,000 students and 1,000 staff</a:t>
            </a:r>
          </a:p>
          <a:p>
            <a:pPr>
              <a:buFont typeface="Arial" charset="0"/>
              <a:buChar char="•"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7260" y="66602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University of Worcester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50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55133" y="4148485"/>
            <a:ext cx="68405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>
                <a:latin typeface="Calibri" pitchFamily="34" charset="0"/>
                <a:cs typeface="Calibri" pitchFamily="34" charset="0"/>
              </a:rPr>
              <a:t>3 major sites all within 20 minutes walk</a:t>
            </a:r>
          </a:p>
          <a:p>
            <a:pPr>
              <a:buFont typeface="Arial" charset="0"/>
              <a:buChar char="•"/>
            </a:pPr>
            <a:r>
              <a:rPr lang="en-GB">
                <a:latin typeface="Calibri" pitchFamily="34" charset="0"/>
                <a:cs typeface="Calibri" pitchFamily="34" charset="0"/>
              </a:rPr>
              <a:t>Further expansion – 2,000 seat sports arena</a:t>
            </a:r>
          </a:p>
          <a:p>
            <a:pPr>
              <a:buFont typeface="Arial" charset="0"/>
              <a:buChar char="•"/>
            </a:pPr>
            <a:endParaRPr lang="en-GB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Worcester Ar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33" y="1268760"/>
            <a:ext cx="6985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7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60378" y="3734942"/>
            <a:ext cx="6840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47 </a:t>
            </a:r>
            <a:r>
              <a:rPr lang="en-GB" dirty="0">
                <a:latin typeface="Calibri" pitchFamily="34" charset="0"/>
                <a:cs typeface="Calibri" pitchFamily="34" charset="0"/>
              </a:rPr>
              <a:t>acre science and enterprise park</a:t>
            </a:r>
          </a:p>
          <a:p>
            <a:pPr>
              <a:buFont typeface="Arial" charset="0"/>
              <a:buChar char="•"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78" y="1268760"/>
            <a:ext cx="6264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03" y="4293742"/>
            <a:ext cx="25717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69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33500" y="3865339"/>
            <a:ext cx="68405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Revolving Green Fund 2 small-scale energy efficiency programme £71,663</a:t>
            </a:r>
          </a:p>
          <a:p>
            <a:pPr>
              <a:buFont typeface="Arial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Evaporative Cooling - £23,986</a:t>
            </a:r>
          </a:p>
          <a:p>
            <a:pPr>
              <a:buFont typeface="Arial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Airtightness – £47,677 ~4 buildings </a:t>
            </a:r>
          </a:p>
          <a:p>
            <a:pPr>
              <a:buFont typeface="Arial" charset="0"/>
              <a:buChar char="•"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171182"/>
            <a:ext cx="70421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1213</Words>
  <Application>Microsoft Office PowerPoint</Application>
  <PresentationFormat>On-screen Show (4:3)</PresentationFormat>
  <Paragraphs>214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Revolving Green Fund</vt:lpstr>
      <vt:lpstr>PowerPoint Presentation</vt:lpstr>
      <vt:lpstr>PowerPoint Presentation</vt:lpstr>
      <vt:lpstr>Exemplary retrofit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Supply Projects  – Lessons from success in RGF1 and RGF2</vt:lpstr>
      <vt:lpstr>RGF1 &amp; RGF 2 Projects</vt:lpstr>
      <vt:lpstr>RGF1 – Lancaster University Wind Turbine Project</vt:lpstr>
      <vt:lpstr>RGF1 – Lancaster University Wind Turbine Project</vt:lpstr>
      <vt:lpstr>RGF1 – Lancaster University Wind Turbine Project</vt:lpstr>
      <vt:lpstr>RGF1 – Lancaster University Wind Turbine Project</vt:lpstr>
      <vt:lpstr>RGF1 – Lancaster University Wind Turbine Project</vt:lpstr>
      <vt:lpstr>RGF2 – Biomass Boiler Project</vt:lpstr>
      <vt:lpstr>RGF2 – Biomass Boiler Project</vt:lpstr>
      <vt:lpstr>RGF2 – Biomass Boiler Project</vt:lpstr>
      <vt:lpstr>RGF2 – Biomass Boiler Project</vt:lpstr>
      <vt:lpstr>RGF1 &amp; RGF 2 – Summary Lessons Learnt?</vt:lpstr>
      <vt:lpstr>PowerPoint Presentation</vt:lpstr>
      <vt:lpstr>Your next steps – making the most of your EAUC Membership…</vt:lpstr>
    </vt:vector>
  </TitlesOfParts>
  <Company>University of Gloucestershire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WALKLEY, Lisa</cp:lastModifiedBy>
  <cp:revision>92</cp:revision>
  <cp:lastPrinted>2012-01-09T11:11:14Z</cp:lastPrinted>
  <dcterms:created xsi:type="dcterms:W3CDTF">2012-01-05T13:50:36Z</dcterms:created>
  <dcterms:modified xsi:type="dcterms:W3CDTF">2012-03-27T16:32:14Z</dcterms:modified>
</cp:coreProperties>
</file>