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40" r:id="rId2"/>
  </p:sldMasterIdLst>
  <p:notesMasterIdLst>
    <p:notesMasterId r:id="rId22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8" r:id="rId20"/>
    <p:sldId id="259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FAE73C-296D-4EAE-A556-EAE62A5129E6}">
          <p14:sldIdLst>
            <p14:sldId id="256"/>
          </p14:sldIdLst>
        </p14:section>
        <p14:section name="Untitled Section" id="{2D834E59-D329-4DA8-BEC6-7C2E550D3F3F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689"/>
    <a:srgbClr val="7BA22F"/>
    <a:srgbClr val="00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75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Mat Jane – Energy and Environment Manager at the University of Winchester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Going to talk about our energy and carbon management programme and give you some example of some of the projects undertaken in the last 12 months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Mat Jane – Energy and Environment Manager at the University of Winchester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Going to talk about our energy and carbon management programme and give you some example of some of the projects undertaken in the last 12 months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Mat Jane – Energy and Environment Manager at the University of Winchester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Going to talk about our energy and carbon management programme and give you some example of some of the projects undertaken in the last 12 months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SLOWLY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Bearing in mind this is the first full year of implementation of energy efficiency projects We have had some pretty good results </a:t>
            </a:r>
          </a:p>
          <a:p>
            <a:endParaRPr lang="en-GB" dirty="0" smtClean="0"/>
          </a:p>
          <a:p>
            <a:r>
              <a:rPr lang="en-GB" dirty="0" smtClean="0"/>
              <a:t>we have reduced electrical consumption on every campus and overall have achieved a reduction of just over 5% </a:t>
            </a:r>
          </a:p>
          <a:p>
            <a:endParaRPr lang="en-GB" dirty="0" smtClean="0"/>
          </a:p>
          <a:p>
            <a:r>
              <a:rPr lang="en-GB" dirty="0" smtClean="0"/>
              <a:t>Electricity</a:t>
            </a:r>
            <a:r>
              <a:rPr lang="en-GB" baseline="0" dirty="0" smtClean="0"/>
              <a:t> c</a:t>
            </a:r>
            <a:r>
              <a:rPr lang="en-GB" dirty="0" smtClean="0"/>
              <a:t>osts have also</a:t>
            </a:r>
            <a:r>
              <a:rPr lang="en-GB" baseline="0" dirty="0" smtClean="0"/>
              <a:t> reduced drastically, around £200,000 through retendering the contracts and energy efficiency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Whilst we have concentrated on electrical projects, through replacing some of the boilers and insulation we</a:t>
            </a:r>
            <a:r>
              <a:rPr lang="en-GB" baseline="0" dirty="0" smtClean="0"/>
              <a:t> have also achieved</a:t>
            </a:r>
            <a:r>
              <a:rPr lang="en-GB" dirty="0" smtClean="0"/>
              <a:t> a reduction in gas consumption of 2.5%.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C68D-287A-47E8-99D7-CA35659247F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Estates and Operations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3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541F6-B153-4BF5-97D1-FE28A806024F}" type="datetimeFigureOut">
              <a:rPr lang="en-US" smtClean="0"/>
              <a:pPr/>
              <a:t>3/23/2012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16D-BA11-4BEF-B34A-9952B0A79D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2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541F6-B153-4BF5-97D1-FE28A806024F}" type="datetimeFigureOut">
              <a:rPr lang="en-US" smtClean="0"/>
              <a:pPr/>
              <a:t>3/23/2012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16D-BA11-4BEF-B34A-9952B0A79D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879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1F6-B153-4BF5-97D1-FE28A806024F}" type="datetimeFigureOut">
              <a:rPr lang="en-US" smtClean="0"/>
              <a:pPr/>
              <a:t>3/23/2012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16D-BA11-4BEF-B34A-9952B0A79D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1F6-B153-4BF5-97D1-FE28A806024F}" type="datetimeFigureOut">
              <a:rPr lang="en-US" smtClean="0"/>
              <a:pPr/>
              <a:t>3/23/2012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16D-BA11-4BEF-B34A-9952B0A79D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3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63212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2F4-EB5B-48E3-8576-E9B4C07EC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2F4-EB5B-48E3-8576-E9B4C07EC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74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2F4-EB5B-48E3-8576-E9B4C07EC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8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2F4-EB5B-48E3-8576-E9B4C07EC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3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2F4-EB5B-48E3-8576-E9B4C07EC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5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2F4-EB5B-48E3-8576-E9B4C07EC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46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56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2F4-EB5B-48E3-8576-E9B4C07EC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0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562689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44F5-FF30-4577-A30E-1649ED885CF6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99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ifeindex.org.uk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3" y="3284984"/>
            <a:ext cx="6480721" cy="1224136"/>
          </a:xfrm>
        </p:spPr>
        <p:txBody>
          <a:bodyPr/>
          <a:lstStyle/>
          <a:p>
            <a:r>
              <a:rPr lang="en-GB" dirty="0"/>
              <a:t>Dr Neil Smith, University of Southampton</a:t>
            </a:r>
          </a:p>
          <a:p>
            <a:r>
              <a:rPr lang="en-GB" dirty="0"/>
              <a:t>Mat Jane, Winchester University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Services: how to get the most out of a partnership approach</a:t>
            </a:r>
          </a:p>
        </p:txBody>
      </p:sp>
    </p:spTree>
    <p:extLst>
      <p:ext uri="{BB962C8B-B14F-4D97-AF65-F5344CB8AC3E}">
        <p14:creationId xmlns:p14="http://schemas.microsoft.com/office/powerpoint/2010/main" val="26142816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Winchester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sz="51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851" y="1700212"/>
            <a:ext cx="4680197" cy="43930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1 contractor managing all wastes</a:t>
            </a:r>
          </a:p>
          <a:p>
            <a:r>
              <a:rPr lang="en-GB" sz="2400" dirty="0" smtClean="0"/>
              <a:t>Huge increase in recycling – now c.60% by weight up from 14% by volume</a:t>
            </a:r>
          </a:p>
          <a:p>
            <a:r>
              <a:rPr lang="en-GB" sz="2400" dirty="0" smtClean="0"/>
              <a:t>Working together with larger institutions has led to significant cost savings and weight with contractor</a:t>
            </a:r>
          </a:p>
          <a:p>
            <a:r>
              <a:rPr lang="en-GB" sz="2400" dirty="0" smtClean="0"/>
              <a:t>Large investment in recycling facilities, collection vehicles and waste compound made with savings on contract cost</a:t>
            </a:r>
          </a:p>
          <a:p>
            <a:pPr marL="0" indent="0">
              <a:buFont typeface="Arial" pitchFamily="34" charset="0"/>
              <a:buNone/>
            </a:pPr>
            <a:endParaRPr lang="en-GB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07" y="1556792"/>
            <a:ext cx="3132852" cy="233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07" y="3896753"/>
            <a:ext cx="3125889" cy="23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Working together has helped hold the contractor to account</a:t>
            </a:r>
          </a:p>
          <a:p>
            <a:endParaRPr lang="en-GB" dirty="0" smtClean="0"/>
          </a:p>
          <a:p>
            <a:r>
              <a:rPr lang="en-GB" dirty="0" smtClean="0"/>
              <a:t>3,816 tonnes of waste recycled per annum across SCAG</a:t>
            </a:r>
          </a:p>
          <a:p>
            <a:endParaRPr lang="en-GB" dirty="0" smtClean="0"/>
          </a:p>
          <a:p>
            <a:r>
              <a:rPr lang="en-GB" dirty="0" smtClean="0"/>
              <a:t>Cash savings for the consortium of £370,000</a:t>
            </a:r>
          </a:p>
          <a:p>
            <a:endParaRPr lang="en-GB" dirty="0" smtClean="0"/>
          </a:p>
          <a:p>
            <a:r>
              <a:rPr lang="en-GB" dirty="0" smtClean="0"/>
              <a:t>Reduction of carbon emissions of 4,000 t</a:t>
            </a:r>
          </a:p>
          <a:p>
            <a:endParaRPr lang="en-GB" dirty="0" smtClean="0"/>
          </a:p>
          <a:p>
            <a:r>
              <a:rPr lang="en-GB" dirty="0" smtClean="0"/>
              <a:t>Southern Central </a:t>
            </a:r>
            <a:r>
              <a:rPr lang="en-GB" dirty="0"/>
              <a:t>Environment Managers Group formed (SCEMG</a:t>
            </a:r>
            <a:r>
              <a:rPr lang="en-GB" dirty="0" smtClean="0"/>
              <a:t>) 2010</a:t>
            </a:r>
            <a:endParaRPr lang="en-GB" dirty="0"/>
          </a:p>
          <a:p>
            <a:endParaRPr lang="en-GB" dirty="0" smtClean="0"/>
          </a:p>
          <a:p>
            <a:endParaRPr lang="en-GB" sz="51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The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Arts College Bournemouth has signed up to the contract</a:t>
            </a:r>
          </a:p>
          <a:p>
            <a:r>
              <a:rPr lang="en-GB" dirty="0" smtClean="0"/>
              <a:t>Food waste collections underway at all SCAG  member sites</a:t>
            </a:r>
          </a:p>
          <a:p>
            <a:r>
              <a:rPr lang="en-GB" dirty="0" smtClean="0"/>
              <a:t>Joint marketing strategy to increase recycling in halls</a:t>
            </a:r>
          </a:p>
          <a:p>
            <a:r>
              <a:rPr lang="en-GB" dirty="0" smtClean="0"/>
              <a:t>Working with contractor to provide more robust scope 3 emissions</a:t>
            </a:r>
          </a:p>
          <a:p>
            <a:r>
              <a:rPr lang="en-GB" dirty="0" smtClean="0"/>
              <a:t>Out of SCAG a new consultancy framework for building services procurement has been created using the same model</a:t>
            </a:r>
          </a:p>
          <a:p>
            <a:endParaRPr lang="en-GB" sz="51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1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oycie\mat.jane$\Docs\Environment and Sustainability\Displays etc\Scag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605090" y="2060848"/>
            <a:ext cx="8001056" cy="1752600"/>
          </a:xfrm>
          <a:effectLst/>
        </p:spPr>
        <p:txBody>
          <a:bodyPr anchor="ctr">
            <a:normAutofit/>
          </a:bodyPr>
          <a:lstStyle/>
          <a:p>
            <a:r>
              <a:rPr lang="en-GB" sz="4400" dirty="0" smtClean="0">
                <a:solidFill>
                  <a:schemeClr val="accent3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Syndicate Session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In your groups please discuss:</a:t>
            </a:r>
          </a:p>
          <a:p>
            <a:pPr marL="0" indent="0">
              <a:buNone/>
            </a:pPr>
            <a:r>
              <a:rPr lang="en-GB" sz="2800" dirty="0" smtClean="0"/>
              <a:t>What </a:t>
            </a:r>
            <a:r>
              <a:rPr lang="en-GB" sz="2800" dirty="0"/>
              <a:t>kind of services already share or could share</a:t>
            </a:r>
            <a:r>
              <a:rPr lang="en-GB" sz="2800" dirty="0" smtClean="0"/>
              <a:t>?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Time available: 15 minutes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Please </a:t>
            </a:r>
            <a:r>
              <a:rPr lang="en-GB" sz="2800" dirty="0"/>
              <a:t>use the flip chart to record your discussion &amp; be prepared to feedback to the rest of the groups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7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Syndicate Session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dirty="0" smtClean="0"/>
              <a:t>In Regional groups: </a:t>
            </a:r>
          </a:p>
          <a:p>
            <a:pPr marL="0" lvl="0" indent="0">
              <a:buNone/>
            </a:pPr>
            <a:r>
              <a:rPr lang="en-GB" sz="2800" dirty="0" smtClean="0"/>
              <a:t>What </a:t>
            </a:r>
            <a:r>
              <a:rPr lang="en-GB" sz="2800" dirty="0"/>
              <a:t>shared services/partnerships could be explored &amp; who should be </a:t>
            </a:r>
            <a:r>
              <a:rPr lang="en-GB" sz="2800" dirty="0" smtClean="0"/>
              <a:t>involved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Time available: 15 minutes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Please use the flip chart to record your discussion &amp; be prepared to feedback to the rest of the groups</a:t>
            </a:r>
          </a:p>
          <a:p>
            <a:pPr marL="0" lvl="0" indent="0">
              <a:buNone/>
            </a:pPr>
            <a:endParaRPr lang="en-GB" sz="2800" dirty="0"/>
          </a:p>
          <a:p>
            <a:endParaRPr lang="en-GB" sz="28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6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Syndicate Session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sz="2800" dirty="0" smtClean="0"/>
              <a:t>What contracts up for renewal &amp; timeframe?</a:t>
            </a:r>
          </a:p>
          <a:p>
            <a:pPr marL="0" lv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GB" sz="2800" dirty="0" smtClean="0"/>
              <a:t>Any large procurement projects looming?</a:t>
            </a:r>
          </a:p>
          <a:p>
            <a:pPr marL="0" lv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GB" sz="2800" dirty="0" smtClean="0"/>
              <a:t>Areas to consider:</a:t>
            </a:r>
          </a:p>
          <a:p>
            <a:pPr marL="0" lvl="0" indent="0">
              <a:buNone/>
            </a:pPr>
            <a:r>
              <a:rPr lang="en-GB" sz="2800" dirty="0" smtClean="0"/>
              <a:t>Estates, Halls, Energy, Waste, Transport, Food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What does buying consortium offer (or not)?</a:t>
            </a:r>
          </a:p>
          <a:p>
            <a:pPr marL="0" lv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GB" sz="2800" dirty="0" smtClean="0"/>
              <a:t>National companies providing l</a:t>
            </a:r>
            <a:r>
              <a:rPr lang="en-GB" sz="2800" dirty="0"/>
              <a:t>o</a:t>
            </a:r>
            <a:r>
              <a:rPr lang="en-GB" sz="2800" dirty="0" smtClean="0"/>
              <a:t>cal services</a:t>
            </a:r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0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Action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Please identify up to three points you wish to action/follow up on your return to your institution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4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Working together does deliver significant benefits</a:t>
            </a:r>
          </a:p>
          <a:p>
            <a:r>
              <a:rPr lang="en-GB" dirty="0"/>
              <a:t>Partnership is greater than the sum of its parts</a:t>
            </a:r>
          </a:p>
          <a:p>
            <a:r>
              <a:rPr lang="en-GB" dirty="0"/>
              <a:t>More opportunities to share services/partnership working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More information on SCAG is available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Your next steps – making the most of your EAUC Membership…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772816"/>
            <a:ext cx="8207375" cy="4393246"/>
          </a:xfrm>
        </p:spPr>
        <p:txBody>
          <a:bodyPr/>
          <a:lstStyle/>
          <a:p>
            <a:r>
              <a:rPr lang="en-GB" sz="2100" dirty="0" smtClean="0">
                <a:solidFill>
                  <a:srgbClr val="562689"/>
                </a:solidFill>
              </a:rPr>
              <a:t>Resources - </a:t>
            </a:r>
            <a:r>
              <a:rPr lang="en-GB" sz="2100" dirty="0" smtClean="0"/>
              <a:t>visit </a:t>
            </a:r>
            <a:r>
              <a:rPr lang="en-GB" sz="2100" dirty="0"/>
              <a:t>the </a:t>
            </a:r>
            <a:r>
              <a:rPr lang="en-GB" sz="2100" dirty="0" smtClean="0"/>
              <a:t>dedicated waste and procurement EAUC resource bank sections</a:t>
            </a:r>
          </a:p>
          <a:p>
            <a:r>
              <a:rPr lang="en-GB" sz="2100" dirty="0" smtClean="0">
                <a:solidFill>
                  <a:srgbClr val="562689"/>
                </a:solidFill>
              </a:rPr>
              <a:t>Recognition - </a:t>
            </a:r>
            <a:r>
              <a:rPr lang="en-GB" sz="2100" dirty="0"/>
              <a:t>w</a:t>
            </a:r>
            <a:r>
              <a:rPr lang="en-GB" sz="2100" dirty="0" smtClean="0"/>
              <a:t>ant recognition for your waste and partnership initiatives - enter the </a:t>
            </a:r>
            <a:r>
              <a:rPr lang="en-GB" sz="2100" dirty="0"/>
              <a:t>2012 Green Gown Awards sustainable procurement category. Entries open summer 2012</a:t>
            </a:r>
          </a:p>
          <a:p>
            <a:pPr lvl="1">
              <a:buClr>
                <a:srgbClr val="562689"/>
              </a:buClr>
              <a:buFont typeface="Arial" pitchFamily="34" charset="0"/>
              <a:buChar char="•"/>
            </a:pPr>
            <a:r>
              <a:rPr lang="en-GB" sz="2100" dirty="0"/>
              <a:t>New for 2012 – enter the </a:t>
            </a:r>
            <a:r>
              <a:rPr lang="en-GB" sz="2100" b="1" dirty="0">
                <a:solidFill>
                  <a:srgbClr val="562689"/>
                </a:solidFill>
              </a:rPr>
              <a:t>shared services </a:t>
            </a:r>
            <a:r>
              <a:rPr lang="en-GB" sz="2100" dirty="0" smtClean="0"/>
              <a:t>category </a:t>
            </a:r>
            <a:endParaRPr lang="en-GB" sz="2100" dirty="0"/>
          </a:p>
          <a:p>
            <a:r>
              <a:rPr lang="en-GB" sz="2100" dirty="0" smtClean="0">
                <a:solidFill>
                  <a:srgbClr val="562689"/>
                </a:solidFill>
              </a:rPr>
              <a:t>Measure and improve - </a:t>
            </a:r>
            <a:r>
              <a:rPr lang="en-GB" sz="2100" dirty="0" smtClean="0"/>
              <a:t>sign up to </a:t>
            </a:r>
            <a:r>
              <a:rPr lang="en-GB" sz="2100" dirty="0" err="1" smtClean="0"/>
              <a:t>LiFE</a:t>
            </a:r>
            <a:r>
              <a:rPr lang="en-GB" sz="2100" dirty="0" smtClean="0"/>
              <a:t> – </a:t>
            </a:r>
            <a:r>
              <a:rPr lang="en-GB" sz="2100" dirty="0" smtClean="0">
                <a:hlinkClick r:id="rId2"/>
              </a:rPr>
              <a:t>www.thelifeindex.org.uk</a:t>
            </a:r>
            <a:r>
              <a:rPr lang="en-GB" sz="2100" dirty="0" smtClean="0"/>
              <a:t>. EAUC Members receive a significant discount</a:t>
            </a:r>
          </a:p>
          <a:p>
            <a:pPr lvl="1">
              <a:buClr>
                <a:srgbClr val="562689"/>
              </a:buClr>
              <a:buFont typeface="Arial" pitchFamily="34" charset="0"/>
              <a:buChar char="•"/>
            </a:pPr>
            <a:r>
              <a:rPr lang="en-GB" sz="2100" dirty="0" err="1" smtClean="0"/>
              <a:t>LiFE</a:t>
            </a:r>
            <a:r>
              <a:rPr lang="en-GB" sz="2100" smtClean="0"/>
              <a:t> offers </a:t>
            </a:r>
            <a:r>
              <a:rPr lang="en-GB" sz="2100" dirty="0" smtClean="0"/>
              <a:t>dedicated ‘community and public engagement’ and ‘resource efficiency and waste’ frameworks</a:t>
            </a:r>
            <a:endParaRPr lang="en-GB" sz="500" dirty="0" smtClean="0"/>
          </a:p>
          <a:p>
            <a:pPr marL="0" indent="0" algn="ctr">
              <a:buNone/>
            </a:pPr>
            <a:endParaRPr lang="en-GB" sz="2200" b="1" dirty="0" smtClean="0">
              <a:solidFill>
                <a:srgbClr val="562689"/>
              </a:solidFill>
            </a:endParaRPr>
          </a:p>
          <a:p>
            <a:pPr marL="0" indent="0" algn="ctr">
              <a:buNone/>
            </a:pPr>
            <a:r>
              <a:rPr lang="en-GB" sz="2200" b="1" dirty="0" smtClean="0">
                <a:solidFill>
                  <a:srgbClr val="562689"/>
                </a:solidFill>
              </a:rPr>
              <a:t>Membership </a:t>
            </a:r>
            <a:r>
              <a:rPr lang="en-GB" sz="2200" b="1" dirty="0">
                <a:solidFill>
                  <a:srgbClr val="562689"/>
                </a:solidFill>
              </a:rPr>
              <a:t>matters at www.eauc.org.uk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579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04"/>
            <a:ext cx="231963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36071" r="8125" b="24642"/>
          <a:stretch/>
        </p:blipFill>
        <p:spPr bwMode="auto">
          <a:xfrm>
            <a:off x="-4068" y="3527752"/>
            <a:ext cx="9148068" cy="333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060848"/>
            <a:ext cx="821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Partnership Working with …</a:t>
            </a:r>
            <a:endParaRPr lang="en-GB" sz="5400" b="1" dirty="0"/>
          </a:p>
        </p:txBody>
      </p:sp>
      <p:pic>
        <p:nvPicPr>
          <p:cNvPr id="1028" name="Picture 4" descr="http://www.gogeo.ac.uk/img/logos/University_of_Southampton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8604"/>
            <a:ext cx="23145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ortsmouth.gov.uk/images/brand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b="28500"/>
          <a:stretch/>
        </p:blipFill>
        <p:spPr bwMode="auto">
          <a:xfrm>
            <a:off x="3146353" y="335711"/>
            <a:ext cx="2337048" cy="10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U_Core_CMYKportraitsml [Converted][1]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7236296" y="1109085"/>
            <a:ext cx="710565" cy="739140"/>
          </a:xfrm>
          <a:prstGeom prst="rect">
            <a:avLst/>
          </a:prstGeom>
        </p:spPr>
      </p:pic>
      <p:pic>
        <p:nvPicPr>
          <p:cNvPr id="1026" name="Picture 2" descr="AUCB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78" y="1109085"/>
            <a:ext cx="770458" cy="7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voicefmradio.co.uk/_images/Solent%20Uni%20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8810"/>
            <a:ext cx="1965121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92500" lnSpcReduction="10000"/>
          </a:bodyPr>
          <a:lstStyle/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Introduction </a:t>
            </a:r>
            <a:endParaRPr lang="en-GB" sz="2400" dirty="0"/>
          </a:p>
          <a:p>
            <a:r>
              <a:rPr lang="en-GB" sz="2400" dirty="0" smtClean="0"/>
              <a:t>Aims</a:t>
            </a:r>
            <a:endParaRPr lang="en-GB" sz="2400" dirty="0"/>
          </a:p>
          <a:p>
            <a:pPr lvl="0"/>
            <a:r>
              <a:rPr lang="en-GB" sz="2400" dirty="0" smtClean="0"/>
              <a:t>SCAG overview</a:t>
            </a:r>
            <a:endParaRPr lang="en-GB" sz="2400" dirty="0"/>
          </a:p>
          <a:p>
            <a:pPr lvl="0"/>
            <a:r>
              <a:rPr lang="en-GB" sz="2400" dirty="0"/>
              <a:t>Syndicate session 1: What kind of services already share or could share?</a:t>
            </a:r>
          </a:p>
          <a:p>
            <a:pPr lvl="0"/>
            <a:r>
              <a:rPr lang="en-GB" sz="2400" dirty="0" smtClean="0"/>
              <a:t>Syndicate </a:t>
            </a:r>
            <a:r>
              <a:rPr lang="en-GB" sz="2400" dirty="0"/>
              <a:t>session 2: In 5 or 6 regional groups – identify opportunities for shared services/partnerships &amp; identify who should be involved</a:t>
            </a:r>
          </a:p>
          <a:p>
            <a:pPr lvl="0"/>
            <a:r>
              <a:rPr lang="en-GB" sz="2400" dirty="0" smtClean="0"/>
              <a:t>Action </a:t>
            </a:r>
            <a:r>
              <a:rPr lang="en-GB" sz="2400" dirty="0"/>
              <a:t>plans </a:t>
            </a:r>
          </a:p>
          <a:p>
            <a:pPr lvl="0"/>
            <a:r>
              <a:rPr lang="en-GB" sz="2400" dirty="0"/>
              <a:t>Closing </a:t>
            </a:r>
            <a:r>
              <a:rPr lang="en-GB" sz="2400" dirty="0" smtClean="0"/>
              <a:t>remarks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9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361950" lvl="1" indent="-361950">
              <a:buFont typeface="Arial" pitchFamily="34" charset="0"/>
              <a:buChar char="•"/>
            </a:pPr>
            <a:endParaRPr lang="en-GB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en-GB" dirty="0" smtClean="0"/>
              <a:t>To inform EAUC members about SCAG partnership</a:t>
            </a:r>
          </a:p>
          <a:p>
            <a:pPr marL="361950" lvl="1" indent="-361950">
              <a:buFont typeface="Arial" pitchFamily="34" charset="0"/>
              <a:buChar char="•"/>
            </a:pPr>
            <a:endParaRPr lang="en-GB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en-GB" dirty="0" smtClean="0"/>
              <a:t>To identify opportunities </a:t>
            </a:r>
            <a:r>
              <a:rPr lang="en-GB" dirty="0"/>
              <a:t>to </a:t>
            </a:r>
            <a:r>
              <a:rPr lang="en-GB" dirty="0" smtClean="0"/>
              <a:t>share services or form partnerships</a:t>
            </a:r>
          </a:p>
          <a:p>
            <a:pPr marL="361950" lvl="1" indent="-361950">
              <a:buFont typeface="Arial" pitchFamily="34" charset="0"/>
              <a:buChar char="•"/>
            </a:pPr>
            <a:endParaRPr lang="en-GB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en-GB" dirty="0" smtClean="0"/>
              <a:t>To prepare action plans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7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04"/>
            <a:ext cx="231963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36071" r="8125" b="24642"/>
          <a:stretch/>
        </p:blipFill>
        <p:spPr bwMode="auto">
          <a:xfrm>
            <a:off x="-4068" y="3527752"/>
            <a:ext cx="9148068" cy="333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060848"/>
            <a:ext cx="821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Partnership Working with …</a:t>
            </a:r>
            <a:endParaRPr lang="en-GB" sz="5400" b="1" dirty="0"/>
          </a:p>
        </p:txBody>
      </p:sp>
      <p:pic>
        <p:nvPicPr>
          <p:cNvPr id="1028" name="Picture 4" descr="http://www.gogeo.ac.uk/img/logos/University_of_Southampton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8604"/>
            <a:ext cx="23145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ortsmouth.gov.uk/images/brand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b="28500"/>
          <a:stretch/>
        </p:blipFill>
        <p:spPr bwMode="auto">
          <a:xfrm>
            <a:off x="3146353" y="335711"/>
            <a:ext cx="2337048" cy="10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U_Core_CMYKportraitsml [Converted][1]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7236296" y="1109085"/>
            <a:ext cx="710565" cy="739140"/>
          </a:xfrm>
          <a:prstGeom prst="rect">
            <a:avLst/>
          </a:prstGeom>
        </p:spPr>
      </p:pic>
      <p:pic>
        <p:nvPicPr>
          <p:cNvPr id="1026" name="Picture 2" descr="AUCB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78" y="1109085"/>
            <a:ext cx="770458" cy="7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voicefmradio.co.uk/_images/Solent%20Uni%20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8810"/>
            <a:ext cx="1965121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South Coast Affinity Group (SCAG)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Formed in 2008</a:t>
            </a:r>
          </a:p>
          <a:p>
            <a:r>
              <a:rPr lang="en-GB" dirty="0"/>
              <a:t>Partnership involving five Universities (Southampton, Winchester, Bournemouth, Solent &amp; Portsmouth)</a:t>
            </a:r>
          </a:p>
          <a:p>
            <a:r>
              <a:rPr lang="en-GB" dirty="0"/>
              <a:t>5 year </a:t>
            </a:r>
            <a:r>
              <a:rPr lang="en-GB" u="sng" dirty="0"/>
              <a:t>recycling</a:t>
            </a:r>
            <a:r>
              <a:rPr lang="en-GB" dirty="0"/>
              <a:t> contract</a:t>
            </a:r>
          </a:p>
          <a:p>
            <a:r>
              <a:rPr lang="en-GB" dirty="0"/>
              <a:t>Weight data</a:t>
            </a:r>
          </a:p>
          <a:p>
            <a:r>
              <a:rPr lang="en-GB" dirty="0"/>
              <a:t>Mixed </a:t>
            </a:r>
            <a:r>
              <a:rPr lang="en-GB" dirty="0" smtClean="0"/>
              <a:t>recycling</a:t>
            </a:r>
          </a:p>
          <a:p>
            <a:r>
              <a:rPr lang="en-GB" dirty="0" smtClean="0"/>
              <a:t>Other waste services (WEEE, Skips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51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7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Divert waste from landfill and increase recycling </a:t>
            </a:r>
            <a:r>
              <a:rPr lang="en-GB" dirty="0" smtClean="0"/>
              <a:t>rates </a:t>
            </a:r>
          </a:p>
          <a:p>
            <a:r>
              <a:rPr lang="en-GB" dirty="0" smtClean="0"/>
              <a:t>Improve partnership of organisations</a:t>
            </a:r>
          </a:p>
          <a:p>
            <a:r>
              <a:rPr lang="en-GB" dirty="0"/>
              <a:t>Better data quality and management</a:t>
            </a:r>
          </a:p>
          <a:p>
            <a:r>
              <a:rPr lang="en-GB" dirty="0" smtClean="0"/>
              <a:t>Reduce number of waste contractors at each institution</a:t>
            </a:r>
          </a:p>
          <a:p>
            <a:r>
              <a:rPr lang="en-GB" dirty="0" smtClean="0"/>
              <a:t>Increase purchasing power of individual institutions</a:t>
            </a:r>
          </a:p>
          <a:p>
            <a:pPr>
              <a:buNone/>
            </a:pPr>
            <a:endParaRPr lang="en-GB" sz="51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6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New contract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Started January 2009 for 5 years with optional extension to 7 depending on contractor performance</a:t>
            </a:r>
          </a:p>
          <a:p>
            <a:r>
              <a:rPr lang="en-GB" dirty="0" smtClean="0"/>
              <a:t>£1m annual contract value</a:t>
            </a:r>
          </a:p>
          <a:p>
            <a:r>
              <a:rPr lang="en-GB" dirty="0" smtClean="0"/>
              <a:t>Full Pay-by-Weight contract in place</a:t>
            </a:r>
          </a:p>
          <a:p>
            <a:pPr lvl="1"/>
            <a:r>
              <a:rPr lang="en-GB" dirty="0" smtClean="0"/>
              <a:t>Each bin has individual ID chips </a:t>
            </a:r>
          </a:p>
          <a:p>
            <a:pPr lvl="1"/>
            <a:r>
              <a:rPr lang="en-GB" dirty="0" smtClean="0"/>
              <a:t>Reports by individual bin each month</a:t>
            </a:r>
          </a:p>
          <a:p>
            <a:r>
              <a:rPr lang="en-GB" dirty="0" smtClean="0"/>
              <a:t>Co-mingled recycling collections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lass, paper, cardboard, tetra-</a:t>
            </a:r>
            <a:r>
              <a:rPr lang="en-GB" dirty="0" err="1" smtClean="0"/>
              <a:t>pak</a:t>
            </a:r>
            <a:r>
              <a:rPr lang="en-GB" dirty="0" smtClean="0"/>
              <a:t>, all plastics, cans</a:t>
            </a:r>
          </a:p>
          <a:p>
            <a:r>
              <a:rPr lang="en-GB" dirty="0" smtClean="0"/>
              <a:t>Monthly contractor operational meetings with each individual institution</a:t>
            </a:r>
          </a:p>
          <a:p>
            <a:r>
              <a:rPr lang="en-GB" dirty="0" smtClean="0"/>
              <a:t>Quarterly joint meetings with contractor to discuss contractual issues and performance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sz="51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0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oycie\mat.jane$\Docs\Environment and Sustainability\Displays etc\grassleng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Southampton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45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sz="510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4800" y="1700808"/>
            <a:ext cx="7162923" cy="45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000" dirty="0"/>
              <a:t>2005 – Pay by weight contract.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000" dirty="0"/>
              <a:t>2006 – Paper recycling. Infrastructure changes.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000" dirty="0"/>
              <a:t>2007 </a:t>
            </a:r>
            <a:r>
              <a:rPr lang="en-GB" sz="2000" dirty="0" smtClean="0"/>
              <a:t>– Cans </a:t>
            </a:r>
            <a:r>
              <a:rPr lang="en-GB" sz="2000" dirty="0"/>
              <a:t>&amp; plastic bottle recycling. Halls research project.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076325" algn="l"/>
              </a:tabLst>
            </a:pPr>
            <a:r>
              <a:rPr lang="en-GB" sz="2000" dirty="0"/>
              <a:t>	</a:t>
            </a: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</a:t>
            </a:r>
            <a:r>
              <a:rPr lang="en-GB" sz="2000" dirty="0"/>
              <a:t>waste audit.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000" dirty="0"/>
              <a:t>2008 – SCAG &amp; recycling contract.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000" dirty="0"/>
              <a:t>2009 – Mixed recycling.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000" dirty="0"/>
              <a:t>2010 – </a:t>
            </a:r>
            <a:r>
              <a:rPr lang="en-GB" sz="2000" dirty="0" smtClean="0"/>
              <a:t>Food </a:t>
            </a:r>
            <a:r>
              <a:rPr lang="en-GB" sz="2000" dirty="0"/>
              <a:t>collection. All C&amp;D waste data.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000" dirty="0"/>
              <a:t>2011 – </a:t>
            </a:r>
            <a:r>
              <a:rPr lang="en-GB" sz="2000" dirty="0" smtClean="0"/>
              <a:t>Roll </a:t>
            </a:r>
            <a:r>
              <a:rPr lang="en-GB" sz="2000" dirty="0"/>
              <a:t>out of food collection &amp; calculating 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076325" algn="l"/>
              </a:tabLst>
            </a:pPr>
            <a:r>
              <a:rPr lang="en-GB" sz="2000" dirty="0"/>
              <a:t>	</a:t>
            </a:r>
            <a:r>
              <a:rPr lang="en-GB" sz="2000" dirty="0" smtClean="0"/>
              <a:t>carbon emissions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000" dirty="0" smtClean="0"/>
              <a:t>2012 – Two bin scheme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endParaRPr lang="en-GB" sz="1600" dirty="0" smtClean="0"/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400" dirty="0" smtClean="0"/>
              <a:t>Produce about 1,700t per annum</a:t>
            </a:r>
          </a:p>
          <a:p>
            <a:pPr marL="179388"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None/>
              <a:tabLst>
                <a:tab pos="1257300" algn="l"/>
              </a:tabLst>
            </a:pPr>
            <a:r>
              <a:rPr lang="en-GB" sz="2400" dirty="0" smtClean="0"/>
              <a:t>Recycling rate – 46%; 38% recyclables in landfill waste!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76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1972</Words>
  <Application>Microsoft Office PowerPoint</Application>
  <PresentationFormat>On-screen Show (4:3)</PresentationFormat>
  <Paragraphs>352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Shared Services: how to get the most out of a partnership approach</vt:lpstr>
      <vt:lpstr>PowerPoint Presentation</vt:lpstr>
      <vt:lpstr>Agenda</vt:lpstr>
      <vt:lpstr>Aims</vt:lpstr>
      <vt:lpstr>PowerPoint Presentation</vt:lpstr>
      <vt:lpstr>South Coast Affinity Group (SCAG)</vt:lpstr>
      <vt:lpstr>Aims</vt:lpstr>
      <vt:lpstr>New contract</vt:lpstr>
      <vt:lpstr>Southampton</vt:lpstr>
      <vt:lpstr>Winchester</vt:lpstr>
      <vt:lpstr>Results</vt:lpstr>
      <vt:lpstr>The next steps</vt:lpstr>
      <vt:lpstr>PowerPoint Presentation</vt:lpstr>
      <vt:lpstr>Syndicate Session 1</vt:lpstr>
      <vt:lpstr>Syndicate Session 2</vt:lpstr>
      <vt:lpstr>Syndicate Session 2</vt:lpstr>
      <vt:lpstr>Action Plans</vt:lpstr>
      <vt:lpstr>PowerPoint Presentation</vt:lpstr>
      <vt:lpstr>Your next steps – making the most of your EAUC Membership…</vt:lpstr>
    </vt:vector>
  </TitlesOfParts>
  <Company>University of Gloucestershire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Smith N.F.</cp:lastModifiedBy>
  <cp:revision>73</cp:revision>
  <cp:lastPrinted>2012-01-09T11:11:14Z</cp:lastPrinted>
  <dcterms:created xsi:type="dcterms:W3CDTF">2012-01-05T13:50:36Z</dcterms:created>
  <dcterms:modified xsi:type="dcterms:W3CDTF">2012-03-23T12:19:03Z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383187139</vt:i4>
  </property>
  <property fmtid="{D5CDD505-2E9C-101B-9397-08002B2CF9AE}" pid="3" name="_NewReviewCycle">
    <vt:lpwstr/>
  </property>
  <property fmtid="{D5CDD505-2E9C-101B-9397-08002B2CF9AE}" pid="4" name="_EmailSubject">
    <vt:lpwstr>SCAG presentation for Weds 28th</vt:lpwstr>
  </property>
  <property fmtid="{D5CDD505-2E9C-101B-9397-08002B2CF9AE}" pid="5" name="_AuthorEmail">
    <vt:lpwstr>N.F.Smith@soton.ac.uk</vt:lpwstr>
  </property>
  <property fmtid="{D5CDD505-2E9C-101B-9397-08002B2CF9AE}" pid="6" name="_AuthorEmailDisplayName">
    <vt:lpwstr>Smith N.F.</vt:lpwstr>
  </property>
  <property fmtid="{D5CDD505-2E9C-101B-9397-08002B2CF9AE}" pid="7" name="_PreviousAdHocReviewCycleID">
    <vt:i4>-1810941743</vt:i4>
  </property>
</Properties>
</file>