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61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7" r:id="rId28"/>
    <p:sldId id="295" r:id="rId29"/>
    <p:sldId id="296" r:id="rId30"/>
    <p:sldId id="258" r:id="rId31"/>
    <p:sldId id="298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22F"/>
    <a:srgbClr val="006BAC"/>
    <a:srgbClr val="FF6BAC"/>
    <a:srgbClr val="562689"/>
    <a:srgbClr val="005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634" autoAdjust="0"/>
  </p:normalViewPr>
  <p:slideViewPr>
    <p:cSldViewPr>
      <p:cViewPr>
        <p:scale>
          <a:sx n="66" d="100"/>
          <a:sy n="66" d="100"/>
        </p:scale>
        <p:origin x="-93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19/03/2012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Procurement and Catering different needs,</a:t>
            </a:r>
            <a:r>
              <a:rPr lang="en-GB" baseline="0" dirty="0" smtClean="0"/>
              <a:t> seen the other department as a pain in the arse.</a:t>
            </a:r>
          </a:p>
          <a:p>
            <a:r>
              <a:rPr lang="en-GB" baseline="0" dirty="0" smtClean="0"/>
              <a:t>Why am I been punished for managing catering contracts.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Old boy network</a:t>
            </a:r>
            <a:r>
              <a:rPr lang="en-GB" baseline="0" dirty="0" smtClean="0"/>
              <a:t> – butcher good beef but providing everything e.g. chicken for Thailand.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Bad toms whoever had worst system ended up with them.  One college savings subsidised by others inefficiencies.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E.g. onion, broccoli, past to noodles.</a:t>
            </a:r>
          </a:p>
          <a:p>
            <a:r>
              <a:rPr lang="en-GB" dirty="0" smtClean="0"/>
              <a:t>Menus adapted to use local products.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Confidence</a:t>
            </a:r>
            <a:r>
              <a:rPr lang="en-GB" baseline="0" dirty="0" smtClean="0"/>
              <a:t> in process high order accuracy, any issues dealt with same day.  Happy key personnel dealing with issues on their behalf.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Now working to increase satisfaction</a:t>
            </a:r>
            <a:r>
              <a:rPr lang="en-GB" baseline="0" dirty="0" smtClean="0"/>
              <a:t> in light of student fee increases.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Target 25%</a:t>
            </a:r>
            <a:r>
              <a:rPr lang="en-GB" baseline="0" dirty="0" smtClean="0"/>
              <a:t> in utilities under HEFCE – menu engineering.</a:t>
            </a:r>
          </a:p>
          <a:p>
            <a:r>
              <a:rPr lang="en-GB" baseline="0" dirty="0" smtClean="0"/>
              <a:t>Slow cooking – brat pan, lower energy consumption.</a:t>
            </a:r>
          </a:p>
          <a:p>
            <a:r>
              <a:rPr lang="en-GB" baseline="0" dirty="0" smtClean="0"/>
              <a:t>Slow cooking – cuts of meat not traditionally used.</a:t>
            </a:r>
          </a:p>
          <a:p>
            <a:r>
              <a:rPr lang="en-GB" baseline="0" dirty="0" smtClean="0"/>
              <a:t>Test packaging with Waste contractor – change where required.</a:t>
            </a:r>
          </a:p>
          <a:p>
            <a:r>
              <a:rPr lang="en-GB" baseline="0" dirty="0" smtClean="0"/>
              <a:t>Audit suppliers for energy efficiencies.</a:t>
            </a:r>
          </a:p>
          <a:p>
            <a:r>
              <a:rPr lang="en-GB" baseline="0" dirty="0" smtClean="0"/>
              <a:t>Out source products where more efficient to do so, but ensure our ethos into the production e.g. soup.</a:t>
            </a:r>
          </a:p>
          <a:p>
            <a:r>
              <a:rPr lang="en-GB" baseline="0" dirty="0" smtClean="0"/>
              <a:t>Deliveries – rationalise and hub.  Scheduling of orders.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Milk</a:t>
            </a:r>
            <a:r>
              <a:rPr lang="en-GB" baseline="0" dirty="0" smtClean="0"/>
              <a:t> – was spot bought, only processed locally not farmed locally.</a:t>
            </a:r>
          </a:p>
          <a:p>
            <a:r>
              <a:rPr lang="en-GB" baseline="0" dirty="0" smtClean="0"/>
              <a:t>Yoghurts – ethically sourced fruit and sugars.  Local testing group.  Ethical outweighed branding e.g. Muller.  Has grown their business.</a:t>
            </a:r>
          </a:p>
          <a:p>
            <a:r>
              <a:rPr lang="en-GB" baseline="0" dirty="0" err="1" smtClean="0"/>
              <a:t>Veg</a:t>
            </a:r>
            <a:r>
              <a:rPr lang="en-GB" baseline="0" dirty="0" smtClean="0"/>
              <a:t> – low as 50% as products not grown in UK.  When in UK season 95% named farms.</a:t>
            </a:r>
          </a:p>
          <a:p>
            <a:r>
              <a:rPr lang="en-GB" baseline="0" dirty="0" smtClean="0"/>
              <a:t>Set up collective, but disbanded as more money in bio-fuel.</a:t>
            </a:r>
          </a:p>
          <a:p>
            <a:r>
              <a:rPr lang="en-GB" baseline="0" dirty="0" smtClean="0"/>
              <a:t>Offer students opportunity to visit farms and suppliers.</a:t>
            </a:r>
          </a:p>
          <a:p>
            <a:r>
              <a:rPr lang="en-GB" baseline="0" dirty="0" smtClean="0"/>
              <a:t>Durham Blue Cheese – learning curve – killed golden goose!  Be careful sometime better to tailor our process to their production.</a:t>
            </a:r>
          </a:p>
          <a:p>
            <a:r>
              <a:rPr lang="en-GB" baseline="0" dirty="0" smtClean="0"/>
              <a:t>Named farms.</a:t>
            </a:r>
          </a:p>
          <a:p>
            <a:r>
              <a:rPr lang="en-GB" baseline="0" dirty="0" smtClean="0"/>
              <a:t>Pork – rare breeds, named farms where money allows.  Farm assured, buy abroad where needs be but ensure full provenance.</a:t>
            </a:r>
          </a:p>
          <a:p>
            <a:r>
              <a:rPr lang="en-GB" baseline="0" dirty="0" smtClean="0"/>
              <a:t>Beef – Where money allows, mostly UK but 20% local.  Farm assured, but looking to implement meat free days to support the carbon loading on beef production.</a:t>
            </a:r>
          </a:p>
          <a:p>
            <a:r>
              <a:rPr lang="en-GB" baseline="0" dirty="0" smtClean="0"/>
              <a:t>Animal husbandry with better provenance.</a:t>
            </a:r>
          </a:p>
          <a:p>
            <a:r>
              <a:rPr lang="en-GB" baseline="0" dirty="0" smtClean="0"/>
              <a:t>Trying to support local wheat and grains.  Real bread projects and regional delicacies.</a:t>
            </a:r>
          </a:p>
          <a:p>
            <a:r>
              <a:rPr lang="en-GB" baseline="0" dirty="0" smtClean="0"/>
              <a:t>Students have a better respect for the product knowing the effort to get it to the plate.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Outreach – support schools – share best practice.  </a:t>
            </a:r>
          </a:p>
          <a:p>
            <a:endParaRPr lang="en-GB" dirty="0" smtClean="0"/>
          </a:p>
          <a:p>
            <a:r>
              <a:rPr lang="en-GB" dirty="0" smtClean="0"/>
              <a:t>Others link onto our contracts who might not have the same resource.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Audit suppliers.</a:t>
            </a:r>
          </a:p>
          <a:p>
            <a:r>
              <a:rPr lang="en-GB" dirty="0" smtClean="0"/>
              <a:t>Invested money for better quality products</a:t>
            </a:r>
            <a:r>
              <a:rPr lang="en-GB" baseline="0" dirty="0" smtClean="0"/>
              <a:t> and improvements e.g. MSC processes and accreditation.</a:t>
            </a:r>
            <a:endParaRPr lang="en-GB" dirty="0" smtClean="0"/>
          </a:p>
          <a:p>
            <a:r>
              <a:rPr lang="en-GB" dirty="0" smtClean="0"/>
              <a:t>Benchmark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Defra</a:t>
            </a:r>
            <a:r>
              <a:rPr lang="en-GB" baseline="0" dirty="0" smtClean="0"/>
              <a:t>, Food Index, Competitors.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Soup and dairy.</a:t>
            </a:r>
          </a:p>
          <a:p>
            <a:r>
              <a:rPr lang="en-GB" dirty="0" smtClean="0"/>
              <a:t>Developing</a:t>
            </a:r>
            <a:r>
              <a:rPr lang="en-GB" baseline="0" dirty="0" smtClean="0"/>
              <a:t> food group projects – start little infrastructures.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Lobby – innovation, source new products, look at trans fats,</a:t>
            </a:r>
            <a:r>
              <a:rPr lang="en-GB" baseline="0" dirty="0" smtClean="0"/>
              <a:t> they look at their system as much as we look at ours.</a:t>
            </a:r>
          </a:p>
          <a:p>
            <a:r>
              <a:rPr lang="en-GB" baseline="0" dirty="0" smtClean="0"/>
              <a:t>Proactive maintenance for efficiencies – values from E&amp;B – can attribute cost.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Share best practice</a:t>
            </a:r>
            <a:r>
              <a:rPr lang="en-GB" baseline="0" dirty="0" smtClean="0"/>
              <a:t> from colleges to cafes and conference facilities.</a:t>
            </a:r>
          </a:p>
          <a:p>
            <a:r>
              <a:rPr lang="en-GB" baseline="0" dirty="0" smtClean="0"/>
              <a:t>Behavioural changes - default it now off in kitchens.</a:t>
            </a:r>
          </a:p>
          <a:p>
            <a:r>
              <a:rPr lang="en-GB" baseline="0" dirty="0" smtClean="0"/>
              <a:t>Trust judgment, see how the contribute, small gains in each college make big gains in University.</a:t>
            </a:r>
          </a:p>
          <a:p>
            <a:r>
              <a:rPr lang="en-GB" baseline="0" dirty="0" smtClean="0"/>
              <a:t>Keep revisiting ideas, might now be possible to implement.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league tables</a:t>
            </a:r>
            <a:r>
              <a:rPr lang="en-GB" baseline="0" dirty="0" smtClean="0"/>
              <a:t> help raise standards?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Old school procurement let suppliers fight it out and cherry</a:t>
            </a:r>
            <a:r>
              <a:rPr lang="en-GB" baseline="0" dirty="0" smtClean="0"/>
              <a:t> pick.</a:t>
            </a:r>
          </a:p>
          <a:p>
            <a:r>
              <a:rPr lang="en-GB" baseline="0" dirty="0" smtClean="0"/>
              <a:t>Kept at arms length, no business guaranteed.</a:t>
            </a:r>
          </a:p>
          <a:p>
            <a:r>
              <a:rPr lang="en-GB" baseline="0" dirty="0" smtClean="0"/>
              <a:t>Leverage one against the other.</a:t>
            </a:r>
          </a:p>
          <a:p>
            <a:r>
              <a:rPr lang="en-GB" baseline="0" dirty="0" smtClean="0"/>
              <a:t>Escalation all colleges fed to procurement SLAs too long by the time rectified had been suffering for a month.</a:t>
            </a:r>
          </a:p>
          <a:p>
            <a:r>
              <a:rPr lang="en-GB" baseline="0" dirty="0" smtClean="0"/>
              <a:t>Too many suppliers and customers difficult to deal with all the issues – spread to thin.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 invested at the beginning pays dividends</a:t>
            </a:r>
            <a:r>
              <a:rPr lang="en-GB" baseline="0" dirty="0" smtClean="0"/>
              <a:t> in the long run</a:t>
            </a:r>
            <a:endParaRPr lang="en-GB" dirty="0" smtClean="0"/>
          </a:p>
          <a:p>
            <a:r>
              <a:rPr lang="en-GB" dirty="0" smtClean="0"/>
              <a:t>Check the checkers – don’t take at face value.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Provenance – took supplier’s word.</a:t>
            </a:r>
          </a:p>
          <a:p>
            <a:r>
              <a:rPr lang="en-GB" dirty="0" smtClean="0"/>
              <a:t>Little choice, now educate students</a:t>
            </a:r>
            <a:r>
              <a:rPr lang="en-GB" baseline="0" dirty="0" smtClean="0"/>
              <a:t> to make informed choices with holistic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Changed policy.</a:t>
            </a:r>
          </a:p>
          <a:p>
            <a:r>
              <a:rPr lang="en-GB" dirty="0" smtClean="0"/>
              <a:t>Realisation had to get own house in order.</a:t>
            </a:r>
          </a:p>
          <a:p>
            <a:r>
              <a:rPr lang="en-GB" dirty="0" smtClean="0"/>
              <a:t>Started to work with other departments e.g. </a:t>
            </a:r>
            <a:r>
              <a:rPr lang="en-GB" dirty="0" err="1" smtClean="0"/>
              <a:t>Greenspace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Supplier audits.</a:t>
            </a:r>
          </a:p>
          <a:p>
            <a:r>
              <a:rPr lang="en-GB" dirty="0" smtClean="0"/>
              <a:t>Robust contract management, not just reviewed</a:t>
            </a:r>
            <a:r>
              <a:rPr lang="en-GB" baseline="0" dirty="0" smtClean="0"/>
              <a:t> as part of tender.</a:t>
            </a:r>
          </a:p>
          <a:p>
            <a:r>
              <a:rPr lang="en-GB" baseline="0" dirty="0" smtClean="0"/>
              <a:t>Share knowledge.</a:t>
            </a:r>
          </a:p>
          <a:p>
            <a:r>
              <a:rPr lang="en-GB" baseline="0" dirty="0" smtClean="0"/>
              <a:t>Seek external expertise where required.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Bulk deals – easy with set menus across all locations.</a:t>
            </a:r>
          </a:p>
          <a:p>
            <a:r>
              <a:rPr lang="en-GB" dirty="0" smtClean="0"/>
              <a:t>Forecast for whole term.</a:t>
            </a:r>
          </a:p>
          <a:p>
            <a:r>
              <a:rPr lang="en-GB" dirty="0" smtClean="0"/>
              <a:t>Par stocks can</a:t>
            </a:r>
            <a:r>
              <a:rPr lang="en-GB" baseline="0" dirty="0" smtClean="0"/>
              <a:t> support across the business.</a:t>
            </a:r>
          </a:p>
          <a:p>
            <a:r>
              <a:rPr lang="en-GB" baseline="0" dirty="0" smtClean="0"/>
              <a:t>Purchasing calendar – what to buy and when – save on deliveries.</a:t>
            </a:r>
          </a:p>
          <a:p>
            <a:r>
              <a:rPr lang="en-GB" baseline="0" dirty="0" smtClean="0"/>
              <a:t>Stopped cold calls.</a:t>
            </a:r>
          </a:p>
          <a:p>
            <a:r>
              <a:rPr lang="en-GB" baseline="0" dirty="0" smtClean="0"/>
              <a:t>Not like-for-like promotions.</a:t>
            </a:r>
          </a:p>
          <a:p>
            <a:r>
              <a:rPr lang="en-GB" baseline="0" dirty="0" smtClean="0"/>
              <a:t>Promotions centrally managed.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Feel part of business and share in the kudos.</a:t>
            </a:r>
          </a:p>
          <a:p>
            <a:r>
              <a:rPr lang="en-GB" dirty="0" smtClean="0"/>
              <a:t>We know what our business if worth</a:t>
            </a:r>
            <a:r>
              <a:rPr lang="en-GB" baseline="0" dirty="0" smtClean="0"/>
              <a:t> – indirect costs.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 carbon diets.</a:t>
            </a:r>
          </a:p>
          <a:p>
            <a:r>
              <a:rPr lang="en-GB" dirty="0" smtClean="0"/>
              <a:t>Utilities and water in production of food.</a:t>
            </a:r>
          </a:p>
          <a:p>
            <a:r>
              <a:rPr lang="en-GB" dirty="0" smtClean="0"/>
              <a:t>12.5% reduction carbon in</a:t>
            </a:r>
            <a:r>
              <a:rPr lang="en-GB" baseline="0" dirty="0" smtClean="0"/>
              <a:t> deliveries.</a:t>
            </a:r>
          </a:p>
          <a:p>
            <a:r>
              <a:rPr lang="en-GB" baseline="0" dirty="0" smtClean="0"/>
              <a:t>Refrigerants.</a:t>
            </a:r>
          </a:p>
          <a:p>
            <a:r>
              <a:rPr lang="en-GB" baseline="0" dirty="0" smtClean="0"/>
              <a:t>Better purchasing plans.</a:t>
            </a:r>
          </a:p>
          <a:p>
            <a:r>
              <a:rPr lang="en-GB" baseline="0" dirty="0" smtClean="0"/>
              <a:t>Better education.</a:t>
            </a:r>
          </a:p>
          <a:p>
            <a:r>
              <a:rPr lang="en-GB" baseline="0" dirty="0" smtClean="0"/>
              <a:t>Ethical buying.</a:t>
            </a:r>
          </a:p>
          <a:p>
            <a:r>
              <a:rPr lang="en-GB" baseline="0" dirty="0" smtClean="0"/>
              <a:t>Healthy eating.</a:t>
            </a:r>
          </a:p>
          <a:p>
            <a:r>
              <a:rPr lang="en-GB" dirty="0" smtClean="0"/>
              <a:t>Outreach with suppliers.</a:t>
            </a:r>
          </a:p>
          <a:p>
            <a:r>
              <a:rPr lang="en-GB" dirty="0" smtClean="0"/>
              <a:t>Economic 2.5% off baseline</a:t>
            </a:r>
            <a:r>
              <a:rPr lang="en-GB" baseline="0" dirty="0" smtClean="0"/>
              <a:t> – bulk deals, branded support, restrict products.</a:t>
            </a:r>
          </a:p>
          <a:p>
            <a:r>
              <a:rPr lang="en-GB" baseline="0" dirty="0" smtClean="0"/>
              <a:t>Restructure waste from 4% to 2%.</a:t>
            </a:r>
          </a:p>
          <a:p>
            <a:r>
              <a:rPr lang="en-GB" baseline="0" dirty="0" smtClean="0"/>
              <a:t>Recovering costs from oil and food – waste as a commodity.</a:t>
            </a:r>
          </a:p>
          <a:p>
            <a:r>
              <a:rPr lang="en-GB" baseline="0" dirty="0" err="1" smtClean="0"/>
              <a:t>Fairtrade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Freerange</a:t>
            </a:r>
            <a:r>
              <a:rPr lang="en-GB" baseline="0" dirty="0" smtClean="0"/>
              <a:t> – took delivery cost 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Biggest challenge to manage price fluctuations.</a:t>
            </a:r>
          </a:p>
          <a:p>
            <a:r>
              <a:rPr lang="en-GB" dirty="0" smtClean="0"/>
              <a:t>Global</a:t>
            </a:r>
            <a:r>
              <a:rPr lang="en-GB" baseline="0" dirty="0" smtClean="0"/>
              <a:t> issues – crop failures.</a:t>
            </a:r>
          </a:p>
          <a:p>
            <a:r>
              <a:rPr lang="en-GB" baseline="0" dirty="0" smtClean="0"/>
              <a:t>Transparency on full product range.  Not just select basket – overall profit margin.</a:t>
            </a:r>
          </a:p>
          <a:p>
            <a:r>
              <a:rPr lang="en-GB" baseline="0" dirty="0" smtClean="0"/>
              <a:t>Yoghurt – change production methods to grow business.</a:t>
            </a:r>
          </a:p>
          <a:p>
            <a:r>
              <a:rPr lang="en-GB" baseline="0" dirty="0" smtClean="0"/>
              <a:t>Get out and meet suppliers – can’t manage from behind a desk.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C9E82-DD0F-457F-9B9B-8879762CD47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bg>
      <p:bgPr>
        <a:solidFill>
          <a:srgbClr val="7B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Leadership and Governance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437010" cy="14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006BAC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9/Human_evolution.sv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7416825" cy="1224136"/>
          </a:xfrm>
        </p:spPr>
        <p:txBody>
          <a:bodyPr/>
          <a:lstStyle/>
          <a:p>
            <a:r>
              <a:rPr lang="en-GB" dirty="0" smtClean="0"/>
              <a:t>Liam Glasper, Strategic Contracts Manager</a:t>
            </a:r>
          </a:p>
          <a:p>
            <a:r>
              <a:rPr lang="en-GB" dirty="0" smtClean="0"/>
              <a:t>John Turner, Community Executive Chef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Love Food, Hate Waste: sustainable food procurement in practice</a:t>
            </a:r>
            <a:endParaRPr lang="en-GB" dirty="0"/>
          </a:p>
        </p:txBody>
      </p:sp>
      <p:pic>
        <p:nvPicPr>
          <p:cNvPr id="5" name="Picture 4" descr="purple_and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661248"/>
            <a:ext cx="2019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8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Created Central Menu Bank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Better enable centralised management of procurement.</a:t>
            </a:r>
          </a:p>
          <a:p>
            <a:r>
              <a:rPr lang="en-GB" dirty="0" smtClean="0"/>
              <a:t>Focus was on:</a:t>
            </a:r>
          </a:p>
          <a:p>
            <a:pPr lvl="1"/>
            <a:r>
              <a:rPr lang="en-GB" dirty="0" smtClean="0"/>
              <a:t>Provenance;</a:t>
            </a:r>
          </a:p>
          <a:p>
            <a:pPr lvl="1"/>
            <a:r>
              <a:rPr lang="en-GB" dirty="0" smtClean="0"/>
              <a:t>Cost;</a:t>
            </a:r>
          </a:p>
          <a:p>
            <a:pPr lvl="1"/>
            <a:r>
              <a:rPr lang="en-GB" dirty="0" smtClean="0"/>
              <a:t>Environmental Impact;</a:t>
            </a:r>
          </a:p>
          <a:p>
            <a:pPr lvl="1"/>
            <a:r>
              <a:rPr lang="en-GB" dirty="0" smtClean="0"/>
              <a:t>Nutritional value;</a:t>
            </a:r>
          </a:p>
          <a:p>
            <a:pPr lvl="1"/>
            <a:r>
              <a:rPr lang="en-GB" dirty="0" smtClean="0"/>
              <a:t>Special dietary requirements.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 descr="http://www.staysure.co.uk/image/image_gallery?uuid=8c3222fc-5cee-4f4f-97d5-5c8e21a50720&amp;groupId=10146&amp;t=1318868962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760093" cy="2494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Focus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Identified primary contracts – high impact areas.</a:t>
            </a:r>
          </a:p>
          <a:p>
            <a:r>
              <a:rPr lang="en-GB" dirty="0" smtClean="0"/>
              <a:t>Rationalised supply base:</a:t>
            </a:r>
          </a:p>
          <a:p>
            <a:pPr lvl="1"/>
            <a:r>
              <a:rPr lang="en-GB" dirty="0" smtClean="0"/>
              <a:t>Single supply contracts;</a:t>
            </a:r>
          </a:p>
          <a:p>
            <a:pPr lvl="1"/>
            <a:r>
              <a:rPr lang="en-GB" dirty="0" smtClean="0"/>
              <a:t>Guaranteed business = improved level of support;</a:t>
            </a:r>
          </a:p>
          <a:p>
            <a:pPr lvl="1"/>
            <a:r>
              <a:rPr lang="en-GB" dirty="0" smtClean="0"/>
              <a:t>Ensure trust and transparency;</a:t>
            </a:r>
          </a:p>
          <a:p>
            <a:pPr lvl="1"/>
            <a:r>
              <a:rPr lang="en-GB" dirty="0" smtClean="0"/>
              <a:t>Partnership approach.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Changed Procurement Practices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Central negotiation.</a:t>
            </a:r>
          </a:p>
          <a:p>
            <a:r>
              <a:rPr lang="en-GB" dirty="0" smtClean="0"/>
              <a:t>Bulk deals.</a:t>
            </a:r>
          </a:p>
          <a:p>
            <a:r>
              <a:rPr lang="en-GB" dirty="0" smtClean="0"/>
              <a:t>Forecasting.</a:t>
            </a:r>
          </a:p>
          <a:p>
            <a:r>
              <a:rPr lang="en-GB" dirty="0" smtClean="0"/>
              <a:t>Provided volumes for stock management.</a:t>
            </a:r>
          </a:p>
          <a:p>
            <a:r>
              <a:rPr lang="en-GB" dirty="0" smtClean="0"/>
              <a:t>Monthly contract review meetings.</a:t>
            </a:r>
          </a:p>
          <a:p>
            <a:r>
              <a:rPr lang="en-GB" dirty="0" smtClean="0"/>
              <a:t>Contract improvement plans.</a:t>
            </a:r>
          </a:p>
          <a:p>
            <a:r>
              <a:rPr lang="en-GB" dirty="0" smtClean="0"/>
              <a:t>Benchmark new contracts against previous and national/regional agreements.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kaxworld.com/wp-content/uploads/relation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646782" cy="273630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Improved Communication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Involved Catering staff.</a:t>
            </a:r>
          </a:p>
          <a:p>
            <a:r>
              <a:rPr lang="en-GB" dirty="0" smtClean="0"/>
              <a:t>Suppliers meetings.</a:t>
            </a:r>
          </a:p>
          <a:p>
            <a:r>
              <a:rPr lang="en-GB" dirty="0" smtClean="0"/>
              <a:t>Setup food committees.</a:t>
            </a:r>
          </a:p>
          <a:p>
            <a:r>
              <a:rPr lang="en-GB" dirty="0" smtClean="0"/>
              <a:t>Student awareness &amp; feedback.</a:t>
            </a:r>
          </a:p>
          <a:p>
            <a:r>
              <a:rPr lang="en-GB" dirty="0" smtClean="0"/>
              <a:t>Informed Bursars and Heads of House.</a:t>
            </a:r>
          </a:p>
          <a:p>
            <a:r>
              <a:rPr lang="en-GB" dirty="0" smtClean="0"/>
              <a:t>Updated University Executive Council.</a:t>
            </a:r>
          </a:p>
          <a:p>
            <a:r>
              <a:rPr lang="en-GB" dirty="0" smtClean="0"/>
              <a:t>Close links with Greenspace (University sustainability group).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High Aspirations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Challenged ourselves. </a:t>
            </a:r>
          </a:p>
          <a:p>
            <a:r>
              <a:rPr lang="en-GB" dirty="0" smtClean="0"/>
              <a:t>Challenged suppliers.</a:t>
            </a:r>
          </a:p>
          <a:p>
            <a:r>
              <a:rPr lang="en-GB" dirty="0" smtClean="0"/>
              <a:t>Targeted environmental, social and economic savings.</a:t>
            </a:r>
          </a:p>
        </p:txBody>
      </p:sp>
      <p:pic>
        <p:nvPicPr>
          <p:cNvPr id="33794" name="Picture 2" descr="http://advancedlifeskills.com/blog/wp-content/uploads/2010/06/challe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22574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922114"/>
          </a:xfrm>
        </p:spPr>
        <p:txBody>
          <a:bodyPr/>
          <a:lstStyle/>
          <a:p>
            <a:pPr algn="ctr"/>
            <a:r>
              <a:rPr lang="en-GB" sz="7200" b="1" dirty="0" smtClean="0"/>
              <a:t>What We Have Achieved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Improved links between Procurement and Catering.</a:t>
            </a:r>
          </a:p>
          <a:p>
            <a:r>
              <a:rPr lang="en-GB" dirty="0" smtClean="0"/>
              <a:t>Ability to manage hedged contracts.</a:t>
            </a:r>
          </a:p>
          <a:p>
            <a:r>
              <a:rPr lang="en-GB" dirty="0" smtClean="0"/>
              <a:t>Single supply contracts with open-book pricing.</a:t>
            </a:r>
          </a:p>
        </p:txBody>
      </p:sp>
      <p:pic>
        <p:nvPicPr>
          <p:cNvPr id="41986" name="Picture 2" descr="http://priceofmyroof.com/wp-content/uploads/2011/07/119542307725783745open_book_john_olsen_01_svg_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14776"/>
            <a:ext cx="4994920" cy="2572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600" dirty="0" smtClean="0"/>
              <a:t>Ability to engineer menus – mitigate price fluctuations.</a:t>
            </a:r>
          </a:p>
          <a:p>
            <a:r>
              <a:rPr lang="en-GB" sz="2600" dirty="0" smtClean="0"/>
              <a:t>Sustainable fish e.g. MSC.</a:t>
            </a:r>
          </a:p>
          <a:p>
            <a:r>
              <a:rPr lang="en-GB" sz="2600" dirty="0" smtClean="0"/>
              <a:t>Aligned with seasonal production cycles.</a:t>
            </a:r>
          </a:p>
          <a:p>
            <a:r>
              <a:rPr lang="en-GB" sz="2600" dirty="0" smtClean="0"/>
              <a:t>Excluded air freighted products.</a:t>
            </a:r>
          </a:p>
          <a:p>
            <a:r>
              <a:rPr lang="en-GB" sz="2600" dirty="0" smtClean="0"/>
              <a:t>Introduced lower cost cuts of meat – slow cooking methods.</a:t>
            </a:r>
          </a:p>
          <a:p>
            <a:r>
              <a:rPr lang="en-GB" sz="2600" dirty="0" smtClean="0"/>
              <a:t>Free range eggs from local farm.</a:t>
            </a:r>
          </a:p>
          <a:p>
            <a:r>
              <a:rPr lang="en-GB" sz="2600" dirty="0" smtClean="0"/>
              <a:t>Local products.</a:t>
            </a:r>
          </a:p>
          <a:p>
            <a:r>
              <a:rPr lang="en-GB" sz="2600" dirty="0" smtClean="0"/>
              <a:t>Education on frozen products.</a:t>
            </a:r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Satisfaction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Staff happier – able to concentrate on cooking.</a:t>
            </a:r>
          </a:p>
          <a:p>
            <a:r>
              <a:rPr lang="en-GB" dirty="0" smtClean="0"/>
              <a:t>Customer satisfaction increased by 25% and uptake increased by 20%.</a:t>
            </a:r>
          </a:p>
          <a:p>
            <a:r>
              <a:rPr lang="en-GB" dirty="0" smtClean="0"/>
              <a:t>Suppliers see it as win-win situation.</a:t>
            </a:r>
          </a:p>
        </p:txBody>
      </p:sp>
      <p:pic>
        <p:nvPicPr>
          <p:cNvPr id="39938" name="Picture 2" descr="http://4.bp.blogspot.com/_jV9dRSwFOWo/TLWvIAu4hUI/AAAAAAAAAk0/KekPCkpiL1Q/s1600/mrhappy0902_468x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21088"/>
            <a:ext cx="2399118" cy="226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Reduced packaging and ensured recycled/re-used where possible.</a:t>
            </a:r>
          </a:p>
          <a:p>
            <a:r>
              <a:rPr lang="en-GB" dirty="0" smtClean="0"/>
              <a:t>Saved 12.5% on energy costs by slow cooking.</a:t>
            </a:r>
          </a:p>
          <a:p>
            <a:r>
              <a:rPr lang="en-GB" dirty="0" smtClean="0"/>
              <a:t>Reduced deliveries saving 41.3 tones CO² per annum.</a:t>
            </a:r>
          </a:p>
          <a:p>
            <a:r>
              <a:rPr lang="en-GB" dirty="0" smtClean="0"/>
              <a:t>Reduced food miles.</a:t>
            </a:r>
          </a:p>
          <a:p>
            <a:endParaRPr lang="en-GB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8914" name="Picture 2" descr="http://i.dailymail.co.uk/i/pix/2008/12/18/article-1097223-02D7931E000005DC-963_468x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353493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80928"/>
            <a:ext cx="6215447" cy="922114"/>
          </a:xfrm>
        </p:spPr>
        <p:txBody>
          <a:bodyPr/>
          <a:lstStyle/>
          <a:p>
            <a:pPr algn="ctr"/>
            <a:r>
              <a:rPr lang="en-GB" sz="7200" b="1" dirty="0" smtClean="0"/>
              <a:t>Background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Increased %age of local produce (when in season):</a:t>
            </a:r>
          </a:p>
          <a:p>
            <a:pPr lvl="1"/>
            <a:r>
              <a:rPr lang="en-GB" dirty="0" smtClean="0"/>
              <a:t>Milk 100%</a:t>
            </a:r>
          </a:p>
          <a:p>
            <a:pPr lvl="1"/>
            <a:r>
              <a:rPr lang="en-GB" dirty="0" smtClean="0"/>
              <a:t>Yoghurt 100%</a:t>
            </a:r>
          </a:p>
          <a:p>
            <a:pPr lvl="1"/>
            <a:r>
              <a:rPr lang="en-GB" dirty="0" smtClean="0"/>
              <a:t>Vegetables 50%</a:t>
            </a:r>
          </a:p>
          <a:p>
            <a:pPr lvl="1"/>
            <a:r>
              <a:rPr lang="en-GB" dirty="0" smtClean="0"/>
              <a:t>Cheese (commercial menus) 80%</a:t>
            </a:r>
          </a:p>
          <a:p>
            <a:pPr lvl="1"/>
            <a:r>
              <a:rPr lang="en-GB" dirty="0" smtClean="0"/>
              <a:t>Pork 60%</a:t>
            </a:r>
          </a:p>
          <a:p>
            <a:pPr lvl="1"/>
            <a:r>
              <a:rPr lang="en-GB" dirty="0" smtClean="0"/>
              <a:t>Beef 20%</a:t>
            </a:r>
          </a:p>
          <a:p>
            <a:pPr lvl="1"/>
            <a:r>
              <a:rPr lang="en-GB" dirty="0" smtClean="0"/>
              <a:t>Artisan Bakery 100%</a:t>
            </a:r>
            <a:endParaRPr lang="en-GB" sz="3600" dirty="0" smtClean="0"/>
          </a:p>
        </p:txBody>
      </p:sp>
      <p:pic>
        <p:nvPicPr>
          <p:cNvPr id="37890" name="Picture 2" descr="http://popsop.com/wp-content/uploads/Embleton_Hall_Blue_Marlin_hir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901876" cy="4344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Suppliers provide training to staff.</a:t>
            </a:r>
          </a:p>
          <a:p>
            <a:r>
              <a:rPr lang="en-GB" dirty="0" smtClean="0"/>
              <a:t>Away days following the supply chain.</a:t>
            </a:r>
          </a:p>
          <a:p>
            <a:r>
              <a:rPr lang="en-GB" dirty="0" smtClean="0"/>
              <a:t>Ensure suppliers support local charities.</a:t>
            </a:r>
          </a:p>
          <a:p>
            <a:r>
              <a:rPr lang="en-GB" dirty="0" smtClean="0"/>
              <a:t>Try to keep University money within the local economy.</a:t>
            </a:r>
          </a:p>
          <a:p>
            <a:r>
              <a:rPr lang="en-GB" dirty="0" smtClean="0"/>
              <a:t>Working with </a:t>
            </a:r>
            <a:br>
              <a:rPr lang="en-GB" dirty="0" smtClean="0"/>
            </a:br>
            <a:r>
              <a:rPr lang="en-GB" dirty="0" smtClean="0"/>
              <a:t>supplier to plant</a:t>
            </a:r>
            <a:br>
              <a:rPr lang="en-GB" dirty="0" smtClean="0"/>
            </a:br>
            <a:r>
              <a:rPr lang="en-GB" dirty="0" smtClean="0"/>
              <a:t>an orchard for</a:t>
            </a:r>
            <a:br>
              <a:rPr lang="en-GB" dirty="0" smtClean="0"/>
            </a:br>
            <a:r>
              <a:rPr lang="en-GB" dirty="0" smtClean="0"/>
              <a:t>students.</a:t>
            </a:r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1202" name="Picture 2" descr="http://www.bath.ac.uk/estates/landscaping/app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85698"/>
            <a:ext cx="2952328" cy="224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Open book pricing with agreed</a:t>
            </a:r>
            <a:br>
              <a:rPr lang="en-GB" dirty="0" smtClean="0"/>
            </a:br>
            <a:r>
              <a:rPr lang="en-GB" dirty="0" smtClean="0"/>
              <a:t>profit margin.</a:t>
            </a:r>
          </a:p>
          <a:p>
            <a:r>
              <a:rPr lang="en-GB" dirty="0" smtClean="0"/>
              <a:t>In the first year of new contracts saved £268K in comparison to previous arrangements.</a:t>
            </a:r>
          </a:p>
          <a:p>
            <a:r>
              <a:rPr lang="en-GB" dirty="0" smtClean="0"/>
              <a:t>Benchmarked fresh produce against national/regional agreements and they were found to be £577K more expensive per annum.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0178" name="Picture 2" descr="http://blog.onlinefx.com/wp-content/uploads/2010/03/istockphoto_869687_background_of_english_sterling_pound_not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68760"/>
            <a:ext cx="1865412" cy="139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68952" cy="1224136"/>
          </a:xfrm>
        </p:spPr>
        <p:txBody>
          <a:bodyPr/>
          <a:lstStyle/>
          <a:p>
            <a:pPr algn="ctr"/>
            <a:r>
              <a:rPr lang="en-GB" sz="7200" b="1" dirty="0" smtClean="0"/>
              <a:t>What We Are Now Doing</a:t>
            </a:r>
            <a:endParaRPr lang="en-GB" sz="7200" b="1" dirty="0"/>
          </a:p>
        </p:txBody>
      </p:sp>
      <p:pic>
        <p:nvPicPr>
          <p:cNvPr id="49154" name="Picture 2" descr="http://bobknowsall.com/wp-content/uploads/2011/08/hammer-and-chi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240360" cy="315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Recently achieved MSC accreditation.</a:t>
            </a:r>
          </a:p>
          <a:p>
            <a:r>
              <a:rPr lang="en-GB" dirty="0" smtClean="0"/>
              <a:t>Working with external organisations to improve our supply chain e.g. MSC, DEFRA, Durham Council.</a:t>
            </a:r>
          </a:p>
          <a:p>
            <a:r>
              <a:rPr lang="en-GB" dirty="0" smtClean="0"/>
              <a:t>Working with suppliers to act as hubs for localised products.</a:t>
            </a:r>
          </a:p>
          <a:p>
            <a:r>
              <a:rPr lang="en-GB" dirty="0" smtClean="0"/>
              <a:t>Suppliers to produce yearly report card.</a:t>
            </a:r>
          </a:p>
          <a:p>
            <a:r>
              <a:rPr lang="en-GB" dirty="0" smtClean="0"/>
              <a:t>Supporting and developing local projects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http://www.mrag.co.uk/Images/MSC_logo_transpar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012139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Working with suppliers to share best practice within the industry to make the supply chain more efficient.</a:t>
            </a:r>
          </a:p>
          <a:p>
            <a:r>
              <a:rPr lang="en-GB" dirty="0" smtClean="0"/>
              <a:t>Working with Council to create a local food strategy.</a:t>
            </a:r>
          </a:p>
          <a:p>
            <a:r>
              <a:rPr lang="en-GB" dirty="0" smtClean="0"/>
              <a:t>Constantly lobbying suppliers.</a:t>
            </a:r>
          </a:p>
          <a:p>
            <a:r>
              <a:rPr lang="en-GB" dirty="0" smtClean="0"/>
              <a:t>Reducing food waste.</a:t>
            </a:r>
          </a:p>
          <a:p>
            <a:r>
              <a:rPr lang="en-GB" dirty="0" smtClean="0"/>
              <a:t>Implementing maintenance contract to ensure kitchens operate efficiently.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 descr="http://www.quotesearcher.co.uk/blog/wp-content/uploads/2011/09/Food-Wa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3717032"/>
            <a:ext cx="2534005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Identifying ways to reduce the carbon impact of the catering function.</a:t>
            </a:r>
          </a:p>
          <a:p>
            <a:r>
              <a:rPr lang="en-GB" dirty="0" smtClean="0"/>
              <a:t>Rolling out improvements to the commercial elements of the business.</a:t>
            </a:r>
          </a:p>
          <a:p>
            <a:r>
              <a:rPr lang="en-GB" dirty="0" smtClean="0"/>
              <a:t>Staff training and visits to suppliers to instil confidence in the procurement process.</a:t>
            </a:r>
          </a:p>
          <a:p>
            <a:r>
              <a:rPr lang="en-GB" dirty="0" smtClean="0"/>
              <a:t>Constantly looking at ways to evolve, what was once the exception is now the expectation.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6082" name="Picture 2" descr="File:Human evolu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2314" y="5157192"/>
            <a:ext cx="2721293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Share best practice with other organisations, do not want to compete.</a:t>
            </a:r>
          </a:p>
          <a:p>
            <a:r>
              <a:rPr lang="en-GB" dirty="0" smtClean="0"/>
              <a:t>Sustainability is more important than having a unique selling point.  Green league tables promotes isolation.</a:t>
            </a:r>
          </a:p>
          <a:p>
            <a:r>
              <a:rPr lang="en-GB" dirty="0" smtClean="0"/>
              <a:t>Want to learn from others e.g. food waste management.</a:t>
            </a:r>
          </a:p>
          <a:p>
            <a:r>
              <a:rPr lang="en-GB" dirty="0" smtClean="0"/>
              <a:t>Don’t want to reinvent the wheel.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568952" cy="922114"/>
          </a:xfrm>
        </p:spPr>
        <p:txBody>
          <a:bodyPr/>
          <a:lstStyle/>
          <a:p>
            <a:pPr algn="ctr"/>
            <a:r>
              <a:rPr lang="en-GB" sz="7200" b="1" dirty="0" smtClean="0"/>
              <a:t>Why Did We Bother?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Believe it is morally the right thing to do.</a:t>
            </a:r>
          </a:p>
          <a:p>
            <a:r>
              <a:rPr lang="en-GB" dirty="0" smtClean="0"/>
              <a:t>Student body placed pressure on University.</a:t>
            </a:r>
          </a:p>
          <a:p>
            <a:r>
              <a:rPr lang="en-GB" dirty="0" smtClean="0"/>
              <a:t>University takes CSR seriously and we have followed corporate policy.</a:t>
            </a:r>
          </a:p>
          <a:p>
            <a:r>
              <a:rPr lang="en-GB" dirty="0" smtClean="0"/>
              <a:t>Desire to add value to the local economy.</a:t>
            </a:r>
          </a:p>
          <a:p>
            <a:r>
              <a:rPr lang="en-GB" dirty="0" smtClean="0"/>
              <a:t>Preparation for phase 3 of the University's Carbon Management Plan which addresses supply chain.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16 colleges of which 10 are fully catered.</a:t>
            </a:r>
          </a:p>
          <a:p>
            <a:r>
              <a:rPr lang="en-GB" dirty="0" smtClean="0"/>
              <a:t>Approx. 3,700 residents 3 meals per day.</a:t>
            </a:r>
          </a:p>
          <a:p>
            <a:r>
              <a:rPr lang="en-GB" dirty="0" smtClean="0"/>
              <a:t>Conference and banqueting.</a:t>
            </a:r>
          </a:p>
          <a:p>
            <a:r>
              <a:rPr lang="en-GB" dirty="0" smtClean="0"/>
              <a:t>£3.2m annual food spend.</a:t>
            </a:r>
          </a:p>
          <a:p>
            <a:r>
              <a:rPr lang="en-GB" dirty="0" smtClean="0"/>
              <a:t>Procurement and Catering worked together over past 2 ½ years to fundamentally change the way in which food is sourced, prepared and provided.</a:t>
            </a:r>
          </a:p>
        </p:txBody>
      </p:sp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68760"/>
            <a:ext cx="8207375" cy="4968552"/>
          </a:xfrm>
        </p:spPr>
        <p:txBody>
          <a:bodyPr/>
          <a:lstStyle/>
          <a:p>
            <a:pPr>
              <a:buClr>
                <a:srgbClr val="7BA22F"/>
              </a:buClr>
            </a:pPr>
            <a:r>
              <a:rPr lang="en-GB" dirty="0" smtClean="0"/>
              <a:t>Sustainable savings can still be made in these times of austerity.  Remember a lot of environmental/social savings can have an economic benefit to you and/or the supplier.</a:t>
            </a:r>
          </a:p>
          <a:p>
            <a:pPr>
              <a:buClr>
                <a:srgbClr val="7BA22F"/>
              </a:buClr>
            </a:pPr>
            <a:r>
              <a:rPr lang="en-GB" dirty="0" smtClean="0"/>
              <a:t>You have to become good to supply in order to get the most out of your supply chain.</a:t>
            </a:r>
          </a:p>
          <a:p>
            <a:pPr>
              <a:buClr>
                <a:srgbClr val="7BA22F"/>
              </a:buClr>
            </a:pPr>
            <a:r>
              <a:rPr lang="en-GB" dirty="0" smtClean="0"/>
              <a:t>Challenge yourself and your suppliers.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0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</a:t>
            </a:r>
            <a:r>
              <a:rPr lang="en-GB" sz="2900" dirty="0" smtClean="0"/>
              <a:t>Membership…</a:t>
            </a:r>
            <a:br>
              <a:rPr lang="en-GB" sz="2900" dirty="0" smtClean="0"/>
            </a:br>
            <a:endParaRPr lang="en-GB" sz="29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84784"/>
            <a:ext cx="8352159" cy="4752528"/>
          </a:xfrm>
        </p:spPr>
        <p:txBody>
          <a:bodyPr/>
          <a:lstStyle/>
          <a:p>
            <a:pPr>
              <a:buClr>
                <a:srgbClr val="7BA22F"/>
              </a:buClr>
            </a:pPr>
            <a:r>
              <a:rPr lang="en-GB" sz="2100" dirty="0" smtClean="0">
                <a:solidFill>
                  <a:srgbClr val="7BA22F"/>
                </a:solidFill>
              </a:rPr>
              <a:t>Resources - </a:t>
            </a:r>
            <a:r>
              <a:rPr lang="en-GB" sz="2100" dirty="0" smtClean="0"/>
              <a:t>visit </a:t>
            </a:r>
            <a:r>
              <a:rPr lang="en-GB" sz="2100" dirty="0"/>
              <a:t>the dedicated </a:t>
            </a:r>
            <a:r>
              <a:rPr lang="en-GB" sz="2100" dirty="0" smtClean="0"/>
              <a:t>sustainable procurement section </a:t>
            </a:r>
            <a:r>
              <a:rPr lang="en-GB" sz="2100" dirty="0"/>
              <a:t>on the EAUC resource </a:t>
            </a:r>
            <a:r>
              <a:rPr lang="en-GB" sz="2100" dirty="0" smtClean="0"/>
              <a:t>bank</a:t>
            </a:r>
          </a:p>
          <a:p>
            <a:pPr>
              <a:buClr>
                <a:srgbClr val="7BA22F"/>
              </a:buClr>
            </a:pPr>
            <a:r>
              <a:rPr lang="en-GB" sz="2100" dirty="0">
                <a:solidFill>
                  <a:srgbClr val="7BA22F"/>
                </a:solidFill>
              </a:rPr>
              <a:t>Training - </a:t>
            </a:r>
            <a:r>
              <a:rPr lang="en-GB" sz="2100" dirty="0" smtClean="0"/>
              <a:t>want learn more - book onto our EAUC sustainable procurement  levels 1 and 2 CPD event (</a:t>
            </a:r>
            <a:r>
              <a:rPr lang="en-GB" sz="2100" i="1" dirty="0" smtClean="0"/>
              <a:t>April, London) </a:t>
            </a:r>
            <a:endParaRPr lang="en-GB" sz="2100" i="1" dirty="0"/>
          </a:p>
          <a:p>
            <a:pPr>
              <a:buClr>
                <a:srgbClr val="7BA22F"/>
              </a:buClr>
            </a:pPr>
            <a:r>
              <a:rPr lang="en-GB" sz="2100" dirty="0">
                <a:solidFill>
                  <a:srgbClr val="7BA22F"/>
                </a:solidFill>
              </a:rPr>
              <a:t>Recognition - </a:t>
            </a:r>
            <a:r>
              <a:rPr lang="en-GB" sz="2100" dirty="0" smtClean="0"/>
              <a:t>want recognition for embedding a sustainable procurement  process - enter the 2012 Green Gown Awards sustainable procurement category. Entries open summer 2012</a:t>
            </a:r>
          </a:p>
          <a:p>
            <a:pPr>
              <a:buClr>
                <a:srgbClr val="7BA22F"/>
              </a:buClr>
            </a:pPr>
            <a:r>
              <a:rPr lang="en-GB" sz="2100" dirty="0">
                <a:solidFill>
                  <a:srgbClr val="7BA22F"/>
                </a:solidFill>
              </a:rPr>
              <a:t>Measure and improve - </a:t>
            </a:r>
            <a:r>
              <a:rPr lang="en-GB" sz="2100" dirty="0"/>
              <a:t>sign up to </a:t>
            </a:r>
            <a:r>
              <a:rPr lang="en-GB" sz="2100" dirty="0" err="1" smtClean="0"/>
              <a:t>LiFE</a:t>
            </a:r>
            <a:r>
              <a:rPr lang="en-GB" sz="2100" dirty="0"/>
              <a:t> </a:t>
            </a:r>
            <a:r>
              <a:rPr lang="en-GB" sz="2100" dirty="0" smtClean="0">
                <a:hlinkClick r:id="rId2"/>
              </a:rPr>
              <a:t>www.thelifeindex.org.uk</a:t>
            </a:r>
            <a:r>
              <a:rPr lang="en-GB" sz="2100" dirty="0" smtClean="0"/>
              <a:t>. </a:t>
            </a:r>
            <a:r>
              <a:rPr lang="en-GB" sz="2100" dirty="0"/>
              <a:t>EAUC Members receive a significant discount</a:t>
            </a:r>
          </a:p>
          <a:p>
            <a:pPr marL="985838" indent="-534988">
              <a:buClr>
                <a:srgbClr val="7BA22F"/>
              </a:buClr>
              <a:buFont typeface="Arial" pitchFamily="34" charset="0"/>
              <a:buChar char="•"/>
            </a:pPr>
            <a:r>
              <a:rPr lang="en-GB" sz="2100" dirty="0" err="1"/>
              <a:t>LiFE</a:t>
            </a:r>
            <a:r>
              <a:rPr lang="en-GB" sz="2100" dirty="0"/>
              <a:t> offers a dedicated </a:t>
            </a:r>
            <a:r>
              <a:rPr lang="en-GB" sz="2100" dirty="0" smtClean="0"/>
              <a:t>‘procurement and supplier engagement’ framework</a:t>
            </a:r>
            <a:endParaRPr lang="en-GB" sz="2100" dirty="0"/>
          </a:p>
          <a:p>
            <a:pPr algn="ctr">
              <a:spcBef>
                <a:spcPts val="0"/>
              </a:spcBef>
              <a:buClr>
                <a:srgbClr val="7BA22F"/>
              </a:buClr>
            </a:pPr>
            <a:endParaRPr lang="en-GB" sz="2100" dirty="0" smtClean="0"/>
          </a:p>
          <a:p>
            <a:pPr marL="0" indent="0" algn="ctr">
              <a:spcBef>
                <a:spcPts val="0"/>
              </a:spcBef>
              <a:buClr>
                <a:srgbClr val="7BA22F"/>
              </a:buClr>
              <a:buNone/>
            </a:pPr>
            <a:r>
              <a:rPr lang="en-GB" sz="2100" b="1" dirty="0" smtClean="0">
                <a:solidFill>
                  <a:srgbClr val="7BA22F"/>
                </a:solidFill>
              </a:rPr>
              <a:t>Membership matters at www.eauc.org.uk</a:t>
            </a:r>
            <a:endParaRPr lang="en-GB" sz="2100" b="1" dirty="0">
              <a:solidFill>
                <a:srgbClr val="7BA2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568952" cy="922114"/>
          </a:xfrm>
        </p:spPr>
        <p:txBody>
          <a:bodyPr/>
          <a:lstStyle/>
          <a:p>
            <a:r>
              <a:rPr lang="en-GB" sz="7200" b="1" dirty="0" smtClean="0"/>
              <a:t>Where We</a:t>
            </a:r>
            <a:br>
              <a:rPr lang="en-GB" sz="7200" b="1" dirty="0" smtClean="0"/>
            </a:br>
            <a:r>
              <a:rPr lang="en-GB" sz="7200" b="1" dirty="0" smtClean="0"/>
              <a:t> Were</a:t>
            </a:r>
            <a:endParaRPr lang="en-GB" sz="7200" b="1" dirty="0"/>
          </a:p>
        </p:txBody>
      </p:sp>
      <p:pic>
        <p:nvPicPr>
          <p:cNvPr id="8194" name="Picture 2" descr="http://www.ssqq.com/newsletter/images/struggle%20up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8575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Structure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Individual Colleges – localised buying.</a:t>
            </a:r>
          </a:p>
          <a:p>
            <a:r>
              <a:rPr lang="en-GB" dirty="0" smtClean="0"/>
              <a:t>Old boys network for purchasing.</a:t>
            </a:r>
          </a:p>
          <a:p>
            <a:r>
              <a:rPr lang="en-GB" dirty="0" smtClean="0"/>
              <a:t>Budget holders were Bursars and some only focused on the bottom line.</a:t>
            </a:r>
          </a:p>
          <a:p>
            <a:r>
              <a:rPr lang="en-GB" dirty="0" smtClean="0"/>
              <a:t>10 Head Chefs with varying interest – no cohesion.</a:t>
            </a:r>
          </a:p>
          <a:p>
            <a:r>
              <a:rPr lang="en-GB" dirty="0" smtClean="0"/>
              <a:t>Squeakiest wheel got all the oil.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http://beyondlean.files.wordpress.com/2011/06/squeaky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1944216" cy="193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Supplier Relationships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Multiple supplier framework agreements.</a:t>
            </a:r>
          </a:p>
          <a:p>
            <a:r>
              <a:rPr lang="en-GB" dirty="0" smtClean="0"/>
              <a:t>Relied on national/regional agreements.</a:t>
            </a:r>
          </a:p>
          <a:p>
            <a:r>
              <a:rPr lang="en-GB" dirty="0" smtClean="0"/>
              <a:t>Bun fight!</a:t>
            </a:r>
          </a:p>
          <a:p>
            <a:endParaRPr lang="en-GB" dirty="0" smtClean="0"/>
          </a:p>
          <a:p>
            <a:r>
              <a:rPr lang="en-GB" dirty="0" smtClean="0"/>
              <a:t> Low confidence in suppliers – over stocking.</a:t>
            </a:r>
          </a:p>
          <a:p>
            <a:r>
              <a:rPr lang="en-GB" dirty="0" smtClean="0"/>
              <a:t>Supplier review only at tender stage.</a:t>
            </a:r>
          </a:p>
          <a:p>
            <a:r>
              <a:rPr lang="en-GB" dirty="0" smtClean="0"/>
              <a:t>Contract put to sleep after tender.</a:t>
            </a:r>
          </a:p>
          <a:p>
            <a:r>
              <a:rPr lang="en-GB" dirty="0" smtClean="0"/>
              <a:t>Escalation process was cumbersome.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 descr="http://www.firstnews.co.uk/site_data/images/screen_shot_2011-03-11_at_13_02_07_4d7a1d571b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2636913"/>
            <a:ext cx="1800199" cy="136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and Environmental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No central consideration to the environment and carbon management.</a:t>
            </a:r>
          </a:p>
          <a:p>
            <a:r>
              <a:rPr lang="en-GB" dirty="0" smtClean="0"/>
              <a:t>Limited provenance of product.</a:t>
            </a:r>
          </a:p>
          <a:p>
            <a:r>
              <a:rPr lang="en-GB" dirty="0" smtClean="0"/>
              <a:t>Local sourcing not a concern.</a:t>
            </a:r>
          </a:p>
          <a:p>
            <a:r>
              <a:rPr lang="en-GB" dirty="0" smtClean="0"/>
              <a:t>Low student voice – perceived</a:t>
            </a:r>
          </a:p>
          <a:p>
            <a:pPr marL="0" indent="0">
              <a:buNone/>
            </a:pPr>
            <a:r>
              <a:rPr lang="en-GB" dirty="0" smtClean="0"/>
              <a:t>as bad school dinners.</a:t>
            </a:r>
          </a:p>
          <a:p>
            <a:r>
              <a:rPr lang="en-GB" dirty="0" smtClean="0"/>
              <a:t>Enforced policies to</a:t>
            </a:r>
            <a:br>
              <a:rPr lang="en-GB" dirty="0" smtClean="0"/>
            </a:br>
            <a:r>
              <a:rPr lang="en-GB" dirty="0" smtClean="0"/>
              <a:t>comply with Gov. targets</a:t>
            </a:r>
            <a:br>
              <a:rPr lang="en-GB" dirty="0" smtClean="0"/>
            </a:br>
            <a:r>
              <a:rPr lang="en-GB" dirty="0" smtClean="0"/>
              <a:t>to support HEFCE funding.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8" name="Picture 2" descr="http://static.guim.co.uk/sys-images/Guardian/Pix/pictures/2009/3/17/1237303220635/school-dinners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3096344" cy="1857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215447" cy="922114"/>
          </a:xfrm>
        </p:spPr>
        <p:txBody>
          <a:bodyPr/>
          <a:lstStyle/>
          <a:p>
            <a:pPr algn="ctr"/>
            <a:r>
              <a:rPr lang="en-GB" sz="7200" b="1" dirty="0" smtClean="0"/>
              <a:t>What We Did</a:t>
            </a:r>
            <a:endParaRPr lang="en-GB" sz="7200" b="1" dirty="0"/>
          </a:p>
        </p:txBody>
      </p:sp>
      <p:pic>
        <p:nvPicPr>
          <p:cNvPr id="4098" name="Picture 2" descr="http://sheliamullican.com/wp-content/uploads/2012/01/one_b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4752528" cy="418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Restructured Catering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One person to act as key contact with Procurement.</a:t>
            </a:r>
          </a:p>
          <a:p>
            <a:r>
              <a:rPr lang="en-GB" dirty="0" smtClean="0"/>
              <a:t>Gave resource to investigate</a:t>
            </a:r>
            <a:br>
              <a:rPr lang="en-GB" dirty="0" smtClean="0"/>
            </a:br>
            <a:r>
              <a:rPr lang="en-GB" dirty="0" smtClean="0"/>
              <a:t>problems.</a:t>
            </a:r>
          </a:p>
          <a:p>
            <a:r>
              <a:rPr lang="en-GB" dirty="0" smtClean="0"/>
              <a:t>Consolidated budget from Colleges to Catering.</a:t>
            </a:r>
          </a:p>
          <a:p>
            <a:r>
              <a:rPr lang="en-GB" dirty="0" smtClean="0"/>
              <a:t>Work with other departments.</a:t>
            </a:r>
          </a:p>
          <a:p>
            <a:r>
              <a:rPr lang="en-GB" dirty="0" smtClean="0"/>
              <a:t> TLC approach to overcome preconceptions.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 descr="http://www.mpinvestigations.net/sitebuildercontent/sitebuilderpictures/.pond/how-to-hire-a-private-investigator.jpg.w300h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00192" y="2060848"/>
            <a:ext cx="1244832" cy="1746914"/>
          </a:xfrm>
          <a:prstGeom prst="rect">
            <a:avLst/>
          </a:prstGeom>
          <a:noFill/>
        </p:spPr>
      </p:pic>
      <p:pic>
        <p:nvPicPr>
          <p:cNvPr id="9" name="Picture 2" descr="http://suddenlygay.files.wordpress.com/2010/08/holding_ha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0"/>
            <a:ext cx="2445693" cy="152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1934</Words>
  <Application>Microsoft Office PowerPoint</Application>
  <PresentationFormat>On-screen Show (4:3)</PresentationFormat>
  <Paragraphs>278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Love Food, Hate Waste: sustainable food procurement in practice</vt:lpstr>
      <vt:lpstr>Background</vt:lpstr>
      <vt:lpstr>PowerPoint Presentation</vt:lpstr>
      <vt:lpstr>Where We  Were</vt:lpstr>
      <vt:lpstr>College Structure</vt:lpstr>
      <vt:lpstr>Supplier Relationships</vt:lpstr>
      <vt:lpstr>Social and Environmental</vt:lpstr>
      <vt:lpstr>What We Did</vt:lpstr>
      <vt:lpstr>Restructured Catering</vt:lpstr>
      <vt:lpstr>Created Central Menu Bank</vt:lpstr>
      <vt:lpstr>Procurement Focus</vt:lpstr>
      <vt:lpstr>Changed Procurement Practices</vt:lpstr>
      <vt:lpstr>Improved Communication</vt:lpstr>
      <vt:lpstr>Set High Aspirations</vt:lpstr>
      <vt:lpstr>What We Have Achieved</vt:lpstr>
      <vt:lpstr>Processes</vt:lpstr>
      <vt:lpstr>Menus</vt:lpstr>
      <vt:lpstr>Satisfaction</vt:lpstr>
      <vt:lpstr>Environment</vt:lpstr>
      <vt:lpstr>Environment</vt:lpstr>
      <vt:lpstr>Social</vt:lpstr>
      <vt:lpstr>Economic</vt:lpstr>
      <vt:lpstr>What We Are Now Doing</vt:lpstr>
      <vt:lpstr>PowerPoint Presentation</vt:lpstr>
      <vt:lpstr>PowerPoint Presentation</vt:lpstr>
      <vt:lpstr>PowerPoint Presentation</vt:lpstr>
      <vt:lpstr>PowerPoint Presentation</vt:lpstr>
      <vt:lpstr>Why Did We Bother?</vt:lpstr>
      <vt:lpstr>PowerPoint Presentation</vt:lpstr>
      <vt:lpstr>Take home messages</vt:lpstr>
      <vt:lpstr>Your next steps – making the most of your EAUC Membership… </vt:lpstr>
    </vt:vector>
  </TitlesOfParts>
  <Company>University of Gloucestershire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WALKLEY, Lisa</cp:lastModifiedBy>
  <cp:revision>246</cp:revision>
  <cp:lastPrinted>2012-01-09T11:11:14Z</cp:lastPrinted>
  <dcterms:created xsi:type="dcterms:W3CDTF">2012-01-05T13:50:36Z</dcterms:created>
  <dcterms:modified xsi:type="dcterms:W3CDTF">2012-03-19T11:04:47Z</dcterms:modified>
</cp:coreProperties>
</file>