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80" r:id="rId5"/>
    <p:sldId id="279" r:id="rId6"/>
    <p:sldId id="278" r:id="rId7"/>
    <p:sldId id="277" r:id="rId8"/>
    <p:sldId id="275" r:id="rId9"/>
    <p:sldId id="281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5" r:id="rId19"/>
    <p:sldId id="266" r:id="rId20"/>
    <p:sldId id="263" r:id="rId21"/>
    <p:sldId id="261" r:id="rId22"/>
    <p:sldId id="262" r:id="rId23"/>
    <p:sldId id="260" r:id="rId24"/>
    <p:sldId id="258" r:id="rId25"/>
    <p:sldId id="282" r:id="rId26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BA22F"/>
    <a:srgbClr val="562689"/>
    <a:srgbClr val="0053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evic\My%20Documents\Desk%20Top%20Stuff\Energy%20&amp;%20Environmental%20items\Carbon%20emissions%20tracker.Report%20Jan%20201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kevic\Local%20Settings\Temp\wz4e76\Imperial%20College%20Emissions%20Track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title>
      <c:tx>
        <c:rich>
          <a:bodyPr/>
          <a:lstStyle/>
          <a:p>
            <a:pPr>
              <a:defRPr/>
            </a:pPr>
            <a:r>
              <a:rPr lang="en-GB" dirty="0">
                <a:solidFill>
                  <a:schemeClr val="accent2"/>
                </a:solidFill>
              </a:rPr>
              <a:t>Imperial College</a:t>
            </a:r>
          </a:p>
          <a:p>
            <a:pPr>
              <a:defRPr/>
            </a:pPr>
            <a:r>
              <a:rPr lang="en-GB" dirty="0" smtClean="0">
                <a:solidFill>
                  <a:schemeClr val="accent2"/>
                </a:solidFill>
              </a:rPr>
              <a:t>Emissions </a:t>
            </a:r>
            <a:r>
              <a:rPr lang="en-GB" dirty="0">
                <a:solidFill>
                  <a:schemeClr val="accent2"/>
                </a:solidFill>
              </a:rPr>
              <a:t>2008-2014</a:t>
            </a:r>
          </a:p>
        </c:rich>
      </c:tx>
      <c:layout>
        <c:manualLayout>
          <c:xMode val="edge"/>
          <c:yMode val="edge"/>
          <c:x val="0.70063729267884134"/>
          <c:y val="2.5401003959475434E-3"/>
        </c:manualLayout>
      </c:layout>
      <c:spPr>
        <a:ln>
          <a:noFill/>
        </a:ln>
      </c:spPr>
    </c:title>
    <c:plotArea>
      <c:layout>
        <c:manualLayout>
          <c:layoutTarget val="inner"/>
          <c:xMode val="edge"/>
          <c:yMode val="edge"/>
          <c:x val="5.4457911862141016E-2"/>
          <c:y val="0.1145495623908433"/>
          <c:w val="0.59851956707658749"/>
          <c:h val="0.83332464996182598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Carbon Trust BAU Emission Growth prediction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992509363295882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2008/2009</c:v>
                </c:pt>
                <c:pt idx="1">
                  <c:v>2009/210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84026</c:v>
                </c:pt>
                <c:pt idx="1">
                  <c:v>85707</c:v>
                </c:pt>
                <c:pt idx="2">
                  <c:v>87422</c:v>
                </c:pt>
                <c:pt idx="3">
                  <c:v>89170</c:v>
                </c:pt>
                <c:pt idx="4">
                  <c:v>90953</c:v>
                </c:pt>
                <c:pt idx="5">
                  <c:v>92772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CMP predicted reduction in Emissions</c:v>
                </c:pt>
              </c:strCache>
            </c:strRef>
          </c:tx>
          <c:marker>
            <c:symbol val="circle"/>
            <c:size val="8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2008/2009</c:v>
                </c:pt>
                <c:pt idx="1">
                  <c:v>2009/210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</c:strCache>
            </c:strRef>
          </c:cat>
          <c:val>
            <c:numRef>
              <c:f>Sheet1!$B$3:$G$3</c:f>
              <c:numCache>
                <c:formatCode>#,##0</c:formatCode>
                <c:ptCount val="6"/>
                <c:pt idx="0">
                  <c:v>84026</c:v>
                </c:pt>
                <c:pt idx="1">
                  <c:v>80359</c:v>
                </c:pt>
                <c:pt idx="2">
                  <c:v>76852</c:v>
                </c:pt>
                <c:pt idx="3">
                  <c:v>73497</c:v>
                </c:pt>
                <c:pt idx="4">
                  <c:v>70289</c:v>
                </c:pt>
                <c:pt idx="5">
                  <c:v>67221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ymbol val="circle"/>
            <c:size val="8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2008/2009</c:v>
                </c:pt>
                <c:pt idx="1">
                  <c:v>2009/210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marker>
            <c:symbol val="circle"/>
            <c:size val="8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2008/2009</c:v>
                </c:pt>
                <c:pt idx="1">
                  <c:v>2009/210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marker val="1"/>
        <c:axId val="70321664"/>
        <c:axId val="70554368"/>
      </c:lineChart>
      <c:catAx>
        <c:axId val="70321664"/>
        <c:scaling>
          <c:orientation val="minMax"/>
        </c:scaling>
        <c:axPos val="b"/>
        <c:majorTickMark val="none"/>
        <c:tickLblPos val="nextTo"/>
        <c:crossAx val="70554368"/>
        <c:crosses val="autoZero"/>
        <c:auto val="1"/>
        <c:lblAlgn val="ctr"/>
        <c:lblOffset val="100"/>
      </c:catAx>
      <c:valAx>
        <c:axId val="70554368"/>
        <c:scaling>
          <c:orientation val="minMax"/>
          <c:min val="65000"/>
        </c:scaling>
        <c:axPos val="l"/>
        <c:majorGridlines/>
        <c:numFmt formatCode="#,##0" sourceLinked="1"/>
        <c:majorTickMark val="none"/>
        <c:tickLblPos val="nextTo"/>
        <c:crossAx val="70321664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0"/>
        <c:txPr>
          <a:bodyPr/>
          <a:lstStyle/>
          <a:p>
            <a:pPr>
              <a:defRPr b="1" i="0" baseline="0">
                <a:solidFill>
                  <a:schemeClr val="accent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 i="0" baseline="0">
                <a:solidFill>
                  <a:schemeClr val="accent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6296499454422164"/>
          <c:y val="0.40552639855226208"/>
          <c:w val="0.32954436875165988"/>
          <c:h val="0.30177550651513613"/>
        </c:manualLayout>
      </c:layout>
      <c:txPr>
        <a:bodyPr/>
        <a:lstStyle/>
        <a:p>
          <a:pPr>
            <a:defRPr>
              <a:solidFill>
                <a:schemeClr val="accent2"/>
              </a:solidFill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/>
              <a:t>Imperial College
Emissions Tracker 
2008/9 - 2013/14</a:t>
            </a:r>
          </a:p>
        </c:rich>
      </c:tx>
      <c:layout>
        <c:manualLayout>
          <c:xMode val="edge"/>
          <c:yMode val="edge"/>
          <c:x val="0.71274719475613824"/>
          <c:y val="4.616965636296820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8581594826419912E-2"/>
          <c:y val="0.11666591676040501"/>
          <c:w val="0.59851956707658738"/>
          <c:h val="0.83332464996182598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Imperial College BAU Emission Growth if no action taken</c:v>
                </c:pt>
              </c:strCache>
            </c:strRef>
          </c:tx>
          <c:marker>
            <c:symbol val="circle"/>
            <c:size val="8"/>
          </c:marke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Sheet1!$B$1:$G$1</c:f>
              <c:strCache>
                <c:ptCount val="6"/>
                <c:pt idx="0">
                  <c:v>2008/2009</c:v>
                </c:pt>
                <c:pt idx="1">
                  <c:v>2009/210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84026</c:v>
                </c:pt>
                <c:pt idx="1">
                  <c:v>86520</c:v>
                </c:pt>
                <c:pt idx="2">
                  <c:v>88980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Carbon Trust BAU Emission Growth projection (2% p.a.)</c:v>
                </c:pt>
              </c:strCache>
            </c:strRef>
          </c:tx>
          <c:marker>
            <c:symbol val="circle"/>
            <c:size val="8"/>
          </c:marker>
          <c:dLbls>
            <c:dLbl>
              <c:idx val="0"/>
              <c:delete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Sheet1!$B$1:$G$1</c:f>
              <c:strCache>
                <c:ptCount val="6"/>
                <c:pt idx="0">
                  <c:v>2008/2009</c:v>
                </c:pt>
                <c:pt idx="1">
                  <c:v>2009/210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</c:strCache>
            </c:strRef>
          </c:cat>
          <c:val>
            <c:numRef>
              <c:f>Sheet1!$B$3:$G$3</c:f>
              <c:numCache>
                <c:formatCode>#,##0</c:formatCode>
                <c:ptCount val="6"/>
                <c:pt idx="0">
                  <c:v>84026</c:v>
                </c:pt>
                <c:pt idx="1">
                  <c:v>85707</c:v>
                </c:pt>
                <c:pt idx="2">
                  <c:v>87422</c:v>
                </c:pt>
                <c:pt idx="3">
                  <c:v>89170</c:v>
                </c:pt>
                <c:pt idx="4">
                  <c:v>90953</c:v>
                </c:pt>
                <c:pt idx="5">
                  <c:v>92772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Actual reduction in Emissions achieved to date</c:v>
                </c:pt>
              </c:strCache>
            </c:strRef>
          </c:tx>
          <c:marker>
            <c:symbol val="circle"/>
            <c:size val="8"/>
          </c:marker>
          <c:dLbls>
            <c:dLbl>
              <c:idx val="0"/>
              <c:delete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Sheet1!$B$1:$G$1</c:f>
              <c:strCache>
                <c:ptCount val="6"/>
                <c:pt idx="0">
                  <c:v>2008/2009</c:v>
                </c:pt>
                <c:pt idx="1">
                  <c:v>2009/210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</c:strCache>
            </c:strRef>
          </c:cat>
          <c:val>
            <c:numRef>
              <c:f>Sheet1!$B$4:$G$4</c:f>
              <c:numCache>
                <c:formatCode>#,##0</c:formatCode>
                <c:ptCount val="6"/>
                <c:pt idx="0">
                  <c:v>84026</c:v>
                </c:pt>
                <c:pt idx="1">
                  <c:v>82131</c:v>
                </c:pt>
                <c:pt idx="2">
                  <c:v>79874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CMP required reduction in Emissions</c:v>
                </c:pt>
              </c:strCache>
            </c:strRef>
          </c:tx>
          <c:marker>
            <c:symbol val="circle"/>
            <c:size val="8"/>
          </c:marker>
          <c:dLbls>
            <c:dLbl>
              <c:idx val="0"/>
              <c:delete val="1"/>
            </c:dLbl>
            <c:spPr>
              <a:noFill/>
              <a:ln w="25400">
                <a:noFill/>
              </a:ln>
            </c:spPr>
            <c:showVal val="1"/>
          </c:dLbls>
          <c:cat>
            <c:strRef>
              <c:f>Sheet1!$B$1:$G$1</c:f>
              <c:strCache>
                <c:ptCount val="6"/>
                <c:pt idx="0">
                  <c:v>2008/2009</c:v>
                </c:pt>
                <c:pt idx="1">
                  <c:v>2009/210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</c:strCache>
            </c:strRef>
          </c:cat>
          <c:val>
            <c:numRef>
              <c:f>Sheet1!$B$5:$G$5</c:f>
              <c:numCache>
                <c:formatCode>#,##0</c:formatCode>
                <c:ptCount val="6"/>
                <c:pt idx="0">
                  <c:v>84026</c:v>
                </c:pt>
                <c:pt idx="1">
                  <c:v>80359</c:v>
                </c:pt>
                <c:pt idx="2">
                  <c:v>76852</c:v>
                </c:pt>
                <c:pt idx="3">
                  <c:v>73497</c:v>
                </c:pt>
                <c:pt idx="4">
                  <c:v>70289</c:v>
                </c:pt>
                <c:pt idx="5">
                  <c:v>67221</c:v>
                </c:pt>
              </c:numCache>
            </c:numRef>
          </c:val>
        </c:ser>
        <c:dLbls>
          <c:showVal val="1"/>
        </c:dLbls>
        <c:marker val="1"/>
        <c:axId val="83268352"/>
        <c:axId val="83269888"/>
      </c:lineChart>
      <c:catAx>
        <c:axId val="83268352"/>
        <c:scaling>
          <c:orientation val="minMax"/>
        </c:scaling>
        <c:axPos val="b"/>
        <c:numFmt formatCode="General" sourceLinked="1"/>
        <c:majorTickMark val="none"/>
        <c:tickLblPos val="nextTo"/>
        <c:crossAx val="83269888"/>
        <c:crosses val="autoZero"/>
        <c:auto val="1"/>
        <c:lblAlgn val="ctr"/>
        <c:lblOffset val="100"/>
      </c:catAx>
      <c:valAx>
        <c:axId val="83269888"/>
        <c:scaling>
          <c:orientation val="minMax"/>
          <c:min val="65000"/>
        </c:scaling>
        <c:axPos val="l"/>
        <c:majorGridlines/>
        <c:numFmt formatCode="#,##0" sourceLinked="1"/>
        <c:majorTickMark val="none"/>
        <c:tickLblPos val="nextTo"/>
        <c:crossAx val="8326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02093771189361"/>
          <c:y val="0.3681174313965116"/>
          <c:w val="0.36185585225508032"/>
          <c:h val="0.29301530599164216"/>
        </c:manualLayout>
      </c:layout>
    </c:legend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0.00562</cdr:x>
      <cdr:y>0.04994</cdr:y>
    </cdr:from>
    <cdr:to>
      <cdr:x>0.06367</cdr:x>
      <cdr:y>0.09363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150" y="304800"/>
          <a:ext cx="590550" cy="26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tlCol="0"/>
        <a:lstStyle xmlns:a="http://schemas.openxmlformats.org/drawingml/2006/main"/>
        <a:p xmlns:a="http://schemas.openxmlformats.org/drawingml/2006/main">
          <a:r>
            <a:rPr lang="en-GB" sz="900" b="1">
              <a:latin typeface="Arial" pitchFamily="34" charset="0"/>
              <a:cs typeface="Arial" pitchFamily="34" charset="0"/>
            </a:rPr>
            <a:t>tCO2</a:t>
          </a:r>
        </a:p>
      </cdr:txBody>
    </cdr:sp>
  </cdr:relSizeAnchor>
  <cdr:relSizeAnchor xmlns:cdr="http://schemas.openxmlformats.org/drawingml/2006/chartDrawing">
    <cdr:from>
      <cdr:x>0.69004</cdr:x>
      <cdr:y>0.72772</cdr:y>
    </cdr:from>
    <cdr:to>
      <cdr:x>0.99139</cdr:x>
      <cdr:y>0.84137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70984" y="3744416"/>
          <a:ext cx="252028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en-GB" sz="1600" b="1" dirty="0" smtClean="0">
              <a:solidFill>
                <a:srgbClr val="333399"/>
              </a:solidFill>
            </a:rPr>
            <a:t>25,551</a:t>
          </a:r>
          <a:r>
            <a:rPr lang="en-GB" sz="1600" dirty="0" smtClean="0">
              <a:solidFill>
                <a:srgbClr val="333399"/>
              </a:solidFill>
            </a:rPr>
            <a:t> tCO</a:t>
          </a:r>
          <a:r>
            <a:rPr lang="en-GB" sz="1050" dirty="0" smtClean="0">
              <a:solidFill>
                <a:srgbClr val="333399"/>
              </a:solidFill>
            </a:rPr>
            <a:t>2</a:t>
          </a:r>
          <a:r>
            <a:rPr lang="en-GB" sz="1600" dirty="0" smtClean="0">
              <a:solidFill>
                <a:srgbClr val="333399"/>
              </a:solidFill>
            </a:rPr>
            <a:t> reduction against projected growth</a:t>
          </a:r>
          <a:endParaRPr lang="en-GB" sz="1600" dirty="0">
            <a:solidFill>
              <a:srgbClr val="333399"/>
            </a:solidFill>
          </a:endParaRPr>
        </a:p>
      </cdr:txBody>
    </cdr:sp>
  </cdr:relSizeAnchor>
  <cdr:relSizeAnchor xmlns:cdr="http://schemas.openxmlformats.org/drawingml/2006/chartDrawing">
    <cdr:from>
      <cdr:x>0.68424</cdr:x>
      <cdr:y>0.22721</cdr:y>
    </cdr:from>
    <cdr:to>
      <cdr:x>0.965</cdr:x>
      <cdr:y>0.36361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15855" y="1079574"/>
          <a:ext cx="230425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GB"/>
          </a:defPPr>
          <a:lvl1pPr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en-GB" sz="1600" b="1" dirty="0" smtClean="0">
              <a:solidFill>
                <a:srgbClr val="333399"/>
              </a:solidFill>
            </a:rPr>
            <a:t>16,805</a:t>
          </a:r>
          <a:r>
            <a:rPr lang="en-GB" sz="1600" dirty="0" smtClean="0">
              <a:solidFill>
                <a:srgbClr val="333399"/>
              </a:solidFill>
            </a:rPr>
            <a:t> tCO</a:t>
          </a:r>
          <a:r>
            <a:rPr lang="en-GB" sz="1050" dirty="0" smtClean="0">
              <a:solidFill>
                <a:srgbClr val="333399"/>
              </a:solidFill>
            </a:rPr>
            <a:t>2</a:t>
          </a:r>
          <a:r>
            <a:rPr lang="en-GB" sz="1600" dirty="0" smtClean="0">
              <a:solidFill>
                <a:srgbClr val="333399"/>
              </a:solidFill>
            </a:rPr>
            <a:t> reduction against 2008/2009</a:t>
          </a:r>
          <a:endParaRPr lang="en-GB" sz="1600" dirty="0">
            <a:solidFill>
              <a:srgbClr val="33339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0.00587</cdr:x>
      <cdr:y>0.04994</cdr:y>
    </cdr:from>
    <cdr:to>
      <cdr:x>0.07431</cdr:x>
      <cdr:y>0.09363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150" y="304800"/>
          <a:ext cx="590550" cy="26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tlCol="0"/>
        <a:lstStyle xmlns:a="http://schemas.openxmlformats.org/drawingml/2006/main"/>
        <a:p xmlns:a="http://schemas.openxmlformats.org/drawingml/2006/main">
          <a:r>
            <a:rPr lang="en-GB" sz="900" b="1">
              <a:latin typeface="Arial" pitchFamily="34" charset="0"/>
              <a:cs typeface="Arial" pitchFamily="34" charset="0"/>
            </a:rPr>
            <a:t>TCO2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FFDF1-9FDE-4567-820C-62CE2B9DCBB9}" type="datetimeFigureOut">
              <a:rPr lang="en-GB" smtClean="0"/>
              <a:pPr/>
              <a:t>02/04/2012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9671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A4384-4667-4C2D-BAF5-3DCCDE43B4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3251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pPr/>
              <a:t>02/04/2012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5630"/>
            <a:ext cx="5335893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9671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Estates and Operations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01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43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562689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1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6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9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ifeindex.org.uk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4824537" cy="1224136"/>
          </a:xfrm>
        </p:spPr>
        <p:txBody>
          <a:bodyPr/>
          <a:lstStyle/>
          <a:p>
            <a:r>
              <a:rPr lang="en-GB" dirty="0" smtClean="0"/>
              <a:t>Kevin Cope</a:t>
            </a:r>
          </a:p>
          <a:p>
            <a:r>
              <a:rPr lang="en-GB" dirty="0" smtClean="0"/>
              <a:t>Imperial College London</a:t>
            </a:r>
          </a:p>
          <a:p>
            <a:r>
              <a:rPr lang="en-GB" dirty="0" smtClean="0"/>
              <a:t>Head of Building Operations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2"/>
                </a:solidFill>
              </a:rPr>
              <a:t>Carbon Management Plans - achievements, maintenance and </a:t>
            </a:r>
            <a:br>
              <a:rPr lang="en-GB" sz="3600" dirty="0" smtClean="0">
                <a:solidFill>
                  <a:schemeClr val="accent2"/>
                </a:solidFill>
              </a:rPr>
            </a:br>
            <a:r>
              <a:rPr lang="en-GB" sz="3600" dirty="0" smtClean="0">
                <a:solidFill>
                  <a:schemeClr val="accent2"/>
                </a:solidFill>
              </a:rPr>
              <a:t>the future</a:t>
            </a:r>
            <a:r>
              <a:rPr lang="en-GB" sz="2000" dirty="0" smtClean="0">
                <a:solidFill>
                  <a:schemeClr val="accent2"/>
                </a:solidFill>
              </a:rPr>
              <a:t/>
            </a:r>
            <a:br>
              <a:rPr lang="en-GB" sz="2000" dirty="0" smtClean="0">
                <a:solidFill>
                  <a:schemeClr val="accent2"/>
                </a:solidFill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61428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Building Trackers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We have established ‘building trackers’ that incorporate:</a:t>
            </a:r>
          </a:p>
          <a:p>
            <a:pPr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 lvl="2"/>
            <a:r>
              <a:rPr lang="en-GB" dirty="0" smtClean="0">
                <a:solidFill>
                  <a:schemeClr val="accent2"/>
                </a:solidFill>
              </a:rPr>
              <a:t>Project Tracker (includes savings log)</a:t>
            </a:r>
          </a:p>
          <a:p>
            <a:pPr lvl="2"/>
            <a:r>
              <a:rPr lang="en-GB" dirty="0" smtClean="0">
                <a:solidFill>
                  <a:schemeClr val="accent2"/>
                </a:solidFill>
              </a:rPr>
              <a:t>Building Energy Profile</a:t>
            </a:r>
          </a:p>
          <a:p>
            <a:pPr lvl="2"/>
            <a:r>
              <a:rPr lang="en-GB" dirty="0" smtClean="0">
                <a:solidFill>
                  <a:schemeClr val="accent2"/>
                </a:solidFill>
              </a:rPr>
              <a:t>Ideas Log</a:t>
            </a:r>
          </a:p>
          <a:p>
            <a:pPr lvl="2"/>
            <a:r>
              <a:rPr lang="en-GB" dirty="0" smtClean="0">
                <a:solidFill>
                  <a:schemeClr val="accent2"/>
                </a:solidFill>
              </a:rPr>
              <a:t>HVAC &amp; Lighting calculations</a:t>
            </a:r>
          </a:p>
          <a:p>
            <a:pPr lvl="2"/>
            <a:r>
              <a:rPr lang="en-GB" dirty="0" smtClean="0">
                <a:solidFill>
                  <a:schemeClr val="accent2"/>
                </a:solidFill>
              </a:rPr>
              <a:t>AHU &amp; Lighting asset registers</a:t>
            </a:r>
          </a:p>
          <a:p>
            <a:pPr lvl="2"/>
            <a:r>
              <a:rPr lang="en-GB" dirty="0" smtClean="0">
                <a:solidFill>
                  <a:schemeClr val="accent2"/>
                </a:solidFill>
              </a:rPr>
              <a:t>BMS timing schedule</a:t>
            </a:r>
          </a:p>
          <a:p>
            <a:pPr lvl="2"/>
            <a:r>
              <a:rPr lang="en-GB" dirty="0" smtClean="0">
                <a:solidFill>
                  <a:schemeClr val="accent2"/>
                </a:solidFill>
              </a:rPr>
              <a:t>Filter schedules</a:t>
            </a: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Achievements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5400" dirty="0" smtClean="0">
                <a:solidFill>
                  <a:schemeClr val="accent2"/>
                </a:solidFill>
              </a:rPr>
              <a:t>Continuous Commissioning </a:t>
            </a:r>
          </a:p>
          <a:p>
            <a:pPr algn="ctr">
              <a:buNone/>
            </a:pPr>
            <a:endParaRPr lang="en-GB" sz="16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chemeClr val="accent2"/>
                </a:solidFill>
              </a:rPr>
              <a:t>Highly Commended Green Gown Awards 2011 Carbon Reduction</a:t>
            </a:r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Continuous Commissioning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The Continuous Commissioning (ConCom) Strategy</a:t>
            </a:r>
          </a:p>
          <a:p>
            <a:pPr algn="ctr"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The operational optimisation of Imperial College estate</a:t>
            </a:r>
          </a:p>
          <a:p>
            <a:pPr algn="ctr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plant &amp; services, reducing carbon consumption while maintaining safe and functional research and teaching environments</a:t>
            </a:r>
          </a:p>
          <a:p>
            <a:pPr algn="ctr"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Continuous Optimisation of plant &amp; services, targeted to deliver </a:t>
            </a:r>
            <a:r>
              <a:rPr lang="en-GB" sz="2400" b="1" dirty="0" smtClean="0">
                <a:solidFill>
                  <a:schemeClr val="accent2"/>
                </a:solidFill>
              </a:rPr>
              <a:t>4,903tCO2</a:t>
            </a:r>
            <a:r>
              <a:rPr lang="en-GB" sz="2400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850106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ConCom Targets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ConCom CMP Targets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78927" y="1557338"/>
            <a:ext cx="7386147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ConCom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We are challenging how environments were originally commissioned by considering: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The original design, at sign-off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How the environments are now being used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The occupation strategy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What service strategies are really needed to provide, safe and productive environments, without compromising our research &amp; teaching.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This applies equally to FE and HE environments.</a:t>
            </a:r>
          </a:p>
          <a:p>
            <a:pPr lvl="3">
              <a:lnSpc>
                <a:spcPct val="90000"/>
              </a:lnSpc>
            </a:pPr>
            <a:endParaRPr lang="en-GB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ConCom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Through Continuous Optimisation we are:</a:t>
            </a:r>
          </a:p>
          <a:p>
            <a:pPr>
              <a:lnSpc>
                <a:spcPct val="90000"/>
              </a:lnSpc>
              <a:buNone/>
            </a:pPr>
            <a:endParaRPr lang="en-GB" sz="18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GB" sz="1800" dirty="0" smtClean="0">
              <a:solidFill>
                <a:schemeClr val="accent2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Ensuring plant operates in auto mode not manual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Reducing air change volumes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Setting back AHU operation (temperature &amp; time)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Introducing more efficient plant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Adjusting pump delivery to meet flow demands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Improving filter efficiencies</a:t>
            </a:r>
          </a:p>
          <a:p>
            <a:pPr lvl="3">
              <a:lnSpc>
                <a:spcPct val="9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Introducing occupancy controls e.g. CO2 sensors, ‘user switches’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ConCom Case Study – </a:t>
            </a:r>
            <a:br>
              <a:rPr lang="en-GB" sz="2800" dirty="0" smtClean="0">
                <a:solidFill>
                  <a:schemeClr val="accent2"/>
                </a:solidFill>
              </a:rPr>
            </a:br>
            <a:r>
              <a:rPr lang="en-GB" sz="2800" dirty="0" smtClean="0">
                <a:solidFill>
                  <a:schemeClr val="accent2"/>
                </a:solidFill>
              </a:rPr>
              <a:t>Flowers Building ‘Set-Backs’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12776"/>
            <a:ext cx="8207375" cy="4896544"/>
          </a:xfrm>
        </p:spPr>
        <p:txBody>
          <a:bodyPr/>
          <a:lstStyle/>
          <a:p>
            <a:pPr>
              <a:buNone/>
            </a:pPr>
            <a:r>
              <a:rPr lang="en-GB" sz="2000" b="1" u="sng" dirty="0" smtClean="0">
                <a:solidFill>
                  <a:schemeClr val="accent2"/>
                </a:solidFill>
              </a:rPr>
              <a:t>Methodology</a:t>
            </a:r>
          </a:p>
          <a:p>
            <a:pPr>
              <a:buNone/>
            </a:pPr>
            <a:endParaRPr lang="en-GB" sz="2000" b="1" u="sng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We identified Flowers building main air handling services were operating 24 hours a day, 7 days a week</a:t>
            </a:r>
          </a:p>
          <a:p>
            <a:pPr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Environmental conditions and operational dependencies were discussed with users</a:t>
            </a:r>
          </a:p>
          <a:p>
            <a:pPr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The four supply &amp; extract air handling units were re-commissioned to ensure they could continue to operate to the original design</a:t>
            </a:r>
          </a:p>
          <a:p>
            <a:pPr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This helped establish that new motorised dampers and controls would be required to manipulate the air pressures and volumes, while ensuring that dedicated equipment areas continued to receive 24hr ventilation / cooling.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solidFill>
                  <a:schemeClr val="accent2"/>
                </a:solidFill>
              </a:rPr>
              <a:t>ConCon</a:t>
            </a:r>
            <a:r>
              <a:rPr lang="en-GB" sz="3200" dirty="0" smtClean="0">
                <a:solidFill>
                  <a:schemeClr val="accent2"/>
                </a:solidFill>
              </a:rPr>
              <a:t> Case Study’ cont’d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628800"/>
            <a:ext cx="8207375" cy="4824536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2"/>
                </a:solidFill>
              </a:rPr>
              <a:t>The energy profile for the building was then measured across a normal week</a:t>
            </a:r>
          </a:p>
          <a:p>
            <a:pPr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The new controls and motorised dampers were installed</a:t>
            </a:r>
          </a:p>
          <a:p>
            <a:pPr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The air supply pressure was then reduced from 400pa to 300pa</a:t>
            </a:r>
          </a:p>
          <a:p>
            <a:pPr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The air volume delivered overnight was reduced to an average of 6 air changes / hour, from 13, between 22.00hrs to 07.00hrs.</a:t>
            </a:r>
          </a:p>
          <a:p>
            <a:pPr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The energy profile for the building was measured throughout this process and checked in subsequent weeks.</a:t>
            </a:r>
          </a:p>
          <a:p>
            <a:pPr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Further commissioning followed; reducing air pressures, and extending the time to between 18.00hrs to 07.00hrs, more savings  resulted.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Flowers ‘Set-Back’ – Energy Profile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GB" sz="800" dirty="0" smtClean="0"/>
          </a:p>
          <a:p>
            <a:pPr>
              <a:buNone/>
            </a:pPr>
            <a:endParaRPr lang="en-GB" sz="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620" y="2348880"/>
            <a:ext cx="3029373" cy="325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70" y="2492895"/>
            <a:ext cx="3057758" cy="314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2071670" y="2060848"/>
            <a:ext cx="57150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5292080" y="206084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11560" y="141277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/>
                </a:solidFill>
              </a:rPr>
              <a:t>Electricity profile the </a:t>
            </a:r>
            <a:r>
              <a:rPr lang="en-GB" sz="1400" b="1" dirty="0">
                <a:solidFill>
                  <a:schemeClr val="accent2"/>
                </a:solidFill>
              </a:rPr>
              <a:t>week before </a:t>
            </a:r>
            <a:r>
              <a:rPr lang="en-GB" sz="1400" dirty="0">
                <a:solidFill>
                  <a:schemeClr val="accent2"/>
                </a:solidFill>
              </a:rPr>
              <a:t>the damper replacement and night setback </a:t>
            </a:r>
            <a:r>
              <a:rPr lang="en-GB" sz="1400" dirty="0" smtClean="0">
                <a:solidFill>
                  <a:schemeClr val="accent2"/>
                </a:solidFill>
              </a:rPr>
              <a:t>initiation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14127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Dampers replaced (Mon 5</a:t>
            </a:r>
            <a:r>
              <a:rPr lang="en-GB" sz="1400" baseline="30000" dirty="0" smtClean="0">
                <a:solidFill>
                  <a:schemeClr val="accent2"/>
                </a:solidFill>
              </a:rPr>
              <a:t>th</a:t>
            </a:r>
            <a:r>
              <a:rPr lang="en-GB" sz="1400" dirty="0" smtClean="0">
                <a:solidFill>
                  <a:schemeClr val="accent2"/>
                </a:solidFill>
              </a:rPr>
              <a:t> &amp; Tues 6</a:t>
            </a:r>
            <a:r>
              <a:rPr lang="en-GB" sz="1400" baseline="30000" dirty="0" smtClean="0">
                <a:solidFill>
                  <a:schemeClr val="accent2"/>
                </a:solidFill>
              </a:rPr>
              <a:t>th</a:t>
            </a:r>
            <a:r>
              <a:rPr lang="en-GB" sz="1400" dirty="0" smtClean="0">
                <a:solidFill>
                  <a:schemeClr val="accent2"/>
                </a:solidFill>
              </a:rPr>
              <a:t> October)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300192" y="2060848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444208" y="1412776"/>
            <a:ext cx="195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Night set back initiated Wednesday 7</a:t>
            </a:r>
            <a:r>
              <a:rPr lang="en-GB" sz="1400" baseline="30000" dirty="0" smtClean="0">
                <a:solidFill>
                  <a:schemeClr val="accent2"/>
                </a:solidFill>
              </a:rPr>
              <a:t>th</a:t>
            </a:r>
            <a:r>
              <a:rPr lang="en-GB" sz="1400" dirty="0" smtClean="0">
                <a:solidFill>
                  <a:schemeClr val="accent2"/>
                </a:solidFill>
              </a:rPr>
              <a:t> October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2348880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kW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285293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400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335699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320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378904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240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422108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160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4725144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80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58052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Base load has reduced from 280kW to 210kW</a:t>
            </a:r>
            <a:endParaRPr lang="en-GB" b="1" dirty="0">
              <a:solidFill>
                <a:schemeClr val="accent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99592" y="3717032"/>
            <a:ext cx="3024336" cy="0"/>
          </a:xfrm>
          <a:prstGeom prst="line">
            <a:avLst/>
          </a:prstGeom>
          <a:ln w="38100">
            <a:solidFill>
              <a:srgbClr val="7BA2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20072" y="4221088"/>
            <a:ext cx="3024336" cy="0"/>
          </a:xfrm>
          <a:prstGeom prst="line">
            <a:avLst/>
          </a:prstGeom>
          <a:ln w="38100">
            <a:solidFill>
              <a:srgbClr val="7BA22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70609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Flowers ‘Set-Back’ –  CO2 Savings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12776"/>
            <a:ext cx="8207375" cy="4896544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GB" sz="800" b="1" u="sng" dirty="0" smtClean="0"/>
          </a:p>
          <a:p>
            <a:pPr lvl="0"/>
            <a:r>
              <a:rPr lang="en-GB" sz="2000" dirty="0" smtClean="0">
                <a:solidFill>
                  <a:schemeClr val="accent2"/>
                </a:solidFill>
              </a:rPr>
              <a:t>The base load has reduced from 280kW to 210 kW a </a:t>
            </a:r>
            <a:r>
              <a:rPr lang="en-GB" sz="2000" b="1" u="sng" dirty="0" smtClean="0">
                <a:solidFill>
                  <a:schemeClr val="accent2"/>
                </a:solidFill>
              </a:rPr>
              <a:t>70kW </a:t>
            </a:r>
            <a:r>
              <a:rPr lang="en-GB" sz="2000" dirty="0" smtClean="0">
                <a:solidFill>
                  <a:schemeClr val="accent2"/>
                </a:solidFill>
              </a:rPr>
              <a:t> saving</a:t>
            </a:r>
          </a:p>
          <a:p>
            <a:pPr lvl="0"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Day time air pressure was reduced, heating &amp; cooling savings resulted</a:t>
            </a:r>
          </a:p>
          <a:p>
            <a:pPr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pPr lvl="0"/>
            <a:r>
              <a:rPr lang="en-GB" sz="2000" dirty="0" smtClean="0">
                <a:solidFill>
                  <a:schemeClr val="accent2"/>
                </a:solidFill>
              </a:rPr>
              <a:t>Resulting in overall savings of: 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Flowers set-back savin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8076533" cy="2541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Carbon Management Plans - achievements, maintenance and the future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Clr>
                <a:schemeClr val="hlink"/>
              </a:buClr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Content</a:t>
            </a:r>
          </a:p>
          <a:p>
            <a:pPr>
              <a:lnSpc>
                <a:spcPct val="90000"/>
              </a:lnSpc>
              <a:buClr>
                <a:schemeClr val="hlink"/>
              </a:buClr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n-GB" sz="2400" dirty="0" smtClean="0">
                <a:solidFill>
                  <a:schemeClr val="accent2"/>
                </a:solidFill>
              </a:rPr>
              <a:t>Imperial College’s Carbon Management Plan - brief overview</a:t>
            </a:r>
          </a:p>
          <a:p>
            <a:pPr>
              <a:lnSpc>
                <a:spcPct val="90000"/>
              </a:lnSpc>
              <a:buClr>
                <a:schemeClr val="hlink"/>
              </a:buClr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n-GB" sz="2400" dirty="0" smtClean="0">
                <a:solidFill>
                  <a:schemeClr val="accent2"/>
                </a:solidFill>
              </a:rPr>
              <a:t>How the CMP is monitored / tracked 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endParaRPr lang="en-GB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n-GB" sz="2400" dirty="0" smtClean="0">
                <a:solidFill>
                  <a:schemeClr val="accent2"/>
                </a:solidFill>
              </a:rPr>
              <a:t>Achievements - Continuous Commissioning, Highly Commended Green Gown Awards 2011 Carbon Reduction</a:t>
            </a:r>
          </a:p>
          <a:p>
            <a:pPr>
              <a:lnSpc>
                <a:spcPct val="90000"/>
              </a:lnSpc>
              <a:buClr>
                <a:schemeClr val="hlink"/>
              </a:buClr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n-GB" sz="2400" dirty="0" smtClean="0">
                <a:solidFill>
                  <a:schemeClr val="accent2"/>
                </a:solidFill>
              </a:rPr>
              <a:t>CMP - how are we doing?</a:t>
            </a:r>
            <a:br>
              <a:rPr lang="en-GB" sz="2400" dirty="0" smtClean="0">
                <a:solidFill>
                  <a:schemeClr val="accent2"/>
                </a:solidFill>
              </a:rPr>
            </a:b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ConCom – the benefits 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200" dirty="0" smtClean="0">
                <a:solidFill>
                  <a:schemeClr val="accent2"/>
                </a:solidFill>
              </a:rPr>
              <a:t>With support from our consultants ABS, the FM department working in partnership with our academic community and accumulated </a:t>
            </a:r>
            <a:r>
              <a:rPr lang="en-GB" sz="2200" b="1" dirty="0" smtClean="0">
                <a:solidFill>
                  <a:schemeClr val="accent2"/>
                </a:solidFill>
              </a:rPr>
              <a:t>real </a:t>
            </a:r>
            <a:r>
              <a:rPr lang="en-GB" sz="2200" dirty="0" smtClean="0">
                <a:solidFill>
                  <a:schemeClr val="accent2"/>
                </a:solidFill>
              </a:rPr>
              <a:t>sustainable savings:</a:t>
            </a:r>
          </a:p>
          <a:p>
            <a:pPr algn="ctr">
              <a:buNone/>
            </a:pPr>
            <a:endParaRPr lang="en-GB" sz="10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3,768,621 kWhrs,	£518,350	2,846 tonnesCO</a:t>
            </a:r>
            <a:r>
              <a:rPr lang="en-GB" sz="1800" b="1" dirty="0" smtClean="0">
                <a:solidFill>
                  <a:schemeClr val="accent2"/>
                </a:solidFill>
              </a:rPr>
              <a:t>2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endParaRPr lang="en-GB" sz="2400" dirty="0" smtClean="0">
              <a:solidFill>
                <a:schemeClr val="accent2"/>
              </a:solidFill>
            </a:endParaRPr>
          </a:p>
          <a:p>
            <a:r>
              <a:rPr lang="en-GB" sz="2200" dirty="0" smtClean="0">
                <a:solidFill>
                  <a:schemeClr val="accent2"/>
                </a:solidFill>
              </a:rPr>
              <a:t> Further benefits are realised from this strategy</a:t>
            </a:r>
          </a:p>
          <a:p>
            <a:pPr lvl="2"/>
            <a:r>
              <a:rPr lang="en-GB" sz="2200" dirty="0" smtClean="0">
                <a:solidFill>
                  <a:schemeClr val="accent2"/>
                </a:solidFill>
              </a:rPr>
              <a:t>Extends the life of plant &amp; infrastructure</a:t>
            </a:r>
          </a:p>
          <a:p>
            <a:pPr lvl="2"/>
            <a:r>
              <a:rPr lang="en-GB" sz="2200" dirty="0" smtClean="0">
                <a:solidFill>
                  <a:schemeClr val="accent2"/>
                </a:solidFill>
              </a:rPr>
              <a:t>Reduces maintenance costs</a:t>
            </a:r>
          </a:p>
          <a:p>
            <a:pPr lvl="2"/>
            <a:r>
              <a:rPr lang="en-GB" sz="2200" dirty="0" smtClean="0">
                <a:solidFill>
                  <a:schemeClr val="accent2"/>
                </a:solidFill>
              </a:rPr>
              <a:t>Results in fewer service failures</a:t>
            </a:r>
          </a:p>
          <a:p>
            <a:pPr lvl="2"/>
            <a:r>
              <a:rPr lang="en-GB" sz="2200" dirty="0" smtClean="0">
                <a:solidFill>
                  <a:schemeClr val="accent2"/>
                </a:solidFill>
              </a:rPr>
              <a:t>Engages with staff and students</a:t>
            </a:r>
          </a:p>
          <a:p>
            <a:pPr lvl="2"/>
            <a:r>
              <a:rPr lang="en-GB" sz="2200" dirty="0" smtClean="0">
                <a:solidFill>
                  <a:schemeClr val="accent2"/>
                </a:solidFill>
              </a:rPr>
              <a:t>Provides skills and awareness to FM staff</a:t>
            </a:r>
          </a:p>
          <a:p>
            <a:pPr lvl="3"/>
            <a:endParaRPr lang="en-GB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CMP – the benefit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000" dirty="0" smtClean="0">
                <a:solidFill>
                  <a:schemeClr val="accent2"/>
                </a:solidFill>
              </a:rPr>
              <a:t>Carbon Management Plan – </a:t>
            </a:r>
          </a:p>
          <a:p>
            <a:pPr algn="ctr">
              <a:buNone/>
            </a:pPr>
            <a:r>
              <a:rPr lang="en-GB" sz="4000" dirty="0" smtClean="0">
                <a:solidFill>
                  <a:schemeClr val="accent2"/>
                </a:solidFill>
              </a:rPr>
              <a:t>How are we doing?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2"/>
                </a:solidFill>
              </a:rPr>
              <a:t>CMP - how are we doing?</a:t>
            </a:r>
            <a:br>
              <a:rPr lang="en-GB" sz="3600" dirty="0" smtClean="0">
                <a:solidFill>
                  <a:schemeClr val="accent2"/>
                </a:solidFill>
              </a:rPr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683568" y="1628800"/>
          <a:ext cx="77768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Most importantly how are we achieving our Carbon Reductions</a:t>
            </a:r>
            <a:endParaRPr lang="en-GB" sz="2400" dirty="0">
              <a:solidFill>
                <a:schemeClr val="accent2"/>
              </a:solidFill>
            </a:endParaRPr>
          </a:p>
        </p:txBody>
      </p:sp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3275856" y="1484784"/>
            <a:ext cx="5399832" cy="4823941"/>
            <a:chOff x="1133" y="0"/>
            <a:chExt cx="4272" cy="42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269" y="1229"/>
              <a:ext cx="2136" cy="2136"/>
              <a:chOff x="3269" y="1236"/>
              <a:chExt cx="2136" cy="2136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46" y="1357"/>
                <a:ext cx="1968" cy="1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17" name="Picture 5" descr="technolog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69" y="1236"/>
                <a:ext cx="2136" cy="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3617" y="1664"/>
                <a:ext cx="1477" cy="7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Building Management</a:t>
                </a: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406" y="0"/>
              <a:ext cx="2127" cy="2127"/>
              <a:chOff x="1406" y="7"/>
              <a:chExt cx="2127" cy="2127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95" y="109"/>
                <a:ext cx="1968" cy="1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14" name="Picture 9" descr="peopl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06" y="7"/>
                <a:ext cx="2127" cy="2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1757" y="288"/>
                <a:ext cx="1477" cy="6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Academic Community</a:t>
                </a: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133" y="2127"/>
              <a:ext cx="2136" cy="2136"/>
              <a:chOff x="1042" y="2119"/>
              <a:chExt cx="2136" cy="2136"/>
            </a:xfrm>
          </p:grpSpPr>
          <p:pic>
            <p:nvPicPr>
              <p:cNvPr id="10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23" y="2214"/>
                <a:ext cx="1968" cy="1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11" name="Picture 13" descr="info-syste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42" y="2119"/>
                <a:ext cx="2136" cy="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1295" y="2762"/>
                <a:ext cx="1477" cy="7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</a:rPr>
                  <a:t>Maintenance </a:t>
                </a:r>
                <a:r>
                  <a:rPr lang="en-GB" sz="2400" dirty="0">
                    <a:solidFill>
                      <a:schemeClr val="bg1"/>
                    </a:solidFill>
                  </a:rPr>
                  <a:t>Services</a:t>
                </a:r>
              </a:p>
            </p:txBody>
          </p:sp>
        </p:grp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 rot="1995117">
              <a:off x="2921" y="1432"/>
              <a:ext cx="722" cy="418"/>
            </a:xfrm>
            <a:prstGeom prst="leftRightArrow">
              <a:avLst>
                <a:gd name="adj1" fmla="val 47435"/>
                <a:gd name="adj2" fmla="val 6871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 algn="ctr">
              <a:solidFill>
                <a:srgbClr val="CCFF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 rot="16511423">
              <a:off x="1875" y="1969"/>
              <a:ext cx="836" cy="322"/>
            </a:xfrm>
            <a:prstGeom prst="leftRightArrow">
              <a:avLst>
                <a:gd name="adj1" fmla="val 47435"/>
                <a:gd name="adj2" fmla="val 6871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 algn="ctr">
              <a:solidFill>
                <a:srgbClr val="CCFFCC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0" name="AutoShape 15"/>
          <p:cNvSpPr>
            <a:spLocks noChangeArrowheads="1"/>
          </p:cNvSpPr>
          <p:nvPr/>
        </p:nvSpPr>
        <p:spPr bwMode="auto">
          <a:xfrm rot="20071100">
            <a:off x="5345365" y="4336710"/>
            <a:ext cx="978266" cy="468904"/>
          </a:xfrm>
          <a:prstGeom prst="leftRightArrow">
            <a:avLst>
              <a:gd name="adj1" fmla="val 47435"/>
              <a:gd name="adj2" fmla="val 68710"/>
            </a:avLst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lin ang="2700000" scaled="1"/>
          </a:gradFill>
          <a:ln w="9525" algn="ctr">
            <a:solidFill>
              <a:srgbClr val="CCFF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3286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GB" sz="4000" b="1" kern="0" dirty="0">
                <a:solidFill>
                  <a:schemeClr val="accent2"/>
                </a:solidFill>
                <a:latin typeface="+mn-lt"/>
              </a:rPr>
              <a:t>TOGETHER</a:t>
            </a:r>
            <a:r>
              <a:rPr lang="en-GB" kern="0" dirty="0">
                <a:solidFill>
                  <a:srgbClr val="003366"/>
                </a:solidFill>
                <a:latin typeface="+mn-lt"/>
              </a:rPr>
              <a:t>			</a:t>
            </a:r>
            <a:endParaRPr lang="en-GB" b="1" u="sng" kern="0" dirty="0">
              <a:solidFill>
                <a:srgbClr val="0033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Key Messages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12776"/>
            <a:ext cx="8207375" cy="4824536"/>
          </a:xfrm>
        </p:spPr>
        <p:txBody>
          <a:bodyPr/>
          <a:lstStyle/>
          <a:p>
            <a:pPr>
              <a:buNone/>
            </a:pPr>
            <a:endParaRPr lang="en-GB" sz="800" dirty="0" smtClean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000" dirty="0" smtClean="0">
                <a:solidFill>
                  <a:schemeClr val="accent2"/>
                </a:solidFill>
              </a:rPr>
              <a:t>Engagement with the HE or FE academic community is essential if your CMP is to succeed.</a:t>
            </a:r>
          </a:p>
          <a:p>
            <a:pPr>
              <a:spcAft>
                <a:spcPts val="1200"/>
              </a:spcAft>
            </a:pPr>
            <a:r>
              <a:rPr lang="en-GB" sz="3000" dirty="0" smtClean="0">
                <a:solidFill>
                  <a:schemeClr val="accent2"/>
                </a:solidFill>
              </a:rPr>
              <a:t>Continuous optimisation of plant &amp; services has the potential to save significant amounts of carbon.</a:t>
            </a:r>
          </a:p>
          <a:p>
            <a:pPr>
              <a:spcAft>
                <a:spcPts val="1200"/>
              </a:spcAft>
            </a:pPr>
            <a:r>
              <a:rPr lang="en-GB" sz="3000" dirty="0" smtClean="0">
                <a:solidFill>
                  <a:schemeClr val="accent2"/>
                </a:solidFill>
              </a:rPr>
              <a:t>Opportunities can be delivered without compromising academic safety and are often no or low cost.</a:t>
            </a:r>
            <a:endParaRPr lang="en-GB" sz="3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Your next steps – making the most of your EAUC Membership…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341526"/>
            <a:ext cx="8207375" cy="4824536"/>
          </a:xfrm>
        </p:spPr>
        <p:txBody>
          <a:bodyPr/>
          <a:lstStyle/>
          <a:p>
            <a:r>
              <a:rPr lang="en-GB" sz="2000" dirty="0" smtClean="0">
                <a:solidFill>
                  <a:srgbClr val="562689"/>
                </a:solidFill>
              </a:rPr>
              <a:t>Resources </a:t>
            </a:r>
            <a:endParaRPr lang="en-GB" sz="2000" dirty="0">
              <a:solidFill>
                <a:srgbClr val="562689"/>
              </a:solidFill>
            </a:endParaRPr>
          </a:p>
          <a:p>
            <a:pPr lvl="1">
              <a:buClr>
                <a:srgbClr val="562689"/>
              </a:buClr>
              <a:buFont typeface="Arial" pitchFamily="34" charset="0"/>
              <a:buChar char="•"/>
            </a:pPr>
            <a:r>
              <a:rPr lang="en-GB" sz="1800" dirty="0" smtClean="0"/>
              <a:t>visit </a:t>
            </a:r>
            <a:r>
              <a:rPr lang="en-GB" sz="1800" dirty="0"/>
              <a:t>the </a:t>
            </a:r>
            <a:r>
              <a:rPr lang="en-GB" sz="1800" dirty="0" smtClean="0"/>
              <a:t>dedicated carbon EAUC resource bank sections</a:t>
            </a:r>
          </a:p>
          <a:p>
            <a:pPr lvl="1">
              <a:buClr>
                <a:srgbClr val="562689"/>
              </a:buClr>
              <a:buFont typeface="Arial" pitchFamily="34" charset="0"/>
              <a:buChar char="•"/>
            </a:pPr>
            <a:r>
              <a:rPr lang="en-GB" sz="1800" dirty="0"/>
              <a:t>v</a:t>
            </a:r>
            <a:r>
              <a:rPr lang="en-GB" sz="1800" dirty="0" smtClean="0"/>
              <a:t>isit </a:t>
            </a:r>
            <a:r>
              <a:rPr lang="en-GB" sz="1800" dirty="0"/>
              <a:t>the </a:t>
            </a:r>
            <a:r>
              <a:rPr lang="en-GB" sz="1800" dirty="0" smtClean="0"/>
              <a:t>carbon reduction section </a:t>
            </a:r>
            <a:r>
              <a:rPr lang="en-GB" sz="1800" dirty="0"/>
              <a:t>of SORTED – the online resource for sustainability in the Learning and Skills </a:t>
            </a:r>
            <a:r>
              <a:rPr lang="en-GB" sz="1800" dirty="0" smtClean="0"/>
              <a:t>sector</a:t>
            </a:r>
          </a:p>
          <a:p>
            <a:r>
              <a:rPr lang="en-GB" sz="2000" dirty="0" smtClean="0">
                <a:solidFill>
                  <a:srgbClr val="562689"/>
                </a:solidFill>
              </a:rPr>
              <a:t>Networks - </a:t>
            </a:r>
            <a:r>
              <a:rPr lang="en-GB" sz="2000" dirty="0" smtClean="0"/>
              <a:t>join our Carbon </a:t>
            </a:r>
            <a:r>
              <a:rPr lang="en-GB" sz="2000" dirty="0"/>
              <a:t>Intensive Research Colleges and Universities </a:t>
            </a:r>
            <a:r>
              <a:rPr lang="en-GB" sz="2000" dirty="0" smtClean="0"/>
              <a:t>Community of </a:t>
            </a:r>
            <a:r>
              <a:rPr lang="en-GB" sz="2000" dirty="0"/>
              <a:t>Practice </a:t>
            </a:r>
            <a:r>
              <a:rPr lang="en-GB" sz="2000" dirty="0" smtClean="0"/>
              <a:t>- for </a:t>
            </a:r>
            <a:r>
              <a:rPr lang="en-GB" sz="2000" dirty="0"/>
              <a:t>Colleges and Universities that undertake carbon intensive research </a:t>
            </a:r>
          </a:p>
          <a:p>
            <a:pPr lvl="1">
              <a:buClr>
                <a:srgbClr val="562689"/>
              </a:buClr>
              <a:buFont typeface="Arial" pitchFamily="34" charset="0"/>
              <a:buChar char="•"/>
            </a:pPr>
            <a:r>
              <a:rPr lang="en-GB" sz="1600" dirty="0" smtClean="0"/>
              <a:t>Find out more about this group at 5pm today – see programme for details</a:t>
            </a:r>
          </a:p>
          <a:p>
            <a:r>
              <a:rPr lang="en-GB" sz="2000" dirty="0" smtClean="0">
                <a:solidFill>
                  <a:srgbClr val="562689"/>
                </a:solidFill>
              </a:rPr>
              <a:t>Recognition - </a:t>
            </a:r>
            <a:r>
              <a:rPr lang="en-GB" sz="2000" dirty="0"/>
              <a:t>w</a:t>
            </a:r>
            <a:r>
              <a:rPr lang="en-GB" sz="2000" dirty="0" smtClean="0"/>
              <a:t>ant recognition for your carbon reduction initiatives – enter the 2012 Green Gown Awards carbon reduction category. Entries open summer 2012</a:t>
            </a:r>
          </a:p>
          <a:p>
            <a:r>
              <a:rPr lang="en-GB" sz="2000" dirty="0" smtClean="0">
                <a:solidFill>
                  <a:srgbClr val="562689"/>
                </a:solidFill>
              </a:rPr>
              <a:t>Measure and improve </a:t>
            </a:r>
            <a:r>
              <a:rPr lang="en-GB" sz="2000" dirty="0" smtClean="0">
                <a:solidFill>
                  <a:srgbClr val="E17A1D"/>
                </a:solidFill>
              </a:rPr>
              <a:t>- </a:t>
            </a:r>
            <a:r>
              <a:rPr lang="en-GB" sz="2000" dirty="0" smtClean="0"/>
              <a:t>sign up to </a:t>
            </a:r>
            <a:r>
              <a:rPr lang="en-GB" sz="2000" dirty="0" err="1" smtClean="0"/>
              <a:t>LiFE</a:t>
            </a:r>
            <a:r>
              <a:rPr lang="en-GB" sz="2000" dirty="0" smtClean="0"/>
              <a:t> – </a:t>
            </a:r>
            <a:r>
              <a:rPr lang="en-GB" sz="2000" dirty="0" smtClean="0">
                <a:hlinkClick r:id="rId2"/>
              </a:rPr>
              <a:t>www.thelifeindex.org.uk</a:t>
            </a:r>
            <a:r>
              <a:rPr lang="en-GB" sz="2000" dirty="0" smtClean="0"/>
              <a:t>. EAUC Members receive a significant discount</a:t>
            </a:r>
          </a:p>
          <a:p>
            <a:pPr lvl="1">
              <a:buClr>
                <a:srgbClr val="562689"/>
              </a:buClr>
              <a:buFont typeface="Arial" pitchFamily="34" charset="0"/>
              <a:buChar char="•"/>
            </a:pPr>
            <a:r>
              <a:rPr lang="en-GB" sz="1800" dirty="0" err="1" smtClean="0"/>
              <a:t>LiFE</a:t>
            </a:r>
            <a:r>
              <a:rPr lang="en-GB" sz="1800" dirty="0" smtClean="0"/>
              <a:t> </a:t>
            </a:r>
            <a:r>
              <a:rPr lang="en-GB" sz="1800" smtClean="0"/>
              <a:t>offers dedicated </a:t>
            </a:r>
            <a:r>
              <a:rPr lang="en-GB" sz="1800" dirty="0" smtClean="0"/>
              <a:t>‘resource efficiency and waste’ and ‘utilities’ frameworks for implementation </a:t>
            </a:r>
            <a:endParaRPr lang="en-GB" sz="1800" dirty="0"/>
          </a:p>
          <a:p>
            <a:pPr marL="0" indent="0">
              <a:buNone/>
            </a:pPr>
            <a:endParaRPr lang="en-GB" sz="500" dirty="0" smtClean="0"/>
          </a:p>
          <a:p>
            <a:pPr marL="0" indent="0" algn="ctr">
              <a:buNone/>
            </a:pPr>
            <a:r>
              <a:rPr lang="en-GB" sz="2200" b="1" dirty="0" smtClean="0">
                <a:solidFill>
                  <a:srgbClr val="562689"/>
                </a:solidFill>
              </a:rPr>
              <a:t>Membership </a:t>
            </a:r>
            <a:r>
              <a:rPr lang="en-GB" sz="2200" b="1" dirty="0">
                <a:solidFill>
                  <a:srgbClr val="562689"/>
                </a:solidFill>
              </a:rPr>
              <a:t>matters at www.eauc.org.uk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xmlns="" val="6579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2"/>
                </a:solidFill>
              </a:rPr>
              <a:t>Carbon Management Plan</a:t>
            </a:r>
            <a:br>
              <a:rPr lang="en-GB" sz="3600" dirty="0" smtClean="0">
                <a:solidFill>
                  <a:schemeClr val="accent2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7" y="1556792"/>
            <a:ext cx="8280152" cy="4752528"/>
          </a:xfrm>
        </p:spPr>
        <p:txBody>
          <a:bodyPr/>
          <a:lstStyle/>
          <a:p>
            <a:pPr marL="355600" indent="-355600" algn="ctr">
              <a:buNone/>
            </a:pPr>
            <a:r>
              <a:rPr lang="en-GB" sz="2200" b="1" dirty="0" smtClean="0">
                <a:solidFill>
                  <a:schemeClr val="accent2"/>
                </a:solidFill>
              </a:rPr>
              <a:t>Emissions and Costs</a:t>
            </a:r>
            <a:endParaRPr lang="en-GB" sz="2200" u="sng" dirty="0" smtClean="0">
              <a:solidFill>
                <a:schemeClr val="accent2"/>
              </a:solidFill>
            </a:endParaRPr>
          </a:p>
          <a:p>
            <a:pPr marL="355600" indent="-355600">
              <a:buNone/>
            </a:pPr>
            <a:endParaRPr lang="en-GB" sz="2000" u="sng" dirty="0" smtClean="0">
              <a:solidFill>
                <a:schemeClr val="accent2"/>
              </a:solidFill>
            </a:endParaRPr>
          </a:p>
          <a:p>
            <a:pPr marL="355600" indent="-355600" algn="ctr">
              <a:buNone/>
            </a:pPr>
            <a:r>
              <a:rPr lang="en-GB" sz="2200" dirty="0" smtClean="0">
                <a:solidFill>
                  <a:schemeClr val="accent2"/>
                </a:solidFill>
              </a:rPr>
              <a:t>In </a:t>
            </a:r>
            <a:r>
              <a:rPr lang="en-GB" sz="2200" b="1" dirty="0" smtClean="0">
                <a:solidFill>
                  <a:schemeClr val="accent2"/>
                </a:solidFill>
              </a:rPr>
              <a:t>2008/09</a:t>
            </a:r>
            <a:r>
              <a:rPr lang="en-GB" sz="2200" dirty="0" smtClean="0">
                <a:solidFill>
                  <a:schemeClr val="accent2"/>
                </a:solidFill>
              </a:rPr>
              <a:t>, Imperial College’s carbon footprint resulting from electricity, gas, steam and oil used in its buildings, owned vehicles, waste and water was </a:t>
            </a:r>
            <a:r>
              <a:rPr lang="en-GB" sz="2000" dirty="0" smtClean="0">
                <a:solidFill>
                  <a:schemeClr val="accent2"/>
                </a:solidFill>
              </a:rPr>
              <a:t>	</a:t>
            </a:r>
          </a:p>
          <a:p>
            <a:pPr marL="355600" indent="-355600">
              <a:buNone/>
            </a:pPr>
            <a:endParaRPr lang="en-GB" sz="1000" dirty="0" smtClean="0"/>
          </a:p>
          <a:p>
            <a:pPr marL="355600" indent="-355600" algn="ctr">
              <a:buNone/>
            </a:pPr>
            <a:r>
              <a:rPr lang="en-GB" sz="2200" b="1" dirty="0" smtClean="0">
                <a:solidFill>
                  <a:srgbClr val="538022"/>
                </a:solidFill>
              </a:rPr>
              <a:t>84,026 tonnes of CO</a:t>
            </a:r>
            <a:r>
              <a:rPr lang="en-GB" sz="2200" b="1" baseline="-25000" dirty="0" smtClean="0">
                <a:solidFill>
                  <a:srgbClr val="538022"/>
                </a:solidFill>
              </a:rPr>
              <a:t>2</a:t>
            </a:r>
          </a:p>
          <a:p>
            <a:pPr marL="355600" indent="-355600"/>
            <a:endParaRPr lang="en-GB" sz="1000" dirty="0" smtClean="0"/>
          </a:p>
          <a:p>
            <a:pPr marL="355600" indent="-355600" algn="ctr">
              <a:buNone/>
            </a:pPr>
            <a:r>
              <a:rPr lang="en-GB" sz="2200" dirty="0" smtClean="0">
                <a:solidFill>
                  <a:schemeClr val="accent2"/>
                </a:solidFill>
              </a:rPr>
              <a:t>Our energy costs associated with these emissions was circa </a:t>
            </a:r>
            <a:endParaRPr lang="en-GB" sz="2200" b="1" dirty="0" smtClean="0">
              <a:solidFill>
                <a:schemeClr val="accent2"/>
              </a:solidFill>
            </a:endParaRPr>
          </a:p>
          <a:p>
            <a:pPr marL="355600" indent="-355600" algn="ctr">
              <a:buNone/>
            </a:pPr>
            <a:r>
              <a:rPr lang="en-GB" sz="2200" b="1" dirty="0" smtClean="0">
                <a:solidFill>
                  <a:srgbClr val="538022"/>
                </a:solidFill>
              </a:rPr>
              <a:t>£16.9 million</a:t>
            </a:r>
          </a:p>
          <a:p>
            <a:pPr marL="355600" indent="-355600">
              <a:buNone/>
            </a:pPr>
            <a:endParaRPr lang="en-GB" sz="1000" dirty="0" smtClean="0">
              <a:solidFill>
                <a:schemeClr val="accent2"/>
              </a:solidFill>
            </a:endParaRPr>
          </a:p>
          <a:p>
            <a:pPr marL="355600" indent="-355600" algn="ctr">
              <a:buNone/>
            </a:pPr>
            <a:r>
              <a:rPr lang="en-GB" sz="2200" dirty="0" smtClean="0">
                <a:solidFill>
                  <a:schemeClr val="accent2"/>
                </a:solidFill>
              </a:rPr>
              <a:t>Nearly 70% of this energy cost and emissions are produced at our South Kensington campus.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Carbon Management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064127" cy="4752528"/>
          </a:xfrm>
        </p:spPr>
        <p:txBody>
          <a:bodyPr/>
          <a:lstStyle/>
          <a:p>
            <a:pPr algn="ctr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Working with the Carbon Trust we implemented our plan in 2009/2010 academic year</a:t>
            </a:r>
          </a:p>
          <a:p>
            <a:pPr algn="ctr"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2008/09 is our “Baseline Year” against which we benchmark performance within the Plan.</a:t>
            </a:r>
          </a:p>
          <a:p>
            <a:pPr lvl="1" algn="ctr"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 lvl="1" algn="ctr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84,026 </a:t>
            </a:r>
            <a:r>
              <a:rPr lang="en-GB" sz="2400" dirty="0" smtClean="0">
                <a:solidFill>
                  <a:schemeClr val="accent2"/>
                </a:solidFill>
              </a:rPr>
              <a:t>tCO2 over 5 years to </a:t>
            </a:r>
            <a:r>
              <a:rPr lang="en-GB" sz="2400" b="1" dirty="0" smtClean="0">
                <a:solidFill>
                  <a:schemeClr val="accent2"/>
                </a:solidFill>
              </a:rPr>
              <a:t>67,221</a:t>
            </a:r>
            <a:r>
              <a:rPr lang="en-GB" sz="2400" dirty="0" smtClean="0">
                <a:solidFill>
                  <a:schemeClr val="accent2"/>
                </a:solidFill>
              </a:rPr>
              <a:t> tCO2</a:t>
            </a:r>
          </a:p>
          <a:p>
            <a:pPr lvl="1" algn="ctr"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pPr lvl="1" algn="ctr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Within the plan we identified 24 Carbon Reduction projects which potentially could save a total of </a:t>
            </a:r>
            <a:r>
              <a:rPr lang="en-GB" sz="2400" b="1" u="sng" dirty="0" smtClean="0">
                <a:solidFill>
                  <a:schemeClr val="accent2"/>
                </a:solidFill>
              </a:rPr>
              <a:t>17,443</a:t>
            </a:r>
            <a:r>
              <a:rPr lang="en-GB" sz="2400" b="1" dirty="0" smtClean="0">
                <a:solidFill>
                  <a:schemeClr val="accent2"/>
                </a:solidFill>
              </a:rPr>
              <a:t> </a:t>
            </a:r>
            <a:r>
              <a:rPr lang="en-GB" sz="2400" dirty="0" smtClean="0">
                <a:solidFill>
                  <a:schemeClr val="accent2"/>
                </a:solidFill>
              </a:rPr>
              <a:t>tCO2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Carbon Management Plan</a:t>
            </a:r>
            <a:endParaRPr lang="en-GB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468313" y="1557338"/>
          <a:ext cx="8207375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2"/>
                </a:solidFill>
              </a:rPr>
              <a:t>CMP opportunities identified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ext Box 4"/>
          <p:cNvSpPr>
            <a:spLocks noGrp="1" noChangeArrowheads="1"/>
          </p:cNvSpPr>
          <p:nvPr>
            <p:ph sz="quarter" idx="13"/>
          </p:nvPr>
        </p:nvSpPr>
        <p:spPr>
          <a:xfrm>
            <a:off x="468313" y="1412776"/>
            <a:ext cx="8207375" cy="4896544"/>
          </a:xfrm>
        </p:spPr>
        <p:txBody>
          <a:bodyPr/>
          <a:lstStyle/>
          <a:p>
            <a:pPr marL="355600" indent="-355600" algn="ctr">
              <a:buFontTx/>
              <a:buNone/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We identified 24 Carbon Reduction projects in the plan to be delivered out over it’s 5 years – these opportunities that could save a total of </a:t>
            </a:r>
            <a:r>
              <a:rPr lang="en-GB" sz="2000" b="1" u="sng" dirty="0" smtClean="0">
                <a:solidFill>
                  <a:schemeClr val="accent2"/>
                </a:solidFill>
              </a:rPr>
              <a:t>17,443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tCO2</a:t>
            </a:r>
          </a:p>
          <a:p>
            <a:pPr marL="355600" indent="-355600" algn="ctr">
              <a:buFontTx/>
              <a:buNone/>
              <a:defRPr/>
            </a:pPr>
            <a:endParaRPr lang="en-GB" sz="1100" dirty="0" smtClean="0">
              <a:solidFill>
                <a:schemeClr val="accent2"/>
              </a:solidFill>
            </a:endParaRPr>
          </a:p>
          <a:p>
            <a:pPr marL="355600" indent="-355600" algn="ctr">
              <a:buFontTx/>
              <a:buNone/>
              <a:defRPr/>
            </a:pPr>
            <a:endParaRPr lang="en-GB" sz="1400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en-GB" sz="1400" dirty="0" smtClean="0">
              <a:solidFill>
                <a:srgbClr val="009999"/>
              </a:solidFill>
            </a:endParaRPr>
          </a:p>
        </p:txBody>
      </p:sp>
      <p:pic>
        <p:nvPicPr>
          <p:cNvPr id="5" name="Picture 4" descr="CMP Project 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8375212" cy="360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Project’s potential CO</a:t>
            </a:r>
            <a:r>
              <a:rPr lang="en-GB" sz="2400" dirty="0" smtClean="0">
                <a:solidFill>
                  <a:schemeClr val="accent2"/>
                </a:solidFill>
              </a:rPr>
              <a:t>2 </a:t>
            </a:r>
            <a:r>
              <a:rPr lang="en-GB" sz="3200" dirty="0" smtClean="0">
                <a:solidFill>
                  <a:schemeClr val="accent2"/>
                </a:solidFill>
              </a:rPr>
              <a:t>savings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239622" name="Object 6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899592" y="1484783"/>
          <a:ext cx="7200800" cy="4898819"/>
        </p:xfrm>
        <a:graphic>
          <a:graphicData uri="http://schemas.openxmlformats.org/presentationml/2006/ole">
            <p:oleObj spid="_x0000_s1028" name="Chart" r:id="rId3" imgW="6267450" imgH="4352925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41277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2"/>
                </a:solidFill>
              </a:rPr>
              <a:t>Many of these opportunities will be relevant in both HE and FE environments</a:t>
            </a:r>
            <a:endParaRPr lang="en-GB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Managing the CMP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1981200" y="2420888"/>
            <a:ext cx="1727200" cy="287337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/>
              <a:t>Council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1981200" y="2924125"/>
            <a:ext cx="1727200" cy="287338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/>
              <a:t>Audit Committee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1981200" y="3428950"/>
            <a:ext cx="1727200" cy="287338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/>
              <a:t>Management Board</a:t>
            </a: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1655763" y="3933775"/>
            <a:ext cx="2376487" cy="287338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/>
              <a:t>Health &amp; Safety Committee</a:t>
            </a: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1258888" y="4437013"/>
            <a:ext cx="3168650" cy="287337"/>
          </a:xfrm>
          <a:prstGeom prst="flowChartAlternateProcess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 dirty="0"/>
              <a:t>Carbon Management Steering Board</a:t>
            </a:r>
          </a:p>
        </p:txBody>
      </p:sp>
      <p:cxnSp>
        <p:nvCxnSpPr>
          <p:cNvPr id="9" name="AutoShape 26"/>
          <p:cNvCxnSpPr>
            <a:cxnSpLocks noChangeShapeType="1"/>
            <a:stCxn id="4" idx="2"/>
            <a:endCxn id="5" idx="0"/>
          </p:cNvCxnSpPr>
          <p:nvPr/>
        </p:nvCxnSpPr>
        <p:spPr bwMode="auto">
          <a:xfrm>
            <a:off x="2844800" y="2708225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076056" y="4437062"/>
            <a:ext cx="3600400" cy="301166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 smtClean="0"/>
              <a:t>Facilities &amp; Property Project Management  Team</a:t>
            </a:r>
            <a:endParaRPr lang="en-GB" sz="1400" dirty="0"/>
          </a:p>
        </p:txBody>
      </p:sp>
      <p:cxnSp>
        <p:nvCxnSpPr>
          <p:cNvPr id="11" name="AutoShape 28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2844800" y="3211463"/>
            <a:ext cx="0" cy="217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AutoShape 29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2844800" y="3716288"/>
            <a:ext cx="0" cy="217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31"/>
          <p:cNvCxnSpPr>
            <a:cxnSpLocks noChangeShapeType="1"/>
            <a:stCxn id="7" idx="2"/>
            <a:endCxn id="8" idx="0"/>
          </p:cNvCxnSpPr>
          <p:nvPr/>
        </p:nvCxnSpPr>
        <p:spPr bwMode="auto">
          <a:xfrm flipH="1">
            <a:off x="2843213" y="4221113"/>
            <a:ext cx="1587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5724128" y="5805264"/>
            <a:ext cx="2289175" cy="287338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 smtClean="0"/>
              <a:t>Projects</a:t>
            </a:r>
            <a:endParaRPr lang="en-GB" sz="1400" dirty="0"/>
          </a:p>
        </p:txBody>
      </p:sp>
      <p:cxnSp>
        <p:nvCxnSpPr>
          <p:cNvPr id="15" name="AutoShape 33"/>
          <p:cNvCxnSpPr>
            <a:cxnSpLocks noChangeShapeType="1"/>
            <a:stCxn id="8" idx="3"/>
          </p:cNvCxnSpPr>
          <p:nvPr/>
        </p:nvCxnSpPr>
        <p:spPr bwMode="auto">
          <a:xfrm>
            <a:off x="4427538" y="4580682"/>
            <a:ext cx="648518" cy="79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16" name="AutoShape 34"/>
          <p:cNvCxnSpPr>
            <a:cxnSpLocks noChangeShapeType="1"/>
          </p:cNvCxnSpPr>
          <p:nvPr/>
        </p:nvCxnSpPr>
        <p:spPr bwMode="auto">
          <a:xfrm>
            <a:off x="6804248" y="5445224"/>
            <a:ext cx="0" cy="3600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AutoShape 35"/>
          <p:cNvSpPr>
            <a:spLocks noChangeArrowheads="1"/>
          </p:cNvSpPr>
          <p:nvPr/>
        </p:nvSpPr>
        <p:spPr bwMode="auto">
          <a:xfrm>
            <a:off x="4860032" y="5157142"/>
            <a:ext cx="3816424" cy="293696"/>
          </a:xfrm>
          <a:prstGeom prst="flowChartAlternate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/>
              <a:t>Head of Energy &amp; Environmental Management</a:t>
            </a:r>
          </a:p>
        </p:txBody>
      </p:sp>
      <p:cxnSp>
        <p:nvCxnSpPr>
          <p:cNvPr id="18" name="AutoShape 36"/>
          <p:cNvCxnSpPr>
            <a:cxnSpLocks noChangeShapeType="1"/>
          </p:cNvCxnSpPr>
          <p:nvPr/>
        </p:nvCxnSpPr>
        <p:spPr bwMode="auto">
          <a:xfrm>
            <a:off x="6804248" y="4725094"/>
            <a:ext cx="0" cy="4320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36"/>
          <p:cNvCxnSpPr>
            <a:cxnSpLocks noChangeShapeType="1"/>
          </p:cNvCxnSpPr>
          <p:nvPr/>
        </p:nvCxnSpPr>
        <p:spPr bwMode="auto">
          <a:xfrm>
            <a:off x="2843808" y="4725094"/>
            <a:ext cx="0" cy="5760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/>
          </a:ln>
        </p:spPr>
      </p:cxnSp>
      <p:cxnSp>
        <p:nvCxnSpPr>
          <p:cNvPr id="20" name="AutoShape 36"/>
          <p:cNvCxnSpPr>
            <a:cxnSpLocks noChangeShapeType="1"/>
          </p:cNvCxnSpPr>
          <p:nvPr/>
        </p:nvCxnSpPr>
        <p:spPr bwMode="auto">
          <a:xfrm>
            <a:off x="2843808" y="5301158"/>
            <a:ext cx="20162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Rectangle 20"/>
          <p:cNvSpPr/>
          <p:nvPr/>
        </p:nvSpPr>
        <p:spPr>
          <a:xfrm>
            <a:off x="395536" y="134076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>
              <a:buFontTx/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CMP progress is reported to and overviewed every two months, by the College </a:t>
            </a:r>
          </a:p>
          <a:p>
            <a:pPr marL="355600" indent="-355600" algn="ctr">
              <a:buFontTx/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‘Carbon Management Steering Board’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Managing the CMP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accent2"/>
                </a:solidFill>
              </a:rPr>
              <a:t>Within each </a:t>
            </a:r>
            <a:r>
              <a:rPr lang="en-GB" sz="2400" i="1" dirty="0" smtClean="0">
                <a:solidFill>
                  <a:schemeClr val="accent2"/>
                </a:solidFill>
              </a:rPr>
              <a:t>“opportunities work package”, </a:t>
            </a:r>
            <a:r>
              <a:rPr lang="en-GB" sz="2400" dirty="0" smtClean="0">
                <a:solidFill>
                  <a:schemeClr val="accent2"/>
                </a:solidFill>
              </a:rPr>
              <a:t>projects are suggested and a benefit analysis is undertaken</a:t>
            </a:r>
            <a:r>
              <a:rPr lang="en-GB" sz="2400" i="1" dirty="0" smtClean="0">
                <a:solidFill>
                  <a:schemeClr val="accent2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accent2"/>
                </a:solidFill>
              </a:rPr>
              <a:t>Projects can be identified by our Energy &amp; Environmental Team, Building Managers or any staff or student.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accent2"/>
                </a:solidFill>
              </a:rPr>
              <a:t>Each project is reviewed and approved by the Facilities &amp; Property Project Management Team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accent2"/>
                </a:solidFill>
              </a:rPr>
              <a:t>Funding (where required) is allocated if the assessed benefits and payback is considered reasonable.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accent2"/>
                </a:solidFill>
              </a:rPr>
              <a:t>Savings are measured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9160</TotalTime>
  <Words>1088</Words>
  <Application>Microsoft Office PowerPoint</Application>
  <PresentationFormat>On-screen Show (4:3)</PresentationFormat>
  <Paragraphs>190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Chart</vt:lpstr>
      <vt:lpstr>Carbon Management Plans - achievements, maintenance and  the future </vt:lpstr>
      <vt:lpstr>Carbon Management Plans - achievements, maintenance and the future</vt:lpstr>
      <vt:lpstr>Carbon Management Plan </vt:lpstr>
      <vt:lpstr>Carbon Management Plan</vt:lpstr>
      <vt:lpstr>Carbon Management Plan</vt:lpstr>
      <vt:lpstr>CMP opportunities identified</vt:lpstr>
      <vt:lpstr>Project’s potential CO2 savings</vt:lpstr>
      <vt:lpstr>Managing the CMP</vt:lpstr>
      <vt:lpstr>Managing the CMP</vt:lpstr>
      <vt:lpstr>Building Trackers</vt:lpstr>
      <vt:lpstr>Achievements</vt:lpstr>
      <vt:lpstr>Continuous Commissioning</vt:lpstr>
      <vt:lpstr>ConCom Targets</vt:lpstr>
      <vt:lpstr>ConCom approach</vt:lpstr>
      <vt:lpstr>ConCom activities</vt:lpstr>
      <vt:lpstr>ConCom Case Study –  Flowers Building ‘Set-Backs’</vt:lpstr>
      <vt:lpstr>ConCon Case Study’ cont’d</vt:lpstr>
      <vt:lpstr>Flowers ‘Set-Back’ – Energy Profile</vt:lpstr>
      <vt:lpstr>Flowers ‘Set-Back’ –  CO2 Savings</vt:lpstr>
      <vt:lpstr>ConCom – the benefits </vt:lpstr>
      <vt:lpstr>CMP – the benefit</vt:lpstr>
      <vt:lpstr>CMP - how are we doing? </vt:lpstr>
      <vt:lpstr>Most importantly how are we achieving our Carbon Reductions</vt:lpstr>
      <vt:lpstr>Key Messages</vt:lpstr>
      <vt:lpstr>Your next steps – making the most of your EAUC Membership…</vt:lpstr>
    </vt:vector>
  </TitlesOfParts>
  <Company>University of Gloucestershire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GREEN, James</cp:lastModifiedBy>
  <cp:revision>78</cp:revision>
  <cp:lastPrinted>2012-01-09T11:11:14Z</cp:lastPrinted>
  <dcterms:created xsi:type="dcterms:W3CDTF">2012-01-05T13:50:36Z</dcterms:created>
  <dcterms:modified xsi:type="dcterms:W3CDTF">2012-04-02T13:07:13Z</dcterms:modified>
</cp:coreProperties>
</file>