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90" r:id="rId2"/>
    <p:sldId id="287" r:id="rId3"/>
    <p:sldId id="263" r:id="rId4"/>
    <p:sldId id="291" r:id="rId5"/>
    <p:sldId id="270" r:id="rId6"/>
    <p:sldId id="272" r:id="rId7"/>
    <p:sldId id="262" r:id="rId8"/>
    <p:sldId id="269" r:id="rId9"/>
    <p:sldId id="265" r:id="rId10"/>
    <p:sldId id="271" r:id="rId11"/>
    <p:sldId id="276" r:id="rId12"/>
    <p:sldId id="278" r:id="rId13"/>
    <p:sldId id="281" r:id="rId14"/>
    <p:sldId id="292" r:id="rId15"/>
    <p:sldId id="293" r:id="rId16"/>
    <p:sldId id="284" r:id="rId17"/>
    <p:sldId id="264" r:id="rId18"/>
    <p:sldId id="274" r:id="rId19"/>
    <p:sldId id="277" r:id="rId20"/>
    <p:sldId id="297" r:id="rId21"/>
    <p:sldId id="275" r:id="rId22"/>
    <p:sldId id="294" r:id="rId23"/>
    <p:sldId id="295" r:id="rId24"/>
    <p:sldId id="282" r:id="rId25"/>
    <p:sldId id="267" r:id="rId26"/>
    <p:sldId id="268" r:id="rId27"/>
    <p:sldId id="280" r:id="rId28"/>
    <p:sldId id="296" r:id="rId29"/>
    <p:sldId id="288" r:id="rId30"/>
    <p:sldId id="285" r:id="rId31"/>
    <p:sldId id="289" r:id="rId32"/>
    <p:sldId id="300" r:id="rId33"/>
    <p:sldId id="301" r:id="rId34"/>
    <p:sldId id="299" r:id="rId3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352"/>
    <a:srgbClr val="7BA22F"/>
    <a:srgbClr val="56268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810" autoAdjust="0"/>
    <p:restoredTop sz="94660" autoAdjust="0"/>
  </p:normalViewPr>
  <p:slideViewPr>
    <p:cSldViewPr>
      <p:cViewPr>
        <p:scale>
          <a:sx n="80" d="100"/>
          <a:sy n="80" d="100"/>
        </p:scale>
        <p:origin x="-858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9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76CCE-409C-4C55-BBAE-94EB0B8F2AFD}" type="datetimeFigureOut">
              <a:rPr lang="en-GB" smtClean="0"/>
              <a:pPr/>
              <a:t>02/04/2012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73333-C047-4819-BDB0-A5EDCEDC6C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3163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C0757-371D-4FF1-8369-16DE110856FA}" type="datetimeFigureOut">
              <a:rPr lang="en-GB" smtClean="0"/>
              <a:pPr/>
              <a:t>02/04/2012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C9E82-DD0F-457F-9B9B-8879762CD4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0266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543" y="3284984"/>
            <a:ext cx="4824537" cy="12241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Speaker(s) 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403648" y="6199792"/>
            <a:ext cx="4608512" cy="32982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Stream: Estates and Operations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93335" cy="201622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5301208"/>
            <a:ext cx="1436400" cy="14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4790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77809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BF49-16BE-4E29-89A5-91128146C5E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10169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  <a:prstGeom prst="rect">
            <a:avLst/>
          </a:prstGeom>
        </p:spPr>
        <p:txBody>
          <a:bodyPr vert="eaVert"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3438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56F8C-F6D9-49B6-894F-339C7FF4F6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15447" cy="922114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68313" y="1556792"/>
            <a:ext cx="8207375" cy="47525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1148" y="188641"/>
            <a:ext cx="2504184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072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 home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5987008" cy="1354162"/>
          </a:xfrm>
          <a:prstGeom prst="rect">
            <a:avLst/>
          </a:prstGeom>
        </p:spPr>
        <p:txBody>
          <a:bodyPr/>
          <a:lstStyle>
            <a:lvl1pPr>
              <a:defRPr b="0" baseline="0"/>
            </a:lvl1pPr>
          </a:lstStyle>
          <a:p>
            <a:r>
              <a:rPr lang="en-US" dirty="0" smtClean="0"/>
              <a:t>Your three take-home key messages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68313" y="1916832"/>
            <a:ext cx="8207375" cy="432048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rgbClr val="562689"/>
              </a:buClr>
              <a:buSzPct val="121000"/>
              <a:buFont typeface="+mj-lt"/>
              <a:buAutoNum type="arabicPeriod"/>
              <a:defRPr baseline="0"/>
            </a:lvl1pPr>
            <a:lvl2pPr marL="971550" indent="-51435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828800" indent="-457200">
              <a:buFont typeface="+mj-lt"/>
              <a:buAutoNum type="arabicPeriod"/>
              <a:defRPr/>
            </a:lvl4pPr>
            <a:lvl5pPr marL="22860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en-US" dirty="0" smtClean="0"/>
              <a:t>Message 1</a:t>
            </a:r>
          </a:p>
          <a:p>
            <a:pPr lvl="0"/>
            <a:r>
              <a:rPr lang="en-US" dirty="0" smtClean="0"/>
              <a:t>Message 2</a:t>
            </a:r>
          </a:p>
          <a:p>
            <a:pPr lvl="0"/>
            <a:r>
              <a:rPr lang="en-US" dirty="0" smtClean="0"/>
              <a:t>Message 3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5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77809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569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77809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556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77809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18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67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99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31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26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79512" y="188640"/>
            <a:ext cx="8712968" cy="6480720"/>
          </a:xfrm>
          <a:prstGeom prst="roundRect">
            <a:avLst>
              <a:gd name="adj" fmla="val 324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80312" y="6356350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C90BF49-16BE-4E29-89A5-91128146C5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1148" y="188641"/>
            <a:ext cx="2504184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946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500" b="1" kern="1200">
          <a:solidFill>
            <a:srgbClr val="00535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r.ac.uk/greenspace/internalpartners/biodiversity" TargetMode="External"/><Relationship Id="rId2" Type="http://schemas.openxmlformats.org/officeDocument/2006/relationships/hyperlink" Target="http://www.uel.ac.uk/greenthing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lifeindex.org.uk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63746"/>
            <a:ext cx="6215447" cy="922114"/>
          </a:xfrm>
        </p:spPr>
        <p:txBody>
          <a:bodyPr/>
          <a:lstStyle/>
          <a:p>
            <a:r>
              <a:rPr lang="en-GB" sz="2000" b="1" dirty="0" smtClean="0"/>
              <a:t>Green and grey spaces: opportunities to enhance biodiversity wherever your campus is located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n-GB" sz="6000" b="1" dirty="0" smtClean="0">
                <a:latin typeface="+mn-lt"/>
              </a:rPr>
              <a:t>The Durham University Estate</a:t>
            </a:r>
            <a:endParaRPr lang="en-GB" sz="6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new mar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60648"/>
            <a:ext cx="1368871" cy="593919"/>
          </a:xfrm>
          <a:prstGeom prst="rect">
            <a:avLst/>
          </a:prstGeom>
          <a:noFill/>
        </p:spPr>
      </p:pic>
      <p:pic>
        <p:nvPicPr>
          <p:cNvPr id="6146" name="Picture 2" descr="S:\Facilities (NEW)\Botanic Garden\Steve Ansdell\wood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00808"/>
            <a:ext cx="6252680" cy="469329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1052736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Low-intervention Woodland Management</a:t>
            </a:r>
            <a:endParaRPr lang="en-GB" sz="2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new mar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60648"/>
            <a:ext cx="1368871" cy="593919"/>
          </a:xfrm>
          <a:prstGeom prst="rect">
            <a:avLst/>
          </a:prstGeom>
          <a:noFill/>
        </p:spPr>
      </p:pic>
      <p:pic>
        <p:nvPicPr>
          <p:cNvPr id="12290" name="Picture 2" descr="S:\Facilities (NEW)\Botanic Garden\Steve Ansdell\cow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484784"/>
            <a:ext cx="6540480" cy="490931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980728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Wildflower Plantings</a:t>
            </a:r>
            <a:endParaRPr lang="en-GB" sz="2800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new mar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60648"/>
            <a:ext cx="1368871" cy="593919"/>
          </a:xfrm>
          <a:prstGeom prst="rect">
            <a:avLst/>
          </a:prstGeom>
          <a:noFill/>
        </p:spPr>
      </p:pic>
      <p:pic>
        <p:nvPicPr>
          <p:cNvPr id="15362" name="Picture 2" descr="S:\Facilities (NEW)\Botanic Garden\Steve Ansdell\po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637740"/>
            <a:ext cx="6336704" cy="47563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980728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Ponds &amp; Lakes: Mountjoy</a:t>
            </a:r>
            <a:endParaRPr lang="en-GB" sz="2800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new mar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60648"/>
            <a:ext cx="1368871" cy="593919"/>
          </a:xfrm>
          <a:prstGeom prst="rect">
            <a:avLst/>
          </a:prstGeom>
          <a:noFill/>
        </p:spPr>
      </p:pic>
      <p:pic>
        <p:nvPicPr>
          <p:cNvPr id="17410" name="Picture 2" descr="S:\Facilities (NEW)\Botanic Garden\Steve Ansdell\v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1628800"/>
            <a:ext cx="6348615" cy="47653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980728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Ponds &amp; Lakes: Colleges</a:t>
            </a:r>
            <a:endParaRPr lang="en-GB" sz="2800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6000" b="1" dirty="0" smtClean="0">
                <a:latin typeface="+mn-lt"/>
              </a:rPr>
              <a:t>Biodiversity Schemes</a:t>
            </a:r>
            <a:endParaRPr lang="en-GB" sz="60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56F8C-F6D9-49B6-894F-339C7FF4F6B9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400" dirty="0" smtClean="0">
                <a:latin typeface="+mn-lt"/>
              </a:rPr>
              <a:t>A Greenspace Policy</a:t>
            </a:r>
          </a:p>
          <a:p>
            <a:pPr>
              <a:buNone/>
            </a:pPr>
            <a:r>
              <a:rPr lang="en-GB" sz="2400" dirty="0" smtClean="0">
                <a:latin typeface="+mn-lt"/>
              </a:rPr>
              <a:t>Covers: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+mn-lt"/>
              </a:rPr>
              <a:t>Woodland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+mn-lt"/>
              </a:rPr>
              <a:t>University and College grounds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+mn-lt"/>
              </a:rPr>
              <a:t>Botanic Garden</a:t>
            </a:r>
          </a:p>
          <a:p>
            <a:pPr>
              <a:buNone/>
            </a:pPr>
            <a:r>
              <a:rPr lang="en-GB" sz="2400" dirty="0" smtClean="0">
                <a:latin typeface="+mn-lt"/>
              </a:rPr>
              <a:t>A wide range of objectives, including: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+mn-lt"/>
              </a:rPr>
              <a:t>preserving enhancing and creating habitats,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+mn-lt"/>
              </a:rPr>
              <a:t>policy relating to pesticides,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+mn-lt"/>
              </a:rPr>
              <a:t>estate management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+mn-lt"/>
              </a:rPr>
              <a:t>engagement</a:t>
            </a:r>
            <a:endParaRPr lang="en-GB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56F8C-F6D9-49B6-894F-339C7FF4F6B9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980728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Biodiversity Policy</a:t>
            </a:r>
            <a:endParaRPr lang="en-GB" sz="2800" b="1" dirty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412776"/>
            <a:ext cx="2730600" cy="27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new mar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60648"/>
            <a:ext cx="1368871" cy="593919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S:\Facilities (NEW)\Botanic Garden\Steve Ansdell\rockplu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475592"/>
            <a:ext cx="6552727" cy="4918511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5915000" cy="850106"/>
          </a:xfrm>
        </p:spPr>
        <p:txBody>
          <a:bodyPr/>
          <a:lstStyle/>
          <a:p>
            <a:r>
              <a:rPr lang="en-GB" sz="2800" b="1" dirty="0" smtClean="0">
                <a:latin typeface="+mn-lt"/>
              </a:rPr>
              <a:t>Rock Rose – Durham Wildlife Trust</a:t>
            </a:r>
            <a:endParaRPr lang="en-GB" sz="2800" b="1" dirty="0">
              <a:latin typeface="+mn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77F25HelCha3"/>
          <p:cNvPicPr>
            <a:picLocks noGrp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844824"/>
            <a:ext cx="6480720" cy="4463896"/>
          </a:xfrm>
          <a:noFill/>
        </p:spPr>
      </p:pic>
      <p:pic>
        <p:nvPicPr>
          <p:cNvPr id="3" name="Picture 3" descr="NorthernBrownArgus-JohnHo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56176" y="1340768"/>
            <a:ext cx="2350945" cy="2016224"/>
          </a:xfrm>
          <a:prstGeom prst="rect">
            <a:avLst/>
          </a:prstGeom>
          <a:noFill/>
        </p:spPr>
      </p:pic>
      <p:pic>
        <p:nvPicPr>
          <p:cNvPr id="4" name="Picture 8" descr="new marq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39552" y="260648"/>
            <a:ext cx="1368871" cy="593919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6552728" cy="850106"/>
          </a:xfrm>
        </p:spPr>
        <p:txBody>
          <a:bodyPr/>
          <a:lstStyle/>
          <a:p>
            <a:r>
              <a:rPr lang="en-GB" sz="2400" b="1" dirty="0" smtClean="0">
                <a:latin typeface="+mn-lt"/>
              </a:rPr>
              <a:t>Rock Rose – </a:t>
            </a:r>
            <a:r>
              <a:rPr lang="en-GB" sz="2400" dirty="0" smtClean="0">
                <a:latin typeface="+mn-lt"/>
              </a:rPr>
              <a:t>Northern Brown Argus Butterfly </a:t>
            </a:r>
            <a:endParaRPr lang="en-GB" sz="2400" b="1" dirty="0">
              <a:latin typeface="+mn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new mar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60648"/>
            <a:ext cx="1368871" cy="593919"/>
          </a:xfrm>
          <a:prstGeom prst="rect">
            <a:avLst/>
          </a:prstGeom>
          <a:noFill/>
        </p:spPr>
      </p:pic>
      <p:pic>
        <p:nvPicPr>
          <p:cNvPr id="9218" name="Picture 2" descr="S:\Facilities (NEW)\Botanic Garden\Steve Ansdell\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203" y="1988840"/>
            <a:ext cx="5773013" cy="43332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980728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Former Farmland: RSPB Project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DCIM\116___03\IMG_0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052736"/>
            <a:ext cx="3960440" cy="5280587"/>
          </a:xfrm>
          <a:prstGeom prst="rect">
            <a:avLst/>
          </a:prstGeom>
          <a:noFill/>
        </p:spPr>
      </p:pic>
      <p:pic>
        <p:nvPicPr>
          <p:cNvPr id="3" name="Picture 8" descr="new mar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9552" y="260648"/>
            <a:ext cx="1368871" cy="59391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1052736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Re-landscaping using native trees: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+mn-lt"/>
              </a:rPr>
              <a:t>Durham University and City</a:t>
            </a:r>
            <a:endParaRPr lang="en-GB" b="1" dirty="0"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 l="10896" t="27417" r="47819" b="9478"/>
          <a:stretch>
            <a:fillRect/>
          </a:stretch>
        </p:blipFill>
        <p:spPr bwMode="auto">
          <a:xfrm>
            <a:off x="1259631" y="980728"/>
            <a:ext cx="6200543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56F8C-F6D9-49B6-894F-339C7FF4F6B9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pic>
        <p:nvPicPr>
          <p:cNvPr id="471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9106" t="67454" r="22270" b="3908"/>
          <a:stretch>
            <a:fillRect/>
          </a:stretch>
        </p:blipFill>
        <p:spPr bwMode="auto">
          <a:xfrm>
            <a:off x="1331640" y="1988840"/>
            <a:ext cx="627269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105273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Creating Green Spaces</a:t>
            </a:r>
            <a:endParaRPr lang="en-GB" sz="2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new mar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60648"/>
            <a:ext cx="1368871" cy="593919"/>
          </a:xfrm>
          <a:prstGeom prst="rect">
            <a:avLst/>
          </a:prstGeom>
          <a:noFill/>
        </p:spPr>
      </p:pic>
      <p:pic>
        <p:nvPicPr>
          <p:cNvPr id="13314" name="Picture 2" descr="S:\Facilities (NEW)\Botanic Garden\Steve Ansdell\t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08" y="1484784"/>
            <a:ext cx="6540480" cy="490931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98072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Conservation Projects: Toads &amp; Butterflies</a:t>
            </a:r>
            <a:endParaRPr lang="en-GB" sz="2800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6000" dirty="0" smtClean="0">
                <a:latin typeface="+mj-lt"/>
              </a:rPr>
              <a:t>Engagement Initiatives: Sharing Biodiversity</a:t>
            </a:r>
            <a:endParaRPr lang="en-GB" sz="60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56F8C-F6D9-49B6-894F-339C7FF4F6B9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56F8C-F6D9-49B6-894F-339C7FF4F6B9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  <p:pic>
        <p:nvPicPr>
          <p:cNvPr id="5" name="Content Placeholder 4" descr="philwithstudentsinnewmeadowjune200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099520" cy="457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3568" y="105273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Academic Research:</a:t>
            </a:r>
            <a:endParaRPr lang="en-GB" sz="2800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new mar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60648"/>
            <a:ext cx="1368871" cy="593919"/>
          </a:xfrm>
          <a:prstGeom prst="rect">
            <a:avLst/>
          </a:prstGeom>
          <a:noFill/>
        </p:spPr>
      </p:pic>
      <p:pic>
        <p:nvPicPr>
          <p:cNvPr id="11266" name="Picture 2" descr="S:\Facilities (NEW)\Botanic Garden\Steve Ansdell\alotm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2340385"/>
            <a:ext cx="5400599" cy="40537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908720"/>
            <a:ext cx="6624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Allotments, Fruit trees and Herb Gardens: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Colleges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Student Societies &amp; Engagement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new mar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60648"/>
            <a:ext cx="1368871" cy="593919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 descr="S:\Facilities (NEW)\Botanic Garden\Steve Ansdell\be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484784"/>
            <a:ext cx="6540480" cy="4909319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6552728" cy="850106"/>
          </a:xfrm>
        </p:spPr>
        <p:txBody>
          <a:bodyPr/>
          <a:lstStyle/>
          <a:p>
            <a:r>
              <a:rPr lang="en-GB" sz="2400" b="1" dirty="0" smtClean="0">
                <a:latin typeface="+mn-lt"/>
              </a:rPr>
              <a:t>Student Engagement: </a:t>
            </a:r>
            <a:r>
              <a:rPr lang="en-GB" sz="2400" dirty="0" smtClean="0">
                <a:latin typeface="+mn-lt"/>
              </a:rPr>
              <a:t>Beehives</a:t>
            </a:r>
            <a:endParaRPr lang="en-GB" sz="2400" b="1" dirty="0">
              <a:latin typeface="+mn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isrowfas01\Share_usr$\deb5mh\S DRIVE Sept 2006\HG\pictures for slide presentation\choice\birdringin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6527925" cy="4895944"/>
          </a:xfrm>
          <a:prstGeom prst="rect">
            <a:avLst/>
          </a:prstGeom>
          <a:noFill/>
        </p:spPr>
      </p:pic>
      <p:pic>
        <p:nvPicPr>
          <p:cNvPr id="3" name="Picture 8" descr="new mar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9552" y="260648"/>
            <a:ext cx="1368871" cy="593919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7344816" cy="850106"/>
          </a:xfrm>
        </p:spPr>
        <p:txBody>
          <a:bodyPr/>
          <a:lstStyle/>
          <a:p>
            <a:r>
              <a:rPr lang="en-GB" sz="2400" dirty="0" smtClean="0">
                <a:latin typeface="+mn-lt"/>
              </a:rPr>
              <a:t>Student, Staff &amp; Community Engagement: Bird Ringing</a:t>
            </a:r>
            <a:endParaRPr lang="en-GB" sz="2400" b="1" dirty="0">
              <a:latin typeface="+mn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new mar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60648"/>
            <a:ext cx="1368871" cy="593919"/>
          </a:xfrm>
          <a:prstGeom prst="rect">
            <a:avLst/>
          </a:prstGeom>
          <a:noFill/>
        </p:spPr>
      </p:pic>
      <p:pic>
        <p:nvPicPr>
          <p:cNvPr id="14338" name="Picture 2" descr="S:\Facilities (NEW)\Botanic Garden\Steve Ansdell\ow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556792"/>
            <a:ext cx="5112568" cy="383752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980728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Conservation Projects: Barn Owl Boxes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5662989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Bat and Bird Boxes: Collingwood College and Durham Prison</a:t>
            </a:r>
          </a:p>
          <a:p>
            <a:endParaRPr lang="en-GB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56F8C-F6D9-49B6-894F-339C7FF4F6B9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980728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Additional Projects: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1772816"/>
            <a:ext cx="51845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/>
              <a:t> Guided walks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Litter Picks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Botanic Garden Events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Gardening Clubs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Sunflower growing competition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Herb Handout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Greenspace E-bulletin...</a:t>
            </a:r>
            <a:endParaRPr lang="en-GB" sz="2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56F8C-F6D9-49B6-894F-339C7FF4F6B9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76470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Website and Blog</a:t>
            </a:r>
            <a:endParaRPr lang="en-GB" sz="2800" b="1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03" t="18712" r="26743" b="7090"/>
          <a:stretch>
            <a:fillRect/>
          </a:stretch>
        </p:blipFill>
        <p:spPr bwMode="auto">
          <a:xfrm>
            <a:off x="611559" y="1412776"/>
            <a:ext cx="7879191" cy="45365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3648" y="980728"/>
            <a:ext cx="6408712" cy="352839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5352"/>
                </a:solidFill>
              </a:rPr>
              <a:t>16 Colleges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5352"/>
                </a:solidFill>
              </a:rPr>
              <a:t>47 Hectares of Woodland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5352"/>
                </a:solidFill>
              </a:rPr>
              <a:t>112 Hectares of Grounds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5352"/>
                </a:solidFill>
              </a:rPr>
              <a:t>10 Hectares of Botanic Garden</a:t>
            </a:r>
            <a:endParaRPr lang="en-GB" sz="2800" dirty="0">
              <a:solidFill>
                <a:srgbClr val="005352"/>
              </a:solidFill>
            </a:endParaRPr>
          </a:p>
        </p:txBody>
      </p:sp>
      <p:pic>
        <p:nvPicPr>
          <p:cNvPr id="7" name="Picture 8" descr="new mar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60648"/>
            <a:ext cx="1368871" cy="593919"/>
          </a:xfrm>
          <a:prstGeom prst="rect">
            <a:avLst/>
          </a:prstGeom>
          <a:noFill/>
        </p:spPr>
      </p:pic>
      <p:pic>
        <p:nvPicPr>
          <p:cNvPr id="1026" name="Picture 2" descr="S:\Facilities (NEW)\Botanic Garden\Steve Ansdell\castle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212976"/>
            <a:ext cx="4104456" cy="308753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new mar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60648"/>
            <a:ext cx="1368871" cy="593919"/>
          </a:xfrm>
          <a:prstGeom prst="rect">
            <a:avLst/>
          </a:prstGeom>
          <a:noFill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888" y="1412776"/>
            <a:ext cx="7706410" cy="481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9552" y="980728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Wildlife Reporting Form:</a:t>
            </a:r>
            <a:endParaRPr lang="en-GB" sz="2800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56F8C-F6D9-49B6-894F-339C7FF4F6B9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97" t="22906" r="28532" b="7090"/>
          <a:stretch>
            <a:fillRect/>
          </a:stretch>
        </p:blipFill>
        <p:spPr bwMode="auto">
          <a:xfrm>
            <a:off x="785034" y="1700808"/>
            <a:ext cx="753138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27584" y="980728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Blog:</a:t>
            </a:r>
            <a:endParaRPr lang="en-GB" sz="2800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5987008" cy="796908"/>
          </a:xfrm>
        </p:spPr>
        <p:txBody>
          <a:bodyPr/>
          <a:lstStyle/>
          <a:p>
            <a:r>
              <a:rPr lang="en-GB" b="1" dirty="0" smtClean="0">
                <a:latin typeface="+mn-lt"/>
              </a:rPr>
              <a:t>Take home messages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800" dirty="0" smtClean="0">
                <a:latin typeface="+mj-lt"/>
              </a:rPr>
              <a:t>Know what you have on site – baseline survey.</a:t>
            </a:r>
          </a:p>
          <a:p>
            <a:endParaRPr lang="en-GB" sz="2800" dirty="0" smtClean="0">
              <a:latin typeface="+mj-lt"/>
            </a:endParaRPr>
          </a:p>
          <a:p>
            <a:r>
              <a:rPr lang="en-GB" sz="2800" dirty="0" smtClean="0">
                <a:latin typeface="+mj-lt"/>
              </a:rPr>
              <a:t>Incorporate biodiversity into existing activities, contracts, maintenance schedules and projects.</a:t>
            </a:r>
          </a:p>
          <a:p>
            <a:endParaRPr lang="en-GB" sz="2800" dirty="0" smtClean="0">
              <a:latin typeface="+mj-lt"/>
            </a:endParaRPr>
          </a:p>
          <a:p>
            <a:r>
              <a:rPr lang="en-GB" sz="2800" dirty="0" smtClean="0">
                <a:latin typeface="+mj-lt"/>
              </a:rPr>
              <a:t>Staff and student engagement is vital! </a:t>
            </a:r>
          </a:p>
          <a:p>
            <a:pPr>
              <a:buNone/>
            </a:pPr>
            <a:endParaRPr lang="en-GB" sz="2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725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5987008" cy="796908"/>
          </a:xfrm>
        </p:spPr>
        <p:txBody>
          <a:bodyPr/>
          <a:lstStyle/>
          <a:p>
            <a:r>
              <a:rPr lang="en-GB" b="1" dirty="0" smtClean="0">
                <a:latin typeface="+mn-lt"/>
              </a:rPr>
              <a:t>Contact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628800"/>
            <a:ext cx="8207375" cy="4320480"/>
          </a:xfrm>
        </p:spPr>
        <p:txBody>
          <a:bodyPr/>
          <a:lstStyle/>
          <a:p>
            <a:pPr>
              <a:buNone/>
            </a:pPr>
            <a:r>
              <a:rPr lang="en-GB" sz="2400" b="1" dirty="0" smtClean="0">
                <a:solidFill>
                  <a:srgbClr val="005352"/>
                </a:solidFill>
                <a:latin typeface="+mj-lt"/>
              </a:rPr>
              <a:t>University of East London</a:t>
            </a:r>
            <a:endParaRPr lang="en-GB" sz="2400" dirty="0" smtClean="0">
              <a:solidFill>
                <a:srgbClr val="005352"/>
              </a:solidFill>
              <a:latin typeface="+mj-lt"/>
            </a:endParaRPr>
          </a:p>
          <a:p>
            <a:pPr>
              <a:buNone/>
            </a:pPr>
            <a:r>
              <a:rPr lang="en-GB" sz="2400" dirty="0" smtClean="0">
                <a:solidFill>
                  <a:srgbClr val="005352"/>
                </a:solidFill>
                <a:latin typeface="+mj-lt"/>
              </a:rPr>
              <a:t>s.kassam@uel.ac.uk</a:t>
            </a:r>
          </a:p>
          <a:p>
            <a:pPr>
              <a:buNone/>
            </a:pPr>
            <a:r>
              <a:rPr lang="en-GB" sz="2400" dirty="0" smtClean="0">
                <a:solidFill>
                  <a:srgbClr val="005352"/>
                </a:solidFill>
                <a:latin typeface="+mj-lt"/>
                <a:hlinkClick r:id="rId2"/>
              </a:rPr>
              <a:t>www.uel.ac.uk/greenthing</a:t>
            </a:r>
            <a:r>
              <a:rPr lang="en-GB" sz="2400" dirty="0" smtClean="0">
                <a:solidFill>
                  <a:srgbClr val="005352"/>
                </a:solidFill>
                <a:latin typeface="+mj-lt"/>
              </a:rPr>
              <a:t> </a:t>
            </a:r>
          </a:p>
          <a:p>
            <a:pPr>
              <a:buNone/>
            </a:pPr>
            <a:endParaRPr lang="en-GB" sz="2400" dirty="0" smtClean="0">
              <a:solidFill>
                <a:srgbClr val="005352"/>
              </a:solidFill>
              <a:latin typeface="+mj-lt"/>
            </a:endParaRPr>
          </a:p>
          <a:p>
            <a:pPr>
              <a:buNone/>
            </a:pPr>
            <a:endParaRPr lang="en-GB" sz="2400" dirty="0" smtClean="0">
              <a:solidFill>
                <a:srgbClr val="005352"/>
              </a:solidFill>
              <a:latin typeface="+mj-lt"/>
            </a:endParaRPr>
          </a:p>
          <a:p>
            <a:pPr>
              <a:buNone/>
            </a:pPr>
            <a:r>
              <a:rPr lang="en-GB" sz="2400" b="1" dirty="0" smtClean="0">
                <a:solidFill>
                  <a:srgbClr val="005352"/>
                </a:solidFill>
                <a:latin typeface="+mj-lt"/>
              </a:rPr>
              <a:t>Durham University </a:t>
            </a:r>
          </a:p>
          <a:p>
            <a:pPr>
              <a:buNone/>
            </a:pPr>
            <a:r>
              <a:rPr lang="en-GB" sz="2400" dirty="0" smtClean="0">
                <a:solidFill>
                  <a:srgbClr val="005352"/>
                </a:solidFill>
                <a:latin typeface="+mj-lt"/>
              </a:rPr>
              <a:t>s.j.ansdell@durham.ac.uk</a:t>
            </a:r>
          </a:p>
          <a:p>
            <a:pPr>
              <a:buNone/>
            </a:pPr>
            <a:r>
              <a:rPr lang="en-GB" sz="2400" b="1" dirty="0" smtClean="0">
                <a:solidFill>
                  <a:srgbClr val="005352"/>
                </a:solidFill>
                <a:latin typeface="+mj-lt"/>
                <a:hlinkClick r:id="rId3"/>
              </a:rPr>
              <a:t>www.dur.ac.uk/greenspace/internalpartners/biodiversity</a:t>
            </a:r>
            <a:endParaRPr lang="en-GB" sz="2400" b="1" dirty="0" smtClean="0">
              <a:solidFill>
                <a:srgbClr val="005352"/>
              </a:solidFill>
              <a:latin typeface="+mj-lt"/>
            </a:endParaRPr>
          </a:p>
          <a:p>
            <a:pPr>
              <a:buNone/>
            </a:pPr>
            <a:endParaRPr lang="en-GB" sz="2000" b="1" dirty="0" smtClean="0">
              <a:solidFill>
                <a:srgbClr val="005352"/>
              </a:solidFill>
            </a:endParaRPr>
          </a:p>
          <a:p>
            <a:pPr>
              <a:buNone/>
            </a:pPr>
            <a:r>
              <a:rPr lang="en-GB" sz="2000" b="1" dirty="0" smtClean="0">
                <a:solidFill>
                  <a:srgbClr val="005352"/>
                </a:solidFill>
              </a:rPr>
              <a:t> </a:t>
            </a:r>
          </a:p>
          <a:p>
            <a:pPr>
              <a:buNone/>
            </a:pPr>
            <a:r>
              <a:rPr lang="en-GB" sz="2000" i="1" dirty="0" smtClean="0">
                <a:latin typeface="+mj-lt"/>
              </a:rPr>
              <a:t> </a:t>
            </a:r>
            <a:endParaRPr lang="en-GB" sz="2000" i="1" dirty="0">
              <a:latin typeface="+mj-lt"/>
            </a:endParaRPr>
          </a:p>
        </p:txBody>
      </p:sp>
      <p:pic>
        <p:nvPicPr>
          <p:cNvPr id="4" name="Picture 2" descr="E:\DCIM\116___03\IMG_05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628800"/>
            <a:ext cx="3744416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821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900" dirty="0"/>
              <a:t>Your next steps – making the most of your EAUC Membership…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412776"/>
            <a:ext cx="8207375" cy="4824536"/>
          </a:xfrm>
        </p:spPr>
        <p:txBody>
          <a:bodyPr/>
          <a:lstStyle/>
          <a:p>
            <a:r>
              <a:rPr lang="en-GB" sz="2300" dirty="0" smtClean="0">
                <a:solidFill>
                  <a:srgbClr val="562689"/>
                </a:solidFill>
              </a:rPr>
              <a:t>Resources - </a:t>
            </a:r>
            <a:r>
              <a:rPr lang="en-GB" sz="2300" dirty="0" smtClean="0"/>
              <a:t>view our biodiversity guide on the EAUC resource bank</a:t>
            </a:r>
          </a:p>
          <a:p>
            <a:r>
              <a:rPr lang="en-GB" sz="2300" dirty="0" smtClean="0">
                <a:solidFill>
                  <a:srgbClr val="562689"/>
                </a:solidFill>
              </a:rPr>
              <a:t>Recognition - </a:t>
            </a:r>
            <a:r>
              <a:rPr lang="en-GB" sz="2300" dirty="0" smtClean="0"/>
              <a:t>want </a:t>
            </a:r>
            <a:r>
              <a:rPr lang="en-GB" sz="2300" dirty="0"/>
              <a:t>recognition for your </a:t>
            </a:r>
            <a:r>
              <a:rPr lang="en-GB" sz="2300" dirty="0" smtClean="0"/>
              <a:t>biodiversity excellence</a:t>
            </a:r>
            <a:r>
              <a:rPr lang="en-GB" sz="2300" dirty="0"/>
              <a:t>, enter the 2012 Green Gown </a:t>
            </a:r>
            <a:r>
              <a:rPr lang="en-GB" sz="2300" dirty="0" smtClean="0"/>
              <a:t>Awards. </a:t>
            </a:r>
            <a:r>
              <a:rPr lang="en-GB" sz="2300" dirty="0"/>
              <a:t>Entries open in summer 2012</a:t>
            </a:r>
          </a:p>
          <a:p>
            <a:r>
              <a:rPr lang="en-GB" sz="2300" dirty="0" smtClean="0">
                <a:solidFill>
                  <a:srgbClr val="562689"/>
                </a:solidFill>
              </a:rPr>
              <a:t>Measure and improve - </a:t>
            </a:r>
            <a:r>
              <a:rPr lang="en-GB" sz="2300" dirty="0" smtClean="0"/>
              <a:t>sign up to </a:t>
            </a:r>
            <a:r>
              <a:rPr lang="en-GB" sz="2300" dirty="0" err="1" smtClean="0"/>
              <a:t>LiFE</a:t>
            </a:r>
            <a:r>
              <a:rPr lang="en-GB" sz="2300" dirty="0" smtClean="0"/>
              <a:t> - </a:t>
            </a:r>
            <a:r>
              <a:rPr lang="en-GB" sz="2300" dirty="0" smtClean="0">
                <a:hlinkClick r:id="rId2"/>
              </a:rPr>
              <a:t>www.thelifeindex.org.uk</a:t>
            </a:r>
            <a:r>
              <a:rPr lang="en-GB" sz="2300" dirty="0" smtClean="0"/>
              <a:t>. EAUC Members receive a significant discount</a:t>
            </a:r>
          </a:p>
          <a:p>
            <a:pPr lvl="1">
              <a:buClr>
                <a:srgbClr val="562689"/>
              </a:buClr>
              <a:buFont typeface="Arial" pitchFamily="34" charset="0"/>
              <a:buChar char="•"/>
            </a:pPr>
            <a:r>
              <a:rPr lang="en-GB" sz="2300" dirty="0" err="1" smtClean="0"/>
              <a:t>LiFE</a:t>
            </a:r>
            <a:r>
              <a:rPr lang="en-GB" sz="2300" dirty="0" smtClean="0"/>
              <a:t> offers a dedicated ‘biodiversity’ framework for implementation</a:t>
            </a:r>
          </a:p>
          <a:p>
            <a:pPr marL="0" indent="0">
              <a:buNone/>
            </a:pPr>
            <a:endParaRPr lang="en-GB" sz="2300" dirty="0" smtClean="0"/>
          </a:p>
          <a:p>
            <a:pPr marL="0" indent="0" algn="ctr">
              <a:buNone/>
            </a:pPr>
            <a:r>
              <a:rPr lang="en-GB" sz="2300" b="1" dirty="0" smtClean="0">
                <a:solidFill>
                  <a:srgbClr val="562689"/>
                </a:solidFill>
              </a:rPr>
              <a:t>Membership </a:t>
            </a:r>
            <a:r>
              <a:rPr lang="en-GB" sz="2300" b="1" dirty="0">
                <a:solidFill>
                  <a:srgbClr val="562689"/>
                </a:solidFill>
              </a:rPr>
              <a:t>matters at www.eauc.org.uk</a:t>
            </a:r>
          </a:p>
          <a:p>
            <a:pPr marL="0" indent="0">
              <a:buNone/>
            </a:pPr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xmlns="" val="349581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56F8C-F6D9-49B6-894F-339C7FF4F6B9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5915000" cy="850106"/>
          </a:xfrm>
        </p:spPr>
        <p:txBody>
          <a:bodyPr/>
          <a:lstStyle/>
          <a:p>
            <a:r>
              <a:rPr lang="en-GB" sz="2800" b="1" dirty="0" smtClean="0">
                <a:latin typeface="+mn-lt"/>
              </a:rPr>
              <a:t>Botanic Garden: 10 Hectares</a:t>
            </a:r>
            <a:endParaRPr lang="en-GB" sz="2800" b="1" dirty="0">
              <a:latin typeface="+mn-lt"/>
            </a:endParaRPr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916832"/>
            <a:ext cx="2808312" cy="421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1560" y="1556792"/>
            <a:ext cx="53285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+mj-lt"/>
              </a:rPr>
              <a:t> Plant collections from around the world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+mj-lt"/>
              </a:rPr>
              <a:t> Woodland garden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+mj-lt"/>
              </a:rPr>
              <a:t> Alpine garden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+mj-lt"/>
              </a:rPr>
              <a:t> Bamboo grove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+mj-lt"/>
              </a:rPr>
              <a:t> Glasshouses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+mj-lt"/>
              </a:rPr>
              <a:t> Mediterranean plants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+mj-lt"/>
              </a:rPr>
              <a:t> Tropical bugs, stick insects, scorpions and tarantulas 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>
              <a:latin typeface="+mj-lt"/>
            </a:endParaRPr>
          </a:p>
          <a:p>
            <a:r>
              <a:rPr lang="en-GB" sz="2400" dirty="0" smtClean="0"/>
              <a:t>Teaching, research and school outreach (2,500 schoolchildren)</a:t>
            </a:r>
            <a:endParaRPr lang="en-GB" sz="2400" dirty="0" smtClean="0"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new mar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60648"/>
            <a:ext cx="1368871" cy="593919"/>
          </a:xfrm>
          <a:prstGeom prst="rect">
            <a:avLst/>
          </a:prstGeom>
          <a:noFill/>
        </p:spPr>
      </p:pic>
      <p:pic>
        <p:nvPicPr>
          <p:cNvPr id="8194" name="Picture 2" descr="S:\Facilities (NEW)\Botanic Garden\Steve Ansdell\pathn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475591"/>
            <a:ext cx="6552727" cy="4918512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6552728" cy="850106"/>
          </a:xfrm>
        </p:spPr>
        <p:txBody>
          <a:bodyPr/>
          <a:lstStyle/>
          <a:p>
            <a:r>
              <a:rPr lang="en-GB" sz="2800" dirty="0" smtClean="0">
                <a:latin typeface="+mn-lt"/>
              </a:rPr>
              <a:t>Meadow: Natural Meadows</a:t>
            </a:r>
            <a:endParaRPr lang="en-GB" sz="2800" b="1" dirty="0">
              <a:latin typeface="+mn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hilwithstudentsinnewmeadowjune2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852936"/>
            <a:ext cx="470400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chimney sweeper 244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268760"/>
            <a:ext cx="313492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new marq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39552" y="260648"/>
            <a:ext cx="1368871" cy="5939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119675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980728"/>
            <a:ext cx="46085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Ancient Meadow: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Pignut (Chimney Sweeper Moth)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Cow parsley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Sorrell </a:t>
            </a:r>
          </a:p>
          <a:p>
            <a:endParaRPr lang="en-GB" sz="2800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new mar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60648"/>
            <a:ext cx="1368871" cy="593919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S:\Facilities (NEW)\Botanic Garden\Steve Ansdell\cornfiel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919" y="1412840"/>
            <a:ext cx="6634361" cy="4976501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128792" cy="850106"/>
          </a:xfrm>
        </p:spPr>
        <p:txBody>
          <a:bodyPr/>
          <a:lstStyle/>
          <a:p>
            <a:r>
              <a:rPr lang="en-GB" sz="2800" b="1" dirty="0" smtClean="0">
                <a:latin typeface="+mn-lt"/>
              </a:rPr>
              <a:t>Meadow: Contrived Meadow</a:t>
            </a:r>
            <a:endParaRPr lang="en-GB" sz="2800" b="1" dirty="0">
              <a:latin typeface="+mn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new mar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60648"/>
            <a:ext cx="1368871" cy="593919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2204864"/>
            <a:ext cx="8219256" cy="3921299"/>
          </a:xfrm>
        </p:spPr>
        <p:txBody>
          <a:bodyPr/>
          <a:lstStyle/>
          <a:p>
            <a:pPr>
              <a:buNone/>
            </a:pPr>
            <a:endParaRPr lang="en-GB" dirty="0"/>
          </a:p>
        </p:txBody>
      </p:sp>
      <p:pic>
        <p:nvPicPr>
          <p:cNvPr id="18434" name="Picture 2" descr="S:\Facilities (NEW)\Botanic Garden\Steve Ansdell\shee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04864"/>
            <a:ext cx="5389280" cy="40452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980728"/>
            <a:ext cx="8064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Rare Breed Sheep: Wildflower Meadow</a:t>
            </a:r>
          </a:p>
          <a:p>
            <a:r>
              <a:rPr lang="en-GB" sz="2000" dirty="0" smtClean="0"/>
              <a:t>- Manx Loughton &amp; Hebridean sheep</a:t>
            </a:r>
          </a:p>
          <a:p>
            <a:r>
              <a:rPr lang="en-GB" sz="2000" dirty="0" smtClean="0"/>
              <a:t>- A vital part of the green management plan!</a:t>
            </a:r>
            <a:endParaRPr lang="en-GB" sz="20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new mar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60648"/>
            <a:ext cx="1368871" cy="593919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S:\Facilities (NEW)\Botanic Garden\Steve Ansdell\bluebel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619402"/>
            <a:ext cx="6336704" cy="4761926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6552728" cy="850106"/>
          </a:xfrm>
        </p:spPr>
        <p:txBody>
          <a:bodyPr/>
          <a:lstStyle/>
          <a:p>
            <a:r>
              <a:rPr lang="en-GB" sz="2400" b="1" dirty="0" smtClean="0">
                <a:latin typeface="+mn-lt"/>
              </a:rPr>
              <a:t>Woodland (47 Hectares)</a:t>
            </a:r>
            <a:endParaRPr lang="en-GB" sz="2400" b="1" dirty="0">
              <a:latin typeface="+mn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0C0C0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436</Words>
  <Application>Microsoft Office PowerPoint</Application>
  <PresentationFormat>On-screen Show (4:3)</PresentationFormat>
  <Paragraphs>103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Green and grey spaces: opportunities to enhance biodiversity wherever your campus is located</vt:lpstr>
      <vt:lpstr>Durham University and City</vt:lpstr>
      <vt:lpstr>Slide 3</vt:lpstr>
      <vt:lpstr>Botanic Garden: 10 Hectares</vt:lpstr>
      <vt:lpstr>Meadow: Natural Meadows</vt:lpstr>
      <vt:lpstr>Slide 6</vt:lpstr>
      <vt:lpstr>Meadow: Contrived Meadow</vt:lpstr>
      <vt:lpstr>Slide 8</vt:lpstr>
      <vt:lpstr>Woodland (47 Hectares)</vt:lpstr>
      <vt:lpstr>Slide 10</vt:lpstr>
      <vt:lpstr>Slide 11</vt:lpstr>
      <vt:lpstr>Slide 12</vt:lpstr>
      <vt:lpstr>Slide 13</vt:lpstr>
      <vt:lpstr>Slide 14</vt:lpstr>
      <vt:lpstr>Slide 15</vt:lpstr>
      <vt:lpstr>Rock Rose – Durham Wildlife Trust</vt:lpstr>
      <vt:lpstr>Rock Rose – Northern Brown Argus Butterfly 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Student Engagement: Beehives</vt:lpstr>
      <vt:lpstr>Student, Staff &amp; Community Engagement: Bird Ringing</vt:lpstr>
      <vt:lpstr>Slide 27</vt:lpstr>
      <vt:lpstr>Slide 28</vt:lpstr>
      <vt:lpstr>Slide 29</vt:lpstr>
      <vt:lpstr>Slide 30</vt:lpstr>
      <vt:lpstr>Slide 31</vt:lpstr>
      <vt:lpstr>Take home messages</vt:lpstr>
      <vt:lpstr>Contact</vt:lpstr>
      <vt:lpstr>Your next steps – making the most of your EAUC Membership…</vt:lpstr>
    </vt:vector>
  </TitlesOfParts>
  <Company>University of Gloucestershire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WALKLEY, Lisa</dc:creator>
  <cp:lastModifiedBy>GREEN, James</cp:lastModifiedBy>
  <cp:revision>147</cp:revision>
  <cp:lastPrinted>2012-01-09T11:11:14Z</cp:lastPrinted>
  <dcterms:created xsi:type="dcterms:W3CDTF">2012-01-05T13:50:36Z</dcterms:created>
  <dcterms:modified xsi:type="dcterms:W3CDTF">2012-04-02T12:18:04Z</dcterms:modified>
</cp:coreProperties>
</file>