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xlsm" ContentType="application/vnd.ms-excel.sheet.macroEnabled.12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62689"/>
    <a:srgbClr val="7BA22F"/>
    <a:srgbClr val="0053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64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gnatius\premises\Sustainable%20Development\Focus%20on%20Further%20Education\Baseline%20Data\Baseline%20data%20further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acro-Enabled_Worksheet1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FECM\Focus%20on%20Further%20Education\CMPR\Public_Sector_CMPR%202011-2012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 sz="1800"/>
            </a:pPr>
            <a:r>
              <a:rPr lang="en-GB" sz="1800"/>
              <a:t>Cost breakdown</a:t>
            </a:r>
            <a:r>
              <a:rPr lang="en-GB" sz="1800" baseline="0"/>
              <a:t> 2009/2010</a:t>
            </a:r>
            <a:endParaRPr lang="en-GB" sz="180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Percent val="1"/>
            <c:separator>; </c:separator>
          </c:dLbls>
          <c:cat>
            <c:strRef>
              <c:f>Sheet1!$A$3:$A$7</c:f>
              <c:strCache>
                <c:ptCount val="5"/>
                <c:pt idx="0">
                  <c:v>Electricity (grid)</c:v>
                </c:pt>
                <c:pt idx="1">
                  <c:v>Natural gas</c:v>
                </c:pt>
                <c:pt idx="2">
                  <c:v>Gas Oil</c:v>
                </c:pt>
                <c:pt idx="3">
                  <c:v>Business Travel</c:v>
                </c:pt>
                <c:pt idx="4">
                  <c:v>Water</c:v>
                </c:pt>
              </c:strCache>
            </c:strRef>
          </c:cat>
          <c:val>
            <c:numRef>
              <c:f>Sheet1!$B$3:$B$7</c:f>
              <c:numCache>
                <c:formatCode>"£"#,##0</c:formatCode>
                <c:ptCount val="5"/>
                <c:pt idx="0">
                  <c:v>255884</c:v>
                </c:pt>
                <c:pt idx="1">
                  <c:v>108695</c:v>
                </c:pt>
                <c:pt idx="2">
                  <c:v>44725</c:v>
                </c:pt>
                <c:pt idx="3">
                  <c:v>38164</c:v>
                </c:pt>
                <c:pt idx="4">
                  <c:v>29208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600"/>
            </a:pPr>
            <a:endParaRPr lang="en-US"/>
          </a:p>
        </c:txPr>
      </c:legendEntry>
      <c:layout>
        <c:manualLayout>
          <c:xMode val="edge"/>
          <c:yMode val="edge"/>
          <c:x val="0.75402781035349398"/>
          <c:y val="0.19752800603276485"/>
          <c:w val="0.23668785695791889"/>
          <c:h val="0.48490367128587963"/>
        </c:manualLayout>
      </c:layout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Comparison of actual emissions with BAU increases and reduction targets predicted</a:t>
            </a:r>
          </a:p>
        </c:rich>
      </c:tx>
      <c:layout>
        <c:manualLayout>
          <c:xMode val="edge"/>
          <c:yMode val="edge"/>
          <c:x val="0.14785995681175693"/>
          <c:y val="1.2048186284406757E-2"/>
        </c:manualLayout>
      </c:layout>
    </c:title>
    <c:plotArea>
      <c:layout>
        <c:manualLayout>
          <c:layoutTarget val="inner"/>
          <c:xMode val="edge"/>
          <c:yMode val="edge"/>
          <c:x val="0.19201670142711424"/>
          <c:y val="0.17600574821975637"/>
          <c:w val="0.75740033768025061"/>
          <c:h val="0.61149256879964475"/>
        </c:manualLayout>
      </c:layout>
      <c:lineChart>
        <c:grouping val="standard"/>
        <c:ser>
          <c:idx val="2"/>
          <c:order val="0"/>
          <c:tx>
            <c:strRef>
              <c:f>'Value at stake'!$E$117</c:f>
              <c:strCache>
                <c:ptCount val="1"/>
                <c:pt idx="0">
                  <c:v>BAU Emissions</c:v>
                </c:pt>
              </c:strCache>
            </c:strRef>
          </c:tx>
          <c:dLbls>
            <c:dLbl>
              <c:idx val="0"/>
              <c:delete val="1"/>
            </c:dLbl>
            <c:dLblPos val="ctr"/>
            <c:showVal val="1"/>
          </c:dLbls>
          <c:cat>
            <c:numRef>
              <c:f>Book1!VASGraph_Year_CO2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Book1!VASGraph_BAU_CO2</c:f>
              <c:numCache>
                <c:formatCode>_-* #,##0_-;\-* #,##0_-;_-* "-"??_-;_-@_-</c:formatCode>
                <c:ptCount val="6"/>
                <c:pt idx="0">
                  <c:v>2982.2491539335169</c:v>
                </c:pt>
                <c:pt idx="1">
                  <c:v>3003.1248980109985</c:v>
                </c:pt>
                <c:pt idx="2">
                  <c:v>3024.1467722971006</c:v>
                </c:pt>
                <c:pt idx="3">
                  <c:v>3045.3157997031822</c:v>
                </c:pt>
                <c:pt idx="4">
                  <c:v>3066.6330103011269</c:v>
                </c:pt>
                <c:pt idx="5">
                  <c:v>3088.0994413732096</c:v>
                </c:pt>
              </c:numCache>
            </c:numRef>
          </c:val>
        </c:ser>
        <c:ser>
          <c:idx val="3"/>
          <c:order val="1"/>
          <c:tx>
            <c:strRef>
              <c:f>'Value at stake'!$E$118</c:f>
              <c:strCache>
                <c:ptCount val="1"/>
                <c:pt idx="0">
                  <c:v>Target</c:v>
                </c:pt>
              </c:strCache>
            </c:strRef>
          </c:tx>
          <c:dLbls>
            <c:dLblPos val="ctr"/>
            <c:showVal val="1"/>
          </c:dLbls>
          <c:cat>
            <c:numRef>
              <c:f>Book1!VASGraph_Year_CO2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Book1!VASGraph_Target_CO2</c:f>
              <c:numCache>
                <c:formatCode>_-* #,##0_-;\-* #,##0_-;_-* "-"??_-;_-@_-</c:formatCode>
                <c:ptCount val="6"/>
                <c:pt idx="0">
                  <c:v>2982.2491539335169</c:v>
                </c:pt>
                <c:pt idx="1">
                  <c:v>2776.9210464768212</c:v>
                </c:pt>
                <c:pt idx="2">
                  <c:v>2585.7297966519591</c:v>
                </c:pt>
                <c:pt idx="3">
                  <c:v>2407.7020806106311</c:v>
                </c:pt>
                <c:pt idx="4">
                  <c:v>2241.9315879343258</c:v>
                </c:pt>
                <c:pt idx="5">
                  <c:v>2087.5744077534428</c:v>
                </c:pt>
              </c:numCache>
            </c:numRef>
          </c:val>
        </c:ser>
        <c:dLbls/>
        <c:marker val="1"/>
        <c:axId val="108442752"/>
        <c:axId val="108482560"/>
      </c:lineChart>
      <c:catAx>
        <c:axId val="108442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Year</a:t>
                </a:r>
              </a:p>
            </c:rich>
          </c:tx>
          <c:layout>
            <c:manualLayout>
              <c:xMode val="edge"/>
              <c:yMode val="edge"/>
              <c:x val="0.52494668404541522"/>
              <c:y val="0.86726964977747567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482560"/>
        <c:crosses val="autoZero"/>
        <c:auto val="1"/>
        <c:lblAlgn val="ctr"/>
        <c:lblOffset val="100"/>
        <c:tickLblSkip val="1"/>
        <c:tickMarkSkip val="1"/>
      </c:catAx>
      <c:valAx>
        <c:axId val="1084825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Carbon emissions (tCO2)</a:t>
                </a:r>
              </a:p>
            </c:rich>
          </c:tx>
          <c:layout>
            <c:manualLayout>
              <c:xMode val="edge"/>
              <c:yMode val="edge"/>
              <c:x val="2.1400735312710212E-2"/>
              <c:y val="0.26024120061915329"/>
            </c:manualLayout>
          </c:layout>
        </c:title>
        <c:numFmt formatCode="_-* #,##0_-;\-* #,##0_-;_-* &quot;-&quot;_-;_-@_-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442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565437746321421"/>
          <c:y val="0.92418080997536189"/>
          <c:w val="0.74903483885323663"/>
          <c:h val="5.783134800457646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GB"/>
              <a:t>Carbon progress against target</a:t>
            </a:r>
          </a:p>
        </c:rich>
      </c:tx>
      <c:layout>
        <c:manualLayout>
          <c:xMode val="edge"/>
          <c:yMode val="edge"/>
          <c:x val="0.23296692703831184"/>
          <c:y val="3.437500000000001E-2"/>
        </c:manualLayout>
      </c:layout>
    </c:title>
    <c:plotArea>
      <c:layout>
        <c:manualLayout>
          <c:layoutTarget val="inner"/>
          <c:xMode val="edge"/>
          <c:yMode val="edge"/>
          <c:x val="0.21318681318681321"/>
          <c:y val="0.14687500000000001"/>
          <c:w val="0.72747252747252744"/>
          <c:h val="0.50937500000000002"/>
        </c:manualLayout>
      </c:layout>
      <c:lineChart>
        <c:grouping val="standard"/>
        <c:ser>
          <c:idx val="5"/>
          <c:order val="0"/>
          <c:tx>
            <c:strRef>
              <c:f>'Reduction plan'!$C$11</c:f>
              <c:strCache>
                <c:ptCount val="1"/>
                <c:pt idx="0">
                  <c:v>Predicted Business as Usual Emissions</c:v>
                </c:pt>
              </c:strCache>
            </c:strRef>
          </c:tx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'Reduction plan'!$B$12:$B$37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'Public_Sector_CMPR 2011-2012(1).xls'!Red_Plan_BAU_Carbon</c:f>
              <c:numCache>
                <c:formatCode>_-* #,##0_-;\-* #,##0_-;_-* "-"??_-;_-@_-</c:formatCode>
                <c:ptCount val="6"/>
                <c:pt idx="0">
                  <c:v>2982.2491539335069</c:v>
                </c:pt>
                <c:pt idx="1">
                  <c:v>3003.1248980110076</c:v>
                </c:pt>
                <c:pt idx="2">
                  <c:v>3024.1467722971006</c:v>
                </c:pt>
                <c:pt idx="3">
                  <c:v>3045.3157997031822</c:v>
                </c:pt>
                <c:pt idx="4">
                  <c:v>3066.6330103011178</c:v>
                </c:pt>
                <c:pt idx="5">
                  <c:v>3088.0994413732096</c:v>
                </c:pt>
              </c:numCache>
            </c:numRef>
          </c:val>
        </c:ser>
        <c:ser>
          <c:idx val="2"/>
          <c:order val="1"/>
          <c:tx>
            <c:strRef>
              <c:f>'Reduction plan'!$D$11</c:f>
              <c:strCache>
                <c:ptCount val="1"/>
                <c:pt idx="0">
                  <c:v>Target Emissions</c:v>
                </c:pt>
              </c:strCache>
            </c:strRef>
          </c:tx>
          <c:dLbls>
            <c:dLbl>
              <c:idx val="0"/>
              <c:layout>
                <c:manualLayout>
                  <c:x val="-4.6413093476943133E-2"/>
                  <c:y val="2.67226200455841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'Reduction plan'!$B$12:$B$37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'Public_Sector_CMPR 2011-2012(1).xls'!Red_Plan_Target_Carbon</c:f>
              <c:numCache>
                <c:formatCode>_-* #,##0_-;\-* #,##0_-;_-* "-"??_-;_-@_-</c:formatCode>
                <c:ptCount val="6"/>
                <c:pt idx="0">
                  <c:v>2982.2491539335069</c:v>
                </c:pt>
                <c:pt idx="1">
                  <c:v>2776.9210464768212</c:v>
                </c:pt>
                <c:pt idx="2">
                  <c:v>2585.7297966519591</c:v>
                </c:pt>
                <c:pt idx="3">
                  <c:v>2407.7020806106434</c:v>
                </c:pt>
                <c:pt idx="4">
                  <c:v>2241.9315879343108</c:v>
                </c:pt>
                <c:pt idx="5">
                  <c:v>2087.5744077534428</c:v>
                </c:pt>
              </c:numCache>
            </c:numRef>
          </c:val>
        </c:ser>
        <c:ser>
          <c:idx val="4"/>
          <c:order val="2"/>
          <c:tx>
            <c:strRef>
              <c:f>'Reduction plan'!$F$11</c:f>
              <c:strCache>
                <c:ptCount val="1"/>
                <c:pt idx="0">
                  <c:v>Emissions in chosen plan</c:v>
                </c:pt>
              </c:strCache>
            </c:strRef>
          </c:tx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'Reduction plan'!$B$12:$B$37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'Public_Sector_CMPR 2011-2012(1).xls'!Red_Plan_Chosen_Plan</c:f>
              <c:numCache>
                <c:formatCode>_-* #,##0_-;\-* #,##0_-;_-* "-"??_-;_-@_-</c:formatCode>
                <c:ptCount val="6"/>
                <c:pt idx="0">
                  <c:v>2970.079843533505</c:v>
                </c:pt>
                <c:pt idx="1">
                  <c:v>2514.0099428386252</c:v>
                </c:pt>
                <c:pt idx="2">
                  <c:v>2264.6120019870605</c:v>
                </c:pt>
                <c:pt idx="3">
                  <c:v>1971.0329611398058</c:v>
                </c:pt>
                <c:pt idx="4">
                  <c:v>1814.1136756947285</c:v>
                </c:pt>
                <c:pt idx="5">
                  <c:v>1836.8450171668362</c:v>
                </c:pt>
              </c:numCache>
            </c:numRef>
          </c:val>
        </c:ser>
        <c:dLbls/>
        <c:marker val="1"/>
        <c:axId val="74270208"/>
        <c:axId val="74344320"/>
      </c:lineChart>
      <c:catAx>
        <c:axId val="74270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Year</a:t>
                </a:r>
              </a:p>
            </c:rich>
          </c:tx>
          <c:layout>
            <c:manualLayout>
              <c:xMode val="edge"/>
              <c:yMode val="edge"/>
              <c:x val="0.5406593636873237"/>
              <c:y val="0.75312500000000504"/>
            </c:manualLayout>
          </c:layout>
        </c:title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4344320"/>
        <c:crosses val="autoZero"/>
        <c:lblAlgn val="ctr"/>
        <c:lblOffset val="100"/>
        <c:tickLblSkip val="1"/>
        <c:tickMarkSkip val="1"/>
      </c:catAx>
      <c:valAx>
        <c:axId val="743443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Tonnes CO2</a:t>
                </a:r>
              </a:p>
            </c:rich>
          </c:tx>
          <c:layout>
            <c:manualLayout>
              <c:xMode val="edge"/>
              <c:yMode val="edge"/>
              <c:x val="3.2966927038311826E-2"/>
              <c:y val="0.27500000000000002"/>
            </c:manualLayout>
          </c:layout>
        </c:title>
        <c:numFmt formatCode="_-* #,##0_-;\-* #,##0_-;_-* &quot;-&quot;??_-;_-@_-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4270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8554488097813827E-2"/>
          <c:y val="0.82187501052071721"/>
          <c:w val="0.8669803014090055"/>
          <c:h val="0.168750000000000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C0757-371D-4FF1-8369-16DE110856FA}" type="datetimeFigureOut">
              <a:rPr lang="en-GB" smtClean="0"/>
              <a:pPr/>
              <a:t>02/04/2012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C9E82-DD0F-457F-9B9B-8879762CD47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0266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T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3" y="3284984"/>
            <a:ext cx="4824537" cy="12241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Speaker(s) 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403648" y="6199792"/>
            <a:ext cx="4608512" cy="32982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Stream: Estates and Operations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93335" cy="201622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301208"/>
            <a:ext cx="1436400" cy="14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47900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BF49-16BE-4E29-89A5-91128146C5E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016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43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15447" cy="922114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68313" y="1556792"/>
            <a:ext cx="8207375" cy="47525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1148" y="188641"/>
            <a:ext cx="25041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07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e home mess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987008" cy="1354162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r>
              <a:rPr lang="en-US" dirty="0" smtClean="0"/>
              <a:t>Your three take-home key messages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468313" y="1916832"/>
            <a:ext cx="8207375" cy="432048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rgbClr val="562689"/>
              </a:buClr>
              <a:buSzPct val="121000"/>
              <a:buFont typeface="+mj-lt"/>
              <a:buAutoNum type="arabicPeriod"/>
              <a:defRPr baseline="0"/>
            </a:lvl1pPr>
            <a:lvl2pPr marL="971550" indent="-51435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 smtClean="0"/>
              <a:t>Message 1</a:t>
            </a:r>
          </a:p>
          <a:p>
            <a:pPr lvl="0"/>
            <a:r>
              <a:rPr lang="en-US" dirty="0" smtClean="0"/>
              <a:t>Message 2</a:t>
            </a:r>
          </a:p>
          <a:p>
            <a:pPr lvl="0"/>
            <a:r>
              <a:rPr lang="en-US" dirty="0" smtClean="0"/>
              <a:t>Message 3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5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569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568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18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67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99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31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2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79512" y="188640"/>
            <a:ext cx="8712968" cy="6480720"/>
          </a:xfrm>
          <a:prstGeom prst="roundRect">
            <a:avLst>
              <a:gd name="adj" fmla="val 324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0312" y="6356350"/>
            <a:ext cx="130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C90BF49-16BE-4E29-89A5-91128146C5E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1148" y="188641"/>
            <a:ext cx="25041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946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rgbClr val="00535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lifeindex.org.uk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3" y="3284984"/>
            <a:ext cx="5256585" cy="1224136"/>
          </a:xfrm>
        </p:spPr>
        <p:txBody>
          <a:bodyPr/>
          <a:lstStyle/>
          <a:p>
            <a:r>
              <a:rPr lang="en-GB" dirty="0" smtClean="0"/>
              <a:t>Helen Cutts </a:t>
            </a:r>
          </a:p>
          <a:p>
            <a:r>
              <a:rPr lang="en-GB" dirty="0" smtClean="0"/>
              <a:t>Wigan &amp; Leigh College</a:t>
            </a:r>
          </a:p>
          <a:p>
            <a:r>
              <a:rPr lang="en-GB" dirty="0" smtClean="0"/>
              <a:t>Sustainability, Health &amp; Safety Officer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accent2"/>
                </a:solidFill>
              </a:rPr>
              <a:t>Carbon Management Plans - achievements, maintenance and </a:t>
            </a:r>
            <a:br>
              <a:rPr lang="en-GB" sz="3200" dirty="0" smtClean="0">
                <a:solidFill>
                  <a:schemeClr val="accent2"/>
                </a:solidFill>
              </a:rPr>
            </a:br>
            <a:r>
              <a:rPr lang="en-GB" sz="3200" dirty="0" smtClean="0">
                <a:solidFill>
                  <a:schemeClr val="accent2"/>
                </a:solidFill>
              </a:rPr>
              <a:t>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142816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Concerns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r>
              <a:rPr lang="en-GB" u="sng" dirty="0" smtClean="0"/>
              <a:t>Awareness Raising with Staff &amp; Students</a:t>
            </a:r>
          </a:p>
          <a:p>
            <a:r>
              <a:rPr lang="en-GB" dirty="0" smtClean="0"/>
              <a:t>No active student union in the College.</a:t>
            </a:r>
          </a:p>
          <a:p>
            <a:r>
              <a:rPr lang="en-GB" dirty="0" smtClean="0"/>
              <a:t>Low staff engagement levels.</a:t>
            </a:r>
          </a:p>
          <a:p>
            <a:r>
              <a:rPr lang="en-GB" dirty="0" smtClean="0"/>
              <a:t>Difficulty circulating information to all staff </a:t>
            </a:r>
            <a:r>
              <a:rPr lang="en-GB" smtClean="0"/>
              <a:t>and students.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Messages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07375" cy="4320480"/>
          </a:xfrm>
        </p:spPr>
        <p:txBody>
          <a:bodyPr/>
          <a:lstStyle/>
          <a:p>
            <a:r>
              <a:rPr lang="en-GB" dirty="0" smtClean="0"/>
              <a:t>Commitment to the project - you need senior management buy-in to produce a Carbon Management Plan.</a:t>
            </a:r>
          </a:p>
          <a:p>
            <a:r>
              <a:rPr lang="en-GB" dirty="0" smtClean="0"/>
              <a:t>Quick wins are easy to find when identifying projects.</a:t>
            </a:r>
          </a:p>
          <a:p>
            <a:r>
              <a:rPr lang="en-GB" dirty="0" smtClean="0"/>
              <a:t>Staff and students will be key to achieving your goals.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52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dirty="0"/>
              <a:t>Your next steps – making the most of your EAUC Membership…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468313" y="1341526"/>
            <a:ext cx="8207375" cy="4824536"/>
          </a:xfrm>
        </p:spPr>
        <p:txBody>
          <a:bodyPr/>
          <a:lstStyle/>
          <a:p>
            <a:r>
              <a:rPr lang="en-GB" sz="2000" dirty="0" smtClean="0">
                <a:solidFill>
                  <a:srgbClr val="562689"/>
                </a:solidFill>
              </a:rPr>
              <a:t>Resources </a:t>
            </a:r>
            <a:endParaRPr lang="en-GB" sz="2000" dirty="0">
              <a:solidFill>
                <a:srgbClr val="562689"/>
              </a:solidFill>
            </a:endParaRPr>
          </a:p>
          <a:p>
            <a:pPr lvl="1">
              <a:buClr>
                <a:srgbClr val="562689"/>
              </a:buClr>
              <a:buFont typeface="Arial" pitchFamily="34" charset="0"/>
              <a:buChar char="•"/>
            </a:pPr>
            <a:r>
              <a:rPr lang="en-GB" sz="1800" dirty="0" smtClean="0"/>
              <a:t>visit </a:t>
            </a:r>
            <a:r>
              <a:rPr lang="en-GB" sz="1800" dirty="0"/>
              <a:t>the </a:t>
            </a:r>
            <a:r>
              <a:rPr lang="en-GB" sz="1800" dirty="0" smtClean="0"/>
              <a:t>dedicated carbon EAUC resource bank sections</a:t>
            </a:r>
          </a:p>
          <a:p>
            <a:pPr lvl="1">
              <a:buClr>
                <a:srgbClr val="562689"/>
              </a:buClr>
              <a:buFont typeface="Arial" pitchFamily="34" charset="0"/>
              <a:buChar char="•"/>
            </a:pPr>
            <a:r>
              <a:rPr lang="en-GB" sz="1800" dirty="0"/>
              <a:t>v</a:t>
            </a:r>
            <a:r>
              <a:rPr lang="en-GB" sz="1800" dirty="0" smtClean="0"/>
              <a:t>isit </a:t>
            </a:r>
            <a:r>
              <a:rPr lang="en-GB" sz="1800" dirty="0"/>
              <a:t>the </a:t>
            </a:r>
            <a:r>
              <a:rPr lang="en-GB" sz="1800" dirty="0" smtClean="0"/>
              <a:t>carbon reduction section </a:t>
            </a:r>
            <a:r>
              <a:rPr lang="en-GB" sz="1800" dirty="0"/>
              <a:t>of SORTED – the online resource for sustainability in the Learning and Skills </a:t>
            </a:r>
            <a:r>
              <a:rPr lang="en-GB" sz="1800" dirty="0" smtClean="0"/>
              <a:t>sector</a:t>
            </a:r>
          </a:p>
          <a:p>
            <a:r>
              <a:rPr lang="en-GB" sz="2000" dirty="0" smtClean="0">
                <a:solidFill>
                  <a:srgbClr val="562689"/>
                </a:solidFill>
              </a:rPr>
              <a:t>Networks - </a:t>
            </a:r>
            <a:r>
              <a:rPr lang="en-GB" sz="2000" dirty="0" smtClean="0"/>
              <a:t>join our Carbon </a:t>
            </a:r>
            <a:r>
              <a:rPr lang="en-GB" sz="2000" dirty="0"/>
              <a:t>Intensive Research Colleges and Universities </a:t>
            </a:r>
            <a:r>
              <a:rPr lang="en-GB" sz="2000" dirty="0" smtClean="0"/>
              <a:t>Community of </a:t>
            </a:r>
            <a:r>
              <a:rPr lang="en-GB" sz="2000" dirty="0"/>
              <a:t>Practice </a:t>
            </a:r>
            <a:r>
              <a:rPr lang="en-GB" sz="2000" dirty="0" smtClean="0"/>
              <a:t>- for </a:t>
            </a:r>
            <a:r>
              <a:rPr lang="en-GB" sz="2000" dirty="0"/>
              <a:t>Colleges and Universities that undertake carbon intensive research </a:t>
            </a:r>
          </a:p>
          <a:p>
            <a:pPr lvl="1">
              <a:buClr>
                <a:srgbClr val="562689"/>
              </a:buClr>
              <a:buFont typeface="Arial" pitchFamily="34" charset="0"/>
              <a:buChar char="•"/>
            </a:pPr>
            <a:r>
              <a:rPr lang="en-GB" sz="1600" dirty="0" smtClean="0"/>
              <a:t>Find out more about this group at 5pm today – see programme for details</a:t>
            </a:r>
          </a:p>
          <a:p>
            <a:r>
              <a:rPr lang="en-GB" sz="2000" dirty="0" smtClean="0">
                <a:solidFill>
                  <a:srgbClr val="562689"/>
                </a:solidFill>
              </a:rPr>
              <a:t>Recognition - </a:t>
            </a:r>
            <a:r>
              <a:rPr lang="en-GB" sz="2000" dirty="0"/>
              <a:t>w</a:t>
            </a:r>
            <a:r>
              <a:rPr lang="en-GB" sz="2000" dirty="0" smtClean="0"/>
              <a:t>ant recognition for your carbon reduction initiatives – enter the 2012 Green Gown Awards carbon reduction category. Entries open summer 2012</a:t>
            </a:r>
          </a:p>
          <a:p>
            <a:r>
              <a:rPr lang="en-GB" sz="2000" dirty="0" smtClean="0">
                <a:solidFill>
                  <a:srgbClr val="562689"/>
                </a:solidFill>
              </a:rPr>
              <a:t>Measure and improve </a:t>
            </a:r>
            <a:r>
              <a:rPr lang="en-GB" sz="2000" dirty="0" smtClean="0">
                <a:solidFill>
                  <a:srgbClr val="E17A1D"/>
                </a:solidFill>
              </a:rPr>
              <a:t>- </a:t>
            </a:r>
            <a:r>
              <a:rPr lang="en-GB" sz="2000" dirty="0" smtClean="0"/>
              <a:t>sign up to </a:t>
            </a:r>
            <a:r>
              <a:rPr lang="en-GB" sz="2000" dirty="0" err="1" smtClean="0"/>
              <a:t>LiFE</a:t>
            </a:r>
            <a:r>
              <a:rPr lang="en-GB" sz="2000" dirty="0" smtClean="0"/>
              <a:t> – </a:t>
            </a:r>
            <a:r>
              <a:rPr lang="en-GB" sz="2000" dirty="0" smtClean="0">
                <a:hlinkClick r:id="rId2"/>
              </a:rPr>
              <a:t>www.thelifeindex.org.uk</a:t>
            </a:r>
            <a:r>
              <a:rPr lang="en-GB" sz="2000" dirty="0" smtClean="0"/>
              <a:t>. EAUC Members receive a significant discount</a:t>
            </a:r>
          </a:p>
          <a:p>
            <a:pPr lvl="1">
              <a:buClr>
                <a:srgbClr val="562689"/>
              </a:buClr>
              <a:buFont typeface="Arial" pitchFamily="34" charset="0"/>
              <a:buChar char="•"/>
            </a:pPr>
            <a:r>
              <a:rPr lang="en-GB" sz="1800" dirty="0" err="1" smtClean="0"/>
              <a:t>LiFE</a:t>
            </a:r>
            <a:r>
              <a:rPr lang="en-GB" sz="1800" dirty="0" smtClean="0"/>
              <a:t> </a:t>
            </a:r>
            <a:r>
              <a:rPr lang="en-GB" sz="1800" smtClean="0"/>
              <a:t>offers dedicated </a:t>
            </a:r>
            <a:r>
              <a:rPr lang="en-GB" sz="1800" dirty="0" smtClean="0"/>
              <a:t>‘resource efficiency and waste’ and ‘utilities’ frameworks for implementation </a:t>
            </a:r>
            <a:endParaRPr lang="en-GB" sz="1800" dirty="0"/>
          </a:p>
          <a:p>
            <a:pPr marL="0" indent="0">
              <a:buNone/>
            </a:pPr>
            <a:endParaRPr lang="en-GB" sz="500" dirty="0" smtClean="0"/>
          </a:p>
          <a:p>
            <a:pPr marL="0" indent="0" algn="ctr">
              <a:buNone/>
            </a:pPr>
            <a:r>
              <a:rPr lang="en-GB" sz="2200" b="1" dirty="0" smtClean="0">
                <a:solidFill>
                  <a:srgbClr val="562689"/>
                </a:solidFill>
              </a:rPr>
              <a:t>Membership </a:t>
            </a:r>
            <a:r>
              <a:rPr lang="en-GB" sz="2200" b="1" dirty="0">
                <a:solidFill>
                  <a:srgbClr val="562689"/>
                </a:solidFill>
              </a:rPr>
              <a:t>matters at www.eauc.org.uk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6579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Carbon Management Plans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</a:pPr>
            <a:r>
              <a:rPr lang="en-GB" dirty="0" smtClean="0">
                <a:solidFill>
                  <a:schemeClr val="accent2"/>
                </a:solidFill>
              </a:rPr>
              <a:t>Wigan &amp; Leigh College’s Carbon Management Plan – Summary</a:t>
            </a:r>
          </a:p>
          <a:p>
            <a:pPr>
              <a:lnSpc>
                <a:spcPct val="90000"/>
              </a:lnSpc>
              <a:buClr>
                <a:schemeClr val="hlink"/>
              </a:buClr>
              <a:buNone/>
            </a:pPr>
            <a:endParaRPr lang="en-GB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</a:pPr>
            <a:r>
              <a:rPr lang="en-GB" dirty="0" smtClean="0">
                <a:solidFill>
                  <a:schemeClr val="accent2"/>
                </a:solidFill>
              </a:rPr>
              <a:t>Challenges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None/>
            </a:pPr>
            <a:endParaRPr lang="en-GB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</a:pPr>
            <a:r>
              <a:rPr lang="en-GB" dirty="0" smtClean="0">
                <a:solidFill>
                  <a:schemeClr val="accent2"/>
                </a:solidFill>
              </a:rPr>
              <a:t>Action Plan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6504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Wigan &amp; Leigh College Emissions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2400" dirty="0" smtClean="0"/>
              <a:t>The baseline year chosen was the academic year 2009/2010.</a:t>
            </a:r>
          </a:p>
          <a:p>
            <a:r>
              <a:rPr lang="en-GB" sz="2400" dirty="0" smtClean="0"/>
              <a:t>Our carbon footprint from electricity, gas, gas oil, water, fleet and business travel was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2,982 tonnes CO</a:t>
            </a:r>
            <a:r>
              <a:rPr lang="en-GB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  <a:p>
            <a:r>
              <a:rPr lang="en-GB" sz="2400" dirty="0" smtClean="0"/>
              <a:t>This cost the College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£476,676</a:t>
            </a:r>
          </a:p>
          <a:p>
            <a:r>
              <a:rPr lang="en-GB" sz="2400" dirty="0" smtClean="0"/>
              <a:t>Waste, Refrigerant gas, staff and student commuting, educational visits and procurement were not included in the baseline emissions.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 of Carbon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467544" y="1412776"/>
          <a:ext cx="8207375" cy="475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Reduction Target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We have set a 30% carbon reduction target by 2015.</a:t>
            </a:r>
          </a:p>
          <a:p>
            <a:r>
              <a:rPr lang="en-GB" dirty="0" smtClean="0"/>
              <a:t>The financial value at stake for College is £606,501</a:t>
            </a:r>
          </a:p>
          <a:p>
            <a:r>
              <a:rPr lang="en-GB" dirty="0" smtClean="0"/>
              <a:t>The carbon value at stake is 3,127 tonnes CO</a:t>
            </a:r>
            <a:r>
              <a:rPr lang="en-GB" baseline="-25000" dirty="0" smtClean="0"/>
              <a:t>2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Predictions</a:t>
            </a:r>
            <a:endParaRPr lang="en-GB" dirty="0"/>
          </a:p>
        </p:txBody>
      </p:sp>
      <p:graphicFrame>
        <p:nvGraphicFramePr>
          <p:cNvPr id="4" name="Object 137"/>
          <p:cNvGraphicFramePr/>
          <p:nvPr/>
        </p:nvGraphicFramePr>
        <p:xfrm>
          <a:off x="899592" y="1340768"/>
          <a:ext cx="69847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Identified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We have identified 62 projects which will allow us to exceed our 30% target by 56% if all are completed.</a:t>
            </a:r>
          </a:p>
          <a:p>
            <a:endParaRPr lang="en-GB" dirty="0"/>
          </a:p>
        </p:txBody>
      </p: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1187624" y="3573016"/>
            <a:ext cx="6912768" cy="2016224"/>
            <a:chOff x="1476" y="9004"/>
            <a:chExt cx="9396" cy="1512"/>
          </a:xfrm>
        </p:grpSpPr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7239" y="9004"/>
              <a:ext cx="3633" cy="8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Projects identified against target.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16"/>
            <p:cNvSpPr>
              <a:spLocks noChangeArrowheads="1"/>
            </p:cNvSpPr>
            <p:nvPr/>
          </p:nvSpPr>
          <p:spPr bwMode="auto">
            <a:xfrm>
              <a:off x="1476" y="9016"/>
              <a:ext cx="5669" cy="680"/>
            </a:xfrm>
            <a:prstGeom prst="rect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Target: 30%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(895 tCO</a:t>
              </a:r>
              <a:r>
                <a:rPr kumimoji="0" lang="en-GB" altLang="zh-CN" sz="1400" i="0" u="none" strike="noStrike" cap="none" normalizeH="0" baseline="-25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2</a:t>
              </a: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)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1476" y="9826"/>
              <a:ext cx="4033" cy="69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zh-CN" sz="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Existing Projects: 81%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(725 tCO</a:t>
              </a:r>
              <a:r>
                <a:rPr kumimoji="0" lang="en-GB" altLang="zh-CN" sz="1400" i="0" u="none" strike="noStrike" cap="none" normalizeH="0" baseline="-25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2</a:t>
              </a: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)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5609" y="9826"/>
              <a:ext cx="3461" cy="69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Identified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Projects: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 19%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( 170 tCO</a:t>
              </a:r>
              <a:r>
                <a:rPr kumimoji="0" lang="en-GB" altLang="zh-CN" sz="1400" i="0" u="none" strike="noStrike" cap="none" normalizeH="0" baseline="-25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2</a:t>
              </a:r>
              <a:r>
                <a:rPr kumimoji="0" lang="en-GB" altLang="zh-CN" sz="140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SimSun" pitchFamily="2" charset="-122"/>
                  <a:cs typeface="Arial" pitchFamily="34" charset="0"/>
                </a:rPr>
                <a:t>)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7145" y="9946"/>
              <a:ext cx="1891" cy="570"/>
              <a:chOff x="5532" y="10260"/>
              <a:chExt cx="907" cy="690"/>
            </a:xfrm>
          </p:grpSpPr>
          <p:sp>
            <p:nvSpPr>
              <p:cNvPr id="9" name="Rectangle 165"/>
              <p:cNvSpPr>
                <a:spLocks noChangeArrowheads="1"/>
              </p:cNvSpPr>
              <p:nvPr/>
            </p:nvSpPr>
            <p:spPr bwMode="auto">
              <a:xfrm>
                <a:off x="5532" y="10260"/>
                <a:ext cx="907" cy="69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1F497D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18000" tIns="10800" rIns="18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zh-CN" sz="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zh-CN" sz="1400" i="0" u="none" strike="noStrike" cap="none" normalizeH="0" baseline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Surplus 56%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zh-CN" sz="1400" i="0" u="none" strike="noStrike" cap="none" normalizeH="0" baseline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(501 tCO</a:t>
                </a:r>
                <a:r>
                  <a:rPr kumimoji="0" lang="en-GB" altLang="zh-CN" sz="1400" i="0" u="none" strike="noStrike" cap="none" normalizeH="0" baseline="-2500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2</a:t>
                </a:r>
                <a:r>
                  <a:rPr kumimoji="0" lang="en-GB" altLang="zh-CN" sz="1400" i="0" u="none" strike="noStrike" cap="none" normalizeH="0" baseline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latin typeface="Arial" pitchFamily="34" charset="0"/>
                    <a:ea typeface="SimSun" pitchFamily="2" charset="-122"/>
                    <a:cs typeface="Arial" pitchFamily="34" charset="0"/>
                  </a:rPr>
                  <a:t>)</a:t>
                </a:r>
                <a:endPara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AutoShape 166"/>
              <p:cNvCxnSpPr>
                <a:cxnSpLocks noChangeShapeType="1"/>
              </p:cNvCxnSpPr>
              <p:nvPr/>
            </p:nvCxnSpPr>
            <p:spPr bwMode="auto">
              <a:xfrm>
                <a:off x="5577" y="10380"/>
                <a:ext cx="828" cy="1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triangle" w="med" len="med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95536" y="1196752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 noTextEdit="1"/>
          </p:cNvSpPr>
          <p:nvPr/>
        </p:nvSpPr>
        <p:spPr bwMode="auto">
          <a:xfrm>
            <a:off x="2483768" y="3501008"/>
            <a:ext cx="3272084" cy="816841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fld id="{BCA3D5E9-0D92-4E56-8DFE-9D757917DBB6}" type="TxLink">
              <a:rPr lang="en-GB" sz="1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pPr algn="l" rtl="0">
                <a:defRPr sz="1000"/>
              </a:pPr>
              <a:t>You are 251 tonnes of carbon dioxide ahead of your target emissions</a:t>
            </a:fld>
            <a:endParaRPr lang="en-GB" sz="14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Projects – Past &amp; Future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468313" y="1557338"/>
          <a:ext cx="820737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727"/>
                <a:gridCol w="1800200"/>
                <a:gridCol w="194344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Completed Project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Completed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First Year Savings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Closur</a:t>
                      </a:r>
                      <a:r>
                        <a:rPr lang="en-GB" baseline="0" dirty="0" smtClean="0"/>
                        <a:t>e of Railway Road Centre and AM2 Centre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£49,771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Replacement of</a:t>
                      </a:r>
                      <a:r>
                        <a:rPr lang="en-GB" baseline="0" dirty="0" smtClean="0"/>
                        <a:t> oil boilers with gas boilers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£41,810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Lighting</a:t>
                      </a:r>
                      <a:r>
                        <a:rPr lang="en-GB" baseline="0" dirty="0" smtClean="0"/>
                        <a:t> upgrades and sensors in staircases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£7,233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67544" y="3933056"/>
          <a:ext cx="82073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727"/>
                <a:gridCol w="1800200"/>
                <a:gridCol w="194344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Future Project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Completion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First Year Savings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Demolition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err="1" smtClean="0"/>
                        <a:t>Shevington</a:t>
                      </a:r>
                      <a:r>
                        <a:rPr lang="en-GB" baseline="0" dirty="0" smtClean="0"/>
                        <a:t> 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£49,771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Switch off all PCs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£18,849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Awareness</a:t>
                      </a:r>
                      <a:r>
                        <a:rPr lang="en-GB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Raising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2013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£15,802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C0C0C"/>
      </a:hlink>
      <a:folHlink>
        <a:srgbClr val="0C0C0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504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Carbon Management Plans - achievements, maintenance and  the future</vt:lpstr>
      <vt:lpstr>Carbon Management Plans </vt:lpstr>
      <vt:lpstr>Wigan &amp; Leigh College Emissions </vt:lpstr>
      <vt:lpstr>Costs of Carbon</vt:lpstr>
      <vt:lpstr>Reduction Target</vt:lpstr>
      <vt:lpstr>Predictions</vt:lpstr>
      <vt:lpstr>Identified Projects</vt:lpstr>
      <vt:lpstr>Progress</vt:lpstr>
      <vt:lpstr>Projects – Past &amp; Future</vt:lpstr>
      <vt:lpstr>Concerns </vt:lpstr>
      <vt:lpstr>Key Messages</vt:lpstr>
      <vt:lpstr>Your next steps – making the most of your EAUC Membership…</vt:lpstr>
    </vt:vector>
  </TitlesOfParts>
  <Company>University of Gloucestershire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WALKLEY, Lisa</dc:creator>
  <cp:lastModifiedBy>GREEN, James</cp:lastModifiedBy>
  <cp:revision>102</cp:revision>
  <cp:lastPrinted>2012-01-09T11:11:14Z</cp:lastPrinted>
  <dcterms:created xsi:type="dcterms:W3CDTF">2012-01-05T13:50:36Z</dcterms:created>
  <dcterms:modified xsi:type="dcterms:W3CDTF">2012-04-02T13:06:47Z</dcterms:modified>
</cp:coreProperties>
</file>