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99" r:id="rId1"/>
    <p:sldMasterId id="2147483984" r:id="rId2"/>
    <p:sldMasterId id="2147484905" r:id="rId3"/>
    <p:sldMasterId id="2147484508" r:id="rId4"/>
    <p:sldMasterId id="2147484710" r:id="rId5"/>
  </p:sldMasterIdLst>
  <p:notesMasterIdLst>
    <p:notesMasterId r:id="rId26"/>
  </p:notesMasterIdLst>
  <p:handoutMasterIdLst>
    <p:handoutMasterId r:id="rId27"/>
  </p:handoutMasterIdLst>
  <p:sldIdLst>
    <p:sldId id="289" r:id="rId6"/>
    <p:sldId id="394" r:id="rId7"/>
    <p:sldId id="407" r:id="rId8"/>
    <p:sldId id="401" r:id="rId9"/>
    <p:sldId id="406" r:id="rId10"/>
    <p:sldId id="395" r:id="rId11"/>
    <p:sldId id="404" r:id="rId12"/>
    <p:sldId id="410" r:id="rId13"/>
    <p:sldId id="396" r:id="rId14"/>
    <p:sldId id="393" r:id="rId15"/>
    <p:sldId id="402" r:id="rId16"/>
    <p:sldId id="411" r:id="rId17"/>
    <p:sldId id="400" r:id="rId18"/>
    <p:sldId id="405" r:id="rId19"/>
    <p:sldId id="403" r:id="rId20"/>
    <p:sldId id="397" r:id="rId21"/>
    <p:sldId id="398" r:id="rId22"/>
    <p:sldId id="372" r:id="rId23"/>
    <p:sldId id="399" r:id="rId24"/>
    <p:sldId id="291" r:id="rId2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59B"/>
    <a:srgbClr val="F20000"/>
    <a:srgbClr val="C00000"/>
    <a:srgbClr val="97C00E"/>
    <a:srgbClr val="00569B"/>
    <a:srgbClr val="64B8E4"/>
    <a:srgbClr val="97BE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78" autoAdjust="0"/>
    <p:restoredTop sz="89941" autoAdjust="0"/>
  </p:normalViewPr>
  <p:slideViewPr>
    <p:cSldViewPr snapToGrid="0" snapToObjects="1">
      <p:cViewPr>
        <p:scale>
          <a:sx n="77" d="100"/>
          <a:sy n="77" d="100"/>
        </p:scale>
        <p:origin x="-714" y="-60"/>
      </p:cViewPr>
      <p:guideLst>
        <p:guide orient="horz" pos="775"/>
        <p:guide pos="29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22D8BF5E-78D3-4490-A026-56A31063196A}" type="datetime1">
              <a:rPr lang="en-US"/>
              <a:pPr>
                <a:defRPr/>
              </a:pPr>
              <a:t>12/7/2014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D35436EE-E53B-4F38-950F-8CCBFF702054}" type="slidenum">
              <a:rPr lang="en-US"/>
              <a:pPr>
                <a:defRPr/>
              </a:pPr>
              <a:t>‹#›</a:t>
            </a:fld>
            <a:endParaRPr lang="en-US"/>
          </a:p>
        </p:txBody>
      </p:sp>
    </p:spTree>
    <p:extLst>
      <p:ext uri="{BB962C8B-B14F-4D97-AF65-F5344CB8AC3E}">
        <p14:creationId xmlns:p14="http://schemas.microsoft.com/office/powerpoint/2010/main" val="35643876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3135C86-9C8B-40A6-8479-20D1BBE376C7}" type="datetimeFigureOut">
              <a:rPr lang="en-GB"/>
              <a:pPr>
                <a:defRPr/>
              </a:pPr>
              <a:t>07/12/2014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7CFDE9E-CEB0-4D7B-BD29-3D9CE7519B96}" type="slidenum">
              <a:rPr lang="en-GB"/>
              <a:pPr>
                <a:defRPr/>
              </a:pPr>
              <a:t>‹#›</a:t>
            </a:fld>
            <a:endParaRPr lang="en-GB"/>
          </a:p>
        </p:txBody>
      </p:sp>
    </p:spTree>
    <p:extLst>
      <p:ext uri="{BB962C8B-B14F-4D97-AF65-F5344CB8AC3E}">
        <p14:creationId xmlns:p14="http://schemas.microsoft.com/office/powerpoint/2010/main" val="40053626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Introduce myself</a:t>
            </a:r>
          </a:p>
          <a:p>
            <a:pPr eaLnBrk="1" hangingPunct="1">
              <a:spcBef>
                <a:spcPct val="0"/>
              </a:spcBef>
            </a:pPr>
            <a:r>
              <a:rPr lang="en-GB" altLang="en-US" smtClean="0"/>
              <a:t>This work one element of a much wider project, the main being to quantify health effects of air quality within Bristol to support the development of the Mayors Air Quality Strategy for Bristol.</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CEFBBD4-F1A6-4486-819A-CDCB855BFEB9}" type="slidenum">
              <a:rPr lang="en-GB" altLang="en-US" smtClean="0">
                <a:latin typeface="Arial" charset="0"/>
              </a:rPr>
              <a:pPr eaLnBrk="1" hangingPunct="1">
                <a:spcBef>
                  <a:spcPct val="0"/>
                </a:spcBef>
              </a:pPr>
              <a:t>1</a:t>
            </a:fld>
            <a:endParaRPr lang="en-GB"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Bristol has very typical air quality issues of a medium urban area.  AQMA declared for NO2. City Centre and main arterial routes out of the city.  Reflects sources of NO2.</a:t>
            </a:r>
            <a:endParaRPr lang="en-GB"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C3477A9-2E57-4570-AF71-7AF19EBD3E79}" type="slidenum">
              <a:rPr lang="en-GB" altLang="en-US" smtClean="0">
                <a:latin typeface="Arial" charset="0"/>
              </a:rPr>
              <a:pPr eaLnBrk="1" hangingPunct="1">
                <a:spcBef>
                  <a:spcPct val="0"/>
                </a:spcBef>
              </a:pPr>
              <a:t>10</a:t>
            </a:fld>
            <a:endParaRPr lang="en-GB"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Work on health impacts relates mainly to PM in relation to published co-efficients which can be used.</a:t>
            </a:r>
            <a:endParaRPr lang="en-GB"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0900BB5-98A1-48AF-AF79-C22D67FB076D}" type="slidenum">
              <a:rPr lang="en-GB" altLang="en-US" smtClean="0">
                <a:latin typeface="Arial" charset="0"/>
              </a:rPr>
              <a:pPr eaLnBrk="1" hangingPunct="1">
                <a:spcBef>
                  <a:spcPct val="0"/>
                </a:spcBef>
              </a:pPr>
              <a:t>11</a:t>
            </a:fld>
            <a:endParaRPr lang="en-GB"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Explain difference between PM2.5 and PM10. illustration of how numbers are presented.</a:t>
            </a:r>
            <a:endParaRPr lang="en-GB"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9D000DF-9F26-4DCD-A78F-1549CA384332}" type="slidenum">
              <a:rPr lang="en-GB" altLang="en-US" smtClean="0">
                <a:latin typeface="Arial" charset="0"/>
              </a:rPr>
              <a:pPr eaLnBrk="1" hangingPunct="1">
                <a:spcBef>
                  <a:spcPct val="0"/>
                </a:spcBef>
              </a:pPr>
              <a:t>12</a:t>
            </a:fld>
            <a:endParaRPr lang="en-GB"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Therefore costs only incorporate PM related health effects.  One way of communicating the issue is through cost.</a:t>
            </a:r>
            <a:endParaRPr lang="en-GB"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C01F976-9F19-4EAB-A95C-A7E0922E83ED}" type="slidenum">
              <a:rPr lang="en-GB" altLang="en-US" smtClean="0">
                <a:latin typeface="Arial" charset="0"/>
              </a:rPr>
              <a:pPr eaLnBrk="1" hangingPunct="1">
                <a:spcBef>
                  <a:spcPct val="0"/>
                </a:spcBef>
              </a:pPr>
              <a:t>13</a:t>
            </a:fld>
            <a:endParaRPr lang="en-GB"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Talk through the use of background maps which have then been translated to ward level average concentrations and fraction of attributable deaths.</a:t>
            </a:r>
            <a:endParaRPr lang="en-GB"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4A6141F-12D1-4EE7-A148-73C972470D6B}" type="slidenum">
              <a:rPr lang="en-GB" altLang="en-US" smtClean="0">
                <a:latin typeface="Arial" charset="0"/>
              </a:rPr>
              <a:pPr eaLnBrk="1" hangingPunct="1">
                <a:spcBef>
                  <a:spcPct val="0"/>
                </a:spcBef>
              </a:pPr>
              <a:t>14</a:t>
            </a:fld>
            <a:endParaRPr lang="en-GB"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All based on PM2.5 and PM10!!! Not NO2.</a:t>
            </a:r>
            <a:endParaRPr lang="en-GB"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791C84A-55E7-4807-8A35-DEA87D1DEE66}" type="slidenum">
              <a:rPr lang="en-GB" altLang="en-US" smtClean="0">
                <a:latin typeface="Arial" charset="0"/>
              </a:rPr>
              <a:pPr eaLnBrk="1" hangingPunct="1">
                <a:spcBef>
                  <a:spcPct val="0"/>
                </a:spcBef>
              </a:pPr>
              <a:t>15</a:t>
            </a:fld>
            <a:endParaRPr lang="en-GB"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No VSL published by Defra in relation to air pollution.  </a:t>
            </a:r>
            <a:r>
              <a:rPr lang="en-GB" altLang="en-US" smtClean="0"/>
              <a:t>The VSL is the value that an individual places on a marginal change in their likelihood of death. Note that the VSL is very different from the value of an actual life. It is the value placed on changes in the likelihood of death, not the price someone would pay to avoid certain death. Based on willingness to pay.</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D00327A-69EC-47C1-AE22-51B44BA41F74}" type="slidenum">
              <a:rPr lang="en-GB" altLang="en-US" smtClean="0">
                <a:latin typeface="Arial" charset="0"/>
              </a:rPr>
              <a:pPr eaLnBrk="1" hangingPunct="1">
                <a:spcBef>
                  <a:spcPct val="0"/>
                </a:spcBef>
              </a:pPr>
              <a:t>16</a:t>
            </a:fld>
            <a:endParaRPr lang="en-GB"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Published figures by Defra on costs of hospital admissions used. There is a range published.</a:t>
            </a:r>
            <a:endParaRPr lang="en-GB" altLang="en-US"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806B345-F68D-4DA1-900F-1849C4D08F87}" type="slidenum">
              <a:rPr lang="en-GB" altLang="en-US" smtClean="0">
                <a:latin typeface="Arial" charset="0"/>
              </a:rPr>
              <a:pPr eaLnBrk="1" hangingPunct="1">
                <a:spcBef>
                  <a:spcPct val="0"/>
                </a:spcBef>
              </a:pPr>
              <a:t>17</a:t>
            </a:fld>
            <a:endParaRPr lang="en-GB"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Vast majority of costs related to deaths rather than hospital admissions</a:t>
            </a:r>
            <a:endParaRPr lang="en-GB"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56C9563-2D0C-4D3C-B500-920ED911EAAF}" type="slidenum">
              <a:rPr lang="en-GB" altLang="en-US" smtClean="0">
                <a:latin typeface="Arial" charset="0"/>
              </a:rPr>
              <a:pPr eaLnBrk="1" hangingPunct="1">
                <a:spcBef>
                  <a:spcPct val="0"/>
                </a:spcBef>
              </a:pPr>
              <a:t>18</a:t>
            </a:fld>
            <a:endParaRPr lang="en-GB"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Our costs only include death and hospital admissions.  Only include PM2.5 not NO2.  if you compare to national figures which include more aspects (and proportion Bristol population within whole UK population) costs are approximately £114 million.</a:t>
            </a:r>
            <a:endParaRPr lang="en-GB"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8B5BD47-14C0-41D7-A50C-71A6D48AAB46}" type="slidenum">
              <a:rPr lang="en-GB" altLang="en-US" smtClean="0">
                <a:latin typeface="Arial" charset="0"/>
              </a:rPr>
              <a:pPr eaLnBrk="1" hangingPunct="1">
                <a:spcBef>
                  <a:spcPct val="0"/>
                </a:spcBef>
              </a:pPr>
              <a:t>19</a:t>
            </a:fld>
            <a:endParaRPr lang="en-GB"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In the UK, most issues with achieving objectives are traffic related (NO2) – particularly diesel.  Sources of PM are more widespread and include both natural and man made particles, both emitted directly and those formed by chemical processes in the atmosphere.</a:t>
            </a:r>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31063B6-0D70-4FE1-838C-1279A2F4E588}" type="slidenum">
              <a:rPr lang="en-GB" altLang="en-US" smtClean="0">
                <a:latin typeface="Arial" charset="0"/>
              </a:rPr>
              <a:pPr eaLnBrk="1" hangingPunct="1">
                <a:spcBef>
                  <a:spcPct val="0"/>
                </a:spcBef>
              </a:pPr>
              <a:t>2</a:t>
            </a:fld>
            <a:endParaRPr lang="en-GB"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D3C3B1D-6BD2-492D-8F37-497E50A0696D}" type="slidenum">
              <a:rPr lang="en-GB" altLang="en-US" smtClean="0">
                <a:latin typeface="Arial" charset="0"/>
              </a:rPr>
              <a:pPr eaLnBrk="1" hangingPunct="1">
                <a:spcBef>
                  <a:spcPct val="0"/>
                </a:spcBef>
              </a:pPr>
              <a:t>20</a:t>
            </a:fld>
            <a:endParaRPr lang="en-GB"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Reiterate difference between NO2 and PM</a:t>
            </a:r>
            <a:endParaRPr lang="en-GB"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B992BF6F-A415-40E9-B22D-17DB1A09E4AB}" type="slidenum">
              <a:rPr lang="en-GB" altLang="en-US" smtClean="0">
                <a:latin typeface="Arial" charset="0"/>
              </a:rPr>
              <a:pPr eaLnBrk="1" hangingPunct="1">
                <a:spcBef>
                  <a:spcPct val="0"/>
                </a:spcBef>
              </a:pPr>
              <a:t>3</a:t>
            </a:fld>
            <a:endParaRPr lang="en-GB"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In public health terms second in numbers to smoking</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3D41D7F-39E8-4C95-9C3D-DFF518F17B73}" type="slidenum">
              <a:rPr lang="en-GB" altLang="en-US" smtClean="0">
                <a:latin typeface="Arial" charset="0"/>
              </a:rPr>
              <a:pPr eaLnBrk="1" hangingPunct="1">
                <a:spcBef>
                  <a:spcPct val="0"/>
                </a:spcBef>
              </a:pPr>
              <a:t>4</a:t>
            </a:fld>
            <a:endParaRPr lang="en-GB"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67A553D-66F1-481D-9B02-170E16409526}" type="slidenum">
              <a:rPr lang="en-GB" altLang="en-US" smtClean="0">
                <a:latin typeface="Arial" charset="0"/>
              </a:rPr>
              <a:pPr eaLnBrk="1" hangingPunct="1">
                <a:spcBef>
                  <a:spcPct val="0"/>
                </a:spcBef>
              </a:pPr>
              <a:t>5</a:t>
            </a:fld>
            <a:endParaRPr lang="en-GB"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Communication Issues…. Difficult to relay this to politicians, never mind the public, but most issues in terms of legislation are to do with nitrogen dioxide, published health impacts are to do with particulate matter (mainly PM2.5).  PM2.5 has much lower proportional impact from transport. NO THRESHOLD.</a:t>
            </a:r>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283F597-764F-439F-B259-846F105C5129}" type="slidenum">
              <a:rPr lang="en-GB" altLang="en-US" smtClean="0">
                <a:latin typeface="Arial" charset="0"/>
              </a:rPr>
              <a:pPr eaLnBrk="1" hangingPunct="1">
                <a:spcBef>
                  <a:spcPct val="0"/>
                </a:spcBef>
              </a:pPr>
              <a:t>6</a:t>
            </a:fld>
            <a:endParaRPr lang="en-GB"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Perception that after the smogs of the 50s, we have sorted out all the problems.  Now a completely different issue.  NO2 is invisible and Particles are mostly invisible.  Recent research shows that childrens lungs are being affected in their growth – life long impacts.  Increase in inflammation of lungs even in healthy individuals – demonstrated by experiments in London</a:t>
            </a:r>
            <a:endParaRPr lang="en-GB"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633B9DE-65F9-4AC8-80E7-578D0B5F0A45}" type="slidenum">
              <a:rPr lang="en-GB" altLang="en-US" smtClean="0">
                <a:latin typeface="Arial" charset="0"/>
              </a:rPr>
              <a:pPr eaLnBrk="1" hangingPunct="1">
                <a:spcBef>
                  <a:spcPct val="0"/>
                </a:spcBef>
              </a:pPr>
              <a:t>7</a:t>
            </a:fld>
            <a:endParaRPr lang="en-GB"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621BEA3-4841-4013-A112-5E81FD604894}" type="slidenum">
              <a:rPr lang="en-GB" altLang="en-US" smtClean="0">
                <a:latin typeface="Arial" charset="0"/>
              </a:rPr>
              <a:pPr eaLnBrk="1" hangingPunct="1">
                <a:spcBef>
                  <a:spcPct val="0"/>
                </a:spcBef>
              </a:pPr>
              <a:t>8</a:t>
            </a:fld>
            <a:endParaRPr lang="en-GB"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Study largely undertaken as a way of communicating the issues ahead of implementing measures.  Likely to be lots of other subclinical impacts with costs in terms of days off work, etc, etc</a:t>
            </a:r>
            <a:endParaRPr lang="en-GB"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4975BEE-DFFB-422E-AAA9-16F75FF8180A}" type="slidenum">
              <a:rPr lang="en-GB" altLang="en-US" smtClean="0">
                <a:latin typeface="Arial" charset="0"/>
              </a:rPr>
              <a:pPr eaLnBrk="1" hangingPunct="1">
                <a:spcBef>
                  <a:spcPct val="0"/>
                </a:spcBef>
              </a:pPr>
              <a:t>9</a:t>
            </a:fld>
            <a:endParaRPr lang="en-GB"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68300" y="698500"/>
            <a:ext cx="6667500" cy="709613"/>
          </a:xfrm>
          <a:prstGeom prst="rect">
            <a:avLst/>
          </a:prstGeom>
        </p:spPr>
        <p:txBody>
          <a:bodyPr/>
          <a:lstStyle>
            <a:lvl1pPr algn="l">
              <a:defRPr sz="3800" b="0" i="0">
                <a:solidFill>
                  <a:srgbClr val="64B8E4"/>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381000" y="1739900"/>
            <a:ext cx="6400800" cy="660400"/>
          </a:xfrm>
          <a:prstGeom prst="rect">
            <a:avLst/>
          </a:prstGeom>
        </p:spPr>
        <p:txBody>
          <a:bodyPr/>
          <a:lstStyle>
            <a:lvl1pPr marL="0" indent="0" algn="l">
              <a:buFont typeface="Arial"/>
              <a:buChar char="•"/>
              <a:defRPr>
                <a:solidFill>
                  <a:srgbClr val="00569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extLst>
      <p:ext uri="{BB962C8B-B14F-4D97-AF65-F5344CB8AC3E}">
        <p14:creationId xmlns:p14="http://schemas.microsoft.com/office/powerpoint/2010/main" val="439209019"/>
      </p:ext>
    </p:extLst>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837329"/>
      </p:ext>
    </p:extLst>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6413" y="876301"/>
            <a:ext cx="5297487" cy="1143000"/>
          </a:xfrm>
          <a:prstGeom prst="rect">
            <a:avLst/>
          </a:prstGeom>
        </p:spPr>
        <p:txBody>
          <a:bodyPr/>
          <a:lstStyle>
            <a:lvl1pPr algn="l">
              <a:defRPr sz="3800">
                <a:solidFill>
                  <a:srgbClr val="64B8E4"/>
                </a:solidFill>
                <a:latin typeface="Arial"/>
                <a:cs typeface="Arial"/>
              </a:defRPr>
            </a:lvl1pPr>
          </a:lstStyle>
          <a:p>
            <a:r>
              <a:rPr lang="en-GB" smtClean="0"/>
              <a:t>Click to edit Master title style</a:t>
            </a:r>
            <a:endParaRPr lang="en-US" dirty="0"/>
          </a:p>
        </p:txBody>
      </p:sp>
      <p:sp>
        <p:nvSpPr>
          <p:cNvPr id="3" name="Subtitle 2"/>
          <p:cNvSpPr>
            <a:spLocks noGrp="1"/>
          </p:cNvSpPr>
          <p:nvPr>
            <p:ph type="subTitle" idx="1"/>
          </p:nvPr>
        </p:nvSpPr>
        <p:spPr>
          <a:xfrm>
            <a:off x="1776413" y="2311400"/>
            <a:ext cx="6400800" cy="1752600"/>
          </a:xfrm>
          <a:prstGeom prst="rect">
            <a:avLst/>
          </a:prstGeom>
        </p:spPr>
        <p:txBody>
          <a:bodyPr/>
          <a:lstStyle>
            <a:lvl1pPr marL="0" indent="0" algn="l">
              <a:buClr>
                <a:srgbClr val="00569B"/>
              </a:buClr>
              <a:buFont typeface="Arial"/>
              <a:buChar char="•"/>
              <a:defRPr>
                <a:solidFill>
                  <a:srgbClr val="00569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Tree>
    <p:extLst>
      <p:ext uri="{BB962C8B-B14F-4D97-AF65-F5344CB8AC3E}">
        <p14:creationId xmlns:p14="http://schemas.microsoft.com/office/powerpoint/2010/main" val="963013400"/>
      </p:ext>
    </p:extLst>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402978"/>
      </p:ext>
    </p:extLst>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8000" y="3530600"/>
            <a:ext cx="6883400" cy="660400"/>
          </a:xfrm>
          <a:prstGeom prst="rect">
            <a:avLst/>
          </a:prstGeom>
        </p:spPr>
        <p:txBody>
          <a:bodyPr/>
          <a:lstStyle>
            <a:lvl1pPr algn="l">
              <a:defRPr sz="3800">
                <a:solidFill>
                  <a:srgbClr val="00569B"/>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1803400" y="4330699"/>
            <a:ext cx="6400800" cy="609600"/>
          </a:xfrm>
          <a:prstGeom prst="rect">
            <a:avLst/>
          </a:prstGeom>
        </p:spPr>
        <p:txBody>
          <a:bodyPr/>
          <a:lstStyle>
            <a:lvl1pPr marL="0" indent="0" algn="l">
              <a:buNone/>
              <a:defRPr sz="2800">
                <a:solidFill>
                  <a:srgbClr val="64B8E4"/>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2584566205"/>
      </p:ext>
    </p:extLst>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AQC.blankpage.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6" r:id="rId1"/>
    <p:sldLayoutId id="2147484907" r:id="rId2"/>
  </p:sldLayoutIdLst>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2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2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2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2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QC.mainpg.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08" r:id="rId1"/>
    <p:sldLayoutId id="2147484909" r:id="rId2"/>
  </p:sldLayoutIdLst>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4" charset="-128"/>
          <a:cs typeface="ＭＳ Ｐゴシック" pitchFamily="124" charset="-128"/>
        </a:defRPr>
      </a:lvl1pPr>
      <a:lvl2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2pPr>
      <a:lvl3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3pPr>
      <a:lvl4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4pPr>
      <a:lvl5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5pPr>
      <a:lvl6pPr marL="4572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6pPr>
      <a:lvl7pPr marL="9144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7pPr>
      <a:lvl8pPr marL="13716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8pPr>
      <a:lvl9pPr marL="18288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4" charset="-128"/>
          <a:cs typeface="ＭＳ Ｐゴシック" pitchFamily="12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7" descr="AQC.frontp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910" r:id="rId1"/>
  </p:sldLayoutIdLst>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4"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124" charset="-128"/>
        </a:defRPr>
      </a:lvl5pPr>
      <a:lvl6pPr marL="457200" algn="ctr" defTabSz="457200" rtl="0" fontAlgn="base">
        <a:spcBef>
          <a:spcPct val="0"/>
        </a:spcBef>
        <a:spcAft>
          <a:spcPct val="0"/>
        </a:spcAft>
        <a:defRPr sz="4400">
          <a:solidFill>
            <a:schemeClr val="tx1"/>
          </a:solidFill>
          <a:latin typeface="Calibri" pitchFamily="34" charset="0"/>
          <a:ea typeface="ＭＳ Ｐゴシック" pitchFamily="124" charset="-128"/>
        </a:defRPr>
      </a:lvl6pPr>
      <a:lvl7pPr marL="914400" algn="ctr" defTabSz="457200" rtl="0" fontAlgn="base">
        <a:spcBef>
          <a:spcPct val="0"/>
        </a:spcBef>
        <a:spcAft>
          <a:spcPct val="0"/>
        </a:spcAft>
        <a:defRPr sz="4400">
          <a:solidFill>
            <a:schemeClr val="tx1"/>
          </a:solidFill>
          <a:latin typeface="Calibri" pitchFamily="34" charset="0"/>
          <a:ea typeface="ＭＳ Ｐゴシック" pitchFamily="124" charset="-128"/>
        </a:defRPr>
      </a:lvl7pPr>
      <a:lvl8pPr marL="1371600" algn="ctr" defTabSz="457200" rtl="0" fontAlgn="base">
        <a:spcBef>
          <a:spcPct val="0"/>
        </a:spcBef>
        <a:spcAft>
          <a:spcPct val="0"/>
        </a:spcAft>
        <a:defRPr sz="4400">
          <a:solidFill>
            <a:schemeClr val="tx1"/>
          </a:solidFill>
          <a:latin typeface="Calibri" pitchFamily="34" charset="0"/>
          <a:ea typeface="ＭＳ Ｐゴシック" pitchFamily="124" charset="-128"/>
        </a:defRPr>
      </a:lvl8pPr>
      <a:lvl9pPr marL="1828800" algn="ctr" defTabSz="457200" rtl="0" fontAlgn="base">
        <a:spcBef>
          <a:spcPct val="0"/>
        </a:spcBef>
        <a:spcAft>
          <a:spcPct val="0"/>
        </a:spcAft>
        <a:defRPr sz="4400">
          <a:solidFill>
            <a:schemeClr val="tx1"/>
          </a:solidFill>
          <a:latin typeface="Calibri" pitchFamily="34" charset="0"/>
          <a:ea typeface="ＭＳ Ｐゴシック" pitchFamily="12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4"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pPr>
              <a:defRPr/>
            </a:pPr>
            <a:fld id="{AA69D450-4E26-4B02-AC1A-0A0A41B93D9D}" type="datetime1">
              <a:rPr lang="en-US"/>
              <a:pPr>
                <a:defRPr/>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48B55D32-8AB2-4511-A53D-C8A37982546F}" type="slidenum">
              <a:rPr lang="en-US"/>
              <a:pPr>
                <a:defRPr/>
              </a:pPr>
              <a:t>‹#›</a:t>
            </a:fld>
            <a:endParaRPr lang="en-US"/>
          </a:p>
        </p:txBody>
      </p:sp>
      <p:pic>
        <p:nvPicPr>
          <p:cNvPr id="4103" name="Picture 6" descr="AQC.powerpoint.stack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4" charset="-128"/>
          <a:cs typeface="ＭＳ Ｐゴシック" pitchFamily="124" charset="-128"/>
        </a:defRPr>
      </a:lvl1pPr>
      <a:lvl2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2pPr>
      <a:lvl3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3pPr>
      <a:lvl4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4pPr>
      <a:lvl5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5pPr>
      <a:lvl6pPr marL="4572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6pPr>
      <a:lvl7pPr marL="9144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7pPr>
      <a:lvl8pPr marL="13716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8pPr>
      <a:lvl9pPr marL="18288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4" charset="-128"/>
          <a:cs typeface="ＭＳ Ｐゴシック" pitchFamily="12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charset="0"/>
              </a:defRPr>
            </a:lvl1pPr>
          </a:lstStyle>
          <a:p>
            <a:pPr>
              <a:defRPr/>
            </a:pPr>
            <a:fld id="{9C66ECE1-8638-46D0-9662-5123DE1339C9}" type="datetime1">
              <a:rPr lang="en-US"/>
              <a:pPr>
                <a:defRPr/>
              </a:pPr>
              <a:t>12/7/2014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Arial" charset="0"/>
                <a:cs typeface="Arial" charset="0"/>
              </a:defRPr>
            </a:lvl1pPr>
          </a:lstStyle>
          <a:p>
            <a:pPr>
              <a:defRPr/>
            </a:pPr>
            <a:fld id="{D270ACB7-6093-4A78-A252-4E986A27114F}" type="slidenum">
              <a:rPr lang="en-US"/>
              <a:pPr>
                <a:defRPr/>
              </a:pPr>
              <a:t>‹#›</a:t>
            </a:fld>
            <a:endParaRPr lang="en-US"/>
          </a:p>
        </p:txBody>
      </p:sp>
      <p:pic>
        <p:nvPicPr>
          <p:cNvPr id="5127" name="Picture 6" descr="AQC.powerpoint.truck.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4" charset="-128"/>
          <a:cs typeface="ＭＳ Ｐゴシック" pitchFamily="124" charset="-128"/>
        </a:defRPr>
      </a:lvl1pPr>
      <a:lvl2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2pPr>
      <a:lvl3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3pPr>
      <a:lvl4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4pPr>
      <a:lvl5pPr algn="ctr" defTabSz="457200" rtl="0" eaLnBrk="0" fontAlgn="base" hangingPunct="0">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5pPr>
      <a:lvl6pPr marL="4572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6pPr>
      <a:lvl7pPr marL="9144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7pPr>
      <a:lvl8pPr marL="13716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8pPr>
      <a:lvl9pPr marL="1828800" algn="ctr" defTabSz="457200" rtl="0" fontAlgn="base">
        <a:spcBef>
          <a:spcPct val="0"/>
        </a:spcBef>
        <a:spcAft>
          <a:spcPct val="0"/>
        </a:spcAft>
        <a:defRPr sz="4400">
          <a:solidFill>
            <a:schemeClr val="tx1"/>
          </a:solidFill>
          <a:latin typeface="Calibri" pitchFamily="124" charset="0"/>
          <a:ea typeface="ＭＳ Ｐゴシック" pitchFamily="124" charset="-128"/>
          <a:cs typeface="ＭＳ Ｐゴシック" pitchFamily="124"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4" charset="-128"/>
          <a:cs typeface="ＭＳ Ｐゴシック" pitchFamily="12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descr="AQC.logo.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1800" y="573088"/>
            <a:ext cx="38862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10"/>
          <p:cNvSpPr>
            <a:spLocks noGrp="1"/>
          </p:cNvSpPr>
          <p:nvPr>
            <p:ph type="ctrTitle"/>
          </p:nvPr>
        </p:nvSpPr>
        <p:spPr bwMode="auto">
          <a:xfrm>
            <a:off x="1701800" y="1776413"/>
            <a:ext cx="7032625" cy="1838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GB" altLang="en-US" sz="4000" smtClean="0">
                <a:latin typeface="Arial" charset="0"/>
                <a:cs typeface="Arial" charset="0"/>
              </a:rPr>
              <a:t>Case Study: Costing the Health Impacts of Air Pollution in Bristol </a:t>
            </a:r>
            <a:endParaRPr lang="en-US" altLang="en-US" sz="4000" smtClean="0">
              <a:solidFill>
                <a:schemeClr val="tx1"/>
              </a:solidFill>
              <a:latin typeface="Calibri" pitchFamily="34" charset="0"/>
              <a:cs typeface="Arial" charset="0"/>
            </a:endParaRPr>
          </a:p>
        </p:txBody>
      </p:sp>
      <p:sp>
        <p:nvSpPr>
          <p:cNvPr id="6148" name="Subtitle 11"/>
          <p:cNvSpPr>
            <a:spLocks noGrp="1"/>
          </p:cNvSpPr>
          <p:nvPr>
            <p:ph type="subTitle" idx="1"/>
          </p:nvPr>
        </p:nvSpPr>
        <p:spPr bwMode="auto">
          <a:xfrm>
            <a:off x="1762125" y="3794125"/>
            <a:ext cx="64008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200" smtClean="0">
                <a:latin typeface="Arial" charset="0"/>
                <a:cs typeface="Arial" charset="0"/>
              </a:rPr>
              <a:t>Dr Clare Beattie</a:t>
            </a:r>
          </a:p>
        </p:txBody>
      </p:sp>
      <p:pic>
        <p:nvPicPr>
          <p:cNvPr id="614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1825" y="4454525"/>
            <a:ext cx="4811713"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350" y="744538"/>
            <a:ext cx="6530975" cy="47021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0"/>
          <p:cNvSpPr>
            <a:spLocks noGrp="1"/>
          </p:cNvSpPr>
          <p:nvPr>
            <p:ph type="ctrTitle" idx="4294967295"/>
          </p:nvPr>
        </p:nvSpPr>
        <p:spPr bwMode="auto">
          <a:xfrm>
            <a:off x="368300" y="450850"/>
            <a:ext cx="66675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600" smtClean="0">
                <a:solidFill>
                  <a:srgbClr val="64B8E4"/>
                </a:solidFill>
                <a:latin typeface="Arial" charset="0"/>
                <a:cs typeface="Arial" charset="0"/>
              </a:rPr>
              <a:t>Health Impacts</a:t>
            </a:r>
            <a:endParaRPr lang="en-US" altLang="en-US" sz="3600" smtClean="0">
              <a:solidFill>
                <a:srgbClr val="64B8E4"/>
              </a:solidFill>
              <a:latin typeface="Arial" charset="0"/>
              <a:cs typeface="Arial" charset="0"/>
            </a:endParaRPr>
          </a:p>
        </p:txBody>
      </p:sp>
      <p:sp>
        <p:nvSpPr>
          <p:cNvPr id="16387" name="Text Box 3"/>
          <p:cNvSpPr txBox="1">
            <a:spLocks noChangeArrowheads="1"/>
          </p:cNvSpPr>
          <p:nvPr/>
        </p:nvSpPr>
        <p:spPr bwMode="auto">
          <a:xfrm>
            <a:off x="368300" y="1624013"/>
            <a:ext cx="8551863"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265113" indent="-265113" eaLnBrk="0" hangingPunct="0">
              <a:defRPr>
                <a:solidFill>
                  <a:schemeClr val="tx1"/>
                </a:solidFill>
                <a:latin typeface="Arial" charset="0"/>
                <a:cs typeface="Arial" charset="0"/>
              </a:defRPr>
            </a:lvl2pPr>
            <a:lvl3pPr marL="5715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ts val="400"/>
              </a:spcBef>
              <a:spcAft>
                <a:spcPts val="400"/>
              </a:spcAft>
              <a:buFontTx/>
              <a:buChar char="•"/>
            </a:pPr>
            <a:r>
              <a:rPr lang="en-GB" altLang="en-US" sz="2800">
                <a:solidFill>
                  <a:srgbClr val="01559B"/>
                </a:solidFill>
              </a:rPr>
              <a:t>Committee On the Medical Effects of Air Pollution</a:t>
            </a:r>
          </a:p>
          <a:p>
            <a:pPr lvl="1" eaLnBrk="1" hangingPunct="1">
              <a:spcBef>
                <a:spcPts val="400"/>
              </a:spcBef>
              <a:spcAft>
                <a:spcPts val="400"/>
              </a:spcAft>
              <a:buFontTx/>
              <a:buChar char="•"/>
            </a:pPr>
            <a:r>
              <a:rPr lang="en-US" altLang="en-US" sz="2800">
                <a:solidFill>
                  <a:srgbClr val="01559B"/>
                </a:solidFill>
              </a:rPr>
              <a:t>Publish Coefficients of impacts</a:t>
            </a:r>
          </a:p>
          <a:p>
            <a:pPr lvl="1" eaLnBrk="1" hangingPunct="1">
              <a:spcBef>
                <a:spcPts val="400"/>
              </a:spcBef>
              <a:spcAft>
                <a:spcPts val="400"/>
              </a:spcAft>
              <a:buFontTx/>
              <a:buChar char="•"/>
            </a:pPr>
            <a:r>
              <a:rPr lang="en-US" altLang="en-US" sz="2800">
                <a:solidFill>
                  <a:srgbClr val="01559B"/>
                </a:solidFill>
              </a:rPr>
              <a:t>These have been applied at Bristol level</a:t>
            </a:r>
            <a:endParaRPr lang="en-GB" altLang="en-US" sz="2800">
              <a:solidFill>
                <a:srgbClr val="01559B"/>
              </a:solidFill>
            </a:endParaRPr>
          </a:p>
        </p:txBody>
      </p:sp>
      <p:pic>
        <p:nvPicPr>
          <p:cNvPr id="163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0563" y="3352800"/>
            <a:ext cx="3952875"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35800" y="3278188"/>
            <a:ext cx="1800225"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Title 10"/>
          <p:cNvSpPr txBox="1">
            <a:spLocks/>
          </p:cNvSpPr>
          <p:nvPr/>
        </p:nvSpPr>
        <p:spPr bwMode="auto">
          <a:xfrm>
            <a:off x="368300" y="450850"/>
            <a:ext cx="66675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Effects on Health</a:t>
            </a:r>
            <a:endParaRPr lang="en-US" altLang="en-US" sz="3600">
              <a:solidFill>
                <a:srgbClr val="64B8E4"/>
              </a:solidFill>
              <a:ea typeface="ＭＳ Ｐゴシック" pitchFamily="124" charset="-128"/>
            </a:endParaRPr>
          </a:p>
        </p:txBody>
      </p:sp>
      <p:sp>
        <p:nvSpPr>
          <p:cNvPr id="17412" name="Text Box 3"/>
          <p:cNvSpPr txBox="1">
            <a:spLocks noChangeArrowheads="1"/>
          </p:cNvSpPr>
          <p:nvPr/>
        </p:nvSpPr>
        <p:spPr bwMode="auto">
          <a:xfrm>
            <a:off x="368300" y="1792288"/>
            <a:ext cx="8551863" cy="434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spcAft>
                <a:spcPts val="400"/>
              </a:spcAft>
              <a:buFontTx/>
              <a:buChar char="•"/>
            </a:pPr>
            <a:r>
              <a:rPr lang="en-US" altLang="en-US" sz="3200">
                <a:solidFill>
                  <a:srgbClr val="01559B"/>
                </a:solidFill>
              </a:rPr>
              <a:t>6% increase in deaths per 10 µg/m</a:t>
            </a:r>
            <a:r>
              <a:rPr lang="en-US" altLang="en-US" sz="3200" baseline="30000">
                <a:solidFill>
                  <a:srgbClr val="01559B"/>
                </a:solidFill>
              </a:rPr>
              <a:t>3</a:t>
            </a:r>
            <a:r>
              <a:rPr lang="en-US" altLang="en-US" sz="3200">
                <a:solidFill>
                  <a:srgbClr val="01559B"/>
                </a:solidFill>
              </a:rPr>
              <a:t> increase in PM</a:t>
            </a:r>
            <a:r>
              <a:rPr lang="en-US" altLang="en-US" sz="3200" baseline="-25000">
                <a:solidFill>
                  <a:srgbClr val="01559B"/>
                </a:solidFill>
              </a:rPr>
              <a:t>2.5</a:t>
            </a:r>
          </a:p>
          <a:p>
            <a:pPr eaLnBrk="1" hangingPunct="1">
              <a:spcBef>
                <a:spcPts val="400"/>
              </a:spcBef>
              <a:spcAft>
                <a:spcPts val="400"/>
              </a:spcAft>
              <a:buFontTx/>
              <a:buChar char="•"/>
            </a:pPr>
            <a:r>
              <a:rPr lang="en-US" altLang="en-US" sz="3200">
                <a:solidFill>
                  <a:srgbClr val="01559B"/>
                </a:solidFill>
              </a:rPr>
              <a:t>0.8% increase in admissions of cardiovascular disease per 10 µg/m</a:t>
            </a:r>
            <a:r>
              <a:rPr lang="en-US" altLang="en-US" sz="3200" baseline="30000">
                <a:solidFill>
                  <a:srgbClr val="01559B"/>
                </a:solidFill>
              </a:rPr>
              <a:t>3</a:t>
            </a:r>
            <a:r>
              <a:rPr lang="en-US" altLang="en-US" sz="3200">
                <a:solidFill>
                  <a:srgbClr val="01559B"/>
                </a:solidFill>
              </a:rPr>
              <a:t> increase in PM</a:t>
            </a:r>
            <a:r>
              <a:rPr lang="en-US" altLang="en-US" sz="3200" baseline="-25000">
                <a:solidFill>
                  <a:srgbClr val="01559B"/>
                </a:solidFill>
              </a:rPr>
              <a:t>10</a:t>
            </a:r>
            <a:r>
              <a:rPr lang="en-US" altLang="en-US" sz="3200">
                <a:solidFill>
                  <a:srgbClr val="01559B"/>
                </a:solidFill>
              </a:rPr>
              <a:t> </a:t>
            </a:r>
          </a:p>
          <a:p>
            <a:pPr eaLnBrk="1" hangingPunct="1">
              <a:spcBef>
                <a:spcPts val="400"/>
              </a:spcBef>
              <a:spcAft>
                <a:spcPts val="400"/>
              </a:spcAft>
              <a:buFontTx/>
              <a:buChar char="•"/>
            </a:pPr>
            <a:r>
              <a:rPr lang="en-US" altLang="en-US" sz="3200">
                <a:solidFill>
                  <a:srgbClr val="01559B"/>
                </a:solidFill>
              </a:rPr>
              <a:t>Same increase for respiratory hospital admissions</a:t>
            </a:r>
          </a:p>
          <a:p>
            <a:pPr eaLnBrk="1" hangingPunct="1">
              <a:spcBef>
                <a:spcPts val="400"/>
              </a:spcBef>
              <a:spcAft>
                <a:spcPts val="400"/>
              </a:spcAft>
              <a:buFontTx/>
              <a:buChar char="•"/>
            </a:pPr>
            <a:endParaRPr lang="en-GB" altLang="en-US" sz="3200">
              <a:solidFill>
                <a:srgbClr val="01559B"/>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5" name="Title 10"/>
          <p:cNvSpPr txBox="1">
            <a:spLocks/>
          </p:cNvSpPr>
          <p:nvPr/>
        </p:nvSpPr>
        <p:spPr bwMode="auto">
          <a:xfrm>
            <a:off x="368300" y="450850"/>
            <a:ext cx="66675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Costs</a:t>
            </a:r>
            <a:endParaRPr lang="en-US" altLang="en-US" sz="3600">
              <a:solidFill>
                <a:srgbClr val="64B8E4"/>
              </a:solidFill>
              <a:ea typeface="ＭＳ Ｐゴシック" pitchFamily="124" charset="-128"/>
            </a:endParaRPr>
          </a:p>
        </p:txBody>
      </p:sp>
      <p:sp>
        <p:nvSpPr>
          <p:cNvPr id="18436" name="Text Box 3"/>
          <p:cNvSpPr txBox="1">
            <a:spLocks noChangeArrowheads="1"/>
          </p:cNvSpPr>
          <p:nvPr/>
        </p:nvSpPr>
        <p:spPr bwMode="auto">
          <a:xfrm>
            <a:off x="368300" y="1792288"/>
            <a:ext cx="855186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5715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spcAft>
                <a:spcPts val="400"/>
              </a:spcAft>
              <a:buFontTx/>
              <a:buChar char="•"/>
            </a:pPr>
            <a:r>
              <a:rPr lang="en-GB" altLang="en-US" sz="3200">
                <a:solidFill>
                  <a:srgbClr val="01559B"/>
                </a:solidFill>
              </a:rPr>
              <a:t>Not often calculated at local level…</a:t>
            </a:r>
          </a:p>
          <a:p>
            <a:pPr eaLnBrk="1" hangingPunct="1">
              <a:spcBef>
                <a:spcPts val="400"/>
              </a:spcBef>
              <a:spcAft>
                <a:spcPts val="400"/>
              </a:spcAft>
              <a:buFontTx/>
              <a:buChar char="•"/>
            </a:pPr>
            <a:r>
              <a:rPr lang="en-US" altLang="en-US" sz="3200">
                <a:solidFill>
                  <a:srgbClr val="01559B"/>
                </a:solidFill>
              </a:rPr>
              <a:t>2 main forms of costing</a:t>
            </a:r>
          </a:p>
          <a:p>
            <a:pPr lvl="2" eaLnBrk="1" hangingPunct="1">
              <a:spcBef>
                <a:spcPts val="400"/>
              </a:spcBef>
              <a:spcAft>
                <a:spcPts val="400"/>
              </a:spcAft>
              <a:buFont typeface="Wingdings" pitchFamily="2" charset="2"/>
              <a:buChar char="Ø"/>
            </a:pPr>
            <a:r>
              <a:rPr lang="en-US" altLang="en-US" sz="2400">
                <a:solidFill>
                  <a:srgbClr val="01559B"/>
                </a:solidFill>
              </a:rPr>
              <a:t>Cost benefit of overall strategy (eg that accompanied by NAQS)</a:t>
            </a:r>
          </a:p>
          <a:p>
            <a:pPr lvl="2" eaLnBrk="1" hangingPunct="1">
              <a:spcBef>
                <a:spcPts val="400"/>
              </a:spcBef>
              <a:spcAft>
                <a:spcPts val="400"/>
              </a:spcAft>
              <a:buFont typeface="Wingdings" pitchFamily="2" charset="2"/>
              <a:buChar char="Ø"/>
            </a:pPr>
            <a:r>
              <a:rPr lang="en-US" altLang="en-US" sz="2400">
                <a:solidFill>
                  <a:srgbClr val="01559B"/>
                </a:solidFill>
              </a:rPr>
              <a:t>Valuing health impacts</a:t>
            </a:r>
            <a:endParaRPr lang="en-GB" altLang="en-US" sz="2400">
              <a:solidFill>
                <a:srgbClr val="01559B"/>
              </a:solidFill>
            </a:endParaRPr>
          </a:p>
        </p:txBody>
      </p:sp>
      <p:pic>
        <p:nvPicPr>
          <p:cNvPr id="1843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84563" y="4654550"/>
            <a:ext cx="28987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100" y="290513"/>
            <a:ext cx="4816475" cy="327342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2750" y="2913063"/>
            <a:ext cx="4679950" cy="324008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4222750" y="2724150"/>
            <a:ext cx="679450" cy="839788"/>
          </a:xfrm>
          <a:prstGeom prst="straightConnector1">
            <a:avLst/>
          </a:prstGeom>
          <a:ln w="88900" cmpd="thickThi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9462" name="Rectangle 1"/>
          <p:cNvSpPr>
            <a:spLocks noChangeArrowheads="1"/>
          </p:cNvSpPr>
          <p:nvPr/>
        </p:nvSpPr>
        <p:spPr bwMode="auto">
          <a:xfrm>
            <a:off x="-217488" y="3646488"/>
            <a:ext cx="4572001"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ts val="400"/>
              </a:spcBef>
              <a:spcAft>
                <a:spcPts val="400"/>
              </a:spcAft>
            </a:pPr>
            <a:r>
              <a:rPr lang="en-GB" altLang="en-US" sz="2800">
                <a:solidFill>
                  <a:srgbClr val="01559B"/>
                </a:solidFill>
              </a:rPr>
              <a:t>PM</a:t>
            </a:r>
            <a:r>
              <a:rPr lang="en-GB" altLang="en-US" sz="2800" baseline="-25000">
                <a:solidFill>
                  <a:srgbClr val="01559B"/>
                </a:solidFill>
              </a:rPr>
              <a:t>2.5</a:t>
            </a:r>
            <a:r>
              <a:rPr lang="en-GB" altLang="en-US" sz="2800">
                <a:solidFill>
                  <a:srgbClr val="01559B"/>
                </a:solidFill>
              </a:rPr>
              <a:t> Concentrations</a:t>
            </a:r>
            <a:endParaRPr lang="en-GB" altLang="en-US" sz="2400">
              <a:solidFill>
                <a:srgbClr val="01559B"/>
              </a:solidFill>
            </a:endParaRPr>
          </a:p>
        </p:txBody>
      </p:sp>
      <p:sp>
        <p:nvSpPr>
          <p:cNvPr id="19463" name="Rectangle 6"/>
          <p:cNvSpPr>
            <a:spLocks noChangeArrowheads="1"/>
          </p:cNvSpPr>
          <p:nvPr/>
        </p:nvSpPr>
        <p:spPr bwMode="auto">
          <a:xfrm>
            <a:off x="3940175" y="6175375"/>
            <a:ext cx="29114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ts val="400"/>
              </a:spcBef>
              <a:spcAft>
                <a:spcPts val="400"/>
              </a:spcAft>
            </a:pPr>
            <a:r>
              <a:rPr lang="en-GB" altLang="en-US" sz="2800">
                <a:solidFill>
                  <a:srgbClr val="01559B"/>
                </a:solidFill>
              </a:rPr>
              <a:t>PM</a:t>
            </a:r>
            <a:r>
              <a:rPr lang="en-GB" altLang="en-US" sz="2800" baseline="-25000">
                <a:solidFill>
                  <a:srgbClr val="01559B"/>
                </a:solidFill>
              </a:rPr>
              <a:t>2.5</a:t>
            </a:r>
            <a:r>
              <a:rPr lang="en-GB" altLang="en-US" sz="2800">
                <a:solidFill>
                  <a:srgbClr val="01559B"/>
                </a:solidFill>
              </a:rPr>
              <a:t> Deaths</a:t>
            </a:r>
            <a:endParaRPr lang="en-GB" altLang="en-US" sz="2400">
              <a:solidFill>
                <a:srgbClr val="01559B"/>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0"/>
          <p:cNvSpPr>
            <a:spLocks noGrp="1"/>
          </p:cNvSpPr>
          <p:nvPr>
            <p:ph type="ctrTitle" idx="4294967295"/>
          </p:nvPr>
        </p:nvSpPr>
        <p:spPr bwMode="auto">
          <a:xfrm>
            <a:off x="368300" y="450850"/>
            <a:ext cx="6667500" cy="13636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600" smtClean="0">
                <a:solidFill>
                  <a:srgbClr val="64B8E4"/>
                </a:solidFill>
                <a:latin typeface="Arial" charset="0"/>
                <a:cs typeface="Arial" charset="0"/>
              </a:rPr>
              <a:t>Health Impacts of Air Pollution: Bristol</a:t>
            </a:r>
            <a:endParaRPr lang="en-US" altLang="en-US" sz="3600" smtClean="0">
              <a:solidFill>
                <a:srgbClr val="64B8E4"/>
              </a:solidFill>
              <a:latin typeface="Arial" charset="0"/>
              <a:cs typeface="Arial" charset="0"/>
            </a:endParaRPr>
          </a:p>
        </p:txBody>
      </p:sp>
      <p:sp>
        <p:nvSpPr>
          <p:cNvPr id="20483" name="Text Box 3"/>
          <p:cNvSpPr txBox="1">
            <a:spLocks noChangeArrowheads="1"/>
          </p:cNvSpPr>
          <p:nvPr/>
        </p:nvSpPr>
        <p:spPr bwMode="auto">
          <a:xfrm>
            <a:off x="368300" y="2047875"/>
            <a:ext cx="8551863" cy="4052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265113" indent="-265113" eaLnBrk="0" hangingPunct="0">
              <a:defRPr>
                <a:solidFill>
                  <a:schemeClr val="tx1"/>
                </a:solidFill>
                <a:latin typeface="Arial" charset="0"/>
                <a:cs typeface="Arial" charset="0"/>
              </a:defRPr>
            </a:lvl2pPr>
            <a:lvl3pPr marL="5715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ts val="400"/>
              </a:spcBef>
              <a:spcAft>
                <a:spcPts val="400"/>
              </a:spcAft>
              <a:buFontTx/>
              <a:buChar char="•"/>
            </a:pPr>
            <a:r>
              <a:rPr lang="en-GB" altLang="en-US" sz="2800">
                <a:solidFill>
                  <a:srgbClr val="01559B"/>
                </a:solidFill>
              </a:rPr>
              <a:t>Additional </a:t>
            </a:r>
            <a:r>
              <a:rPr lang="en-GB" altLang="en-US" sz="2800" b="1">
                <a:solidFill>
                  <a:srgbClr val="FF0000"/>
                </a:solidFill>
              </a:rPr>
              <a:t>188 deaths per annum</a:t>
            </a:r>
          </a:p>
          <a:p>
            <a:pPr lvl="1" eaLnBrk="1" hangingPunct="1">
              <a:spcBef>
                <a:spcPts val="400"/>
              </a:spcBef>
              <a:spcAft>
                <a:spcPts val="400"/>
              </a:spcAft>
              <a:buFontTx/>
              <a:buChar char="•"/>
            </a:pPr>
            <a:r>
              <a:rPr lang="en-US" altLang="en-US" sz="2800" b="1">
                <a:solidFill>
                  <a:srgbClr val="FF0000"/>
                </a:solidFill>
              </a:rPr>
              <a:t>24</a:t>
            </a:r>
            <a:r>
              <a:rPr lang="en-US" altLang="en-US" sz="2800">
                <a:solidFill>
                  <a:srgbClr val="01559B"/>
                </a:solidFill>
              </a:rPr>
              <a:t> of these attributable to </a:t>
            </a:r>
            <a:r>
              <a:rPr lang="en-US" altLang="en-US" sz="2800" b="1">
                <a:solidFill>
                  <a:srgbClr val="FF0000"/>
                </a:solidFill>
              </a:rPr>
              <a:t>traffic</a:t>
            </a:r>
            <a:r>
              <a:rPr lang="en-US" altLang="en-US" sz="2800">
                <a:solidFill>
                  <a:srgbClr val="01559B"/>
                </a:solidFill>
              </a:rPr>
              <a:t> emissions</a:t>
            </a:r>
          </a:p>
          <a:p>
            <a:pPr lvl="1" eaLnBrk="1" hangingPunct="1">
              <a:spcBef>
                <a:spcPts val="400"/>
              </a:spcBef>
              <a:spcAft>
                <a:spcPts val="400"/>
              </a:spcAft>
              <a:buFontTx/>
              <a:buChar char="•"/>
            </a:pPr>
            <a:r>
              <a:rPr lang="en-US" altLang="en-US" sz="2800" b="1">
                <a:solidFill>
                  <a:srgbClr val="FF0000"/>
                </a:solidFill>
              </a:rPr>
              <a:t>52 additional respiratory admissions </a:t>
            </a:r>
            <a:r>
              <a:rPr lang="en-US" altLang="en-US" sz="2800">
                <a:solidFill>
                  <a:srgbClr val="01559B"/>
                </a:solidFill>
              </a:rPr>
              <a:t>per annum</a:t>
            </a:r>
          </a:p>
          <a:p>
            <a:pPr lvl="1" eaLnBrk="1" hangingPunct="1">
              <a:spcBef>
                <a:spcPts val="400"/>
              </a:spcBef>
              <a:spcAft>
                <a:spcPts val="400"/>
              </a:spcAft>
              <a:buFontTx/>
              <a:buChar char="•"/>
            </a:pPr>
            <a:r>
              <a:rPr lang="en-US" altLang="en-US" sz="2800" b="1">
                <a:solidFill>
                  <a:srgbClr val="FF0000"/>
                </a:solidFill>
              </a:rPr>
              <a:t>42 additional cardiovascular admissions </a:t>
            </a:r>
            <a:r>
              <a:rPr lang="en-US" altLang="en-US" sz="2800">
                <a:solidFill>
                  <a:srgbClr val="01559B"/>
                </a:solidFill>
              </a:rPr>
              <a:t>per annum</a:t>
            </a:r>
          </a:p>
          <a:p>
            <a:pPr lvl="1" eaLnBrk="1" hangingPunct="1">
              <a:spcBef>
                <a:spcPts val="400"/>
              </a:spcBef>
              <a:spcAft>
                <a:spcPts val="400"/>
              </a:spcAft>
              <a:buFontTx/>
              <a:buChar char="•"/>
            </a:pPr>
            <a:endParaRPr lang="en-US" altLang="en-US" sz="2800">
              <a:solidFill>
                <a:srgbClr val="01559B"/>
              </a:solidFill>
            </a:endParaRPr>
          </a:p>
          <a:p>
            <a:pPr lvl="1" eaLnBrk="1" hangingPunct="1">
              <a:spcBef>
                <a:spcPts val="400"/>
              </a:spcBef>
              <a:spcAft>
                <a:spcPts val="400"/>
              </a:spcAft>
              <a:buFontTx/>
              <a:buChar char="•"/>
            </a:pPr>
            <a:r>
              <a:rPr lang="en-GB" altLang="en-US" sz="2800">
                <a:solidFill>
                  <a:srgbClr val="01559B"/>
                </a:solidFill>
              </a:rPr>
              <a:t>Compares to 9 people killed in road traffic collisions per annum (average)</a:t>
            </a:r>
            <a:endParaRPr lang="en-GB" altLang="en-US" sz="2400">
              <a:solidFill>
                <a:srgbClr val="01559B"/>
              </a:solidFill>
            </a:endParaRP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Title 10"/>
          <p:cNvSpPr txBox="1">
            <a:spLocks/>
          </p:cNvSpPr>
          <p:nvPr/>
        </p:nvSpPr>
        <p:spPr bwMode="auto">
          <a:xfrm>
            <a:off x="368300" y="450850"/>
            <a:ext cx="393065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Costs - Death</a:t>
            </a:r>
            <a:endParaRPr lang="en-US" altLang="en-US" sz="3600">
              <a:solidFill>
                <a:srgbClr val="64B8E4"/>
              </a:solidFill>
              <a:ea typeface="ＭＳ Ｐゴシック" pitchFamily="124" charset="-128"/>
            </a:endParaRPr>
          </a:p>
        </p:txBody>
      </p:sp>
      <p:sp>
        <p:nvSpPr>
          <p:cNvPr id="21508" name="Text Box 3"/>
          <p:cNvSpPr txBox="1">
            <a:spLocks noChangeArrowheads="1"/>
          </p:cNvSpPr>
          <p:nvPr/>
        </p:nvSpPr>
        <p:spPr bwMode="auto">
          <a:xfrm>
            <a:off x="368300" y="1933575"/>
            <a:ext cx="8551863"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spcAft>
                <a:spcPts val="400"/>
              </a:spcAft>
              <a:buFontTx/>
              <a:buChar char="•"/>
            </a:pPr>
            <a:r>
              <a:rPr lang="en-GB" altLang="en-US" sz="2800">
                <a:solidFill>
                  <a:srgbClr val="01559B"/>
                </a:solidFill>
              </a:rPr>
              <a:t>Value of a Statistical Life (VSL) Used</a:t>
            </a:r>
          </a:p>
          <a:p>
            <a:pPr eaLnBrk="1" hangingPunct="1">
              <a:spcBef>
                <a:spcPts val="400"/>
              </a:spcBef>
              <a:spcAft>
                <a:spcPts val="400"/>
              </a:spcAft>
              <a:buFontTx/>
              <a:buChar char="•"/>
            </a:pPr>
            <a:r>
              <a:rPr lang="en-US" altLang="en-US" sz="2800">
                <a:solidFill>
                  <a:srgbClr val="01559B"/>
                </a:solidFill>
              </a:rPr>
              <a:t>Calculated from Value of Life Year (published by Defra) and years lost due to air pollution (national level).</a:t>
            </a:r>
          </a:p>
        </p:txBody>
      </p:sp>
      <p:pic>
        <p:nvPicPr>
          <p:cNvPr id="2150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9013" y="0"/>
            <a:ext cx="18415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34225" y="3667125"/>
            <a:ext cx="2009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itle 10"/>
          <p:cNvSpPr txBox="1">
            <a:spLocks/>
          </p:cNvSpPr>
          <p:nvPr/>
        </p:nvSpPr>
        <p:spPr bwMode="auto">
          <a:xfrm>
            <a:off x="368300" y="450850"/>
            <a:ext cx="66675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Costs - Hospital Admissions</a:t>
            </a:r>
            <a:endParaRPr lang="en-US" altLang="en-US" sz="3600">
              <a:solidFill>
                <a:srgbClr val="64B8E4"/>
              </a:solidFill>
              <a:ea typeface="ＭＳ Ｐゴシック" pitchFamily="124" charset="-128"/>
            </a:endParaRPr>
          </a:p>
        </p:txBody>
      </p:sp>
      <p:sp>
        <p:nvSpPr>
          <p:cNvPr id="22532" name="Text Box 3"/>
          <p:cNvSpPr txBox="1">
            <a:spLocks noChangeArrowheads="1"/>
          </p:cNvSpPr>
          <p:nvPr/>
        </p:nvSpPr>
        <p:spPr bwMode="auto">
          <a:xfrm>
            <a:off x="422275" y="5383213"/>
            <a:ext cx="85518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spcAft>
                <a:spcPts val="400"/>
              </a:spcAft>
            </a:pPr>
            <a:r>
              <a:rPr lang="en-GB" altLang="en-US" sz="2800">
                <a:solidFill>
                  <a:srgbClr val="01559B"/>
                </a:solidFill>
              </a:rPr>
              <a:t>Cardiovascular and respiratory</a:t>
            </a:r>
          </a:p>
        </p:txBody>
      </p:sp>
      <p:pic>
        <p:nvPicPr>
          <p:cNvPr id="2253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888" y="1143000"/>
            <a:ext cx="7346950"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0"/>
          <p:cNvSpPr>
            <a:spLocks noGrp="1"/>
          </p:cNvSpPr>
          <p:nvPr>
            <p:ph type="ctrTitle" idx="4294967295"/>
          </p:nvPr>
        </p:nvSpPr>
        <p:spPr bwMode="auto">
          <a:xfrm>
            <a:off x="368300" y="450850"/>
            <a:ext cx="66675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600" smtClean="0">
                <a:solidFill>
                  <a:srgbClr val="64B8E4"/>
                </a:solidFill>
                <a:latin typeface="Arial" charset="0"/>
                <a:cs typeface="Arial" charset="0"/>
              </a:rPr>
              <a:t>Calculated Costs</a:t>
            </a:r>
            <a:endParaRPr lang="en-US" altLang="en-US" sz="3600" smtClean="0">
              <a:solidFill>
                <a:srgbClr val="64B8E4"/>
              </a:solidFill>
              <a:latin typeface="Arial" charset="0"/>
              <a:cs typeface="Arial" charset="0"/>
            </a:endParaRPr>
          </a:p>
        </p:txBody>
      </p:sp>
      <p:sp>
        <p:nvSpPr>
          <p:cNvPr id="14339" name="Text Box 3"/>
          <p:cNvSpPr txBox="1">
            <a:spLocks noChangeArrowheads="1"/>
          </p:cNvSpPr>
          <p:nvPr/>
        </p:nvSpPr>
        <p:spPr bwMode="auto">
          <a:xfrm>
            <a:off x="368300" y="1624013"/>
            <a:ext cx="8551863"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265113" indent="-265113" eaLnBrk="0" hangingPunct="0">
              <a:defRPr>
                <a:solidFill>
                  <a:schemeClr val="tx1"/>
                </a:solidFill>
                <a:latin typeface="Arial" charset="0"/>
                <a:cs typeface="Arial" charset="0"/>
              </a:defRPr>
            </a:lvl2pPr>
            <a:lvl3pPr marL="5715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spcAft>
                <a:spcPts val="400"/>
              </a:spcAft>
              <a:buFontTx/>
              <a:buChar char="•"/>
              <a:defRPr/>
            </a:pPr>
            <a:r>
              <a:rPr lang="en-US" altLang="en-US" sz="2800" b="1" dirty="0" smtClean="0">
                <a:solidFill>
                  <a:srgbClr val="01559B"/>
                </a:solidFill>
              </a:rPr>
              <a:t>Deaths</a:t>
            </a:r>
          </a:p>
          <a:p>
            <a:pPr lvl="2" eaLnBrk="1" hangingPunct="1">
              <a:spcBef>
                <a:spcPts val="400"/>
              </a:spcBef>
              <a:spcAft>
                <a:spcPts val="400"/>
              </a:spcAft>
              <a:buFont typeface="Wingdings" pitchFamily="2" charset="2"/>
              <a:buChar char="Ø"/>
              <a:defRPr/>
            </a:pPr>
            <a:r>
              <a:rPr lang="en-US" altLang="en-US" sz="2400" dirty="0" smtClean="0">
                <a:solidFill>
                  <a:srgbClr val="01559B"/>
                </a:solidFill>
              </a:rPr>
              <a:t>£439,000 per life lost</a:t>
            </a:r>
          </a:p>
          <a:p>
            <a:pPr lvl="2" eaLnBrk="1" hangingPunct="1">
              <a:spcBef>
                <a:spcPts val="400"/>
              </a:spcBef>
              <a:spcAft>
                <a:spcPts val="400"/>
              </a:spcAft>
              <a:buFont typeface="Wingdings" pitchFamily="2" charset="2"/>
              <a:buChar char="Ø"/>
              <a:defRPr/>
            </a:pPr>
            <a:r>
              <a:rPr lang="en-US" altLang="en-US" sz="2400" dirty="0" smtClean="0">
                <a:solidFill>
                  <a:srgbClr val="01559B"/>
                </a:solidFill>
              </a:rPr>
              <a:t>£82.6 million in Bristol</a:t>
            </a:r>
            <a:endParaRPr lang="en-GB" altLang="en-US" sz="2400" dirty="0" smtClean="0">
              <a:solidFill>
                <a:srgbClr val="01559B"/>
              </a:solidFill>
            </a:endParaRPr>
          </a:p>
          <a:p>
            <a:pPr lvl="1" eaLnBrk="1" hangingPunct="1">
              <a:spcBef>
                <a:spcPts val="400"/>
              </a:spcBef>
              <a:spcAft>
                <a:spcPts val="400"/>
              </a:spcAft>
              <a:buFontTx/>
              <a:buChar char="•"/>
              <a:defRPr/>
            </a:pPr>
            <a:endParaRPr lang="en-GB" altLang="en-US" sz="2800" dirty="0" smtClean="0">
              <a:solidFill>
                <a:srgbClr val="01559B"/>
              </a:solidFill>
            </a:endParaRPr>
          </a:p>
          <a:p>
            <a:pPr lvl="1" eaLnBrk="1" hangingPunct="1">
              <a:spcBef>
                <a:spcPts val="400"/>
              </a:spcBef>
              <a:spcAft>
                <a:spcPts val="400"/>
              </a:spcAft>
              <a:buFontTx/>
              <a:buChar char="•"/>
              <a:defRPr/>
            </a:pPr>
            <a:r>
              <a:rPr lang="en-GB" altLang="en-US" sz="2800" b="1" dirty="0" smtClean="0">
                <a:solidFill>
                  <a:srgbClr val="01559B"/>
                </a:solidFill>
              </a:rPr>
              <a:t>Morbidity</a:t>
            </a:r>
            <a:endParaRPr lang="en-GB" altLang="en-US" sz="2400" b="1" dirty="0" smtClean="0">
              <a:solidFill>
                <a:srgbClr val="01559B"/>
              </a:solidFill>
            </a:endParaRPr>
          </a:p>
          <a:p>
            <a:pPr lvl="2" eaLnBrk="1" hangingPunct="1">
              <a:spcBef>
                <a:spcPts val="400"/>
              </a:spcBef>
              <a:spcAft>
                <a:spcPts val="400"/>
              </a:spcAft>
              <a:buFont typeface="Wingdings" pitchFamily="2" charset="2"/>
              <a:buChar char="Ø"/>
              <a:defRPr/>
            </a:pPr>
            <a:r>
              <a:rPr lang="en-US" altLang="en-US" sz="2400" dirty="0" smtClean="0">
                <a:solidFill>
                  <a:srgbClr val="01559B"/>
                </a:solidFill>
              </a:rPr>
              <a:t>Respiratory admission – £115,435 to £ 552,871</a:t>
            </a:r>
          </a:p>
          <a:p>
            <a:pPr lvl="2" eaLnBrk="1" hangingPunct="1">
              <a:spcBef>
                <a:spcPts val="400"/>
              </a:spcBef>
              <a:spcAft>
                <a:spcPts val="400"/>
              </a:spcAft>
              <a:buFont typeface="Wingdings" pitchFamily="2" charset="2"/>
              <a:buChar char="Ø"/>
              <a:defRPr/>
            </a:pPr>
            <a:r>
              <a:rPr lang="en-US" altLang="en-US" sz="2400" dirty="0" smtClean="0">
                <a:solidFill>
                  <a:srgbClr val="01559B"/>
                </a:solidFill>
              </a:rPr>
              <a:t>Cardiovascular admission - £98,143 to £451,457</a:t>
            </a:r>
          </a:p>
          <a:p>
            <a:pPr marL="228600" lvl="2" indent="0" eaLnBrk="1" hangingPunct="1">
              <a:spcBef>
                <a:spcPts val="400"/>
              </a:spcBef>
              <a:spcAft>
                <a:spcPts val="400"/>
              </a:spcAft>
              <a:defRPr/>
            </a:pPr>
            <a:endParaRPr lang="en-US" altLang="en-US" sz="2400" dirty="0" smtClean="0">
              <a:solidFill>
                <a:srgbClr val="01559B"/>
              </a:solidFill>
            </a:endParaRPr>
          </a:p>
          <a:p>
            <a:pPr marL="228600" lvl="2" indent="0" eaLnBrk="1" hangingPunct="1">
              <a:spcBef>
                <a:spcPts val="400"/>
              </a:spcBef>
              <a:spcAft>
                <a:spcPts val="400"/>
              </a:spcAft>
              <a:defRPr/>
            </a:pPr>
            <a:r>
              <a:rPr lang="en-US" altLang="en-US" sz="2800" b="1" dirty="0" smtClean="0">
                <a:solidFill>
                  <a:srgbClr val="FF0000"/>
                </a:solidFill>
              </a:rPr>
              <a:t>Total in region of £83 million per year</a:t>
            </a:r>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Title 10"/>
          <p:cNvSpPr txBox="1">
            <a:spLocks/>
          </p:cNvSpPr>
          <p:nvPr/>
        </p:nvSpPr>
        <p:spPr bwMode="auto">
          <a:xfrm>
            <a:off x="368300" y="450850"/>
            <a:ext cx="66675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How certain?</a:t>
            </a:r>
            <a:endParaRPr lang="en-US" altLang="en-US" sz="3600">
              <a:solidFill>
                <a:srgbClr val="64B8E4"/>
              </a:solidFill>
              <a:ea typeface="ＭＳ Ｐゴシック" pitchFamily="124" charset="-128"/>
            </a:endParaRPr>
          </a:p>
        </p:txBody>
      </p:sp>
      <p:sp>
        <p:nvSpPr>
          <p:cNvPr id="24580" name="Text Box 3"/>
          <p:cNvSpPr txBox="1">
            <a:spLocks noChangeArrowheads="1"/>
          </p:cNvSpPr>
          <p:nvPr/>
        </p:nvSpPr>
        <p:spPr bwMode="auto">
          <a:xfrm>
            <a:off x="368300" y="1622425"/>
            <a:ext cx="8551863"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spcAft>
                <a:spcPts val="400"/>
              </a:spcAft>
              <a:buFontTx/>
              <a:buChar char="•"/>
            </a:pPr>
            <a:r>
              <a:rPr lang="en-GB" altLang="en-US" sz="2800">
                <a:solidFill>
                  <a:srgbClr val="01559B"/>
                </a:solidFill>
              </a:rPr>
              <a:t>Costs likely to be on the conservative side…</a:t>
            </a:r>
          </a:p>
          <a:p>
            <a:pPr eaLnBrk="1" hangingPunct="1">
              <a:spcBef>
                <a:spcPts val="400"/>
              </a:spcBef>
              <a:spcAft>
                <a:spcPts val="400"/>
              </a:spcAft>
              <a:buFontTx/>
              <a:buChar char="•"/>
            </a:pPr>
            <a:r>
              <a:rPr lang="en-US" altLang="en-US" sz="2800">
                <a:solidFill>
                  <a:srgbClr val="01559B"/>
                </a:solidFill>
              </a:rPr>
              <a:t>VSL is lower than that used in other studies which are closer to £1 million</a:t>
            </a:r>
          </a:p>
          <a:p>
            <a:pPr eaLnBrk="1" hangingPunct="1">
              <a:spcBef>
                <a:spcPts val="400"/>
              </a:spcBef>
              <a:spcAft>
                <a:spcPts val="400"/>
              </a:spcAft>
              <a:buFontTx/>
              <a:buChar char="•"/>
            </a:pPr>
            <a:r>
              <a:rPr lang="en-US" altLang="en-US" sz="2800">
                <a:solidFill>
                  <a:srgbClr val="01559B"/>
                </a:solidFill>
              </a:rPr>
              <a:t>Lower than if you proportion Bristol population in relation to UK population and overall UK cost</a:t>
            </a:r>
          </a:p>
          <a:p>
            <a:pPr eaLnBrk="1" hangingPunct="1">
              <a:spcBef>
                <a:spcPts val="400"/>
              </a:spcBef>
              <a:spcAft>
                <a:spcPts val="400"/>
              </a:spcAft>
              <a:buFontTx/>
              <a:buChar char="•"/>
            </a:pPr>
            <a:r>
              <a:rPr lang="en-US" altLang="en-US" sz="2800">
                <a:solidFill>
                  <a:srgbClr val="01559B"/>
                </a:solidFill>
              </a:rPr>
              <a:t>Coefficients used for calculating hospital admissions are old (and to be updated?)</a:t>
            </a:r>
            <a:endParaRPr lang="en-GB" altLang="en-US" sz="3200">
              <a:solidFill>
                <a:srgbClr val="01559B"/>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itle 10"/>
          <p:cNvSpPr txBox="1">
            <a:spLocks/>
          </p:cNvSpPr>
          <p:nvPr/>
        </p:nvSpPr>
        <p:spPr bwMode="auto">
          <a:xfrm>
            <a:off x="368300" y="450850"/>
            <a:ext cx="66675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Urban Air Quality Issues</a:t>
            </a:r>
            <a:endParaRPr lang="en-US" altLang="en-US" sz="3600">
              <a:solidFill>
                <a:srgbClr val="64B8E4"/>
              </a:solidFill>
              <a:ea typeface="ＭＳ Ｐゴシック" pitchFamily="124" charset="-128"/>
            </a:endParaRPr>
          </a:p>
        </p:txBody>
      </p:sp>
      <p:pic>
        <p:nvPicPr>
          <p:cNvPr id="717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8800" y="1255713"/>
            <a:ext cx="772795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2058988" y="4095750"/>
            <a:ext cx="4248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olidFill>
                  <a:srgbClr val="97C00E"/>
                </a:solidFill>
              </a:rPr>
              <a:t>Head Office</a:t>
            </a:r>
            <a:r>
              <a:rPr lang="en-GB" altLang="en-US" b="1">
                <a:solidFill>
                  <a:srgbClr val="97BE0D"/>
                </a:solidFill>
              </a:rPr>
              <a:t> </a:t>
            </a:r>
          </a:p>
          <a:p>
            <a:pPr eaLnBrk="1" hangingPunct="1"/>
            <a:r>
              <a:rPr lang="en-GB" altLang="en-US">
                <a:solidFill>
                  <a:srgbClr val="01559B"/>
                </a:solidFill>
              </a:rPr>
              <a:t>23 Coldharbour Road, Bristol BS6 7JT</a:t>
            </a:r>
            <a:br>
              <a:rPr lang="en-GB" altLang="en-US">
                <a:solidFill>
                  <a:srgbClr val="01559B"/>
                </a:solidFill>
              </a:rPr>
            </a:br>
            <a:r>
              <a:rPr lang="en-GB" altLang="en-US">
                <a:solidFill>
                  <a:srgbClr val="01559B"/>
                </a:solidFill>
              </a:rPr>
              <a:t>Tel: 0117 974 1086</a:t>
            </a:r>
          </a:p>
        </p:txBody>
      </p:sp>
      <p:sp>
        <p:nvSpPr>
          <p:cNvPr id="25603" name="Text Box 6"/>
          <p:cNvSpPr txBox="1">
            <a:spLocks noChangeArrowheads="1"/>
          </p:cNvSpPr>
          <p:nvPr/>
        </p:nvSpPr>
        <p:spPr bwMode="auto">
          <a:xfrm>
            <a:off x="2058988" y="5041900"/>
            <a:ext cx="42481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a:solidFill>
                  <a:srgbClr val="97C00E"/>
                </a:solidFill>
              </a:rPr>
              <a:t>London Office</a:t>
            </a:r>
          </a:p>
          <a:p>
            <a:pPr eaLnBrk="1" hangingPunct="1"/>
            <a:r>
              <a:rPr lang="en-GB" altLang="en-US">
                <a:solidFill>
                  <a:srgbClr val="01559B"/>
                </a:solidFill>
              </a:rPr>
              <a:t>12 Airedale Road, London SW12 8SF</a:t>
            </a:r>
            <a:br>
              <a:rPr lang="en-GB" altLang="en-US">
                <a:solidFill>
                  <a:srgbClr val="01559B"/>
                </a:solidFill>
              </a:rPr>
            </a:br>
            <a:r>
              <a:rPr lang="en-GB" altLang="en-US">
                <a:solidFill>
                  <a:srgbClr val="01559B"/>
                </a:solidFill>
              </a:rPr>
              <a:t>Tel/Fax: 020 8673 4313</a:t>
            </a:r>
          </a:p>
        </p:txBody>
      </p:sp>
      <p:sp>
        <p:nvSpPr>
          <p:cNvPr id="25604" name="Line 7"/>
          <p:cNvSpPr>
            <a:spLocks noChangeShapeType="1"/>
          </p:cNvSpPr>
          <p:nvPr/>
        </p:nvSpPr>
        <p:spPr bwMode="auto">
          <a:xfrm>
            <a:off x="2058988" y="4913313"/>
            <a:ext cx="5183187" cy="0"/>
          </a:xfrm>
          <a:prstGeom prst="line">
            <a:avLst/>
          </a:prstGeom>
          <a:noFill/>
          <a:ln w="9525">
            <a:solidFill>
              <a:srgbClr val="97BE0D"/>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5605" name="Picture 4" descr="AQC.logo.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8988" y="2925763"/>
            <a:ext cx="3770312"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Text Box 3"/>
          <p:cNvSpPr txBox="1">
            <a:spLocks noChangeArrowheads="1"/>
          </p:cNvSpPr>
          <p:nvPr/>
        </p:nvSpPr>
        <p:spPr bwMode="auto">
          <a:xfrm>
            <a:off x="368300" y="1624013"/>
            <a:ext cx="8551863" cy="339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265113" indent="-265113" eaLnBrk="0" hangingPunct="0">
              <a:defRPr>
                <a:solidFill>
                  <a:schemeClr val="tx1"/>
                </a:solidFill>
                <a:latin typeface="Arial" charset="0"/>
                <a:cs typeface="Arial" charset="0"/>
              </a:defRPr>
            </a:lvl2pPr>
            <a:lvl3pPr marL="5715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ts val="400"/>
              </a:spcBef>
              <a:spcAft>
                <a:spcPts val="400"/>
              </a:spcAft>
              <a:buFontTx/>
              <a:buChar char="•"/>
            </a:pPr>
            <a:r>
              <a:rPr lang="en-GB" altLang="en-US" sz="2800">
                <a:solidFill>
                  <a:srgbClr val="01559B"/>
                </a:solidFill>
              </a:rPr>
              <a:t>Nitrogen dioxide – not achieving objectives</a:t>
            </a:r>
          </a:p>
          <a:p>
            <a:pPr lvl="1" eaLnBrk="1" hangingPunct="1">
              <a:spcBef>
                <a:spcPts val="400"/>
              </a:spcBef>
              <a:spcAft>
                <a:spcPts val="400"/>
              </a:spcAft>
              <a:buFontTx/>
              <a:buChar char="•"/>
            </a:pPr>
            <a:r>
              <a:rPr lang="en-US" altLang="en-US" sz="2800">
                <a:solidFill>
                  <a:srgbClr val="01559B"/>
                </a:solidFill>
              </a:rPr>
              <a:t>Particulate Matter (PM) – achieving objectives in Bristol</a:t>
            </a:r>
          </a:p>
          <a:p>
            <a:pPr lvl="2" eaLnBrk="1" hangingPunct="1">
              <a:spcBef>
                <a:spcPts val="400"/>
              </a:spcBef>
              <a:spcAft>
                <a:spcPts val="400"/>
              </a:spcAft>
              <a:buFont typeface="Wingdings" pitchFamily="2" charset="2"/>
              <a:buChar char="Ø"/>
            </a:pPr>
            <a:r>
              <a:rPr lang="en-US" altLang="en-US" sz="2400">
                <a:solidFill>
                  <a:srgbClr val="01559B"/>
                </a:solidFill>
              </a:rPr>
              <a:t>No threshold for health effects</a:t>
            </a:r>
          </a:p>
          <a:p>
            <a:pPr lvl="2" eaLnBrk="1" hangingPunct="1">
              <a:spcBef>
                <a:spcPts val="400"/>
              </a:spcBef>
              <a:spcAft>
                <a:spcPts val="400"/>
              </a:spcAft>
              <a:buFont typeface="Wingdings" pitchFamily="2" charset="2"/>
              <a:buChar char="Ø"/>
            </a:pPr>
            <a:r>
              <a:rPr lang="en-US" altLang="en-US" sz="2400">
                <a:solidFill>
                  <a:srgbClr val="01559B"/>
                </a:solidFill>
              </a:rPr>
              <a:t>All the health work relates to PM</a:t>
            </a:r>
          </a:p>
          <a:p>
            <a:pPr lvl="1" eaLnBrk="1" hangingPunct="1">
              <a:spcBef>
                <a:spcPts val="400"/>
              </a:spcBef>
              <a:spcAft>
                <a:spcPts val="400"/>
              </a:spcAft>
              <a:buFontTx/>
              <a:buChar char="•"/>
            </a:pPr>
            <a:r>
              <a:rPr lang="en-US" altLang="en-US" sz="2800">
                <a:solidFill>
                  <a:srgbClr val="01559B"/>
                </a:solidFill>
              </a:rPr>
              <a:t>Growing evidence of health burden of nitrogen dioxide</a:t>
            </a:r>
          </a:p>
        </p:txBody>
      </p:sp>
      <p:sp>
        <p:nvSpPr>
          <p:cNvPr id="8196" name="Title 10"/>
          <p:cNvSpPr txBox="1">
            <a:spLocks/>
          </p:cNvSpPr>
          <p:nvPr/>
        </p:nvSpPr>
        <p:spPr bwMode="auto">
          <a:xfrm>
            <a:off x="368300" y="450850"/>
            <a:ext cx="66675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Little bit of science!</a:t>
            </a:r>
            <a:endParaRPr lang="en-US" altLang="en-US" sz="3600">
              <a:solidFill>
                <a:srgbClr val="64B8E4"/>
              </a:solidFill>
              <a:ea typeface="ＭＳ Ｐゴシック" pitchFamily="124" charset="-128"/>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0"/>
          <p:cNvSpPr>
            <a:spLocks noGrp="1"/>
          </p:cNvSpPr>
          <p:nvPr>
            <p:ph type="ctrTitle" idx="4294967295"/>
          </p:nvPr>
        </p:nvSpPr>
        <p:spPr bwMode="auto">
          <a:xfrm>
            <a:off x="368300" y="450850"/>
            <a:ext cx="6667500" cy="709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600" smtClean="0">
                <a:solidFill>
                  <a:srgbClr val="64B8E4"/>
                </a:solidFill>
                <a:latin typeface="Arial" charset="0"/>
                <a:cs typeface="Arial" charset="0"/>
              </a:rPr>
              <a:t>Health Facts</a:t>
            </a:r>
            <a:endParaRPr lang="en-US" altLang="en-US" sz="3600" smtClean="0">
              <a:solidFill>
                <a:srgbClr val="64B8E4"/>
              </a:solidFill>
              <a:latin typeface="Arial" charset="0"/>
              <a:cs typeface="Arial" charset="0"/>
            </a:endParaRPr>
          </a:p>
        </p:txBody>
      </p:sp>
      <p:sp>
        <p:nvSpPr>
          <p:cNvPr id="9219" name="Text Box 3"/>
          <p:cNvSpPr txBox="1">
            <a:spLocks noChangeArrowheads="1"/>
          </p:cNvSpPr>
          <p:nvPr/>
        </p:nvSpPr>
        <p:spPr bwMode="auto">
          <a:xfrm>
            <a:off x="368300" y="1624013"/>
            <a:ext cx="8551863" cy="202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265113" indent="-265113" eaLnBrk="0" hangingPunct="0">
              <a:defRPr>
                <a:solidFill>
                  <a:schemeClr val="tx1"/>
                </a:solidFill>
                <a:latin typeface="Arial" charset="0"/>
                <a:cs typeface="Arial" charset="0"/>
              </a:defRPr>
            </a:lvl2pPr>
            <a:lvl3pPr marL="5715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ts val="400"/>
              </a:spcBef>
              <a:spcAft>
                <a:spcPts val="400"/>
              </a:spcAft>
              <a:buFontTx/>
              <a:buChar char="•"/>
            </a:pPr>
            <a:r>
              <a:rPr lang="en-GB" altLang="en-US" sz="2800">
                <a:solidFill>
                  <a:srgbClr val="01559B"/>
                </a:solidFill>
              </a:rPr>
              <a:t>UK Population lost </a:t>
            </a:r>
            <a:r>
              <a:rPr lang="en-GB" altLang="en-US" sz="2800" b="1">
                <a:solidFill>
                  <a:srgbClr val="FF0000"/>
                </a:solidFill>
              </a:rPr>
              <a:t>340,000 years of life </a:t>
            </a:r>
            <a:r>
              <a:rPr lang="en-GB" altLang="en-US" sz="2800">
                <a:solidFill>
                  <a:srgbClr val="01559B"/>
                </a:solidFill>
              </a:rPr>
              <a:t>in 2008</a:t>
            </a:r>
          </a:p>
          <a:p>
            <a:pPr lvl="1" eaLnBrk="1" hangingPunct="1">
              <a:spcBef>
                <a:spcPts val="400"/>
              </a:spcBef>
              <a:spcAft>
                <a:spcPts val="400"/>
              </a:spcAft>
              <a:buFontTx/>
              <a:buChar char="•"/>
            </a:pPr>
            <a:r>
              <a:rPr lang="en-US" altLang="en-US" sz="2800">
                <a:solidFill>
                  <a:srgbClr val="01559B"/>
                </a:solidFill>
              </a:rPr>
              <a:t>This loss of life is equivalent to </a:t>
            </a:r>
            <a:r>
              <a:rPr lang="en-US" altLang="en-US" sz="2800" b="1">
                <a:solidFill>
                  <a:srgbClr val="FF0000"/>
                </a:solidFill>
              </a:rPr>
              <a:t>29,000 deaths</a:t>
            </a:r>
          </a:p>
          <a:p>
            <a:pPr lvl="1" eaLnBrk="1" hangingPunct="1">
              <a:spcBef>
                <a:spcPts val="400"/>
              </a:spcBef>
              <a:spcAft>
                <a:spcPts val="400"/>
              </a:spcAft>
              <a:buFontTx/>
              <a:buChar char="•"/>
            </a:pPr>
            <a:r>
              <a:rPr lang="en-US" altLang="en-US" sz="2800">
                <a:solidFill>
                  <a:srgbClr val="01559B"/>
                </a:solidFill>
              </a:rPr>
              <a:t>Assuming air pollution solely responsible for 29,000 deaths </a:t>
            </a:r>
            <a:r>
              <a:rPr lang="en-US" altLang="en-US" sz="2800" b="1">
                <a:solidFill>
                  <a:srgbClr val="FF0000"/>
                </a:solidFill>
              </a:rPr>
              <a:t>average loss of life 11 ½ years</a:t>
            </a: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3908425"/>
            <a:ext cx="3735387"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3" name="Text Box 3"/>
          <p:cNvSpPr txBox="1">
            <a:spLocks noChangeArrowheads="1"/>
          </p:cNvSpPr>
          <p:nvPr/>
        </p:nvSpPr>
        <p:spPr bwMode="auto">
          <a:xfrm>
            <a:off x="368300" y="2246313"/>
            <a:ext cx="8551863" cy="33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265113" indent="-265113" eaLnBrk="0" hangingPunct="0">
              <a:defRPr>
                <a:solidFill>
                  <a:schemeClr val="tx1"/>
                </a:solidFill>
                <a:latin typeface="Arial" charset="0"/>
                <a:cs typeface="Arial" charset="0"/>
              </a:defRPr>
            </a:lvl2pPr>
            <a:lvl3pPr marL="5715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1" eaLnBrk="1" hangingPunct="1">
              <a:spcBef>
                <a:spcPts val="400"/>
              </a:spcBef>
              <a:spcAft>
                <a:spcPts val="400"/>
              </a:spcAft>
              <a:buFontTx/>
              <a:buChar char="•"/>
            </a:pPr>
            <a:r>
              <a:rPr lang="en-US" altLang="en-US" sz="2400">
                <a:solidFill>
                  <a:srgbClr val="01559B"/>
                </a:solidFill>
              </a:rPr>
              <a:t>The burden can also be represented as a </a:t>
            </a:r>
            <a:r>
              <a:rPr lang="en-US" altLang="en-US" sz="2400" b="1">
                <a:solidFill>
                  <a:srgbClr val="FF0000"/>
                </a:solidFill>
              </a:rPr>
              <a:t>loss of life expectancy from birth (for everyone) of 6 months</a:t>
            </a:r>
          </a:p>
          <a:p>
            <a:pPr lvl="1" eaLnBrk="1" hangingPunct="1">
              <a:spcBef>
                <a:spcPts val="400"/>
              </a:spcBef>
              <a:spcAft>
                <a:spcPts val="400"/>
              </a:spcAft>
              <a:buFontTx/>
              <a:buChar char="•"/>
            </a:pPr>
            <a:r>
              <a:rPr lang="en-US" altLang="en-US" sz="2400" b="1">
                <a:solidFill>
                  <a:srgbClr val="FF0000"/>
                </a:solidFill>
              </a:rPr>
              <a:t>Most likely 200,000 people losing approx 2 years of life</a:t>
            </a:r>
          </a:p>
          <a:p>
            <a:pPr lvl="1" eaLnBrk="1" hangingPunct="1">
              <a:spcBef>
                <a:spcPts val="400"/>
              </a:spcBef>
              <a:spcAft>
                <a:spcPts val="400"/>
              </a:spcAft>
              <a:buFontTx/>
              <a:buChar char="•"/>
            </a:pPr>
            <a:r>
              <a:rPr lang="en-GB" altLang="en-US" sz="2400">
                <a:solidFill>
                  <a:srgbClr val="01559B"/>
                </a:solidFill>
              </a:rPr>
              <a:t>80% of outdoor air pollution-related premature deaths were due to heart disease and strokes, while 14% due to COPD /acute lower respiratory infections; and 6% due to lung cancer (WHO: Worldwide figures)</a:t>
            </a:r>
            <a:endParaRPr lang="en-US" altLang="en-US" sz="2400">
              <a:solidFill>
                <a:srgbClr val="01559B"/>
              </a:solidFill>
            </a:endParaRPr>
          </a:p>
          <a:p>
            <a:pPr lvl="1" eaLnBrk="1" hangingPunct="1">
              <a:spcBef>
                <a:spcPts val="400"/>
              </a:spcBef>
              <a:spcAft>
                <a:spcPts val="400"/>
              </a:spcAft>
              <a:buFontTx/>
              <a:buChar char="•"/>
            </a:pPr>
            <a:r>
              <a:rPr lang="en-US" altLang="en-US" sz="2400" b="1">
                <a:solidFill>
                  <a:srgbClr val="FF0000"/>
                </a:solidFill>
              </a:rPr>
              <a:t>Cost </a:t>
            </a:r>
            <a:r>
              <a:rPr lang="en-US" altLang="en-US" sz="2400">
                <a:solidFill>
                  <a:srgbClr val="01559B"/>
                </a:solidFill>
              </a:rPr>
              <a:t>of air pollution at UK level </a:t>
            </a:r>
            <a:r>
              <a:rPr lang="en-US" altLang="en-US" sz="2400" b="1">
                <a:solidFill>
                  <a:srgbClr val="FF0000"/>
                </a:solidFill>
              </a:rPr>
              <a:t>estimated at £16 billion</a:t>
            </a:r>
            <a:endParaRPr lang="en-GB" altLang="en-US" sz="2400" b="1">
              <a:solidFill>
                <a:srgbClr val="FF0000"/>
              </a:solidFill>
            </a:endParaRPr>
          </a:p>
        </p:txBody>
      </p:sp>
      <p:pic>
        <p:nvPicPr>
          <p:cNvPr id="1024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20950" y="269875"/>
            <a:ext cx="30099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itle 10"/>
          <p:cNvSpPr txBox="1">
            <a:spLocks/>
          </p:cNvSpPr>
          <p:nvPr/>
        </p:nvSpPr>
        <p:spPr bwMode="auto">
          <a:xfrm>
            <a:off x="255588" y="5353050"/>
            <a:ext cx="8812212"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Technical subject matter – how can we communicate this better?</a:t>
            </a:r>
            <a:endParaRPr lang="en-US" altLang="en-US" sz="3600">
              <a:solidFill>
                <a:srgbClr val="64B8E4"/>
              </a:solidFill>
              <a:ea typeface="ＭＳ Ｐゴシック" pitchFamily="124" charset="-128"/>
            </a:endParaRPr>
          </a:p>
        </p:txBody>
      </p:sp>
      <p:pic>
        <p:nvPicPr>
          <p:cNvPr id="1126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1713" y="533400"/>
            <a:ext cx="3827462"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0"/>
          <p:cNvSpPr>
            <a:spLocks noGrp="1"/>
          </p:cNvSpPr>
          <p:nvPr>
            <p:ph type="ctrTitle" idx="4294967295"/>
          </p:nvPr>
        </p:nvSpPr>
        <p:spPr bwMode="auto">
          <a:xfrm>
            <a:off x="368300" y="450850"/>
            <a:ext cx="6667500" cy="11731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en-GB" altLang="en-US" sz="3600" smtClean="0">
                <a:solidFill>
                  <a:srgbClr val="64B8E4"/>
                </a:solidFill>
                <a:latin typeface="Arial" charset="0"/>
                <a:cs typeface="Arial" charset="0"/>
              </a:rPr>
              <a:t>Changing face of Urban Air Pollution</a:t>
            </a:r>
            <a:endParaRPr lang="en-US" altLang="en-US" sz="3600" smtClean="0">
              <a:solidFill>
                <a:srgbClr val="64B8E4"/>
              </a:solidFill>
              <a:latin typeface="Arial" charset="0"/>
              <a:cs typeface="Arial" charset="0"/>
            </a:endParaRPr>
          </a:p>
        </p:txBody>
      </p:sp>
      <p:pic>
        <p:nvPicPr>
          <p:cNvPr id="122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2913" y="1685925"/>
            <a:ext cx="36099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685925"/>
            <a:ext cx="4035425"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2913" y="4402138"/>
            <a:ext cx="36099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itle 10"/>
          <p:cNvSpPr txBox="1">
            <a:spLocks/>
          </p:cNvSpPr>
          <p:nvPr/>
        </p:nvSpPr>
        <p:spPr bwMode="auto">
          <a:xfrm>
            <a:off x="368300" y="450850"/>
            <a:ext cx="66675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Sources</a:t>
            </a:r>
            <a:endParaRPr lang="en-US" altLang="en-US" sz="3600">
              <a:solidFill>
                <a:srgbClr val="64B8E4"/>
              </a:solidFill>
              <a:ea typeface="ＭＳ Ｐゴシック" pitchFamily="124" charset="-128"/>
            </a:endParaRPr>
          </a:p>
        </p:txBody>
      </p:sp>
      <p:sp>
        <p:nvSpPr>
          <p:cNvPr id="5" name="Text Box 3"/>
          <p:cNvSpPr txBox="1">
            <a:spLocks noChangeArrowheads="1"/>
          </p:cNvSpPr>
          <p:nvPr/>
        </p:nvSpPr>
        <p:spPr bwMode="auto">
          <a:xfrm>
            <a:off x="368300" y="1792288"/>
            <a:ext cx="8551863"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spcAft>
                <a:spcPts val="400"/>
              </a:spcAft>
              <a:buFontTx/>
              <a:buChar char="•"/>
              <a:defRPr/>
            </a:pPr>
            <a:r>
              <a:rPr lang="en-US" altLang="en-US" sz="3200" dirty="0" smtClean="0">
                <a:solidFill>
                  <a:srgbClr val="01559B"/>
                </a:solidFill>
              </a:rPr>
              <a:t>Nitrogen dioxide</a:t>
            </a:r>
          </a:p>
          <a:p>
            <a:pPr marL="571500" lvl="2" indent="-342900" eaLnBrk="1" hangingPunct="1">
              <a:spcBef>
                <a:spcPts val="400"/>
              </a:spcBef>
              <a:spcAft>
                <a:spcPts val="400"/>
              </a:spcAft>
              <a:buFont typeface="Wingdings" pitchFamily="2" charset="2"/>
              <a:buChar char="Ø"/>
              <a:defRPr/>
            </a:pPr>
            <a:r>
              <a:rPr lang="en-US" altLang="en-US" sz="2400" dirty="0">
                <a:solidFill>
                  <a:srgbClr val="01559B"/>
                </a:solidFill>
              </a:rPr>
              <a:t>Predominantly vehicles, especially diesel</a:t>
            </a:r>
          </a:p>
          <a:p>
            <a:pPr marL="265113" lvl="2" indent="-265113" eaLnBrk="1" hangingPunct="1">
              <a:spcBef>
                <a:spcPts val="400"/>
              </a:spcBef>
              <a:spcAft>
                <a:spcPts val="400"/>
              </a:spcAft>
              <a:buFontTx/>
              <a:buChar char="•"/>
              <a:defRPr/>
            </a:pPr>
            <a:r>
              <a:rPr lang="en-US" altLang="en-US" sz="3200" dirty="0" smtClean="0">
                <a:solidFill>
                  <a:srgbClr val="01559B"/>
                </a:solidFill>
              </a:rPr>
              <a:t>Particulate Matter</a:t>
            </a:r>
          </a:p>
          <a:p>
            <a:pPr marL="571500" lvl="2" indent="-342900" eaLnBrk="1" hangingPunct="1">
              <a:spcBef>
                <a:spcPts val="400"/>
              </a:spcBef>
              <a:spcAft>
                <a:spcPts val="400"/>
              </a:spcAft>
              <a:buFont typeface="Wingdings" pitchFamily="2" charset="2"/>
              <a:buChar char="Ø"/>
              <a:defRPr/>
            </a:pPr>
            <a:r>
              <a:rPr lang="en-US" altLang="en-US" sz="2400" dirty="0">
                <a:solidFill>
                  <a:srgbClr val="01559B"/>
                </a:solidFill>
              </a:rPr>
              <a:t>Wider range of sources including natural and man-made, directly emitted and ‘secondary’</a:t>
            </a:r>
          </a:p>
          <a:p>
            <a:pPr marL="571500" lvl="2" indent="-342900" eaLnBrk="1" hangingPunct="1">
              <a:spcBef>
                <a:spcPts val="400"/>
              </a:spcBef>
              <a:spcAft>
                <a:spcPts val="400"/>
              </a:spcAft>
              <a:buFont typeface="Wingdings" pitchFamily="2" charset="2"/>
              <a:buChar char="Ø"/>
              <a:defRPr/>
            </a:pPr>
            <a:r>
              <a:rPr lang="en-US" altLang="en-US" sz="2400" dirty="0">
                <a:solidFill>
                  <a:srgbClr val="01559B"/>
                </a:solidFill>
              </a:rPr>
              <a:t>More difficult to manage</a:t>
            </a:r>
            <a:endParaRPr lang="en-GB" altLang="en-US" sz="2400" dirty="0">
              <a:solidFill>
                <a:srgbClr val="01559B"/>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93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Title 10"/>
          <p:cNvSpPr txBox="1">
            <a:spLocks/>
          </p:cNvSpPr>
          <p:nvPr/>
        </p:nvSpPr>
        <p:spPr bwMode="auto">
          <a:xfrm>
            <a:off x="368300" y="450850"/>
            <a:ext cx="6667500"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a:solidFill>
                  <a:schemeClr val="tx1"/>
                </a:solidFill>
                <a:latin typeface="Arial" charset="0"/>
                <a:cs typeface="Arial" charset="0"/>
              </a:defRPr>
            </a:lvl1pPr>
            <a:lvl2pPr marL="742950" indent="-285750" defTabSz="457200" eaLnBrk="0" hangingPunct="0">
              <a:defRPr>
                <a:solidFill>
                  <a:schemeClr val="tx1"/>
                </a:solidFill>
                <a:latin typeface="Arial" charset="0"/>
                <a:cs typeface="Arial" charset="0"/>
              </a:defRPr>
            </a:lvl2pPr>
            <a:lvl3pPr marL="1143000" indent="-228600" defTabSz="457200" eaLnBrk="0" hangingPunct="0">
              <a:defRPr>
                <a:solidFill>
                  <a:schemeClr val="tx1"/>
                </a:solidFill>
                <a:latin typeface="Arial" charset="0"/>
                <a:cs typeface="Arial" charset="0"/>
              </a:defRPr>
            </a:lvl3pPr>
            <a:lvl4pPr marL="1600200" indent="-228600" defTabSz="457200" eaLnBrk="0" hangingPunct="0">
              <a:defRPr>
                <a:solidFill>
                  <a:schemeClr val="tx1"/>
                </a:solidFill>
                <a:latin typeface="Arial" charset="0"/>
                <a:cs typeface="Arial" charset="0"/>
              </a:defRPr>
            </a:lvl4pPr>
            <a:lvl5pPr marL="2057400" indent="-228600" defTabSz="457200" eaLnBrk="0" hangingPunct="0">
              <a:defRPr>
                <a:solidFill>
                  <a:schemeClr val="tx1"/>
                </a:solidFill>
                <a:latin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600">
                <a:solidFill>
                  <a:srgbClr val="64B8E4"/>
                </a:solidFill>
                <a:ea typeface="ＭＳ Ｐゴシック" pitchFamily="124" charset="-128"/>
              </a:rPr>
              <a:t>Bristol Air Quality Strategy</a:t>
            </a:r>
            <a:endParaRPr lang="en-US" altLang="en-US" sz="3600">
              <a:solidFill>
                <a:srgbClr val="64B8E4"/>
              </a:solidFill>
              <a:ea typeface="ＭＳ Ｐゴシック" pitchFamily="124" charset="-128"/>
            </a:endParaRPr>
          </a:p>
        </p:txBody>
      </p:sp>
      <p:sp>
        <p:nvSpPr>
          <p:cNvPr id="14340" name="Text Box 3"/>
          <p:cNvSpPr txBox="1">
            <a:spLocks noChangeArrowheads="1"/>
          </p:cNvSpPr>
          <p:nvPr/>
        </p:nvSpPr>
        <p:spPr bwMode="auto">
          <a:xfrm>
            <a:off x="368300" y="1792288"/>
            <a:ext cx="8551863" cy="249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5113" indent="-265113"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571500" indent="-3429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ts val="400"/>
              </a:spcBef>
              <a:spcAft>
                <a:spcPts val="400"/>
              </a:spcAft>
              <a:buFontTx/>
              <a:buChar char="•"/>
            </a:pPr>
            <a:r>
              <a:rPr lang="en-US" altLang="en-US" sz="3200">
                <a:solidFill>
                  <a:srgbClr val="01559B"/>
                </a:solidFill>
              </a:rPr>
              <a:t>Wanted to quantify the health impacts of air pollution and subsequently the cost..</a:t>
            </a:r>
          </a:p>
          <a:p>
            <a:pPr lvl="2" eaLnBrk="1" hangingPunct="1">
              <a:spcBef>
                <a:spcPts val="400"/>
              </a:spcBef>
              <a:spcAft>
                <a:spcPts val="400"/>
              </a:spcAft>
              <a:buFont typeface="Wingdings" pitchFamily="2" charset="2"/>
              <a:buChar char="Ø"/>
            </a:pPr>
            <a:r>
              <a:rPr lang="en-US" altLang="en-US" sz="2400">
                <a:solidFill>
                  <a:srgbClr val="01559B"/>
                </a:solidFill>
              </a:rPr>
              <a:t>Death</a:t>
            </a:r>
          </a:p>
          <a:p>
            <a:pPr lvl="2" eaLnBrk="1" hangingPunct="1">
              <a:spcBef>
                <a:spcPts val="400"/>
              </a:spcBef>
              <a:spcAft>
                <a:spcPts val="400"/>
              </a:spcAft>
              <a:buFont typeface="Wingdings" pitchFamily="2" charset="2"/>
              <a:buChar char="Ø"/>
            </a:pPr>
            <a:r>
              <a:rPr lang="en-US" altLang="en-US" sz="2400">
                <a:solidFill>
                  <a:srgbClr val="01559B"/>
                </a:solidFill>
              </a:rPr>
              <a:t>Cardiovascular hospital admissions</a:t>
            </a:r>
          </a:p>
          <a:p>
            <a:pPr lvl="2" eaLnBrk="1" hangingPunct="1">
              <a:spcBef>
                <a:spcPts val="400"/>
              </a:spcBef>
              <a:spcAft>
                <a:spcPts val="400"/>
              </a:spcAft>
              <a:buFont typeface="Wingdings" pitchFamily="2" charset="2"/>
              <a:buChar char="Ø"/>
            </a:pPr>
            <a:r>
              <a:rPr lang="en-US" altLang="en-US" sz="2400">
                <a:solidFill>
                  <a:srgbClr val="01559B"/>
                </a:solidFill>
              </a:rPr>
              <a:t>Respiratory hospital admissions</a:t>
            </a:r>
            <a:endParaRPr lang="en-GB" altLang="en-US" sz="2400">
              <a:solidFill>
                <a:srgbClr val="01559B"/>
              </a:solidFill>
            </a:endParaRPr>
          </a:p>
        </p:txBody>
      </p:sp>
    </p:spTree>
  </p:cSld>
  <p:clrMapOvr>
    <a:masterClrMapping/>
  </p:clrMapOvr>
  <mc:AlternateContent xmlns:mc="http://schemas.openxmlformats.org/markup-compatibility/2006">
    <mc:Choice xmlns:p14="http://schemas.microsoft.com/office/powerpoint/2010/main" Requires="p14">
      <p:transition p14:dur="10" advClick="0" advTm="20000"/>
    </mc:Choice>
    <mc:Fallback>
      <p:transition advClick="0"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4989</TotalTime>
  <Words>1020</Words>
  <Application>Microsoft Office PowerPoint</Application>
  <PresentationFormat>On-screen Show (4:3)</PresentationFormat>
  <Paragraphs>114</Paragraphs>
  <Slides>20</Slides>
  <Notes>20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20</vt:i4>
      </vt:variant>
    </vt:vector>
  </HeadingPairs>
  <TitlesOfParts>
    <vt:vector size="29" baseType="lpstr">
      <vt:lpstr>Arial</vt:lpstr>
      <vt:lpstr>Calibri</vt:lpstr>
      <vt:lpstr>ＭＳ Ｐゴシック</vt:lpstr>
      <vt:lpstr>Wingdings</vt:lpstr>
      <vt:lpstr>Office Theme</vt:lpstr>
      <vt:lpstr>1_Office Theme</vt:lpstr>
      <vt:lpstr>2_Office Theme</vt:lpstr>
      <vt:lpstr>6_Office Theme</vt:lpstr>
      <vt:lpstr>7_Office Theme</vt:lpstr>
      <vt:lpstr>Case Study: Costing the Health Impacts of Air Pollution in Bristol </vt:lpstr>
      <vt:lpstr>PowerPoint Presentation</vt:lpstr>
      <vt:lpstr>PowerPoint Presentation</vt:lpstr>
      <vt:lpstr>Health Facts</vt:lpstr>
      <vt:lpstr>PowerPoint Presentation</vt:lpstr>
      <vt:lpstr>PowerPoint Presentation</vt:lpstr>
      <vt:lpstr>Changing face of Urban Air Pollution</vt:lpstr>
      <vt:lpstr>PowerPoint Presentation</vt:lpstr>
      <vt:lpstr>PowerPoint Presentation</vt:lpstr>
      <vt:lpstr>PowerPoint Presentation</vt:lpstr>
      <vt:lpstr>Health Impacts</vt:lpstr>
      <vt:lpstr>PowerPoint Presentation</vt:lpstr>
      <vt:lpstr>PowerPoint Presentation</vt:lpstr>
      <vt:lpstr>PowerPoint Presentation</vt:lpstr>
      <vt:lpstr>Health Impacts of Air Pollution: Bristol</vt:lpstr>
      <vt:lpstr>PowerPoint Presentation</vt:lpstr>
      <vt:lpstr>PowerPoint Presentation</vt:lpstr>
      <vt:lpstr>Calculated Costs</vt:lpstr>
      <vt:lpstr>PowerPoint Presentation</vt:lpstr>
      <vt:lpstr>PowerPoint Presentation</vt:lpstr>
    </vt:vector>
  </TitlesOfParts>
  <Company>Interface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Interface</dc:creator>
  <cp:lastModifiedBy> RG</cp:lastModifiedBy>
  <cp:revision>231</cp:revision>
  <cp:lastPrinted>2014-11-26T10:46:05Z</cp:lastPrinted>
  <dcterms:created xsi:type="dcterms:W3CDTF">2010-07-15T08:37:04Z</dcterms:created>
  <dcterms:modified xsi:type="dcterms:W3CDTF">2014-12-07T22:52:37Z</dcterms:modified>
</cp:coreProperties>
</file>