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9" r:id="rId6"/>
    <p:sldId id="270" r:id="rId7"/>
    <p:sldId id="271" r:id="rId8"/>
    <p:sldId id="272" r:id="rId9"/>
    <p:sldId id="258" r:id="rId10"/>
    <p:sldId id="267" r:id="rId11"/>
    <p:sldId id="274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352"/>
    <a:srgbClr val="7BA2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60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C0757-371D-4FF1-8369-16DE110856FA}" type="datetimeFigureOut">
              <a:rPr lang="en-GB" smtClean="0"/>
              <a:pPr/>
              <a:t>02/04/2012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9E82-DD0F-457F-9B9B-8879762CD4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0266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Partnership and Engagement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5301208"/>
            <a:ext cx="1437010" cy="143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1016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03438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  <p:pic>
        <p:nvPicPr>
          <p:cNvPr id="6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7BA22F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618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0675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8993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crac.org.uk/CMS/files/upload/Uni%20of%20Leicester%20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7"/>
            <a:ext cx="2088233" cy="49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6731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A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lifeindex.org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3" y="3284984"/>
            <a:ext cx="7344817" cy="1224136"/>
          </a:xfrm>
        </p:spPr>
        <p:txBody>
          <a:bodyPr/>
          <a:lstStyle/>
          <a:p>
            <a:r>
              <a:rPr lang="en-GB" b="1" dirty="0" smtClean="0"/>
              <a:t>Ellen Holmes - </a:t>
            </a:r>
            <a:r>
              <a:rPr lang="en-GB" dirty="0" smtClean="0"/>
              <a:t>Communications and Events Officer</a:t>
            </a:r>
          </a:p>
          <a:p>
            <a:r>
              <a:rPr lang="en-GB" b="1" dirty="0" smtClean="0"/>
              <a:t>Catherine Russell - </a:t>
            </a:r>
            <a:r>
              <a:rPr lang="en-GB" dirty="0" smtClean="0"/>
              <a:t>Volunteer Coordinator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Leicester Environment Team Student Volunteering Programme </a:t>
            </a:r>
            <a:endParaRPr lang="en-GB" dirty="0"/>
          </a:p>
        </p:txBody>
      </p:sp>
      <p:pic>
        <p:nvPicPr>
          <p:cNvPr id="12290" name="Picture 2" descr="http://www.crac.org.uk/CMS/files/upload/Uni%20of%20Leicester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2376265" cy="565087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print"/>
          <a:srcRect l="25200" t="11520" r="13151" b="22961"/>
          <a:stretch>
            <a:fillRect/>
          </a:stretch>
        </p:blipFill>
        <p:spPr bwMode="auto">
          <a:xfrm>
            <a:off x="4572000" y="4221088"/>
            <a:ext cx="3384376" cy="2248016"/>
          </a:xfrm>
          <a:prstGeom prst="rect">
            <a:avLst/>
          </a:prstGeom>
          <a:noFill/>
          <a:ln w="28575">
            <a:solidFill>
              <a:srgbClr val="7BA22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4281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484784"/>
            <a:ext cx="5760639" cy="922114"/>
          </a:xfrm>
        </p:spPr>
        <p:txBody>
          <a:bodyPr/>
          <a:lstStyle/>
          <a:p>
            <a:r>
              <a:rPr lang="en-GB" sz="6000" dirty="0" smtClean="0"/>
              <a:t>Any Questions?</a:t>
            </a:r>
            <a:endParaRPr lang="en-GB" sz="6000" dirty="0"/>
          </a:p>
        </p:txBody>
      </p:sp>
      <p:pic>
        <p:nvPicPr>
          <p:cNvPr id="1026" name="Picture 2" descr="X:\Estates\Prop Serv\00 Whole Estate\Env Mgn - New Folder - Under Construction\Communications &amp; Marketing\Volunteers\Volunteers 2011 - 2012\EAUC Conference\Pictures\CGB9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08920"/>
            <a:ext cx="4804376" cy="3250580"/>
          </a:xfrm>
          <a:prstGeom prst="rect">
            <a:avLst/>
          </a:prstGeom>
          <a:noFill/>
          <a:ln w="28575">
            <a:solidFill>
              <a:srgbClr val="0053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891182"/>
            <a:ext cx="8207375" cy="4752528"/>
          </a:xfrm>
        </p:spPr>
        <p:txBody>
          <a:bodyPr/>
          <a:lstStyle/>
          <a:p>
            <a:r>
              <a:rPr lang="en-GB" sz="2000" dirty="0" smtClean="0">
                <a:solidFill>
                  <a:srgbClr val="7BA22F"/>
                </a:solidFill>
              </a:rPr>
              <a:t>Resources - </a:t>
            </a:r>
            <a:r>
              <a:rPr lang="en-GB" sz="2000" dirty="0" smtClean="0"/>
              <a:t>visit </a:t>
            </a:r>
            <a:r>
              <a:rPr lang="en-GB" sz="2000" dirty="0"/>
              <a:t>the dedicated </a:t>
            </a:r>
            <a:r>
              <a:rPr lang="en-GB" sz="2000" dirty="0" smtClean="0"/>
              <a:t>behaviour </a:t>
            </a:r>
            <a:r>
              <a:rPr lang="en-GB" sz="2000" dirty="0"/>
              <a:t>change section on the EAUC resource bank</a:t>
            </a:r>
          </a:p>
          <a:p>
            <a:r>
              <a:rPr lang="en-GB" sz="2000" dirty="0">
                <a:solidFill>
                  <a:srgbClr val="7BA22F"/>
                </a:solidFill>
              </a:rPr>
              <a:t>Networks - </a:t>
            </a:r>
            <a:r>
              <a:rPr lang="en-GB" sz="2000" dirty="0" smtClean="0"/>
              <a:t>join our Embedding </a:t>
            </a:r>
            <a:r>
              <a:rPr lang="en-GB" sz="2000" dirty="0"/>
              <a:t>Positive Attitudes and Behaviours Community of </a:t>
            </a:r>
            <a:r>
              <a:rPr lang="en-GB" sz="2000" dirty="0" smtClean="0"/>
              <a:t>Practice - for </a:t>
            </a:r>
            <a:r>
              <a:rPr lang="en-GB" sz="2000" dirty="0"/>
              <a:t>those wanting to identify with the challenges of changing the behaviour of staff and students </a:t>
            </a:r>
            <a:endParaRPr lang="en-GB" sz="2000" dirty="0" smtClean="0"/>
          </a:p>
          <a:p>
            <a:pPr marL="800100" lvl="1" indent="-342900">
              <a:buClr>
                <a:srgbClr val="7BA22F"/>
              </a:buClr>
              <a:buFont typeface="Arial" pitchFamily="34" charset="0"/>
              <a:buChar char="•"/>
            </a:pPr>
            <a:r>
              <a:rPr lang="en-GB" sz="1500" dirty="0"/>
              <a:t>Find out more about this group at 5pm </a:t>
            </a:r>
            <a:r>
              <a:rPr lang="en-GB" sz="1500" dirty="0" smtClean="0"/>
              <a:t>today – </a:t>
            </a:r>
            <a:r>
              <a:rPr lang="en-GB" sz="1500" dirty="0"/>
              <a:t>see programme for details</a:t>
            </a:r>
          </a:p>
          <a:p>
            <a:pPr>
              <a:buFont typeface="+mj-lt"/>
              <a:buAutoNum type="arabicPeriod" startAt="3"/>
            </a:pPr>
            <a:r>
              <a:rPr lang="en-GB" sz="2000" dirty="0" smtClean="0">
                <a:solidFill>
                  <a:srgbClr val="7BA22F"/>
                </a:solidFill>
              </a:rPr>
              <a:t>Recognition </a:t>
            </a:r>
            <a:r>
              <a:rPr lang="en-GB" sz="2000" dirty="0">
                <a:solidFill>
                  <a:srgbClr val="7BA22F"/>
                </a:solidFill>
              </a:rPr>
              <a:t>- </a:t>
            </a:r>
            <a:r>
              <a:rPr lang="en-GB" sz="2000" dirty="0" smtClean="0"/>
              <a:t>want recognition for your student engagement initiatives – enter the 2012 Green Gown Awards Student initiatives and campaigns category – entries open summer 2012</a:t>
            </a:r>
          </a:p>
          <a:p>
            <a:pPr>
              <a:buFont typeface="+mj-lt"/>
              <a:buAutoNum type="arabicPeriod" startAt="3"/>
            </a:pPr>
            <a:r>
              <a:rPr lang="en-GB" sz="2000" dirty="0" smtClean="0">
                <a:solidFill>
                  <a:srgbClr val="7BA22F"/>
                </a:solidFill>
              </a:rPr>
              <a:t>Measure </a:t>
            </a:r>
            <a:r>
              <a:rPr lang="en-GB" sz="2000" dirty="0">
                <a:solidFill>
                  <a:srgbClr val="7BA22F"/>
                </a:solidFill>
              </a:rPr>
              <a:t>and improve - </a:t>
            </a:r>
            <a:r>
              <a:rPr lang="en-GB" sz="2000" dirty="0"/>
              <a:t>sign up to </a:t>
            </a:r>
            <a:r>
              <a:rPr lang="en-GB" sz="2000" dirty="0" err="1"/>
              <a:t>LiFE</a:t>
            </a:r>
            <a:r>
              <a:rPr lang="en-GB" sz="2000" dirty="0"/>
              <a:t> – </a:t>
            </a:r>
            <a:r>
              <a:rPr lang="en-GB" sz="2000" dirty="0">
                <a:hlinkClick r:id="rId2"/>
              </a:rPr>
              <a:t>www.thelifeindex.org.uk</a:t>
            </a:r>
            <a:r>
              <a:rPr lang="en-GB" sz="2000" dirty="0"/>
              <a:t>. EAUC Members receive a significant discount</a:t>
            </a:r>
          </a:p>
          <a:p>
            <a:pPr lvl="1">
              <a:buClr>
                <a:srgbClr val="7BA22F"/>
              </a:buClr>
              <a:buFont typeface="Arial" pitchFamily="34" charset="0"/>
              <a:buChar char="•"/>
            </a:pPr>
            <a:r>
              <a:rPr lang="en-GB" sz="1500" dirty="0" err="1"/>
              <a:t>LiFE</a:t>
            </a:r>
            <a:r>
              <a:rPr lang="en-GB" sz="1500" dirty="0"/>
              <a:t> offers a dedicated ‘student engagement’ framework for implementation </a:t>
            </a:r>
            <a:endParaRPr lang="en-GB" sz="1500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GB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b="1" dirty="0" smtClean="0">
                <a:solidFill>
                  <a:srgbClr val="7BA22F"/>
                </a:solidFill>
              </a:rPr>
              <a:t>Membership matters at www.eauc.org.uk</a:t>
            </a:r>
            <a:endParaRPr lang="en-GB" sz="2000" b="1" dirty="0">
              <a:solidFill>
                <a:srgbClr val="7BA22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63812"/>
            <a:ext cx="6215447" cy="922114"/>
          </a:xfrm>
        </p:spPr>
        <p:txBody>
          <a:bodyPr/>
          <a:lstStyle/>
          <a:p>
            <a:r>
              <a:rPr lang="en-GB" sz="2900" dirty="0"/>
              <a:t>Your next steps – making the most of your EAUC </a:t>
            </a:r>
            <a:r>
              <a:rPr lang="en-GB" sz="2900" dirty="0" smtClean="0"/>
              <a:t>Membership…</a:t>
            </a:r>
            <a:br>
              <a:rPr lang="en-GB" sz="2900" dirty="0" smtClean="0"/>
            </a:br>
            <a:endParaRPr lang="en-GB" sz="2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6215447" cy="922114"/>
          </a:xfrm>
        </p:spPr>
        <p:txBody>
          <a:bodyPr/>
          <a:lstStyle/>
          <a:p>
            <a:r>
              <a:rPr lang="en-GB" dirty="0" smtClean="0"/>
              <a:t>Why do we do Volunteering?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Part of the Environmental Sustainability Strategy</a:t>
            </a:r>
          </a:p>
          <a:p>
            <a:r>
              <a:rPr lang="en-GB" dirty="0" smtClean="0"/>
              <a:t>Aim is to cut 60% CO</a:t>
            </a:r>
            <a:r>
              <a:rPr lang="en-GB" baseline="-25000" dirty="0" smtClean="0"/>
              <a:t>2 </a:t>
            </a:r>
            <a:r>
              <a:rPr lang="en-GB" dirty="0" smtClean="0"/>
              <a:t>by 2020</a:t>
            </a:r>
          </a:p>
          <a:p>
            <a:r>
              <a:rPr lang="en-GB" dirty="0" smtClean="0"/>
              <a:t>Grass roots method </a:t>
            </a:r>
            <a:endParaRPr lang="en-GB" dirty="0"/>
          </a:p>
        </p:txBody>
      </p:sp>
      <p:pic>
        <p:nvPicPr>
          <p:cNvPr id="4" name="Picture 3" descr="image_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933056"/>
            <a:ext cx="2448272" cy="2448272"/>
          </a:xfrm>
          <a:prstGeom prst="rect">
            <a:avLst/>
          </a:prstGeom>
          <a:ln w="28575">
            <a:solidFill>
              <a:srgbClr val="7BA2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6215447" cy="922114"/>
          </a:xfrm>
        </p:spPr>
        <p:txBody>
          <a:bodyPr/>
          <a:lstStyle/>
          <a:p>
            <a:r>
              <a:rPr lang="en-GB" dirty="0" smtClean="0"/>
              <a:t>Our Network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University of Leicester students and staff</a:t>
            </a:r>
          </a:p>
          <a:p>
            <a:pPr lvl="1"/>
            <a:r>
              <a:rPr lang="en-GB" dirty="0" smtClean="0"/>
              <a:t>Environmental coordinators</a:t>
            </a:r>
          </a:p>
          <a:p>
            <a:pPr lvl="1"/>
            <a:r>
              <a:rPr lang="en-GB" dirty="0" smtClean="0"/>
              <a:t>Student Union</a:t>
            </a:r>
          </a:p>
          <a:p>
            <a:pPr lvl="1"/>
            <a:r>
              <a:rPr lang="en-GB" dirty="0" smtClean="0"/>
              <a:t>Green Impact Teams</a:t>
            </a:r>
          </a:p>
          <a:p>
            <a:r>
              <a:rPr lang="en-GB" dirty="0" smtClean="0"/>
              <a:t>1098 students and staff on our mailing list.</a:t>
            </a:r>
          </a:p>
          <a:p>
            <a:r>
              <a:rPr lang="en-GB" dirty="0" smtClean="0"/>
              <a:t>153 active volunteers</a:t>
            </a:r>
          </a:p>
          <a:p>
            <a:r>
              <a:rPr lang="en-GB" dirty="0" smtClean="0"/>
              <a:t>Other organisations in </a:t>
            </a:r>
          </a:p>
          <a:p>
            <a:pPr>
              <a:buNone/>
            </a:pPr>
            <a:r>
              <a:rPr lang="en-GB" dirty="0" smtClean="0"/>
              <a:t>	Leicester</a:t>
            </a:r>
          </a:p>
          <a:p>
            <a:endParaRPr lang="en-GB" dirty="0" smtClean="0"/>
          </a:p>
        </p:txBody>
      </p:sp>
      <p:pic>
        <p:nvPicPr>
          <p:cNvPr id="10242" name="Picture 2" descr="http://patientadvocate.files.wordpress.com/2008/03/istock_000005278005mediu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4149080"/>
            <a:ext cx="402486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6215447" cy="922114"/>
          </a:xfrm>
        </p:spPr>
        <p:txBody>
          <a:bodyPr/>
          <a:lstStyle/>
          <a:p>
            <a:r>
              <a:rPr lang="en-GB" dirty="0" smtClean="0"/>
              <a:t>Our Volunteering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Socials</a:t>
            </a:r>
          </a:p>
          <a:p>
            <a:r>
              <a:rPr lang="en-GB" dirty="0" smtClean="0"/>
              <a:t>Training</a:t>
            </a:r>
          </a:p>
          <a:p>
            <a:r>
              <a:rPr lang="en-GB" dirty="0" smtClean="0"/>
              <a:t>Auditing</a:t>
            </a:r>
          </a:p>
          <a:p>
            <a:r>
              <a:rPr lang="en-GB" dirty="0" smtClean="0"/>
              <a:t>Conservation</a:t>
            </a:r>
          </a:p>
          <a:p>
            <a:r>
              <a:rPr lang="en-GB" dirty="0" smtClean="0"/>
              <a:t>Communications and Events Promotion</a:t>
            </a:r>
          </a:p>
          <a:p>
            <a:pPr lvl="1"/>
            <a:r>
              <a:rPr lang="en-GB" dirty="0" smtClean="0"/>
              <a:t>Go Green Week</a:t>
            </a:r>
          </a:p>
          <a:p>
            <a:pPr lvl="1"/>
            <a:r>
              <a:rPr lang="en-GB" dirty="0" smtClean="0"/>
              <a:t>Fair Trade Fortnight</a:t>
            </a:r>
          </a:p>
          <a:p>
            <a:r>
              <a:rPr lang="en-GB" dirty="0" smtClean="0"/>
              <a:t>Other Events in Leicester</a:t>
            </a:r>
            <a:endParaRPr lang="en-GB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 l="40949" t="11520" r="28901" b="22961"/>
          <a:stretch>
            <a:fillRect/>
          </a:stretch>
        </p:blipFill>
        <p:spPr bwMode="auto">
          <a:xfrm rot="20838887">
            <a:off x="3874714" y="1222887"/>
            <a:ext cx="3657373" cy="4967477"/>
          </a:xfrm>
          <a:prstGeom prst="rect">
            <a:avLst/>
          </a:prstGeom>
          <a:noFill/>
          <a:ln w="28575">
            <a:solidFill>
              <a:srgbClr val="7BA22F"/>
            </a:solidFill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25650" t="11520" r="13151" b="22961"/>
          <a:stretch>
            <a:fillRect/>
          </a:stretch>
        </p:blipFill>
        <p:spPr bwMode="auto">
          <a:xfrm rot="336324">
            <a:off x="3431403" y="1943411"/>
            <a:ext cx="5135675" cy="3436370"/>
          </a:xfrm>
          <a:prstGeom prst="rect">
            <a:avLst/>
          </a:prstGeom>
          <a:noFill/>
          <a:ln w="28575">
            <a:solidFill>
              <a:srgbClr val="7BA22F"/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2600" t="2880" r="12251" b="7841"/>
          <a:stretch>
            <a:fillRect/>
          </a:stretch>
        </p:blipFill>
        <p:spPr bwMode="auto">
          <a:xfrm rot="20898712">
            <a:off x="3435803" y="1378767"/>
            <a:ext cx="5228288" cy="3882082"/>
          </a:xfrm>
          <a:prstGeom prst="rect">
            <a:avLst/>
          </a:prstGeom>
          <a:noFill/>
          <a:ln w="28575">
            <a:solidFill>
              <a:srgbClr val="7BA22F"/>
            </a:solidFill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 l="23400" t="11520" r="11351" b="22961"/>
          <a:stretch>
            <a:fillRect/>
          </a:stretch>
        </p:blipFill>
        <p:spPr bwMode="auto">
          <a:xfrm>
            <a:off x="3923928" y="2204864"/>
            <a:ext cx="4536504" cy="2847047"/>
          </a:xfrm>
          <a:prstGeom prst="rect">
            <a:avLst/>
          </a:prstGeom>
          <a:noFill/>
          <a:ln w="28575">
            <a:solidFill>
              <a:srgbClr val="7BA22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0208 -0.1763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1556" t="9082" r="30109" b="4175"/>
          <a:stretch>
            <a:fillRect/>
          </a:stretch>
        </p:blipFill>
        <p:spPr bwMode="auto">
          <a:xfrm>
            <a:off x="4499992" y="1052736"/>
            <a:ext cx="3816424" cy="5397171"/>
          </a:xfrm>
          <a:prstGeom prst="rect">
            <a:avLst/>
          </a:prstGeom>
          <a:noFill/>
          <a:ln w="28575">
            <a:solidFill>
              <a:srgbClr val="7BA22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702"/>
            <a:ext cx="6215447" cy="922114"/>
          </a:xfrm>
        </p:spPr>
        <p:txBody>
          <a:bodyPr/>
          <a:lstStyle/>
          <a:p>
            <a:r>
              <a:rPr lang="en-GB" dirty="0" smtClean="0"/>
              <a:t>1) Communication </a:t>
            </a:r>
            <a:br>
              <a:rPr lang="en-GB" dirty="0" smtClean="0"/>
            </a:br>
            <a:r>
              <a:rPr lang="en-GB" dirty="0" smtClean="0"/>
              <a:t>    and Momentum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2105472"/>
            <a:ext cx="8207375" cy="4752528"/>
          </a:xfrm>
        </p:spPr>
        <p:txBody>
          <a:bodyPr/>
          <a:lstStyle/>
          <a:p>
            <a:r>
              <a:rPr lang="en-GB" dirty="0" smtClean="0"/>
              <a:t>Weekly Newsletter</a:t>
            </a:r>
          </a:p>
          <a:p>
            <a:r>
              <a:rPr lang="en-GB" dirty="0" smtClean="0"/>
              <a:t>Regular events</a:t>
            </a:r>
          </a:p>
          <a:p>
            <a:r>
              <a:rPr lang="en-GB" dirty="0" smtClean="0"/>
              <a:t>Social Media</a:t>
            </a:r>
          </a:p>
        </p:txBody>
      </p:sp>
      <p:pic>
        <p:nvPicPr>
          <p:cNvPr id="26628" name="Picture 4" descr="http://2.bp.blogspot.com/-00Zw4h4688U/TTUlH2zQz8I/AAAAAAAAAf0/5bJ4ahld0gY/s1600/twitt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4518992"/>
            <a:ext cx="1142256" cy="1142256"/>
          </a:xfrm>
          <a:prstGeom prst="rect">
            <a:avLst/>
          </a:prstGeom>
          <a:noFill/>
        </p:spPr>
      </p:pic>
      <p:pic>
        <p:nvPicPr>
          <p:cNvPr id="26630" name="Picture 6" descr="http://www.yourdailymac.net/wp-content/uploads/2011/09/Facebook-logo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509120"/>
            <a:ext cx="1152128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6215447" cy="922114"/>
          </a:xfrm>
        </p:spPr>
        <p:txBody>
          <a:bodyPr/>
          <a:lstStyle/>
          <a:p>
            <a:r>
              <a:rPr lang="en-GB" dirty="0" smtClean="0"/>
              <a:t>2) Incentives and Rewards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8207375" cy="4752528"/>
          </a:xfrm>
        </p:spPr>
        <p:txBody>
          <a:bodyPr/>
          <a:lstStyle/>
          <a:p>
            <a:r>
              <a:rPr lang="en-GB" dirty="0" smtClean="0"/>
              <a:t>Help cut CO</a:t>
            </a:r>
            <a:r>
              <a:rPr lang="en-GB" baseline="-25000" dirty="0" smtClean="0"/>
              <a:t>2</a:t>
            </a:r>
            <a:r>
              <a:rPr lang="en-GB" dirty="0" smtClean="0"/>
              <a:t> at the university and make a positive lasting impact</a:t>
            </a:r>
          </a:p>
          <a:p>
            <a:r>
              <a:rPr lang="en-GB" dirty="0" smtClean="0"/>
              <a:t>Training opportunities</a:t>
            </a:r>
          </a:p>
          <a:p>
            <a:r>
              <a:rPr lang="en-GB" dirty="0" smtClean="0"/>
              <a:t>Employability skills</a:t>
            </a:r>
          </a:p>
          <a:p>
            <a:r>
              <a:rPr lang="en-GB" dirty="0" smtClean="0"/>
              <a:t>Make new friends</a:t>
            </a:r>
          </a:p>
          <a:p>
            <a:r>
              <a:rPr lang="en-GB" dirty="0" smtClean="0"/>
              <a:t>Freebies</a:t>
            </a:r>
          </a:p>
        </p:txBody>
      </p:sp>
      <p:pic>
        <p:nvPicPr>
          <p:cNvPr id="29697" name="Picture 1" descr="X:\Estates\Prop Serv\00 Whole Estate\Env Mgn - New Folder - Under Construction\Communications &amp; Marketing\Volunteers\Volunteers 2011 - 2012\EAUC Conference\Pictures\CGB_9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97152"/>
            <a:ext cx="2304256" cy="1612916"/>
          </a:xfrm>
          <a:prstGeom prst="rect">
            <a:avLst/>
          </a:prstGeom>
          <a:noFill/>
          <a:ln w="28575">
            <a:solidFill>
              <a:srgbClr val="7BA2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698" name="Picture 2" descr="X:\Estates\Prop Serv\00 Whole Estate\Env Mgn - New Folder - Under Construction\Communications &amp; Marketing\Volunteers\Volunteers 2011 - 2012\EAUC Conference\Pictures\CGB_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996" y="3501008"/>
            <a:ext cx="3974232" cy="2649488"/>
          </a:xfrm>
          <a:prstGeom prst="rect">
            <a:avLst/>
          </a:prstGeom>
          <a:noFill/>
          <a:ln w="28575">
            <a:solidFill>
              <a:srgbClr val="7BA22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6215447" cy="922114"/>
          </a:xfrm>
        </p:spPr>
        <p:txBody>
          <a:bodyPr/>
          <a:lstStyle/>
          <a:p>
            <a:r>
              <a:rPr lang="en-GB" dirty="0" smtClean="0"/>
              <a:t>3) Part of the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07375" cy="4752528"/>
          </a:xfrm>
        </p:spPr>
        <p:txBody>
          <a:bodyPr/>
          <a:lstStyle/>
          <a:p>
            <a:r>
              <a:rPr lang="en-GB" dirty="0" smtClean="0"/>
              <a:t>Make them feel like part of the team</a:t>
            </a:r>
          </a:p>
          <a:p>
            <a:r>
              <a:rPr lang="en-GB" dirty="0" smtClean="0"/>
              <a:t>Ensure open access to the team office</a:t>
            </a:r>
          </a:p>
          <a:p>
            <a:r>
              <a:rPr lang="en-GB" dirty="0" smtClean="0"/>
              <a:t>Give them responsibilities and ownership</a:t>
            </a:r>
          </a:p>
          <a:p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350" t="11520" r="15851" b="22961"/>
          <a:stretch>
            <a:fillRect/>
          </a:stretch>
        </p:blipFill>
        <p:spPr bwMode="auto">
          <a:xfrm>
            <a:off x="2267744" y="3356992"/>
            <a:ext cx="4121073" cy="3024336"/>
          </a:xfrm>
          <a:prstGeom prst="rect">
            <a:avLst/>
          </a:prstGeom>
          <a:noFill/>
          <a:ln w="28575">
            <a:solidFill>
              <a:srgbClr val="7BA22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6215447" cy="922114"/>
          </a:xfrm>
        </p:spPr>
        <p:txBody>
          <a:bodyPr/>
          <a:lstStyle/>
          <a:p>
            <a:r>
              <a:rPr lang="en-GB" dirty="0" smtClean="0"/>
              <a:t>Positive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207375" cy="4752528"/>
          </a:xfrm>
        </p:spPr>
        <p:txBody>
          <a:bodyPr/>
          <a:lstStyle/>
          <a:p>
            <a:r>
              <a:rPr lang="en-GB" dirty="0" smtClean="0"/>
              <a:t>Go Green Week Success</a:t>
            </a:r>
          </a:p>
          <a:p>
            <a:r>
              <a:rPr lang="en-GB" dirty="0" smtClean="0"/>
              <a:t>Student Initiated Green Impact teams</a:t>
            </a:r>
          </a:p>
          <a:p>
            <a:r>
              <a:rPr lang="en-GB" dirty="0" smtClean="0"/>
              <a:t>Increased interest in environmental events</a:t>
            </a:r>
          </a:p>
          <a:p>
            <a:r>
              <a:rPr lang="en-GB" b="1" dirty="0" smtClean="0"/>
              <a:t>1035.5 hours </a:t>
            </a:r>
            <a:r>
              <a:rPr lang="en-GB" dirty="0" smtClean="0"/>
              <a:t>volunteering so far this year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 l="25650" t="11520" r="13151" b="22961"/>
          <a:stretch>
            <a:fillRect/>
          </a:stretch>
        </p:blipFill>
        <p:spPr bwMode="auto">
          <a:xfrm>
            <a:off x="2483768" y="3933056"/>
            <a:ext cx="3817215" cy="2554167"/>
          </a:xfrm>
          <a:prstGeom prst="rect">
            <a:avLst/>
          </a:prstGeom>
          <a:noFill/>
          <a:ln w="28575">
            <a:solidFill>
              <a:srgbClr val="7BA22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694"/>
            <a:ext cx="5987008" cy="1354162"/>
          </a:xfrm>
        </p:spPr>
        <p:txBody>
          <a:bodyPr/>
          <a:lstStyle/>
          <a:p>
            <a:r>
              <a:rPr lang="en-GB" dirty="0" smtClean="0"/>
              <a:t>Conclusions and take home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207375" cy="4320480"/>
          </a:xfrm>
        </p:spPr>
        <p:txBody>
          <a:bodyPr/>
          <a:lstStyle/>
          <a:p>
            <a:r>
              <a:rPr lang="en-GB" dirty="0" smtClean="0"/>
              <a:t>Communication and Momentum</a:t>
            </a:r>
          </a:p>
          <a:p>
            <a:r>
              <a:rPr lang="en-GB" dirty="0" smtClean="0"/>
              <a:t>Incentives and Rewards</a:t>
            </a:r>
          </a:p>
          <a:p>
            <a:r>
              <a:rPr lang="en-GB" dirty="0" smtClean="0"/>
              <a:t>Part of the Team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Mention all three of these criteria when      	selling an event by writing a </a:t>
            </a:r>
            <a:r>
              <a:rPr lang="en-GB" b="1" dirty="0" smtClean="0"/>
              <a:t>sizzle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9552" y="4077072"/>
            <a:ext cx="7992888" cy="1512168"/>
          </a:xfrm>
          <a:prstGeom prst="roundRect">
            <a:avLst/>
          </a:prstGeom>
          <a:noFill/>
          <a:ln w="57150">
            <a:solidFill>
              <a:srgbClr val="7BA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326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0C0C0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329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University of Leicester Environment Team Student Volunteering Programme </vt:lpstr>
      <vt:lpstr>Why do we do Volunteering?</vt:lpstr>
      <vt:lpstr>Our Network</vt:lpstr>
      <vt:lpstr>Our Volunteering</vt:lpstr>
      <vt:lpstr>1) Communication      and Momentum</vt:lpstr>
      <vt:lpstr>2) Incentives and Rewards</vt:lpstr>
      <vt:lpstr>3) Part of the Team</vt:lpstr>
      <vt:lpstr>Positive Outcomes</vt:lpstr>
      <vt:lpstr>Conclusions and take home messages</vt:lpstr>
      <vt:lpstr>Any Questions?</vt:lpstr>
      <vt:lpstr>Your next steps – making the most of your EAUC Membership… </vt:lpstr>
    </vt:vector>
  </TitlesOfParts>
  <Company>University of Gloucestershire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WALKLEY, Lisa</dc:creator>
  <cp:lastModifiedBy>GREEN, James</cp:lastModifiedBy>
  <cp:revision>98</cp:revision>
  <cp:lastPrinted>2012-01-09T11:11:14Z</cp:lastPrinted>
  <dcterms:created xsi:type="dcterms:W3CDTF">2012-01-05T13:50:36Z</dcterms:created>
  <dcterms:modified xsi:type="dcterms:W3CDTF">2012-04-02T14:54:54Z</dcterms:modified>
</cp:coreProperties>
</file>