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83" r:id="rId4"/>
    <p:sldId id="284" r:id="rId5"/>
    <p:sldId id="285" r:id="rId6"/>
    <p:sldId id="274" r:id="rId7"/>
    <p:sldId id="277" r:id="rId8"/>
    <p:sldId id="278" r:id="rId9"/>
    <p:sldId id="279" r:id="rId10"/>
    <p:sldId id="280" r:id="rId11"/>
    <p:sldId id="296" r:id="rId12"/>
    <p:sldId id="290" r:id="rId13"/>
    <p:sldId id="292" r:id="rId14"/>
    <p:sldId id="273" r:id="rId15"/>
    <p:sldId id="293" r:id="rId16"/>
    <p:sldId id="294" r:id="rId17"/>
    <p:sldId id="295" r:id="rId18"/>
    <p:sldId id="297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746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674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D8A5EF-54B9-4782-9D2E-30B310B28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8FD7A9-EFBE-4A22-8892-49A43B9DB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1B3894-C3B1-4AA3-9366-609C3BCCD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87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87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8788"/>
          </a:xfrm>
        </p:spPr>
        <p:txBody>
          <a:bodyPr/>
          <a:lstStyle>
            <a:lvl1pPr>
              <a:defRPr/>
            </a:lvl1pPr>
          </a:lstStyle>
          <a:p>
            <a:fld id="{86430D43-C3CB-436C-80D3-DAF30BDA84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7D3E0E-03B5-44A0-A26D-81E469548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913EAB-2051-42E8-A8F8-3ADA044FF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2C2A91-E7EB-47F4-A145-DDA3620EC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F874D3-8016-4443-8F27-DD2FC6281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82A129-8D70-4ACF-B342-2B08F00D8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1D610C-F0F4-4B67-86BF-52CE06788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968B9E-B26B-43FE-A5F6-B0D2AE08B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1B2491-B793-49A9-BC9D-CA5C8E22B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23AD8407-0466-4D3C-AA53-9B1D8272F1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mailto:D.P.Jenkins@hw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mailto:D.P.Jenkins@hw.ac.u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1970274"/>
            <a:ext cx="8205216" cy="14241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1" dirty="0" smtClean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Urban Energy Research Group</a:t>
            </a:r>
            <a:endParaRPr lang="en-GB" sz="5400" b="1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1054" y="3862699"/>
            <a:ext cx="8001000" cy="2133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 smtClean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 smtClean="0">
                <a:solidFill>
                  <a:srgbClr val="FFFF00"/>
                </a:solidFill>
                <a:ea typeface="ヒラギノ角ゴ Pro W3" charset="0"/>
                <a:cs typeface="ヒラギノ角ゴ Pro W3" charset="0"/>
              </a:rPr>
              <a:t>19</a:t>
            </a:r>
            <a:r>
              <a:rPr lang="en-GB" b="1" i="1" baseline="30000" dirty="0" smtClean="0">
                <a:solidFill>
                  <a:srgbClr val="FFFF00"/>
                </a:solidFill>
                <a:ea typeface="ヒラギノ角ゴ Pro W3" charset="0"/>
                <a:cs typeface="ヒラギノ角ゴ Pro W3" charset="0"/>
              </a:rPr>
              <a:t>th</a:t>
            </a:r>
            <a:r>
              <a:rPr lang="en-GB" b="1" i="1" dirty="0" smtClean="0">
                <a:solidFill>
                  <a:srgbClr val="FFFF00"/>
                </a:solidFill>
                <a:ea typeface="ヒラギノ角ゴ Pro W3" charset="0"/>
                <a:cs typeface="ヒラギノ角ゴ Pro W3" charset="0"/>
              </a:rPr>
              <a:t> November 2014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 smtClean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Prof Phil Banfill </a:t>
            </a:r>
            <a:r>
              <a:rPr lang="en-GB" b="1" dirty="0" smtClean="0">
                <a:solidFill>
                  <a:srgbClr val="FFFFFF"/>
                </a:solidFill>
                <a:ea typeface="ヒラギノ角ゴ Pro W3" charset="0"/>
                <a:cs typeface="ヒラギノ角ゴ Pro W3" charset="0"/>
                <a:hlinkClick r:id="rId4"/>
              </a:rPr>
              <a:t>P.F.G.Banfill@hw.ac.uk</a:t>
            </a:r>
            <a:r>
              <a:rPr lang="en-GB" b="1" dirty="0" smtClean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  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" name="Picture 2" descr="C:\Documents and Settings\dpj1\My Documents\UERGwebsite\UERG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516" y="0"/>
            <a:ext cx="2429152" cy="14904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066800"/>
            <a:ext cx="9245600" cy="605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4751462" y="1755775"/>
            <a:ext cx="265774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Wind = 1 x 20kW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PV = 54kW</a:t>
            </a:r>
          </a:p>
        </p:txBody>
      </p:sp>
    </p:spTree>
    <p:extLst>
      <p:ext uri="{BB962C8B-B14F-4D97-AF65-F5344CB8AC3E}">
        <p14:creationId xmlns:p14="http://schemas.microsoft.com/office/powerpoint/2010/main" val="1328566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747761"/>
            <a:ext cx="9137841" cy="5982056"/>
          </a:xfrm>
          <a:noFill/>
          <a:ln/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-1" y="0"/>
            <a:ext cx="9143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 smtClean="0">
                <a:solidFill>
                  <a:schemeClr val="tx1"/>
                </a:solidFill>
              </a:rPr>
              <a:t>But for a building without a cooling system...</a:t>
            </a:r>
            <a:endParaRPr lang="en-GB" altLang="en-US" sz="36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555335" y="2521009"/>
            <a:ext cx="264919" cy="1119499"/>
          </a:xfrm>
          <a:prstGeom prst="straightConnector1">
            <a:avLst/>
          </a:prstGeom>
          <a:solidFill>
            <a:srgbClr val="00B8FF"/>
          </a:solidFill>
          <a:ln w="539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999859" y="1717318"/>
            <a:ext cx="2845750" cy="82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With our low-carbon retrofit 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0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1298575"/>
            <a:ext cx="8238744" cy="9757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64FC"/>
                </a:solidFill>
                <a:ea typeface="ヒラギノ角ゴ Pro W3" charset="0"/>
                <a:cs typeface="ヒラギノ角ゴ Pro W3" charset="0"/>
              </a:rPr>
              <a:t>But this is all modelled</a:t>
            </a:r>
            <a:endParaRPr lang="en-GB" sz="32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62000" y="1868488"/>
            <a:ext cx="7696200" cy="1587"/>
          </a:xfrm>
          <a:prstGeom prst="line">
            <a:avLst/>
          </a:prstGeom>
          <a:noFill/>
          <a:ln w="9360">
            <a:solidFill>
              <a:srgbClr val="0064F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8365560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Energy performance modelling is useful but it must be used appropriately</a:t>
            </a:r>
          </a:p>
          <a:p>
            <a:r>
              <a:rPr lang="en-GB" dirty="0" smtClean="0"/>
              <a:t>The intention is to point the designer in the right direction</a:t>
            </a:r>
          </a:p>
          <a:p>
            <a:r>
              <a:rPr lang="en-GB" dirty="0" smtClean="0"/>
              <a:t>But we are beholden to the models to some extent...</a:t>
            </a:r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9972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"/>
          <a:stretch/>
        </p:blipFill>
        <p:spPr bwMode="auto">
          <a:xfrm>
            <a:off x="0" y="3758"/>
            <a:ext cx="5563312" cy="685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7259" y="6461971"/>
            <a:ext cx="489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0070C0"/>
                </a:solidFill>
              </a:rPr>
              <a:t>JLL/BBP “A Tale of Two Buildings” (2012)</a:t>
            </a:r>
            <a:endParaRPr lang="en-GB" sz="20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475" y="803305"/>
            <a:ext cx="4063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Are we producing lower energy buildings or lower energy certificates?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87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1298575"/>
            <a:ext cx="8238744" cy="9757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64FC"/>
                </a:solidFill>
                <a:ea typeface="ヒラギノ角ゴ Pro W3" charset="0"/>
                <a:cs typeface="ヒラギノ角ゴ Pro W3" charset="0"/>
              </a:rPr>
              <a:t>Project example 2 – Low Carbon Futures</a:t>
            </a:r>
            <a:endParaRPr lang="en-GB" sz="32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62000" y="1868488"/>
            <a:ext cx="7696200" cy="1587"/>
          </a:xfrm>
          <a:prstGeom prst="line">
            <a:avLst/>
          </a:prstGeom>
          <a:noFill/>
          <a:ln w="9360">
            <a:solidFill>
              <a:srgbClr val="0064F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279533" y="1852104"/>
            <a:ext cx="6428916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EPSRC £</a:t>
            </a:r>
            <a:r>
              <a:rPr lang="en-GB" b="1" dirty="0" smtClean="0"/>
              <a:t>624</a:t>
            </a:r>
            <a:r>
              <a:rPr lang="en-GB" dirty="0" smtClean="0"/>
              <a:t>k</a:t>
            </a:r>
          </a:p>
          <a:p>
            <a:r>
              <a:rPr lang="en-GB" dirty="0" smtClean="0"/>
              <a:t>Part of ARCC programme using latest climate projections</a:t>
            </a:r>
          </a:p>
          <a:p>
            <a:r>
              <a:rPr lang="en-GB" dirty="0" smtClean="0"/>
              <a:t>Model-based risk analysis of building failure due to climate change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Overheating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Cooling loads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Heating/cooling systems</a:t>
            </a:r>
            <a:endParaRPr lang="en-GB" dirty="0" smtClean="0"/>
          </a:p>
          <a:p>
            <a:r>
              <a:rPr lang="en-GB" dirty="0" smtClean="0"/>
              <a:t>Tool produced that emulates 1000s of building simulations from a single simulation</a:t>
            </a:r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16" y="2138404"/>
            <a:ext cx="2495372" cy="353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7938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1298575"/>
            <a:ext cx="8001000" cy="9667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64FC"/>
                </a:solidFill>
                <a:ea typeface="ヒラギノ角ゴ Pro W3" charset="0"/>
                <a:cs typeface="ヒラギノ角ゴ Pro W3" charset="0"/>
              </a:rPr>
              <a:t>LCF Objectives overview</a:t>
            </a:r>
            <a:endParaRPr lang="en-GB" sz="32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62000" y="1868488"/>
            <a:ext cx="7696200" cy="1587"/>
          </a:xfrm>
          <a:prstGeom prst="line">
            <a:avLst/>
          </a:prstGeom>
          <a:noFill/>
          <a:ln w="9360">
            <a:solidFill>
              <a:srgbClr val="0064F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8352928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 smtClean="0"/>
              <a:t>How can building simulation use the latest UK Climate Projection (UKCP’09) database?</a:t>
            </a:r>
          </a:p>
          <a:p>
            <a:pPr lvl="0"/>
            <a:r>
              <a:rPr lang="en-GB" dirty="0" smtClean="0"/>
              <a:t>How can this be used for designing adaptations for buildings in the future?</a:t>
            </a:r>
          </a:p>
          <a:p>
            <a:pPr lvl="0"/>
            <a:r>
              <a:rPr lang="en-GB" dirty="0" smtClean="0"/>
              <a:t>How can all the above be incorporated into a method that is useful for industry for </a:t>
            </a:r>
            <a:r>
              <a:rPr lang="en-GB" b="1" dirty="0" smtClean="0"/>
              <a:t>overheating analyses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And, by association, other types of building analysis (e.g. heating/cooling loads)</a:t>
            </a:r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07549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7938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1298575"/>
            <a:ext cx="8001000" cy="9667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64FC"/>
                </a:solidFill>
                <a:ea typeface="ヒラギノ角ゴ Pro W3" charset="0"/>
                <a:cs typeface="ヒラギノ角ゴ Pro W3" charset="0"/>
              </a:rPr>
              <a:t>Practitioner feedback</a:t>
            </a:r>
            <a:endParaRPr lang="en-GB" sz="32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62000" y="1868488"/>
            <a:ext cx="7696200" cy="1587"/>
          </a:xfrm>
          <a:prstGeom prst="line">
            <a:avLst/>
          </a:prstGeom>
          <a:noFill/>
          <a:ln w="9360">
            <a:solidFill>
              <a:srgbClr val="0064F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8352928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 smtClean="0"/>
              <a:t>In parallel to modelling work, industry feedback was obtained at various stages of the work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Interviews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Questionnaires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Focus Groups</a:t>
            </a:r>
          </a:p>
          <a:p>
            <a:r>
              <a:rPr lang="en-GB" dirty="0" smtClean="0"/>
              <a:t>Used to investigate: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Type of overheating analysis currently carried out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Is “probability” a useful concept in overheating?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Does the LCF tool have an end use?</a:t>
            </a:r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71694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8352928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5753" y="27431"/>
            <a:ext cx="4867382" cy="671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356616" y="2871216"/>
            <a:ext cx="3383280" cy="2438400"/>
            <a:chOff x="356616" y="2871216"/>
            <a:chExt cx="3383280" cy="2438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901952" y="2871216"/>
              <a:ext cx="1837944" cy="2438400"/>
            </a:xfrm>
            <a:prstGeom prst="rect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616" y="3511296"/>
              <a:ext cx="15819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65000"/>
                    </a:schemeClr>
                  </a:solidFill>
                </a:rPr>
                <a:t>Use of DSM for calibration</a:t>
              </a:r>
              <a:endParaRPr lang="en-GB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18888" y="2935224"/>
            <a:ext cx="3663696" cy="2459736"/>
            <a:chOff x="4873752" y="2999232"/>
            <a:chExt cx="3663696" cy="2459736"/>
          </a:xfrm>
        </p:grpSpPr>
        <p:sp>
          <p:nvSpPr>
            <p:cNvPr id="10" name="Rectangle 9"/>
            <p:cNvSpPr/>
            <p:nvPr/>
          </p:nvSpPr>
          <p:spPr bwMode="auto">
            <a:xfrm>
              <a:off x="4873752" y="2999232"/>
              <a:ext cx="2029968" cy="2459736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55536" y="3627120"/>
              <a:ext cx="15819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Simplify climate input</a:t>
              </a:r>
              <a:endParaRPr lang="en-GB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7416" y="109728"/>
            <a:ext cx="1837944" cy="1728216"/>
            <a:chOff x="6986016" y="219456"/>
            <a:chExt cx="1837944" cy="1728216"/>
          </a:xfrm>
        </p:grpSpPr>
        <p:sp>
          <p:nvSpPr>
            <p:cNvPr id="16" name="Right Bracket 15"/>
            <p:cNvSpPr/>
            <p:nvPr/>
          </p:nvSpPr>
          <p:spPr bwMode="auto">
            <a:xfrm>
              <a:off x="6986016" y="219456"/>
              <a:ext cx="237744" cy="1728216"/>
            </a:xfrm>
            <a:prstGeom prst="rightBracket">
              <a:avLst/>
            </a:prstGeom>
            <a:noFill/>
            <a:ln w="381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42048" y="871728"/>
              <a:ext cx="1581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UKCP09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05712" y="4032504"/>
            <a:ext cx="5096256" cy="2852928"/>
            <a:chOff x="1505712" y="4032504"/>
            <a:chExt cx="5096256" cy="2852928"/>
          </a:xfrm>
        </p:grpSpPr>
        <p:sp>
          <p:nvSpPr>
            <p:cNvPr id="20" name="Freeform 19"/>
            <p:cNvSpPr/>
            <p:nvPr/>
          </p:nvSpPr>
          <p:spPr bwMode="auto">
            <a:xfrm>
              <a:off x="3264408" y="4032504"/>
              <a:ext cx="3337560" cy="2770632"/>
            </a:xfrm>
            <a:custGeom>
              <a:avLst/>
              <a:gdLst>
                <a:gd name="connsiteX0" fmla="*/ 0 w 3337560"/>
                <a:gd name="connsiteY0" fmla="*/ 2770632 h 2770632"/>
                <a:gd name="connsiteX1" fmla="*/ 0 w 3337560"/>
                <a:gd name="connsiteY1" fmla="*/ 1554480 h 2770632"/>
                <a:gd name="connsiteX2" fmla="*/ 1106424 w 3337560"/>
                <a:gd name="connsiteY2" fmla="*/ 1554480 h 2770632"/>
                <a:gd name="connsiteX3" fmla="*/ 1106424 w 3337560"/>
                <a:gd name="connsiteY3" fmla="*/ 0 h 2770632"/>
                <a:gd name="connsiteX4" fmla="*/ 3337560 w 3337560"/>
                <a:gd name="connsiteY4" fmla="*/ 0 h 2770632"/>
                <a:gd name="connsiteX5" fmla="*/ 3337560 w 3337560"/>
                <a:gd name="connsiteY5" fmla="*/ 2761488 h 2770632"/>
                <a:gd name="connsiteX6" fmla="*/ 0 w 3337560"/>
                <a:gd name="connsiteY6" fmla="*/ 2770632 h 27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7560" h="2770632">
                  <a:moveTo>
                    <a:pt x="0" y="2770632"/>
                  </a:moveTo>
                  <a:lnTo>
                    <a:pt x="0" y="1554480"/>
                  </a:lnTo>
                  <a:lnTo>
                    <a:pt x="1106424" y="1554480"/>
                  </a:lnTo>
                  <a:lnTo>
                    <a:pt x="1106424" y="0"/>
                  </a:lnTo>
                  <a:lnTo>
                    <a:pt x="3337560" y="0"/>
                  </a:lnTo>
                  <a:lnTo>
                    <a:pt x="3337560" y="2761488"/>
                  </a:lnTo>
                  <a:lnTo>
                    <a:pt x="0" y="277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05712" y="5315772"/>
              <a:ext cx="19415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7030A0"/>
                  </a:solidFill>
                </a:rPr>
                <a:t>Probabilistic overheating regression analysis</a:t>
              </a:r>
              <a:endParaRPr lang="en-GB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829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8352928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" y="606783"/>
            <a:ext cx="9089136" cy="593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115568" y="338328"/>
            <a:ext cx="724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No Adaptation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20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8352928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79" y="603504"/>
            <a:ext cx="9052169" cy="59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15568" y="338328"/>
            <a:ext cx="724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With Adaptation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77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18838" y="823299"/>
            <a:ext cx="9144000" cy="140662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 dirty="0" smtClean="0">
                <a:solidFill>
                  <a:srgbClr val="0064FC"/>
                </a:solidFill>
                <a:ea typeface="ヒラギノ角ゴ Pro W3" charset="0"/>
                <a:cs typeface="ヒラギノ角ゴ Pro W3" charset="0"/>
              </a:rPr>
              <a:t>School of Energy, Geoscience, Infrastructure &amp; Society ~160 academics</a:t>
            </a:r>
            <a:r>
              <a:rPr lang="en-GB" sz="3000" b="1" dirty="0">
                <a:solidFill>
                  <a:srgbClr val="0064FC"/>
                </a:solidFill>
                <a:ea typeface="ヒラギノ角ゴ Pro W3" charset="0"/>
                <a:cs typeface="ヒラギノ角ゴ Pro W3" charset="0"/>
              </a:rPr>
              <a:t>, </a:t>
            </a:r>
            <a:r>
              <a:rPr lang="en-GB" sz="3000" b="1" dirty="0" smtClean="0">
                <a:solidFill>
                  <a:srgbClr val="0064FC"/>
                </a:solidFill>
                <a:ea typeface="ヒラギノ角ゴ Pro W3" charset="0"/>
                <a:cs typeface="ヒラギノ角ゴ Pro W3" charset="0"/>
              </a:rPr>
              <a:t>~200 researchers</a:t>
            </a:r>
            <a:endParaRPr lang="en-GB" sz="30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267127" y="1869897"/>
            <a:ext cx="8527551" cy="0"/>
          </a:xfrm>
          <a:prstGeom prst="line">
            <a:avLst/>
          </a:prstGeom>
          <a:noFill/>
          <a:ln w="9360">
            <a:solidFill>
              <a:srgbClr val="0064F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8352928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-1" y="2504524"/>
            <a:ext cx="2241755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Institute for Infrastructure &amp; Environment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8173" y="2504524"/>
            <a:ext cx="21082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Institute of Petroleum Engineering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1147" y="2489200"/>
            <a:ext cx="3624015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Institute for Social Policy, Housing, Environment &amp; Real Estate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126" y="4124236"/>
            <a:ext cx="8572073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Royal Academy of Engineering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Centre of Excellence in Sustainable Building Design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667" y="5473875"/>
            <a:ext cx="6441465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Urban Energy Research Group (~20 people)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145453" y="1869897"/>
            <a:ext cx="20796" cy="231602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089400" y="4955233"/>
            <a:ext cx="0" cy="49358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1174184" y="1901345"/>
            <a:ext cx="3425" cy="68094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658982" y="1889874"/>
            <a:ext cx="9132" cy="67866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9" idx="0"/>
          </p:cNvCxnSpPr>
          <p:nvPr/>
        </p:nvCxnSpPr>
        <p:spPr bwMode="auto">
          <a:xfrm flipH="1">
            <a:off x="3742273" y="1869897"/>
            <a:ext cx="22360" cy="63462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1608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7938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1298575"/>
            <a:ext cx="8001000" cy="9667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64FC"/>
                </a:solidFill>
                <a:ea typeface="ヒラギノ角ゴ Pro W3" charset="0"/>
                <a:cs typeface="ヒラギノ角ゴ Pro W3" charset="0"/>
              </a:rPr>
              <a:t>Simplifying output</a:t>
            </a:r>
            <a:endParaRPr lang="en-GB" sz="32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62000" y="1868488"/>
            <a:ext cx="7696200" cy="1587"/>
          </a:xfrm>
          <a:prstGeom prst="line">
            <a:avLst/>
          </a:prstGeom>
          <a:noFill/>
          <a:ln w="9360">
            <a:solidFill>
              <a:srgbClr val="0064F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8352928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203" y="2057400"/>
            <a:ext cx="7270492" cy="379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8960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8352928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79"/>
            <a:ext cx="4590288" cy="677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008" y="27432"/>
            <a:ext cx="4389120" cy="670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521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1298575"/>
            <a:ext cx="8238744" cy="9757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64FC"/>
                </a:solidFill>
                <a:ea typeface="ヒラギノ角ゴ Pro W3" charset="0"/>
                <a:cs typeface="ヒラギノ角ゴ Pro W3" charset="0"/>
              </a:rPr>
              <a:t>What we have learnt....</a:t>
            </a:r>
            <a:endParaRPr lang="en-GB" sz="32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62000" y="1868488"/>
            <a:ext cx="7696200" cy="1587"/>
          </a:xfrm>
          <a:prstGeom prst="line">
            <a:avLst/>
          </a:prstGeom>
          <a:noFill/>
          <a:ln w="9360">
            <a:solidFill>
              <a:srgbClr val="0064F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8365560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A modelled building is not real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Don’t place complete trust in an EPC</a:t>
            </a:r>
          </a:p>
          <a:p>
            <a:r>
              <a:rPr lang="en-GB" dirty="0" smtClean="0"/>
              <a:t>A low-carbon building must be adapted for a future climate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And having a consistent method for practitioners is important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But do not underestimate the required action for retrofitting such buildings to a low-carbon standard</a:t>
            </a:r>
          </a:p>
          <a:p>
            <a:r>
              <a:rPr lang="en-GB" dirty="0" smtClean="0"/>
              <a:t>For non-domestic buildings, internal activity is key to overall energy performance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23176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8000" y="1298575"/>
            <a:ext cx="8178800" cy="9757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64FC"/>
                </a:solidFill>
                <a:ea typeface="ヒラギノ角ゴ Pro W3" charset="0"/>
                <a:cs typeface="ヒラギノ角ゴ Pro W3" charset="0"/>
              </a:rPr>
              <a:t>Urban Energy Research Group</a:t>
            </a:r>
            <a:endParaRPr lang="en-GB" sz="32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62000" y="1868488"/>
            <a:ext cx="7696200" cy="1587"/>
          </a:xfrm>
          <a:prstGeom prst="line">
            <a:avLst/>
          </a:prstGeom>
          <a:noFill/>
          <a:ln w="9360">
            <a:solidFill>
              <a:srgbClr val="0064F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8352928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751840" y="1994936"/>
            <a:ext cx="7680960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sz="2000" dirty="0" err="1" smtClean="0"/>
              <a:t>Tarbase</a:t>
            </a:r>
            <a:r>
              <a:rPr lang="en-GB" sz="2000" dirty="0" smtClean="0"/>
              <a:t> (EPSRC/Carbon Trust)</a:t>
            </a:r>
          </a:p>
          <a:p>
            <a:r>
              <a:rPr lang="en-GB" sz="2000" dirty="0"/>
              <a:t>Low carbon futures (EPSRC ARCC)</a:t>
            </a:r>
          </a:p>
          <a:p>
            <a:pPr lvl="0"/>
            <a:r>
              <a:rPr lang="en-GB" sz="2000" dirty="0" smtClean="0"/>
              <a:t>Historic and traditional buildings (Historic Scotland + PhD)</a:t>
            </a:r>
          </a:p>
          <a:p>
            <a:pPr lvl="0"/>
            <a:r>
              <a:rPr lang="en-GB" sz="2000" dirty="0" smtClean="0"/>
              <a:t>Concrete to Cookers (EPSRC)</a:t>
            </a:r>
          </a:p>
          <a:p>
            <a:pPr lvl="0"/>
            <a:r>
              <a:rPr lang="en-GB" sz="2000" dirty="0" smtClean="0"/>
              <a:t>Measures for solid wall dwellings - CALEBRE (RCUK/</a:t>
            </a:r>
            <a:r>
              <a:rPr lang="en-GB" sz="2000" dirty="0" err="1" smtClean="0"/>
              <a:t>E.on</a:t>
            </a:r>
            <a:r>
              <a:rPr lang="en-GB" sz="2000" dirty="0" smtClean="0"/>
              <a:t>)</a:t>
            </a:r>
          </a:p>
          <a:p>
            <a:pPr lvl="0"/>
            <a:r>
              <a:rPr lang="en-GB" sz="2000" dirty="0" smtClean="0"/>
              <a:t>Adaptation and resilience in energy systems (EPSRC ARCC)</a:t>
            </a:r>
          </a:p>
          <a:p>
            <a:pPr lvl="0"/>
            <a:r>
              <a:rPr lang="en-GB" sz="2000" dirty="0" smtClean="0"/>
              <a:t>Office buildings – refurbishment and LCA (PhDs)</a:t>
            </a:r>
          </a:p>
          <a:p>
            <a:pPr lvl="0"/>
            <a:r>
              <a:rPr lang="en-GB" sz="2000" dirty="0" smtClean="0"/>
              <a:t>Schools and factories – energy utilisation (PhDs)</a:t>
            </a:r>
          </a:p>
          <a:p>
            <a:pPr lvl="0"/>
            <a:r>
              <a:rPr lang="en-GB" sz="2000" dirty="0" smtClean="0"/>
              <a:t>Wind farms – community involvement (PhD)</a:t>
            </a:r>
          </a:p>
          <a:p>
            <a:pPr lvl="0"/>
            <a:r>
              <a:rPr lang="en-GB" sz="2000" dirty="0" smtClean="0"/>
              <a:t>Fuel poverty and refurbishment campaigns (NESTA)</a:t>
            </a:r>
          </a:p>
          <a:p>
            <a:r>
              <a:rPr lang="en-GB" sz="2000" dirty="0"/>
              <a:t>Whole life analysis of building components (</a:t>
            </a:r>
            <a:r>
              <a:rPr lang="en-GB" sz="2000" dirty="0" err="1"/>
              <a:t>RAEng</a:t>
            </a:r>
            <a:r>
              <a:rPr lang="en-GB" sz="2000" dirty="0" smtClean="0"/>
              <a:t>)</a:t>
            </a:r>
          </a:p>
          <a:p>
            <a:pPr marL="0" lvl="0" indent="0">
              <a:buNone/>
            </a:pPr>
            <a:r>
              <a:rPr lang="en-GB" sz="2000" dirty="0" smtClean="0"/>
              <a:t>Total funding of £4m since 2004, 150 research publications.</a:t>
            </a:r>
          </a:p>
        </p:txBody>
      </p:sp>
    </p:spTree>
    <p:extLst>
      <p:ext uri="{BB962C8B-B14F-4D97-AF65-F5344CB8AC3E}">
        <p14:creationId xmlns:p14="http://schemas.microsoft.com/office/powerpoint/2010/main" val="1906700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8000" y="1298575"/>
            <a:ext cx="8178800" cy="58332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64FC"/>
                </a:solidFill>
                <a:ea typeface="ヒラギノ角ゴ Pro W3" charset="0"/>
                <a:cs typeface="ヒラギノ角ゴ Pro W3" charset="0"/>
              </a:rPr>
              <a:t>Research methods</a:t>
            </a:r>
            <a:endParaRPr lang="en-GB" sz="18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68960" y="1869440"/>
            <a:ext cx="7889240" cy="635"/>
          </a:xfrm>
          <a:prstGeom prst="line">
            <a:avLst/>
          </a:prstGeom>
          <a:noFill/>
          <a:ln w="9360">
            <a:solidFill>
              <a:srgbClr val="0064F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8352928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589280" y="1994936"/>
            <a:ext cx="7843520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sz="2400" dirty="0" smtClean="0"/>
              <a:t>Building performance modelling and energy monitoring</a:t>
            </a:r>
          </a:p>
          <a:p>
            <a:pPr lvl="0"/>
            <a:r>
              <a:rPr lang="en-GB" sz="2400" dirty="0" smtClean="0"/>
              <a:t>Life Cycle Assessment</a:t>
            </a:r>
          </a:p>
          <a:p>
            <a:pPr lvl="0"/>
            <a:r>
              <a:rPr lang="en-GB" sz="2400" dirty="0" smtClean="0"/>
              <a:t>System integration</a:t>
            </a:r>
          </a:p>
          <a:p>
            <a:pPr lvl="0"/>
            <a:r>
              <a:rPr lang="en-GB" sz="2400" dirty="0" smtClean="0"/>
              <a:t>Economic methods - whole life costing</a:t>
            </a:r>
          </a:p>
          <a:p>
            <a:pPr lvl="0"/>
            <a:r>
              <a:rPr lang="en-GB" sz="2400" dirty="0" smtClean="0"/>
              <a:t>Qualitative methods – interviews, surveys, questionnaires, focus groups</a:t>
            </a:r>
          </a:p>
        </p:txBody>
      </p:sp>
    </p:spTree>
    <p:extLst>
      <p:ext uri="{BB962C8B-B14F-4D97-AF65-F5344CB8AC3E}">
        <p14:creationId xmlns:p14="http://schemas.microsoft.com/office/powerpoint/2010/main" val="1596072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1970274"/>
            <a:ext cx="8205216" cy="2088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1" dirty="0" smtClean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Low-carbon refurbishment and new-build in future climates</a:t>
            </a:r>
            <a:endParaRPr lang="en-GB" sz="5400" b="1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1054" y="3862699"/>
            <a:ext cx="8001000" cy="2133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 smtClean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 smtClean="0">
                <a:solidFill>
                  <a:srgbClr val="FFFF00"/>
                </a:solidFill>
                <a:ea typeface="ヒラギノ角ゴ Pro W3" charset="0"/>
                <a:cs typeface="ヒラギノ角ゴ Pro W3" charset="0"/>
              </a:rPr>
              <a:t>19</a:t>
            </a:r>
            <a:r>
              <a:rPr lang="en-GB" b="1" i="1" baseline="30000" dirty="0" smtClean="0">
                <a:solidFill>
                  <a:srgbClr val="FFFF00"/>
                </a:solidFill>
                <a:ea typeface="ヒラギノ角ゴ Pro W3" charset="0"/>
                <a:cs typeface="ヒラギノ角ゴ Pro W3" charset="0"/>
              </a:rPr>
              <a:t>th</a:t>
            </a:r>
            <a:r>
              <a:rPr lang="en-GB" b="1" i="1" dirty="0" smtClean="0">
                <a:solidFill>
                  <a:srgbClr val="FFFF00"/>
                </a:solidFill>
                <a:ea typeface="ヒラギノ角ゴ Pro W3" charset="0"/>
                <a:cs typeface="ヒラギノ角ゴ Pro W3" charset="0"/>
              </a:rPr>
              <a:t> November 2014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 smtClean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Dr David Jenkins </a:t>
            </a:r>
            <a:r>
              <a:rPr lang="en-GB" b="1" dirty="0" smtClean="0">
                <a:solidFill>
                  <a:srgbClr val="FFFFFF"/>
                </a:solidFill>
                <a:ea typeface="ヒラギノ角ゴ Pro W3" charset="0"/>
                <a:cs typeface="ヒラギノ角ゴ Pro W3" charset="0"/>
                <a:hlinkClick r:id="rId4"/>
              </a:rPr>
              <a:t>D.P.Jenkins@hw.ac.uk</a:t>
            </a:r>
            <a:r>
              <a:rPr lang="en-GB" b="1" dirty="0" smtClean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  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" name="Picture 2" descr="C:\Documents and Settings\dpj1\My Documents\UERGwebsite\UERG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516" y="0"/>
            <a:ext cx="2429152" cy="1490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5886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1298575"/>
            <a:ext cx="8001000" cy="9667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64FC"/>
                </a:solidFill>
                <a:ea typeface="ヒラギノ角ゴ Pro W3" charset="0"/>
                <a:cs typeface="ヒラギノ角ゴ Pro W3" charset="0"/>
              </a:rPr>
              <a:t>Project example 1 - TARBASE</a:t>
            </a:r>
            <a:endParaRPr lang="en-GB" sz="32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62000" y="1868488"/>
            <a:ext cx="7696200" cy="1587"/>
          </a:xfrm>
          <a:prstGeom prst="line">
            <a:avLst/>
          </a:prstGeom>
          <a:noFill/>
          <a:ln w="9360">
            <a:solidFill>
              <a:srgbClr val="0064F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6015552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Carbon Trust/EPSRC Carbon Vision Buildings Programme</a:t>
            </a:r>
          </a:p>
          <a:p>
            <a:r>
              <a:rPr lang="en-GB" dirty="0" smtClean="0"/>
              <a:t>Consortium project £</a:t>
            </a:r>
            <a:r>
              <a:rPr lang="en-GB" b="1" dirty="0" smtClean="0"/>
              <a:t>1.4</a:t>
            </a:r>
            <a:r>
              <a:rPr lang="en-GB" dirty="0" smtClean="0"/>
              <a:t>M</a:t>
            </a:r>
          </a:p>
          <a:p>
            <a:r>
              <a:rPr lang="en-GB" dirty="0" smtClean="0"/>
              <a:t>Technologies to reduce carbon emissions of the existing building stock by </a:t>
            </a:r>
            <a:r>
              <a:rPr lang="en-GB" b="1" dirty="0" smtClean="0"/>
              <a:t>50-80</a:t>
            </a:r>
            <a:r>
              <a:rPr lang="en-GB" dirty="0" smtClean="0"/>
              <a:t>%</a:t>
            </a:r>
          </a:p>
          <a:p>
            <a:r>
              <a:rPr lang="en-GB" dirty="0" smtClean="0"/>
              <a:t>Retrofit packages </a:t>
            </a:r>
            <a:r>
              <a:rPr lang="en-GB" dirty="0" err="1" smtClean="0"/>
              <a:t>costed</a:t>
            </a:r>
            <a:r>
              <a:rPr lang="en-GB" dirty="0" smtClean="0"/>
              <a:t> and user acceptance analysis carried out</a:t>
            </a:r>
          </a:p>
          <a:p>
            <a:r>
              <a:rPr lang="en-GB" dirty="0" smtClean="0"/>
              <a:t>“</a:t>
            </a:r>
            <a:r>
              <a:rPr lang="en-GB" dirty="0" err="1" smtClean="0">
                <a:solidFill>
                  <a:srgbClr val="0070C0"/>
                </a:solidFill>
              </a:rPr>
              <a:t>Tarbase</a:t>
            </a:r>
            <a:r>
              <a:rPr lang="en-GB" dirty="0" smtClean="0">
                <a:solidFill>
                  <a:srgbClr val="0070C0"/>
                </a:solidFill>
              </a:rPr>
              <a:t> Domestic Model</a:t>
            </a:r>
            <a:r>
              <a:rPr lang="en-GB" dirty="0" smtClean="0"/>
              <a:t>” produced for low-carbon retrofits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2512" y="2020823"/>
            <a:ext cx="2715768" cy="38838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8" descr="Tarbase 5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"/>
            <a:ext cx="206721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1298575"/>
            <a:ext cx="8001000" cy="9667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64FC"/>
                </a:solidFill>
                <a:ea typeface="ヒラギノ角ゴ Pro W3" charset="0"/>
                <a:cs typeface="ヒラギノ角ゴ Pro W3" charset="0"/>
              </a:rPr>
              <a:t>Project example 1 - TARBASE</a:t>
            </a:r>
            <a:endParaRPr lang="en-GB" sz="3200" b="1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  <a:p>
            <a:pPr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62000" y="1868488"/>
            <a:ext cx="7696200" cy="1587"/>
          </a:xfrm>
          <a:prstGeom prst="line">
            <a:avLst/>
          </a:prstGeom>
          <a:noFill/>
          <a:ln w="9360">
            <a:solidFill>
              <a:srgbClr val="0064F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467544" y="1988840"/>
            <a:ext cx="8219256" cy="45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Education buildings have specific issues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Migrating towards an “office” type environment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Has implications on building services and activity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Considerable change to what we think of as a “school” building in last decade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28" descr="Tarbase 5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"/>
            <a:ext cx="206721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724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27150"/>
            <a:ext cx="439261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38608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1936750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5508625" y="3860800"/>
            <a:ext cx="309721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altLang="en-US" sz="2400"/>
              <a:t>Birmingham</a:t>
            </a:r>
          </a:p>
          <a:p>
            <a:pPr algn="l"/>
            <a:r>
              <a:rPr lang="en-GB" altLang="en-US" sz="2400"/>
              <a:t>10,000m</a:t>
            </a:r>
            <a:r>
              <a:rPr lang="en-GB" altLang="en-US" sz="2400" baseline="30000"/>
              <a:t>2</a:t>
            </a:r>
            <a:r>
              <a:rPr lang="en-GB" altLang="en-US" sz="2400"/>
              <a:t> Total Floor Area</a:t>
            </a:r>
          </a:p>
          <a:p>
            <a:pPr algn="l"/>
            <a:r>
              <a:rPr lang="en-GB" altLang="en-US" sz="2400"/>
              <a:t>1,250 pupils</a:t>
            </a:r>
          </a:p>
          <a:p>
            <a:pPr algn="l"/>
            <a:endParaRPr lang="en-GB" altLang="en-US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979613" y="333375"/>
            <a:ext cx="5472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dirty="0">
                <a:solidFill>
                  <a:schemeClr val="tx1"/>
                </a:solidFill>
              </a:rPr>
              <a:t>Schools – Case study</a:t>
            </a:r>
          </a:p>
        </p:txBody>
      </p:sp>
    </p:spTree>
    <p:extLst>
      <p:ext uri="{BB962C8B-B14F-4D97-AF65-F5344CB8AC3E}">
        <p14:creationId xmlns:p14="http://schemas.microsoft.com/office/powerpoint/2010/main" val="4201605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06769"/>
            <a:ext cx="8820150" cy="57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200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643</Words>
  <Application>Microsoft Office PowerPoint</Application>
  <PresentationFormat>On-screen Show (4:3)</PresentationFormat>
  <Paragraphs>139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Hookson</dc:creator>
  <cp:lastModifiedBy>David P Jenkins</cp:lastModifiedBy>
  <cp:revision>175</cp:revision>
  <cp:lastPrinted>1601-01-01T00:00:00Z</cp:lastPrinted>
  <dcterms:created xsi:type="dcterms:W3CDTF">2011-04-05T14:49:18Z</dcterms:created>
  <dcterms:modified xsi:type="dcterms:W3CDTF">2014-11-19T12:28:06Z</dcterms:modified>
</cp:coreProperties>
</file>