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6" r:id="rId1"/>
  </p:sldMasterIdLst>
  <p:notesMasterIdLst>
    <p:notesMasterId r:id="rId26"/>
  </p:notesMasterIdLst>
  <p:handoutMasterIdLst>
    <p:handoutMasterId r:id="rId27"/>
  </p:handoutMasterIdLst>
  <p:sldIdLst>
    <p:sldId id="335" r:id="rId2"/>
    <p:sldId id="343" r:id="rId3"/>
    <p:sldId id="256" r:id="rId4"/>
    <p:sldId id="298" r:id="rId5"/>
    <p:sldId id="319" r:id="rId6"/>
    <p:sldId id="320" r:id="rId7"/>
    <p:sldId id="303" r:id="rId8"/>
    <p:sldId id="306" r:id="rId9"/>
    <p:sldId id="331" r:id="rId10"/>
    <p:sldId id="322" r:id="rId11"/>
    <p:sldId id="265" r:id="rId12"/>
    <p:sldId id="334" r:id="rId13"/>
    <p:sldId id="313" r:id="rId14"/>
    <p:sldId id="323" r:id="rId15"/>
    <p:sldId id="330" r:id="rId16"/>
    <p:sldId id="283" r:id="rId17"/>
    <p:sldId id="321" r:id="rId18"/>
    <p:sldId id="336" r:id="rId19"/>
    <p:sldId id="338" r:id="rId20"/>
    <p:sldId id="337" r:id="rId21"/>
    <p:sldId id="339" r:id="rId22"/>
    <p:sldId id="340" r:id="rId23"/>
    <p:sldId id="341" r:id="rId24"/>
    <p:sldId id="342" r:id="rId25"/>
  </p:sldIdLst>
  <p:sldSz cx="9144000" cy="6858000" type="screen4x3"/>
  <p:notesSz cx="6797675" cy="9874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02" autoAdjust="0"/>
    <p:restoredTop sz="89815" autoAdjust="0"/>
  </p:normalViewPr>
  <p:slideViewPr>
    <p:cSldViewPr>
      <p:cViewPr varScale="1">
        <p:scale>
          <a:sx n="66" d="100"/>
          <a:sy n="66" d="100"/>
        </p:scale>
        <p:origin x="-78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1974" y="-108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21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8406"/>
            <a:ext cx="2946400" cy="49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21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8406"/>
            <a:ext cx="2946400" cy="49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EEAA2A45-2DB6-494F-B992-7A23D6F2D2E1}" type="slidenum">
              <a:rPr lang="en-GB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4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563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7125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993"/>
            <a:ext cx="5438775" cy="4443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406"/>
            <a:ext cx="2946400" cy="49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GB" dirty="0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8406"/>
            <a:ext cx="2946400" cy="4942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B26B1480-7E03-424B-8236-C1311777967E}" type="slidenum">
              <a:rPr lang="en-GB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59C064-30CB-43A0-91A8-DFCABE401BDE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55D2E6-CF40-4958-88AA-FECD0177BAD4}" type="slidenum">
              <a:rPr lang="en-GB"/>
              <a:pPr/>
              <a:t>10</a:t>
            </a:fld>
            <a:endParaRPr lang="en-GB" dirty="0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922B82-12F5-4228-90F4-A659D3BF8309}" type="slidenum">
              <a:rPr lang="en-GB"/>
              <a:pPr/>
              <a:t>11</a:t>
            </a:fld>
            <a:endParaRPr lang="en-GB" dirty="0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Organisations have the opportunity to promote their achievements and demonstrate their environmental credentials through the use of the logo.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DD1FC8-0521-494E-943B-71698591FFF5}" type="slidenum">
              <a:rPr lang="en-GB"/>
              <a:pPr/>
              <a:t>14</a:t>
            </a:fld>
            <a:endParaRPr lang="en-GB" dirty="0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C3ABF2C-9FA8-4C1C-9242-02FBA7BF2BDF}" type="slidenum">
              <a:rPr lang="en-GB"/>
              <a:pPr/>
              <a:t>15</a:t>
            </a:fld>
            <a:endParaRPr lang="en-GB" dirty="0"/>
          </a:p>
        </p:txBody>
      </p:sp>
      <p:sp>
        <p:nvSpPr>
          <p:cNvPr id="250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0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1145FD-83B2-471A-B699-E8DB709E5FB2}" type="slidenum">
              <a:rPr lang="en-GB"/>
              <a:pPr/>
              <a:t>16</a:t>
            </a:fld>
            <a:endParaRPr lang="en-GB" dirty="0"/>
          </a:p>
        </p:txBody>
      </p:sp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0402" name="Picture 2" descr="BACKGROUND-1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3492500" y="0"/>
            <a:ext cx="56515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040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3040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30405" name="Text Box 5"/>
          <p:cNvSpPr txBox="1">
            <a:spLocks noChangeArrowheads="1"/>
          </p:cNvSpPr>
          <p:nvPr userDrawn="1"/>
        </p:nvSpPr>
        <p:spPr bwMode="auto">
          <a:xfrm>
            <a:off x="1692275" y="6216650"/>
            <a:ext cx="61198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b="1" i="1" dirty="0">
                <a:solidFill>
                  <a:schemeClr val="accent2"/>
                </a:solidFill>
              </a:rPr>
              <a:t>“promoting the goal of sustainable development”</a:t>
            </a:r>
            <a:br>
              <a:rPr lang="en-GB" b="1" i="1" dirty="0">
                <a:solidFill>
                  <a:schemeClr val="accent2"/>
                </a:solidFill>
              </a:rPr>
            </a:br>
            <a:endParaRPr lang="en-GB" b="1" i="1" dirty="0">
              <a:solidFill>
                <a:schemeClr val="accent2"/>
              </a:solidFill>
            </a:endParaRPr>
          </a:p>
        </p:txBody>
      </p:sp>
      <p:sp>
        <p:nvSpPr>
          <p:cNvPr id="230406" name="Text Box 6"/>
          <p:cNvSpPr txBox="1">
            <a:spLocks noChangeArrowheads="1"/>
          </p:cNvSpPr>
          <p:nvPr userDrawn="1"/>
        </p:nvSpPr>
        <p:spPr bwMode="auto">
          <a:xfrm>
            <a:off x="527050" y="6027738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3600" b="1" dirty="0">
                <a:solidFill>
                  <a:srgbClr val="000066"/>
                </a:solidFill>
                <a:latin typeface="Gill Sans MT" pitchFamily="34" charset="0"/>
              </a:rPr>
              <a:t>iema</a:t>
            </a:r>
          </a:p>
        </p:txBody>
      </p:sp>
      <p:pic>
        <p:nvPicPr>
          <p:cNvPr id="230407" name="Picture 7" descr="acorn logo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812088" y="5516563"/>
            <a:ext cx="1112837" cy="12525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accent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accent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accent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0.jpe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2.jpeg"/><Relationship Id="rId5" Type="http://schemas.openxmlformats.org/officeDocument/2006/relationships/image" Target="../media/image11.png"/><Relationship Id="rId4" Type="http://schemas.openxmlformats.org/officeDocument/2006/relationships/hyperlink" Target="http://www.iema.net/index.php/acorn/acorncontacts" TargetMode="External"/><Relationship Id="rId9" Type="http://schemas.openxmlformats.org/officeDocument/2006/relationships/image" Target="../media/image1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oneyhotelgroup.com/" TargetMode="External"/><Relationship Id="rId2" Type="http://schemas.openxmlformats.org/officeDocument/2006/relationships/hyperlink" Target="http://www.skelectrical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ma.net/acor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Buddy up for EMS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GB" dirty="0" smtClean="0"/>
          </a:p>
          <a:p>
            <a:pPr algn="ctr">
              <a:buNone/>
            </a:pPr>
            <a:r>
              <a:rPr lang="en-GB" dirty="0" smtClean="0"/>
              <a:t>Collaborative </a:t>
            </a:r>
            <a:r>
              <a:rPr lang="en-GB" dirty="0" smtClean="0"/>
              <a:t>implementation of </a:t>
            </a:r>
            <a:r>
              <a:rPr lang="en-GB" dirty="0" smtClean="0"/>
              <a:t>IEMA ACORN (BS 8555) EMS</a:t>
            </a:r>
            <a:endParaRPr lang="en-GB" dirty="0" smtClean="0"/>
          </a:p>
          <a:p>
            <a:endParaRPr lang="en-GB" dirty="0" smtClean="0"/>
          </a:p>
          <a:p>
            <a:pPr algn="ctr">
              <a:buNone/>
            </a:pPr>
            <a:r>
              <a:rPr lang="en-GB" sz="2000" dirty="0" smtClean="0"/>
              <a:t>James Thorne (IEMA)</a:t>
            </a:r>
          </a:p>
          <a:p>
            <a:pPr algn="ctr">
              <a:buNone/>
            </a:pPr>
            <a:r>
              <a:rPr lang="en-GB" sz="2000" dirty="0" smtClean="0"/>
              <a:t>Karen Gallagher (Exeter)</a:t>
            </a:r>
          </a:p>
          <a:p>
            <a:pPr algn="ctr">
              <a:buNone/>
            </a:pPr>
            <a:r>
              <a:rPr lang="en-GB" sz="2000" dirty="0" smtClean="0"/>
              <a:t>Rose Rooney (Bristol)</a:t>
            </a:r>
          </a:p>
          <a:p>
            <a:pPr algn="ctr">
              <a:buNone/>
            </a:pPr>
            <a:r>
              <a:rPr lang="en-GB" sz="2000" dirty="0" smtClean="0"/>
              <a:t>Nor Aziz (Kingston)</a:t>
            </a:r>
          </a:p>
          <a:p>
            <a:pPr algn="ctr">
              <a:buNone/>
            </a:pPr>
            <a:r>
              <a:rPr lang="en-GB" sz="2000" dirty="0" smtClean="0"/>
              <a:t>Mark Webster (UWE)</a:t>
            </a:r>
            <a:endParaRPr lang="en-GB" sz="2000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Logos./….. And names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Acorn Inspection Bodies</a:t>
            </a:r>
            <a:endParaRPr lang="en-US" dirty="0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00034" y="4929198"/>
            <a:ext cx="7775575" cy="92393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Acorn </a:t>
            </a:r>
            <a:r>
              <a:rPr lang="en-US" sz="2400" dirty="0"/>
              <a:t>Inspection Bodies operate under a contract with the IEMA and conduct inspections – all are also ISO 14001 certifiers</a:t>
            </a:r>
          </a:p>
        </p:txBody>
      </p:sp>
      <p:pic>
        <p:nvPicPr>
          <p:cNvPr id="239620" name="Picture 4" descr="Master Logo (Colour)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6829426" y="1928802"/>
            <a:ext cx="1857388" cy="1857388"/>
          </a:xfrm>
          <a:noFill/>
          <a:ln/>
        </p:spPr>
      </p:pic>
      <p:pic>
        <p:nvPicPr>
          <p:cNvPr id="239621" name="Picture 5" descr="logo-nqa-environ-half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286124"/>
            <a:ext cx="2016125" cy="884237"/>
          </a:xfrm>
          <a:prstGeom prst="rect">
            <a:avLst/>
          </a:prstGeom>
          <a:noFill/>
        </p:spPr>
      </p:pic>
      <p:pic>
        <p:nvPicPr>
          <p:cNvPr id="239622" name="Picture 6" descr="LRQA_Blk_no_stra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43240" y="1857365"/>
            <a:ext cx="3171823" cy="888910"/>
          </a:xfrm>
          <a:prstGeom prst="rect">
            <a:avLst/>
          </a:prstGeom>
          <a:noFill/>
        </p:spPr>
      </p:pic>
      <p:pic>
        <p:nvPicPr>
          <p:cNvPr id="239623" name="Picture 7" descr="aja-col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642910" y="3143248"/>
            <a:ext cx="1412875" cy="1439863"/>
          </a:xfrm>
          <a:noFill/>
          <a:ln/>
        </p:spPr>
      </p:pic>
      <p:pic>
        <p:nvPicPr>
          <p:cNvPr id="239624" name="Picture 8" descr="sgs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643174" y="3786190"/>
            <a:ext cx="1585911" cy="749238"/>
          </a:xfrm>
          <a:prstGeom prst="rect">
            <a:avLst/>
          </a:prstGeom>
          <a:noFill/>
        </p:spPr>
      </p:pic>
      <p:pic>
        <p:nvPicPr>
          <p:cNvPr id="145409" name="Picture 1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16602" y="1643050"/>
            <a:ext cx="1588336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/>
              <a:t>IEMA Acorn Scheme: Recognition</a:t>
            </a:r>
          </a:p>
        </p:txBody>
      </p:sp>
      <p:pic>
        <p:nvPicPr>
          <p:cNvPr id="86024" name="Picture 8" descr="acorn-sticker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809875" y="1341438"/>
            <a:ext cx="3724275" cy="47847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Acorn Register</a:t>
            </a:r>
            <a:endParaRPr lang="en-GB" dirty="0"/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</p:nvPr>
        </p:nvGraphicFramePr>
        <p:xfrm>
          <a:off x="428596" y="2285992"/>
          <a:ext cx="8229656" cy="2817582"/>
        </p:xfrm>
        <a:graphic>
          <a:graphicData uri="http://schemas.openxmlformats.org/drawingml/2006/table">
            <a:tbl>
              <a:tblPr/>
              <a:tblGrid>
                <a:gridCol w="1028707"/>
                <a:gridCol w="1028707"/>
                <a:gridCol w="1028707"/>
                <a:gridCol w="1028707"/>
                <a:gridCol w="1028707"/>
                <a:gridCol w="1028707"/>
                <a:gridCol w="1028707"/>
                <a:gridCol w="1028707"/>
              </a:tblGrid>
              <a:tr h="471661"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FAEBD7"/>
                          </a:solidFill>
                        </a:rPr>
                        <a:t>Organisation</a:t>
                      </a:r>
                      <a:endParaRPr lang="en-GB" sz="1200" dirty="0"/>
                    </a:p>
                  </a:txBody>
                  <a:tcPr marL="24624" marR="24624" marT="12397" marB="12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4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FAEBD7"/>
                          </a:solidFill>
                        </a:rPr>
                        <a:t>Address</a:t>
                      </a:r>
                      <a:endParaRPr lang="en-GB" sz="1200" dirty="0"/>
                    </a:p>
                  </a:txBody>
                  <a:tcPr marL="24624" marR="24624" marT="12397" marB="12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4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FAEBD7"/>
                          </a:solidFill>
                        </a:rPr>
                        <a:t>Phase Level</a:t>
                      </a:r>
                      <a:endParaRPr lang="en-GB" sz="1200" dirty="0"/>
                    </a:p>
                  </a:txBody>
                  <a:tcPr marL="24624" marR="24624" marT="12397" marB="12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4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FAEBD7"/>
                          </a:solidFill>
                        </a:rPr>
                        <a:t>Inspection Date</a:t>
                      </a:r>
                      <a:endParaRPr lang="en-GB" sz="1200" dirty="0"/>
                    </a:p>
                  </a:txBody>
                  <a:tcPr marL="24624" marR="24624" marT="12397" marB="12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4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FAEBD7"/>
                          </a:solidFill>
                        </a:rPr>
                        <a:t>Acorn Inspection Body</a:t>
                      </a:r>
                      <a:endParaRPr lang="en-GB" sz="1200" dirty="0"/>
                    </a:p>
                  </a:txBody>
                  <a:tcPr marL="24624" marR="24624" marT="12397" marB="12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4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FAEBD7"/>
                          </a:solidFill>
                        </a:rPr>
                        <a:t>Nace Code</a:t>
                      </a:r>
                      <a:endParaRPr lang="en-GB" sz="1200" dirty="0"/>
                    </a:p>
                  </a:txBody>
                  <a:tcPr marL="24624" marR="24624" marT="12397" marB="12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4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b="1" dirty="0">
                          <a:solidFill>
                            <a:srgbClr val="FAEBD7"/>
                          </a:solidFill>
                        </a:rPr>
                        <a:t>Scope</a:t>
                      </a:r>
                      <a:endParaRPr lang="en-GB" sz="1200" dirty="0"/>
                    </a:p>
                  </a:txBody>
                  <a:tcPr marL="24624" marR="24624" marT="12397" marB="12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4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 marL="24624" marR="24624" marT="12397" marB="12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400"/>
                    </a:solidFill>
                  </a:tcPr>
                </a:tc>
              </a:tr>
              <a:tr h="1073350">
                <a:tc>
                  <a:txBody>
                    <a:bodyPr/>
                    <a:lstStyle/>
                    <a:p>
                      <a:r>
                        <a:rPr lang="en-GB" sz="1200" dirty="0">
                          <a:hlinkClick r:id="rId2"/>
                        </a:rPr>
                        <a:t>S.K. Electrical</a:t>
                      </a:r>
                      <a:endParaRPr lang="en-GB" sz="1200" dirty="0"/>
                    </a:p>
                  </a:txBody>
                  <a:tcPr marL="24624" marR="24624" marT="12397" marB="12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17 Sunningdale Park, Newcastle, County Down, N.Ireland, BT33 0QL</a:t>
                      </a:r>
                    </a:p>
                  </a:txBody>
                  <a:tcPr marL="24624" marR="24624" marT="12397" marB="12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</a:t>
                      </a:r>
                    </a:p>
                  </a:txBody>
                  <a:tcPr marL="24624" marR="24624" marT="12397" marB="12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4th January 2007</a:t>
                      </a:r>
                    </a:p>
                  </a:txBody>
                  <a:tcPr marL="24624" marR="24624" marT="12397" marB="12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NQA</a:t>
                      </a:r>
                    </a:p>
                  </a:txBody>
                  <a:tcPr marL="24624" marR="24624" marT="12397" marB="12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Acorn-NQA-006</a:t>
                      </a:r>
                    </a:p>
                  </a:txBody>
                  <a:tcPr marL="24624" marR="24624" marT="12397" marB="12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DL</a:t>
                      </a:r>
                    </a:p>
                  </a:txBody>
                  <a:tcPr marL="24624" marR="24624" marT="12397" marB="12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The provision of portable appliance testing.</a:t>
                      </a:r>
                    </a:p>
                  </a:txBody>
                  <a:tcPr marL="24624" marR="24624" marT="12397" marB="12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</a:tr>
              <a:tr h="772505">
                <a:tc>
                  <a:txBody>
                    <a:bodyPr/>
                    <a:lstStyle/>
                    <a:p>
                      <a:r>
                        <a:rPr lang="en-GB" sz="1200" dirty="0">
                          <a:hlinkClick r:id="rId3"/>
                        </a:rPr>
                        <a:t>Armagh City Hotel</a:t>
                      </a:r>
                      <a:endParaRPr lang="en-GB" sz="1200" dirty="0"/>
                    </a:p>
                  </a:txBody>
                  <a:tcPr marL="24624" marR="24624" marT="12397" marB="12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 Friary Road, Armagh, County Armagh, BT60 4FR</a:t>
                      </a:r>
                    </a:p>
                  </a:txBody>
                  <a:tcPr marL="24624" marR="24624" marT="12397" marB="12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3</a:t>
                      </a:r>
                    </a:p>
                  </a:txBody>
                  <a:tcPr marL="24624" marR="24624" marT="12397" marB="12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19th February 2007</a:t>
                      </a:r>
                    </a:p>
                  </a:txBody>
                  <a:tcPr marL="24624" marR="24624" marT="12397" marB="12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NQA</a:t>
                      </a:r>
                    </a:p>
                  </a:txBody>
                  <a:tcPr marL="24624" marR="24624" marT="12397" marB="12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Acorn-NQA-017</a:t>
                      </a:r>
                    </a:p>
                  </a:txBody>
                  <a:tcPr marL="24624" marR="24624" marT="12397" marB="12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H</a:t>
                      </a:r>
                    </a:p>
                  </a:txBody>
                  <a:tcPr marL="24624" marR="24624" marT="12397" marB="12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The provision of hotel and conference services</a:t>
                      </a:r>
                    </a:p>
                  </a:txBody>
                  <a:tcPr marL="24624" marR="24624" marT="12397" marB="1239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5D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2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43000"/>
          </a:xfrm>
          <a:noFill/>
          <a:ln/>
        </p:spPr>
        <p:txBody>
          <a:bodyPr/>
          <a:lstStyle/>
          <a:p>
            <a:r>
              <a:rPr lang="en-GB" dirty="0" smtClean="0"/>
              <a:t>Benefits of IEMA </a:t>
            </a:r>
            <a:r>
              <a:rPr lang="en-GB" dirty="0"/>
              <a:t>Acorn Scheme</a:t>
            </a:r>
          </a:p>
        </p:txBody>
      </p:sp>
      <p:sp>
        <p:nvSpPr>
          <p:cNvPr id="21197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42910" y="1500174"/>
            <a:ext cx="7772400" cy="41148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endParaRPr lang="en-GB" sz="2400" dirty="0" smtClean="0"/>
          </a:p>
          <a:p>
            <a:pPr>
              <a:lnSpc>
                <a:spcPct val="90000"/>
              </a:lnSpc>
            </a:pPr>
            <a:r>
              <a:rPr lang="en-GB" sz="2400" dirty="0" smtClean="0"/>
              <a:t>Accredited </a:t>
            </a:r>
            <a:r>
              <a:rPr lang="en-GB" sz="2400" dirty="0"/>
              <a:t>recognition that different Phases of BS 8555 have been achieved</a:t>
            </a:r>
          </a:p>
          <a:p>
            <a:pPr>
              <a:lnSpc>
                <a:spcPct val="90000"/>
              </a:lnSpc>
            </a:pPr>
            <a:r>
              <a:rPr lang="en-GB" sz="2400" dirty="0"/>
              <a:t>Accreditation by UKAS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Supports tenders and funding bids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Flexible for participants</a:t>
            </a:r>
            <a:endParaRPr lang="en-GB" sz="2400" dirty="0"/>
          </a:p>
          <a:p>
            <a:pPr>
              <a:lnSpc>
                <a:spcPct val="90000"/>
              </a:lnSpc>
            </a:pPr>
            <a:r>
              <a:rPr lang="en-GB" sz="2400" dirty="0" smtClean="0"/>
              <a:t>Recognised </a:t>
            </a:r>
            <a:r>
              <a:rPr lang="en-GB" sz="2400" dirty="0"/>
              <a:t>by </a:t>
            </a:r>
            <a:r>
              <a:rPr lang="en-GB" sz="2400" dirty="0" smtClean="0"/>
              <a:t>HEFCE and Government (DEFRA)</a:t>
            </a:r>
            <a:endParaRPr lang="en-GB" sz="2400" dirty="0"/>
          </a:p>
          <a:p>
            <a:pPr>
              <a:lnSpc>
                <a:spcPct val="90000"/>
              </a:lnSpc>
            </a:pPr>
            <a:r>
              <a:rPr lang="en-GB" sz="2400" dirty="0" smtClean="0"/>
              <a:t>Recognised by People and Planet Green League</a:t>
            </a:r>
          </a:p>
          <a:p>
            <a:pPr>
              <a:lnSpc>
                <a:spcPct val="90000"/>
              </a:lnSpc>
            </a:pPr>
            <a:r>
              <a:rPr lang="en-GB" sz="2400" dirty="0" smtClean="0"/>
              <a:t>Recognised by </a:t>
            </a:r>
            <a:r>
              <a:rPr lang="en-GB" sz="2400" dirty="0" smtClean="0"/>
              <a:t>Universities </a:t>
            </a:r>
            <a:r>
              <a:rPr lang="en-GB" sz="2400" dirty="0" smtClean="0"/>
              <a:t>that Count</a:t>
            </a:r>
          </a:p>
          <a:p>
            <a:pPr>
              <a:lnSpc>
                <a:spcPct val="90000"/>
              </a:lnSpc>
            </a:pPr>
            <a:endParaRPr lang="en-GB" sz="2400" dirty="0" smtClean="0"/>
          </a:p>
          <a:p>
            <a:pPr>
              <a:lnSpc>
                <a:spcPct val="90000"/>
              </a:lnSpc>
            </a:pPr>
            <a:endParaRPr lang="en-GB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Acorn: Progress to date</a:t>
            </a:r>
            <a:endParaRPr lang="en-US" dirty="0"/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 date, </a:t>
            </a:r>
            <a:r>
              <a:rPr lang="en-GB" dirty="0" smtClean="0"/>
              <a:t>500</a:t>
            </a:r>
            <a:r>
              <a:rPr lang="en-GB" dirty="0"/>
              <a:t>+ organisations have been inspected to Acorn</a:t>
            </a:r>
          </a:p>
          <a:p>
            <a:r>
              <a:rPr lang="en-GB" dirty="0"/>
              <a:t>Diverse variety of organisations of all shapes/sizes/sectors</a:t>
            </a:r>
          </a:p>
          <a:p>
            <a:pPr lvl="1"/>
            <a:r>
              <a:rPr lang="en-GB" dirty="0"/>
              <a:t>Large </a:t>
            </a:r>
            <a:r>
              <a:rPr lang="en-GB" dirty="0" smtClean="0"/>
              <a:t>(Trinity Mirror Printing)</a:t>
            </a:r>
            <a:endParaRPr lang="en-GB" dirty="0"/>
          </a:p>
          <a:p>
            <a:pPr lvl="1"/>
            <a:r>
              <a:rPr lang="en-GB" dirty="0"/>
              <a:t>Small (SME’s </a:t>
            </a:r>
            <a:r>
              <a:rPr lang="en-GB" dirty="0" smtClean="0"/>
              <a:t>– less than 10 employees)</a:t>
            </a:r>
            <a:endParaRPr lang="en-GB" dirty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IEMA Support Tools</a:t>
            </a:r>
            <a:endParaRPr lang="en-US" dirty="0"/>
          </a:p>
        </p:txBody>
      </p:sp>
      <p:sp>
        <p:nvSpPr>
          <p:cNvPr id="2498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276475"/>
            <a:ext cx="8229600" cy="2549525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GB" dirty="0"/>
              <a:t>	Downloadable assistance in Acorn implementation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GB" dirty="0"/>
              <a:t>FREE - Phase one workbook</a:t>
            </a:r>
          </a:p>
          <a:p>
            <a:pPr lvl="1">
              <a:lnSpc>
                <a:spcPct val="90000"/>
              </a:lnSpc>
              <a:buFontTx/>
              <a:buChar char="•"/>
            </a:pPr>
            <a:r>
              <a:rPr lang="en-GB" dirty="0"/>
              <a:t>Free - Acorn Progress Planner</a:t>
            </a:r>
          </a:p>
          <a:p>
            <a:pPr lvl="1">
              <a:lnSpc>
                <a:spcPct val="90000"/>
              </a:lnSpc>
              <a:buFontTx/>
              <a:buNone/>
            </a:pPr>
            <a:r>
              <a:rPr lang="en-GB" dirty="0"/>
              <a:t>	</a:t>
            </a:r>
            <a:r>
              <a:rPr lang="en-GB" dirty="0">
                <a:hlinkClick r:id="rId3"/>
              </a:rPr>
              <a:t>www.iema.net/acorn</a:t>
            </a:r>
            <a:r>
              <a:rPr lang="en-GB" dirty="0"/>
              <a:t> </a:t>
            </a:r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81" name="Rectangle 25"/>
          <p:cNvSpPr>
            <a:spLocks noChangeArrowheads="1"/>
          </p:cNvSpPr>
          <p:nvPr/>
        </p:nvSpPr>
        <p:spPr bwMode="auto">
          <a:xfrm>
            <a:off x="728663" y="9525"/>
            <a:ext cx="33401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dirty="0"/>
          </a:p>
        </p:txBody>
      </p:sp>
      <p:pic>
        <p:nvPicPr>
          <p:cNvPr id="123446" name="Picture 566" descr="Phase 1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24263" y="592138"/>
            <a:ext cx="1200150" cy="923925"/>
          </a:xfrm>
          <a:prstGeom prst="rect">
            <a:avLst/>
          </a:prstGeom>
          <a:noFill/>
        </p:spPr>
      </p:pic>
      <p:sp>
        <p:nvSpPr>
          <p:cNvPr id="123448" name="Rectangle 568"/>
          <p:cNvSpPr>
            <a:spLocks noChangeArrowheads="1"/>
          </p:cNvSpPr>
          <p:nvPr/>
        </p:nvSpPr>
        <p:spPr bwMode="auto">
          <a:xfrm>
            <a:off x="877888" y="573088"/>
            <a:ext cx="33401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GB" dirty="0"/>
          </a:p>
        </p:txBody>
      </p:sp>
      <p:graphicFrame>
        <p:nvGraphicFramePr>
          <p:cNvPr id="124902" name="Group 998"/>
          <p:cNvGraphicFramePr>
            <a:graphicFrameLocks noGrp="1"/>
          </p:cNvGraphicFramePr>
          <p:nvPr/>
        </p:nvGraphicFramePr>
        <p:xfrm>
          <a:off x="395288" y="188913"/>
          <a:ext cx="7726362" cy="6096003"/>
        </p:xfrm>
        <a:graphic>
          <a:graphicData uri="http://schemas.openxmlformats.org/drawingml/2006/table">
            <a:tbl>
              <a:tblPr/>
              <a:tblGrid>
                <a:gridCol w="627062"/>
                <a:gridCol w="3492500"/>
                <a:gridCol w="465138"/>
                <a:gridCol w="490537"/>
                <a:gridCol w="850900"/>
                <a:gridCol w="257175"/>
                <a:gridCol w="257175"/>
                <a:gridCol w="257175"/>
                <a:gridCol w="257175"/>
                <a:gridCol w="257175"/>
                <a:gridCol w="257175"/>
                <a:gridCol w="257175"/>
              </a:tblGrid>
              <a:tr h="387350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Ref No.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By Who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MPI Score &amp; Status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Timescales - to be determined &gt;&gt;&gt;&gt;&gt;&gt;&gt;&gt;&gt;&gt;&gt;&gt;&gt;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524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08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01-Jan-05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Phase 1 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 Securing Commitment and Establishing the Baseline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0%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 Top Management Commitment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1.1.1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 Appoint a Management Representative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1.1.2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 Senior management briefing/training on EMS &amp; Acorn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1.1.3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 Establish an EMS Implementation Team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1.1.4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 Draft an outline of management structure and responsibilities under the EMS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 Baseline Assessment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1.2.1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 Establish scope of Baseline Assessment and people involved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1.2.2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 Produce site plan &amp; drainage plan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1.2.3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 Establish environmental history of site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1.2.4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 Identify main activities, products &amp; services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1.2.5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 Identify likely significant aspects/impacts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1.2.6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 Identify key legal requirements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1.2.7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 Review existing management practices and suitability for ISO14001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1.2.8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 Identify significant views of interested parties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1.2.9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 Identify key environmentally related costs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 Draft Environmental Policy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0.00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1.3.1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 Develop a draft policy in line with ISO14001 requirements.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0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4905" name="Group 1001"/>
          <p:cNvGraphicFramePr>
            <a:graphicFrameLocks noGrp="1"/>
          </p:cNvGraphicFramePr>
          <p:nvPr/>
        </p:nvGraphicFramePr>
        <p:xfrm>
          <a:off x="1116013" y="620713"/>
          <a:ext cx="3314700" cy="830263"/>
        </p:xfrm>
        <a:graphic>
          <a:graphicData uri="http://schemas.openxmlformats.org/drawingml/2006/table">
            <a:tbl>
              <a:tblPr/>
              <a:tblGrid>
                <a:gridCol w="3314700"/>
              </a:tblGrid>
              <a:tr h="83026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The Acorn Scheme Phase/Stage/Task</a:t>
                      </a:r>
                      <a:endParaRPr kumimoji="0" lang="en-GB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dirty="0"/>
              <a:t>IEMA</a:t>
            </a:r>
          </a:p>
          <a:p>
            <a:pPr algn="ctr">
              <a:buFontTx/>
              <a:buNone/>
            </a:pPr>
            <a:r>
              <a:rPr lang="en-GB" b="1" dirty="0"/>
              <a:t>St Nicholas House</a:t>
            </a:r>
          </a:p>
          <a:p>
            <a:pPr algn="ctr">
              <a:buFontTx/>
              <a:buNone/>
            </a:pPr>
            <a:r>
              <a:rPr lang="en-GB" b="1" dirty="0"/>
              <a:t>70 Newport</a:t>
            </a:r>
          </a:p>
          <a:p>
            <a:pPr algn="ctr">
              <a:buFontTx/>
              <a:buNone/>
            </a:pPr>
            <a:r>
              <a:rPr lang="en-GB" b="1" dirty="0"/>
              <a:t>Lincoln</a:t>
            </a:r>
          </a:p>
          <a:p>
            <a:pPr algn="ctr">
              <a:buFontTx/>
              <a:buNone/>
            </a:pPr>
            <a:r>
              <a:rPr lang="en-GB" b="1" dirty="0"/>
              <a:t>LN1 3DP</a:t>
            </a:r>
          </a:p>
          <a:p>
            <a:pPr algn="ctr">
              <a:buFontTx/>
              <a:buNone/>
            </a:pPr>
            <a:r>
              <a:rPr lang="en-GB" b="1" dirty="0"/>
              <a:t>Tel: 01522 540069</a:t>
            </a:r>
          </a:p>
          <a:p>
            <a:pPr algn="ctr">
              <a:buFontTx/>
              <a:buNone/>
            </a:pPr>
            <a:r>
              <a:rPr lang="en-GB" b="1" dirty="0" smtClean="0"/>
              <a:t>http://www.iema.net/ems/acorn_scheme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Collaborative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Experience of Bristol, Exeter, </a:t>
            </a:r>
          </a:p>
          <a:p>
            <a:pPr algn="ctr">
              <a:buNone/>
            </a:pPr>
            <a:r>
              <a:rPr lang="en-US" dirty="0" smtClean="0"/>
              <a:t>Kingston and UWE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Support network to achieve full EMS implementation across all 4 University’s in a cost effective manner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Workshop 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2400" dirty="0" smtClean="0"/>
          </a:p>
          <a:p>
            <a:r>
              <a:rPr lang="en-GB" sz="2400" dirty="0" smtClean="0"/>
              <a:t>Introduction 			(2 </a:t>
            </a:r>
            <a:r>
              <a:rPr lang="en-GB" sz="2400" dirty="0" err="1" smtClean="0"/>
              <a:t>mins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What is BS8555 			(15 </a:t>
            </a:r>
            <a:r>
              <a:rPr lang="en-GB" sz="2400" dirty="0" err="1" smtClean="0"/>
              <a:t>mins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Collaborative approach 		(10  </a:t>
            </a:r>
            <a:r>
              <a:rPr lang="en-GB" sz="2400" dirty="0" err="1" smtClean="0"/>
              <a:t>mins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Discussion				(20 </a:t>
            </a:r>
            <a:r>
              <a:rPr lang="en-GB" sz="2400" dirty="0" err="1" smtClean="0"/>
              <a:t>mins</a:t>
            </a:r>
            <a:r>
              <a:rPr lang="en-GB" sz="2400" dirty="0" smtClean="0"/>
              <a:t>)</a:t>
            </a:r>
          </a:p>
          <a:p>
            <a:r>
              <a:rPr lang="en-GB" sz="2400" dirty="0" smtClean="0"/>
              <a:t>Buddy up 				(10 </a:t>
            </a:r>
            <a:r>
              <a:rPr lang="en-GB" sz="2400" dirty="0" err="1" smtClean="0"/>
              <a:t>mins</a:t>
            </a:r>
            <a:r>
              <a:rPr lang="en-GB" sz="2400" dirty="0" smtClean="0"/>
              <a:t>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r>
              <a:rPr lang="en-GB" sz="2400" dirty="0" smtClean="0"/>
              <a:t>Group of 4 </a:t>
            </a:r>
            <a:r>
              <a:rPr lang="en-GB" sz="2400" dirty="0" smtClean="0"/>
              <a:t>Universities </a:t>
            </a:r>
            <a:endParaRPr lang="en-GB" sz="2400" dirty="0" smtClean="0"/>
          </a:p>
          <a:p>
            <a:pPr lvl="1"/>
            <a:r>
              <a:rPr lang="en-GB" sz="2400" dirty="0" smtClean="0"/>
              <a:t>University of Exeter</a:t>
            </a:r>
          </a:p>
          <a:p>
            <a:pPr lvl="1"/>
            <a:r>
              <a:rPr lang="en-GB" sz="2400" dirty="0" smtClean="0"/>
              <a:t>University of </a:t>
            </a:r>
            <a:r>
              <a:rPr lang="en-GB" sz="2400" dirty="0" smtClean="0"/>
              <a:t>the </a:t>
            </a:r>
            <a:r>
              <a:rPr lang="en-GB" sz="2400" dirty="0" smtClean="0"/>
              <a:t>West of England</a:t>
            </a:r>
          </a:p>
          <a:p>
            <a:pPr lvl="1"/>
            <a:r>
              <a:rPr lang="en-GB" sz="2400" dirty="0" smtClean="0"/>
              <a:t>University of Bristol</a:t>
            </a:r>
          </a:p>
          <a:p>
            <a:pPr lvl="1"/>
            <a:r>
              <a:rPr lang="en-GB" sz="2400" dirty="0" smtClean="0"/>
              <a:t>Kingston University</a:t>
            </a:r>
          </a:p>
          <a:p>
            <a:r>
              <a:rPr lang="en-GB" sz="2400" dirty="0" smtClean="0"/>
              <a:t>Linked up via EAUC and regional contact</a:t>
            </a:r>
          </a:p>
          <a:p>
            <a:r>
              <a:rPr lang="en-GB" sz="2400" dirty="0" smtClean="0"/>
              <a:t>Regular meetings (2 months)</a:t>
            </a:r>
          </a:p>
          <a:p>
            <a:r>
              <a:rPr lang="en-GB" sz="2400" dirty="0" smtClean="0"/>
              <a:t>Clear commitment and objectives from outset</a:t>
            </a:r>
          </a:p>
          <a:p>
            <a:pPr lvl="1">
              <a:buNone/>
            </a:pPr>
            <a:endParaRPr lang="en-GB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Group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Pooling skills, knowledge and experience</a:t>
            </a:r>
          </a:p>
          <a:p>
            <a:r>
              <a:rPr lang="en-GB" sz="2800" dirty="0" smtClean="0"/>
              <a:t>Resource sharing </a:t>
            </a:r>
          </a:p>
          <a:p>
            <a:r>
              <a:rPr lang="en-GB" sz="2800" dirty="0" smtClean="0"/>
              <a:t>Sharing tasks </a:t>
            </a:r>
          </a:p>
          <a:p>
            <a:r>
              <a:rPr lang="en-GB" sz="2800" dirty="0" smtClean="0"/>
              <a:t>Work through problems and deliver outcomes</a:t>
            </a:r>
          </a:p>
          <a:p>
            <a:r>
              <a:rPr lang="en-GB" sz="2800" dirty="0" smtClean="0"/>
              <a:t>Realistic pace of implementation </a:t>
            </a:r>
          </a:p>
          <a:p>
            <a:r>
              <a:rPr lang="en-GB" sz="2800" dirty="0" smtClean="0"/>
              <a:t>Motivation, support and peer comfort</a:t>
            </a:r>
          </a:p>
          <a:p>
            <a:r>
              <a:rPr lang="en-GB" sz="2800" dirty="0" smtClean="0"/>
              <a:t>Cost effective approach enables investment in performance improvement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Progress to date…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Scope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Phase</a:t>
                      </a:r>
                      <a:r>
                        <a:rPr lang="en-GB" baseline="0" dirty="0" smtClean="0"/>
                        <a:t> achieved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University of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dirty="0" smtClean="0"/>
                        <a:t>Exeter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Campus Services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Phase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November</a:t>
                      </a:r>
                      <a:r>
                        <a:rPr lang="en-GB" baseline="0" dirty="0" smtClean="0"/>
                        <a:t> 2009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UWE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Facilities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Phase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January 2010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University of Bristol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Estates Office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Phase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February 2010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Kingston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Whole University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Phase 1, 2 &amp;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December 2009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71472" y="4643446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Group target to achieve  ISO 14001 within the next 12 months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Try phase one before you commit</a:t>
            </a:r>
            <a:endParaRPr lang="en-GB" dirty="0" smtClean="0"/>
          </a:p>
          <a:p>
            <a:r>
              <a:rPr lang="en-GB" dirty="0" smtClean="0"/>
              <a:t>Phase </a:t>
            </a:r>
            <a:r>
              <a:rPr lang="en-GB" dirty="0" smtClean="0"/>
              <a:t>1, 2 &amp; 3 workbook - £50.00</a:t>
            </a:r>
          </a:p>
          <a:p>
            <a:r>
              <a:rPr lang="en-GB" dirty="0" smtClean="0"/>
              <a:t>IEMA </a:t>
            </a:r>
            <a:r>
              <a:rPr lang="en-GB" dirty="0" smtClean="0"/>
              <a:t>registration - £100</a:t>
            </a:r>
            <a:endParaRPr lang="en-GB" dirty="0" smtClean="0"/>
          </a:p>
          <a:p>
            <a:r>
              <a:rPr lang="en-GB" dirty="0" smtClean="0"/>
              <a:t>Audit by AJA </a:t>
            </a:r>
            <a:r>
              <a:rPr lang="en-GB" dirty="0" smtClean="0"/>
              <a:t>registrars - £550 for phase 1</a:t>
            </a:r>
            <a:endParaRPr lang="en-GB" dirty="0" smtClean="0"/>
          </a:p>
          <a:p>
            <a:r>
              <a:rPr lang="en-GB" dirty="0" smtClean="0"/>
              <a:t>Train </a:t>
            </a:r>
            <a:r>
              <a:rPr lang="en-GB" dirty="0" smtClean="0"/>
              <a:t>fares</a:t>
            </a:r>
            <a:endParaRPr lang="en-GB" dirty="0" smtClean="0"/>
          </a:p>
          <a:p>
            <a:r>
              <a:rPr lang="en-GB" dirty="0" smtClean="0"/>
              <a:t>Catering</a:t>
            </a:r>
          </a:p>
          <a:p>
            <a:r>
              <a:rPr lang="en-GB" dirty="0" smtClean="0"/>
              <a:t>Free room booking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Q&amp;A</a:t>
            </a:r>
          </a:p>
          <a:p>
            <a:r>
              <a:rPr lang="en-GB" dirty="0" smtClean="0"/>
              <a:t>Buddy up</a:t>
            </a:r>
          </a:p>
          <a:p>
            <a:r>
              <a:rPr lang="en-GB" dirty="0" smtClean="0"/>
              <a:t>Set your first meeting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437063"/>
            <a:ext cx="7561263" cy="1727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b="1" dirty="0" smtClean="0"/>
              <a:t>James Thorne</a:t>
            </a:r>
            <a:endParaRPr lang="en-GB" dirty="0"/>
          </a:p>
          <a:p>
            <a:pPr>
              <a:lnSpc>
                <a:spcPct val="80000"/>
              </a:lnSpc>
            </a:pPr>
            <a:r>
              <a:rPr lang="en-GB" sz="2400" dirty="0" smtClean="0"/>
              <a:t>Technical Adviser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Institute of Environmental Management &amp; Assessment</a:t>
            </a:r>
          </a:p>
          <a:p>
            <a:pPr>
              <a:lnSpc>
                <a:spcPct val="80000"/>
              </a:lnSpc>
            </a:pPr>
            <a:endParaRPr lang="en-GB" sz="2500" dirty="0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250825" y="1844675"/>
            <a:ext cx="8604250" cy="207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 b="1" dirty="0">
                <a:solidFill>
                  <a:schemeClr val="accent2"/>
                </a:solidFill>
              </a:rPr>
              <a:t>BS 8555 and Acorn</a:t>
            </a:r>
          </a:p>
          <a:p>
            <a:pPr algn="ctr">
              <a:spcBef>
                <a:spcPct val="50000"/>
              </a:spcBef>
            </a:pPr>
            <a:r>
              <a:rPr lang="en-GB" sz="3600" dirty="0">
                <a:solidFill>
                  <a:schemeClr val="accent2"/>
                </a:solidFill>
              </a:rPr>
              <a:t>Phased Implementation of an Environmental Management System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40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701675"/>
            <a:ext cx="7772400" cy="1143000"/>
          </a:xfrm>
          <a:noFill/>
          <a:ln/>
        </p:spPr>
        <p:txBody>
          <a:bodyPr/>
          <a:lstStyle/>
          <a:p>
            <a:r>
              <a:rPr lang="en-GB" b="1" dirty="0"/>
              <a:t>Outline</a:t>
            </a:r>
          </a:p>
        </p:txBody>
      </p:sp>
      <p:sp>
        <p:nvSpPr>
          <p:cNvPr id="1935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11188" y="1196975"/>
            <a:ext cx="8281987" cy="4114800"/>
          </a:xfrm>
          <a:noFill/>
          <a:ln/>
        </p:spPr>
        <p:txBody>
          <a:bodyPr/>
          <a:lstStyle/>
          <a:p>
            <a:pPr>
              <a:buNone/>
            </a:pPr>
            <a:endParaRPr lang="en-GB" dirty="0"/>
          </a:p>
          <a:p>
            <a:r>
              <a:rPr lang="en-GB" dirty="0" smtClean="0"/>
              <a:t>Introduction – Who are iema</a:t>
            </a:r>
            <a:endParaRPr lang="en-GB" dirty="0"/>
          </a:p>
          <a:p>
            <a:r>
              <a:rPr lang="en-GB" dirty="0" smtClean="0"/>
              <a:t>What is </a:t>
            </a:r>
            <a:r>
              <a:rPr lang="en-GB" dirty="0"/>
              <a:t>BS </a:t>
            </a:r>
            <a:r>
              <a:rPr lang="en-GB" dirty="0" smtClean="0"/>
              <a:t>8555/Acorn </a:t>
            </a:r>
          </a:p>
          <a:p>
            <a:r>
              <a:rPr lang="en-GB" dirty="0" smtClean="0"/>
              <a:t>How to implement Acorn Scheme</a:t>
            </a:r>
          </a:p>
          <a:p>
            <a:r>
              <a:rPr lang="en-GB" dirty="0" smtClean="0"/>
              <a:t>Benefits</a:t>
            </a:r>
          </a:p>
          <a:p>
            <a:r>
              <a:rPr lang="en-GB" dirty="0" smtClean="0"/>
              <a:t>Further information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8" name="Rectangle 4"/>
          <p:cNvSpPr>
            <a:spLocks noChangeArrowheads="1"/>
          </p:cNvSpPr>
          <p:nvPr/>
        </p:nvSpPr>
        <p:spPr bwMode="auto">
          <a:xfrm>
            <a:off x="457200" y="4762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GB" sz="4800" b="1" dirty="0">
                <a:solidFill>
                  <a:schemeClr val="accent2"/>
                </a:solidFill>
              </a:rPr>
              <a:t>iema</a:t>
            </a:r>
          </a:p>
        </p:txBody>
      </p:sp>
      <p:sp>
        <p:nvSpPr>
          <p:cNvPr id="236549" name="Rectangle 5"/>
          <p:cNvSpPr>
            <a:spLocks noChangeArrowheads="1"/>
          </p:cNvSpPr>
          <p:nvPr/>
        </p:nvSpPr>
        <p:spPr bwMode="auto">
          <a:xfrm>
            <a:off x="457200" y="1566863"/>
            <a:ext cx="74279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sz="2400" dirty="0">
                <a:solidFill>
                  <a:schemeClr val="accent2"/>
                </a:solidFill>
              </a:rPr>
              <a:t>Membership: </a:t>
            </a:r>
            <a:r>
              <a:rPr lang="en-GB" sz="2400" dirty="0" smtClean="0">
                <a:solidFill>
                  <a:schemeClr val="accent2"/>
                </a:solidFill>
              </a:rPr>
              <a:t>14,000</a:t>
            </a:r>
            <a:r>
              <a:rPr lang="en-GB" sz="2400" dirty="0">
                <a:solidFill>
                  <a:schemeClr val="accent2"/>
                </a:solidFill>
              </a:rPr>
              <a:t>+ (54% in Business)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sz="2400" dirty="0">
                <a:solidFill>
                  <a:schemeClr val="accent2"/>
                </a:solidFill>
              </a:rPr>
              <a:t>Professional qualifications and Chartered Environmentalist (CEnv)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sz="2400" b="1" dirty="0">
                <a:solidFill>
                  <a:schemeClr val="accent2"/>
                </a:solidFill>
              </a:rPr>
              <a:t>iema</a:t>
            </a:r>
            <a:r>
              <a:rPr lang="en-GB" sz="2400" dirty="0">
                <a:solidFill>
                  <a:schemeClr val="accent2"/>
                </a:solidFill>
              </a:rPr>
              <a:t> has members all over the world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sz="2400" dirty="0">
                <a:solidFill>
                  <a:schemeClr val="accent2"/>
                </a:solidFill>
              </a:rPr>
              <a:t>Promotes environmental best practice, including </a:t>
            </a:r>
            <a:br>
              <a:rPr lang="en-GB" sz="2400" dirty="0">
                <a:solidFill>
                  <a:schemeClr val="accent2"/>
                </a:solidFill>
              </a:rPr>
            </a:br>
            <a:r>
              <a:rPr lang="en-GB" sz="2400" dirty="0">
                <a:solidFill>
                  <a:schemeClr val="accent2"/>
                </a:solidFill>
              </a:rPr>
              <a:t>EMS policy development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sz="2400" dirty="0">
                <a:solidFill>
                  <a:schemeClr val="accent2"/>
                </a:solidFill>
              </a:rPr>
              <a:t>Approves environmental training courses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sz="2400" dirty="0" smtClean="0">
                <a:solidFill>
                  <a:schemeClr val="accent2"/>
                </a:solidFill>
              </a:rPr>
              <a:t>Produces </a:t>
            </a:r>
            <a:r>
              <a:rPr lang="en-GB" sz="2400" dirty="0">
                <a:solidFill>
                  <a:schemeClr val="accent2"/>
                </a:solidFill>
              </a:rPr>
              <a:t>a range of </a:t>
            </a:r>
            <a:r>
              <a:rPr lang="en-GB" sz="2400" dirty="0" smtClean="0">
                <a:solidFill>
                  <a:schemeClr val="accent2"/>
                </a:solidFill>
              </a:rPr>
              <a:t>publications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sz="2400" dirty="0" smtClean="0">
                <a:solidFill>
                  <a:schemeClr val="accent2"/>
                </a:solidFill>
              </a:rPr>
              <a:t>IEMA is </a:t>
            </a:r>
            <a:r>
              <a:rPr lang="en-GB" sz="2400" b="1" dirty="0" smtClean="0">
                <a:solidFill>
                  <a:schemeClr val="accent2"/>
                </a:solidFill>
              </a:rPr>
              <a:t>Acorn Scheme </a:t>
            </a:r>
            <a:r>
              <a:rPr lang="en-GB" sz="2400" dirty="0" smtClean="0">
                <a:solidFill>
                  <a:schemeClr val="accent2"/>
                </a:solidFill>
              </a:rPr>
              <a:t>Owner. Administers the register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Tx/>
              <a:buChar char="•"/>
            </a:pPr>
            <a:r>
              <a:rPr lang="en-GB" sz="2400" dirty="0" smtClean="0">
                <a:solidFill>
                  <a:schemeClr val="accent2"/>
                </a:solidFill>
              </a:rPr>
              <a:t>Memorandum of understanding with EAUC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2400" dirty="0">
              <a:solidFill>
                <a:schemeClr val="accent2"/>
              </a:solidFill>
            </a:endParaRPr>
          </a:p>
        </p:txBody>
      </p:sp>
      <p:pic>
        <p:nvPicPr>
          <p:cNvPr id="236550" name="Picture 6" descr="env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8088" y="1484313"/>
            <a:ext cx="1190625" cy="1657350"/>
          </a:xfrm>
          <a:prstGeom prst="rect">
            <a:avLst/>
          </a:prstGeom>
          <a:noFill/>
        </p:spPr>
      </p:pic>
      <p:pic>
        <p:nvPicPr>
          <p:cNvPr id="236551" name="Picture 7" descr="Practvol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32588" y="4652963"/>
            <a:ext cx="110648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BS 8555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British Standard – published in 2003</a:t>
            </a:r>
          </a:p>
          <a:p>
            <a:pPr lvl="1"/>
            <a:r>
              <a:rPr lang="en-GB" dirty="0"/>
              <a:t>“Guide to the phased implementation of an environmental management system including the use of environmental performance evaluation”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4" name="Rectangle 4"/>
          <p:cNvSpPr>
            <a:spLocks noGrp="1" noChangeArrowheads="1"/>
          </p:cNvSpPr>
          <p:nvPr>
            <p:ph type="title"/>
          </p:nvPr>
        </p:nvSpPr>
        <p:spPr>
          <a:xfrm>
            <a:off x="755650" y="333375"/>
            <a:ext cx="7772400" cy="1143000"/>
          </a:xfrm>
          <a:noFill/>
          <a:ln/>
        </p:spPr>
        <p:txBody>
          <a:bodyPr/>
          <a:lstStyle/>
          <a:p>
            <a:r>
              <a:rPr lang="en-GB" dirty="0"/>
              <a:t>What does BS 8555 do?</a:t>
            </a:r>
          </a:p>
        </p:txBody>
      </p:sp>
      <p:sp>
        <p:nvSpPr>
          <p:cNvPr id="19968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1484313"/>
            <a:ext cx="8713788" cy="4114800"/>
          </a:xfrm>
          <a:noFill/>
          <a:ln/>
        </p:spPr>
        <p:txBody>
          <a:bodyPr/>
          <a:lstStyle/>
          <a:p>
            <a:pPr lvl="2">
              <a:buFontTx/>
              <a:buNone/>
            </a:pPr>
            <a:r>
              <a:rPr lang="en-GB" b="1" dirty="0"/>
              <a:t>In short it provides a route to ISO 14001 and EMAS, with stopping off places on the way</a:t>
            </a:r>
            <a:endParaRPr lang="en-GB" dirty="0"/>
          </a:p>
          <a:p>
            <a:pPr lvl="2"/>
            <a:r>
              <a:rPr lang="en-GB" dirty="0"/>
              <a:t>Breaks ISO 14001 and EMAS implementation into six levels</a:t>
            </a:r>
          </a:p>
          <a:p>
            <a:pPr lvl="2"/>
            <a:r>
              <a:rPr lang="en-GB" dirty="0"/>
              <a:t>Links Environmental Management Systems (ISO 14001) and Environmental Performance Evaluation (ISO 14031)</a:t>
            </a:r>
          </a:p>
          <a:p>
            <a:pPr lvl="2"/>
            <a:r>
              <a:rPr lang="en-GB" dirty="0"/>
              <a:t>Provides for focused training, auditing &amp; implementation at each level</a:t>
            </a:r>
          </a:p>
          <a:p>
            <a:pPr lvl="2"/>
            <a:r>
              <a:rPr lang="en-GB" dirty="0"/>
              <a:t>Supports relationships between suppliers and customers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6" name="Text Box 4"/>
          <p:cNvSpPr txBox="1">
            <a:spLocks noChangeAspect="1" noChangeArrowheads="1"/>
          </p:cNvSpPr>
          <p:nvPr/>
        </p:nvSpPr>
        <p:spPr bwMode="auto">
          <a:xfrm>
            <a:off x="2628900" y="457200"/>
            <a:ext cx="3886200" cy="71278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 dirty="0">
                <a:solidFill>
                  <a:srgbClr val="000099"/>
                </a:solidFill>
                <a:latin typeface="Arial Narrow" pitchFamily="34" charset="0"/>
              </a:rPr>
              <a:t>Phase 1</a:t>
            </a:r>
          </a:p>
          <a:p>
            <a:pPr algn="ctr">
              <a:spcBef>
                <a:spcPct val="50000"/>
              </a:spcBef>
            </a:pPr>
            <a:r>
              <a:rPr lang="en-GB" sz="1600" dirty="0">
                <a:solidFill>
                  <a:srgbClr val="000099"/>
                </a:solidFill>
                <a:latin typeface="Arial Narrow" pitchFamily="34" charset="0"/>
                <a:cs typeface="Times New Roman" pitchFamily="18" charset="0"/>
              </a:rPr>
              <a:t>Commitment  and Establishing the Baseline</a:t>
            </a:r>
            <a:r>
              <a:rPr lang="en-GB" sz="1600" dirty="0">
                <a:solidFill>
                  <a:srgbClr val="000099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202757" name="Text Box 5"/>
          <p:cNvSpPr txBox="1">
            <a:spLocks noChangeAspect="1" noChangeArrowheads="1"/>
          </p:cNvSpPr>
          <p:nvPr/>
        </p:nvSpPr>
        <p:spPr bwMode="auto">
          <a:xfrm>
            <a:off x="2628900" y="1524000"/>
            <a:ext cx="3886200" cy="957263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 dirty="0">
                <a:solidFill>
                  <a:srgbClr val="000099"/>
                </a:solidFill>
                <a:latin typeface="Arial Narrow" pitchFamily="34" charset="0"/>
                <a:cs typeface="Times New Roman" pitchFamily="18" charset="0"/>
              </a:rPr>
              <a:t>Phase 2</a:t>
            </a:r>
          </a:p>
          <a:p>
            <a:pPr algn="ctr">
              <a:spcBef>
                <a:spcPct val="50000"/>
              </a:spcBef>
            </a:pPr>
            <a:r>
              <a:rPr lang="en-GB" sz="1600" dirty="0">
                <a:solidFill>
                  <a:srgbClr val="000099"/>
                </a:solidFill>
                <a:latin typeface="Arial Narrow" pitchFamily="34" charset="0"/>
                <a:cs typeface="Times New Roman" pitchFamily="18" charset="0"/>
              </a:rPr>
              <a:t>Identifying and Ensuring Compliance with Legal and other Requirements</a:t>
            </a:r>
            <a:r>
              <a:rPr lang="en-GB" sz="1600" dirty="0">
                <a:solidFill>
                  <a:srgbClr val="000099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202758" name="Text Box 6"/>
          <p:cNvSpPr txBox="1">
            <a:spLocks noChangeAspect="1" noChangeArrowheads="1"/>
          </p:cNvSpPr>
          <p:nvPr/>
        </p:nvSpPr>
        <p:spPr bwMode="auto">
          <a:xfrm>
            <a:off x="2628900" y="2819400"/>
            <a:ext cx="3886200" cy="712788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 dirty="0">
                <a:solidFill>
                  <a:srgbClr val="000099"/>
                </a:solidFill>
                <a:latin typeface="Arial Narrow" pitchFamily="34" charset="0"/>
                <a:cs typeface="Times New Roman" pitchFamily="18" charset="0"/>
              </a:rPr>
              <a:t>Phase 3</a:t>
            </a:r>
          </a:p>
          <a:p>
            <a:pPr algn="ctr">
              <a:spcBef>
                <a:spcPct val="50000"/>
              </a:spcBef>
            </a:pPr>
            <a:r>
              <a:rPr lang="en-GB" sz="1600" dirty="0">
                <a:solidFill>
                  <a:srgbClr val="000099"/>
                </a:solidFill>
                <a:latin typeface="Arial Narrow" pitchFamily="34" charset="0"/>
                <a:cs typeface="Times New Roman" pitchFamily="18" charset="0"/>
              </a:rPr>
              <a:t>Developing Objectives, Targets and Programmes</a:t>
            </a:r>
            <a:r>
              <a:rPr lang="en-GB" sz="1200" dirty="0">
                <a:solidFill>
                  <a:srgbClr val="000099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202759" name="Text Box 7"/>
          <p:cNvSpPr txBox="1">
            <a:spLocks noChangeAspect="1" noChangeArrowheads="1"/>
          </p:cNvSpPr>
          <p:nvPr/>
        </p:nvSpPr>
        <p:spPr bwMode="auto">
          <a:xfrm>
            <a:off x="2628900" y="3886200"/>
            <a:ext cx="3886200" cy="957263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 dirty="0">
                <a:solidFill>
                  <a:srgbClr val="000099"/>
                </a:solidFill>
                <a:latin typeface="Arial Narrow" pitchFamily="34" charset="0"/>
                <a:cs typeface="Times New Roman" pitchFamily="18" charset="0"/>
              </a:rPr>
              <a:t>Phase 4</a:t>
            </a:r>
          </a:p>
          <a:p>
            <a:pPr algn="ctr">
              <a:spcBef>
                <a:spcPct val="50000"/>
              </a:spcBef>
            </a:pPr>
            <a:r>
              <a:rPr lang="en-GB" sz="1600" dirty="0">
                <a:solidFill>
                  <a:srgbClr val="000099"/>
                </a:solidFill>
                <a:latin typeface="Arial Narrow" pitchFamily="34" charset="0"/>
                <a:cs typeface="Times New Roman" pitchFamily="18" charset="0"/>
              </a:rPr>
              <a:t>Implementation and Operation of the environmental management system</a:t>
            </a:r>
            <a:endParaRPr lang="en-GB" sz="1600" dirty="0">
              <a:solidFill>
                <a:srgbClr val="000099"/>
              </a:solidFill>
              <a:latin typeface="Arial Narrow" pitchFamily="34" charset="0"/>
            </a:endParaRPr>
          </a:p>
        </p:txBody>
      </p:sp>
      <p:sp>
        <p:nvSpPr>
          <p:cNvPr id="202760" name="Text Box 8"/>
          <p:cNvSpPr txBox="1">
            <a:spLocks noChangeAspect="1" noChangeArrowheads="1"/>
          </p:cNvSpPr>
          <p:nvPr/>
        </p:nvSpPr>
        <p:spPr bwMode="auto">
          <a:xfrm>
            <a:off x="2628900" y="5230813"/>
            <a:ext cx="3886200" cy="712787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1600" b="1" dirty="0">
                <a:solidFill>
                  <a:srgbClr val="000099"/>
                </a:solidFill>
                <a:latin typeface="Arial Narrow" pitchFamily="34" charset="0"/>
                <a:cs typeface="Times New Roman" pitchFamily="18" charset="0"/>
              </a:rPr>
              <a:t>Phase 5</a:t>
            </a:r>
          </a:p>
          <a:p>
            <a:pPr algn="ctr">
              <a:spcBef>
                <a:spcPct val="50000"/>
              </a:spcBef>
            </a:pPr>
            <a:r>
              <a:rPr lang="en-GB" sz="1600" dirty="0">
                <a:solidFill>
                  <a:srgbClr val="000099"/>
                </a:solidFill>
                <a:latin typeface="Arial Narrow" pitchFamily="34" charset="0"/>
                <a:cs typeface="Times New Roman" pitchFamily="18" charset="0"/>
              </a:rPr>
              <a:t>Checking, Audit and Review</a:t>
            </a:r>
            <a:r>
              <a:rPr lang="en-GB" sz="1600" dirty="0">
                <a:solidFill>
                  <a:srgbClr val="000099"/>
                </a:solidFill>
                <a:latin typeface="Arial Narrow" pitchFamily="34" charset="0"/>
              </a:rPr>
              <a:t> </a:t>
            </a:r>
          </a:p>
        </p:txBody>
      </p:sp>
      <p:sp>
        <p:nvSpPr>
          <p:cNvPr id="202761" name="Line 9"/>
          <p:cNvSpPr>
            <a:spLocks noChangeShapeType="1"/>
          </p:cNvSpPr>
          <p:nvPr/>
        </p:nvSpPr>
        <p:spPr bwMode="auto">
          <a:xfrm>
            <a:off x="4572000" y="1143000"/>
            <a:ext cx="0" cy="381000"/>
          </a:xfrm>
          <a:prstGeom prst="line">
            <a:avLst/>
          </a:prstGeom>
          <a:noFill/>
          <a:ln w="9525">
            <a:solidFill>
              <a:srgbClr val="000099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GB" dirty="0"/>
          </a:p>
        </p:txBody>
      </p:sp>
      <p:sp>
        <p:nvSpPr>
          <p:cNvPr id="202762" name="Line 10"/>
          <p:cNvSpPr>
            <a:spLocks noChangeShapeType="1"/>
          </p:cNvSpPr>
          <p:nvPr/>
        </p:nvSpPr>
        <p:spPr bwMode="auto">
          <a:xfrm>
            <a:off x="4572000" y="2514600"/>
            <a:ext cx="0" cy="304800"/>
          </a:xfrm>
          <a:prstGeom prst="line">
            <a:avLst/>
          </a:prstGeom>
          <a:noFill/>
          <a:ln w="9525">
            <a:solidFill>
              <a:srgbClr val="000099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GB" dirty="0"/>
          </a:p>
        </p:txBody>
      </p:sp>
      <p:sp>
        <p:nvSpPr>
          <p:cNvPr id="202763" name="Line 11"/>
          <p:cNvSpPr>
            <a:spLocks noChangeShapeType="1"/>
          </p:cNvSpPr>
          <p:nvPr/>
        </p:nvSpPr>
        <p:spPr bwMode="auto">
          <a:xfrm>
            <a:off x="4572000" y="3505200"/>
            <a:ext cx="0" cy="381000"/>
          </a:xfrm>
          <a:prstGeom prst="line">
            <a:avLst/>
          </a:prstGeom>
          <a:noFill/>
          <a:ln w="9525">
            <a:solidFill>
              <a:srgbClr val="000099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GB" dirty="0"/>
          </a:p>
        </p:txBody>
      </p:sp>
      <p:sp>
        <p:nvSpPr>
          <p:cNvPr id="202764" name="Line 12"/>
          <p:cNvSpPr>
            <a:spLocks noChangeShapeType="1"/>
          </p:cNvSpPr>
          <p:nvPr/>
        </p:nvSpPr>
        <p:spPr bwMode="auto">
          <a:xfrm>
            <a:off x="4572000" y="4800600"/>
            <a:ext cx="0" cy="457200"/>
          </a:xfrm>
          <a:prstGeom prst="line">
            <a:avLst/>
          </a:prstGeom>
          <a:noFill/>
          <a:ln w="9525">
            <a:solidFill>
              <a:srgbClr val="000099"/>
            </a:solidFill>
            <a:miter lim="800000"/>
            <a:headEnd/>
            <a:tailEnd type="triangle" w="med" len="med"/>
          </a:ln>
          <a:effectLst/>
        </p:spPr>
        <p:txBody>
          <a:bodyPr wrap="none"/>
          <a:lstStyle/>
          <a:p>
            <a:endParaRPr lang="en-GB" dirty="0"/>
          </a:p>
        </p:txBody>
      </p:sp>
      <p:sp>
        <p:nvSpPr>
          <p:cNvPr id="202765" name="Text Box 13"/>
          <p:cNvSpPr txBox="1">
            <a:spLocks noChangeArrowheads="1"/>
          </p:cNvSpPr>
          <p:nvPr/>
        </p:nvSpPr>
        <p:spPr bwMode="auto">
          <a:xfrm>
            <a:off x="539750" y="549275"/>
            <a:ext cx="15843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dirty="0"/>
              <a:t>The Phases of BS8555</a:t>
            </a:r>
          </a:p>
        </p:txBody>
      </p:sp>
      <p:pic>
        <p:nvPicPr>
          <p:cNvPr id="202766" name="Picture 14" descr="Phase 5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25" y="5229225"/>
            <a:ext cx="1225550" cy="942975"/>
          </a:xfrm>
          <a:prstGeom prst="rect">
            <a:avLst/>
          </a:prstGeom>
          <a:noFill/>
        </p:spPr>
      </p:pic>
      <p:pic>
        <p:nvPicPr>
          <p:cNvPr id="202767" name="Picture 15" descr="Phase 1 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404813"/>
            <a:ext cx="1225550" cy="942975"/>
          </a:xfrm>
          <a:prstGeom prst="rect">
            <a:avLst/>
          </a:prstGeom>
          <a:noFill/>
        </p:spPr>
      </p:pic>
      <p:pic>
        <p:nvPicPr>
          <p:cNvPr id="202768" name="Picture 16" descr="Phase 2 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125" y="1557338"/>
            <a:ext cx="1225550" cy="942975"/>
          </a:xfrm>
          <a:prstGeom prst="rect">
            <a:avLst/>
          </a:prstGeom>
          <a:noFill/>
        </p:spPr>
      </p:pic>
      <p:pic>
        <p:nvPicPr>
          <p:cNvPr id="202769" name="Picture 17" descr="Phase 3 log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125" y="2781300"/>
            <a:ext cx="1225550" cy="942975"/>
          </a:xfrm>
          <a:prstGeom prst="rect">
            <a:avLst/>
          </a:prstGeom>
          <a:noFill/>
        </p:spPr>
      </p:pic>
      <p:pic>
        <p:nvPicPr>
          <p:cNvPr id="202770" name="Picture 18" descr="Phase 4 logo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125" y="4005263"/>
            <a:ext cx="1223963" cy="94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Implementing Acorn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125923"/>
          </a:xfrm>
        </p:spPr>
        <p:txBody>
          <a:bodyPr/>
          <a:lstStyle/>
          <a:p>
            <a:pPr>
              <a:buNone/>
            </a:pPr>
            <a:endParaRPr lang="en-GB" dirty="0" smtClean="0"/>
          </a:p>
          <a:p>
            <a:r>
              <a:rPr lang="en-GB" dirty="0" smtClean="0"/>
              <a:t>Training Providers</a:t>
            </a:r>
          </a:p>
          <a:p>
            <a:pPr>
              <a:buNone/>
            </a:pPr>
            <a:r>
              <a:rPr lang="en-GB" sz="2000" dirty="0" smtClean="0"/>
              <a:t>	Courses on implementing Acorn Scheme – Groundwork</a:t>
            </a:r>
          </a:p>
          <a:p>
            <a:pPr>
              <a:buNone/>
            </a:pPr>
            <a:endParaRPr lang="en-GB" sz="2000" dirty="0" smtClean="0"/>
          </a:p>
          <a:p>
            <a:r>
              <a:rPr lang="en-GB" dirty="0" smtClean="0"/>
              <a:t>Acorn Service Providers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sz="2000" dirty="0" smtClean="0"/>
              <a:t>Provide assistance in implementing Acorn Phases – Environmental Strategies Ltd, WYG</a:t>
            </a:r>
          </a:p>
          <a:p>
            <a:r>
              <a:rPr lang="en-GB" dirty="0" smtClean="0"/>
              <a:t>Acorn Inspection Bodies</a:t>
            </a:r>
          </a:p>
          <a:p>
            <a:pPr>
              <a:buNone/>
            </a:pPr>
            <a:r>
              <a:rPr lang="en-GB" sz="1600" dirty="0" smtClean="0"/>
              <a:t>	</a:t>
            </a:r>
            <a:r>
              <a:rPr lang="en-GB" sz="2000" dirty="0" smtClean="0"/>
              <a:t>UKAS accredited bodies carry out independent audits to specified phase</a:t>
            </a:r>
            <a:endParaRPr lang="en-GB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1">
  <a:themeElements>
    <a:clrScheme name="Presentation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2831</TotalTime>
  <Words>873</Words>
  <Application>Microsoft Office PowerPoint</Application>
  <PresentationFormat>On-screen Show (4:3)</PresentationFormat>
  <Paragraphs>417</Paragraphs>
  <Slides>24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Presentation1</vt:lpstr>
      <vt:lpstr>Buddy up for EMS</vt:lpstr>
      <vt:lpstr>Workshop Structure</vt:lpstr>
      <vt:lpstr>Slide 3</vt:lpstr>
      <vt:lpstr>Outline</vt:lpstr>
      <vt:lpstr>Slide 5</vt:lpstr>
      <vt:lpstr>BS 8555</vt:lpstr>
      <vt:lpstr>What does BS 8555 do?</vt:lpstr>
      <vt:lpstr>Slide 8</vt:lpstr>
      <vt:lpstr>Implementing Acorn</vt:lpstr>
      <vt:lpstr>Acorn Inspection Bodies</vt:lpstr>
      <vt:lpstr>IEMA Acorn Scheme: Recognition</vt:lpstr>
      <vt:lpstr>Acorn Register</vt:lpstr>
      <vt:lpstr>Benefits of IEMA Acorn Scheme</vt:lpstr>
      <vt:lpstr>Acorn: Progress to date</vt:lpstr>
      <vt:lpstr>IEMA Support Tools</vt:lpstr>
      <vt:lpstr>Slide 16</vt:lpstr>
      <vt:lpstr>Slide 17</vt:lpstr>
      <vt:lpstr>Collaborative Implementation</vt:lpstr>
      <vt:lpstr>Group Purpose</vt:lpstr>
      <vt:lpstr>Group Development</vt:lpstr>
      <vt:lpstr>Group Benefits</vt:lpstr>
      <vt:lpstr>Progress to date…</vt:lpstr>
      <vt:lpstr>Costs</vt:lpstr>
      <vt:lpstr>Next Steps</vt:lpstr>
    </vt:vector>
  </TitlesOfParts>
  <Company>IEMA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IEMA Update</dc:title>
  <dc:creator>Martin Baxter</dc:creator>
  <cp:lastModifiedBy>Mark Webster</cp:lastModifiedBy>
  <cp:revision>186</cp:revision>
  <dcterms:created xsi:type="dcterms:W3CDTF">2001-10-02T09:19:49Z</dcterms:created>
  <dcterms:modified xsi:type="dcterms:W3CDTF">2010-03-17T10:48:44Z</dcterms:modified>
</cp:coreProperties>
</file>