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4" r:id="rId1"/>
  </p:sldMasterIdLst>
  <p:notesMasterIdLst>
    <p:notesMasterId r:id="rId9"/>
  </p:notesMasterIdLst>
  <p:sldIdLst>
    <p:sldId id="256" r:id="rId2"/>
    <p:sldId id="257" r:id="rId3"/>
    <p:sldId id="258" r:id="rId4"/>
    <p:sldId id="261" r:id="rId5"/>
    <p:sldId id="262"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9771" autoAdjust="0"/>
  </p:normalViewPr>
  <p:slideViewPr>
    <p:cSldViewPr snapToGrid="0">
      <p:cViewPr varScale="1">
        <p:scale>
          <a:sx n="64" d="100"/>
          <a:sy n="64" d="100"/>
        </p:scale>
        <p:origin x="-108" y="-3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65F56B-D40C-4596-8024-6300392F468A}" type="datetimeFigureOut">
              <a:rPr lang="en-GB" smtClean="0"/>
              <a:t>04/12/2014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5D417A-4669-4819-8110-D26605BD9FBC}" type="slidenum">
              <a:rPr lang="en-GB" smtClean="0"/>
              <a:t>‹#›</a:t>
            </a:fld>
            <a:endParaRPr lang="en-GB"/>
          </a:p>
        </p:txBody>
      </p:sp>
    </p:spTree>
    <p:extLst>
      <p:ext uri="{BB962C8B-B14F-4D97-AF65-F5344CB8AC3E}">
        <p14:creationId xmlns:p14="http://schemas.microsoft.com/office/powerpoint/2010/main" val="2880580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_ENREF_4"/><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_ENREF_5"/></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Geddes’ work can help us theoretically locate evolving debates on wellbeing and mental as well as physical health (e.g. </a:t>
            </a:r>
            <a:r>
              <a:rPr lang="en-GB" sz="1200" kern="1200" dirty="0" err="1" smtClean="0">
                <a:solidFill>
                  <a:schemeClr val="tx1"/>
                </a:solidFill>
                <a:effectLst/>
                <a:latin typeface="+mn-lt"/>
                <a:ea typeface="+mn-ea"/>
                <a:cs typeface="+mn-cs"/>
              </a:rPr>
              <a:t>Sayce</a:t>
            </a:r>
            <a:r>
              <a:rPr lang="en-GB" sz="1200" kern="1200" dirty="0" smtClean="0">
                <a:solidFill>
                  <a:schemeClr val="tx1"/>
                </a:solidFill>
                <a:effectLst/>
                <a:latin typeface="+mn-lt"/>
                <a:ea typeface="+mn-ea"/>
                <a:cs typeface="+mn-cs"/>
              </a:rPr>
              <a:t> et al., 2013) within the context of ESD in Scotland, by exploring notions of equality and inequality in relation to citizenship – a notion of ‘civics’.  Civics was an idea introduced by Geddes to theorize about enabling people, immaterial of class, gender,  race or other social concern, through informed discussion (i.e. the democratic intellect), ‘to seize control of the forces shaping their lives’. (Renwick, 2010: 155). As </a:t>
            </a:r>
            <a:r>
              <a:rPr lang="en-GB" sz="1200" i="1" kern="1200" dirty="0" smtClean="0">
                <a:solidFill>
                  <a:schemeClr val="tx1"/>
                </a:solidFill>
                <a:effectLst/>
                <a:latin typeface="+mn-lt"/>
                <a:ea typeface="+mn-ea"/>
                <a:cs typeface="+mn-cs"/>
              </a:rPr>
              <a:t>Learning and Teaching Scotland</a:t>
            </a:r>
            <a:r>
              <a:rPr lang="en-GB" sz="1200" kern="1200" dirty="0" smtClean="0">
                <a:solidFill>
                  <a:schemeClr val="tx1"/>
                </a:solidFill>
                <a:effectLst/>
                <a:latin typeface="+mn-lt"/>
                <a:ea typeface="+mn-ea"/>
                <a:cs typeface="+mn-cs"/>
              </a:rPr>
              <a:t> have stated in a consultative report entitled, </a:t>
            </a:r>
            <a:r>
              <a:rPr lang="en-GB" sz="1200" i="1" kern="1200" dirty="0" smtClean="0">
                <a:solidFill>
                  <a:schemeClr val="tx1"/>
                </a:solidFill>
                <a:effectLst/>
                <a:latin typeface="+mn-lt"/>
                <a:ea typeface="+mn-ea"/>
                <a:cs typeface="+mn-cs"/>
              </a:rPr>
              <a:t>Education for Citizenship</a:t>
            </a:r>
            <a:r>
              <a:rPr lang="en-GB" sz="1200" kern="1200" dirty="0" smtClean="0">
                <a:solidFill>
                  <a:schemeClr val="tx1"/>
                </a:solidFill>
                <a:effectLst/>
                <a:latin typeface="+mn-lt"/>
                <a:ea typeface="+mn-ea"/>
                <a:cs typeface="+mn-cs"/>
              </a:rPr>
              <a:t>:</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Citizenship involves enjoying rights and exercising responsibilities in … various types on community. This way of seeing citizenship encompasses the specific idea of political participation be members of a democratic state. It also includes the more general notion that citizenship embraces a range of participatory activities … that affect the welfare of communities</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our emphasis)</a:t>
            </a:r>
            <a:r>
              <a:rPr lang="en-GB" sz="1200" kern="1200" dirty="0" smtClean="0">
                <a:solidFill>
                  <a:schemeClr val="tx1"/>
                </a:solidFill>
                <a:effectLst/>
                <a:latin typeface="+mn-lt"/>
                <a:ea typeface="+mn-ea"/>
                <a:cs typeface="+mn-cs"/>
              </a:rPr>
              <a:t> </a:t>
            </a:r>
          </a:p>
          <a:p>
            <a:pPr algn="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LTScotland</a:t>
            </a:r>
            <a:r>
              <a:rPr lang="en-GB" sz="1200" kern="1200" dirty="0" smtClean="0">
                <a:solidFill>
                  <a:schemeClr val="tx1"/>
                </a:solidFill>
                <a:effectLst/>
                <a:latin typeface="+mn-lt"/>
                <a:ea typeface="+mn-ea"/>
                <a:cs typeface="+mn-cs"/>
              </a:rPr>
              <a:t>, 2002: 8)</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Continuing, </a:t>
            </a:r>
            <a:r>
              <a:rPr lang="en-GB" sz="1200" kern="1200" dirty="0" err="1" smtClean="0">
                <a:solidFill>
                  <a:schemeClr val="tx1"/>
                </a:solidFill>
                <a:effectLst/>
                <a:latin typeface="+mn-lt"/>
                <a:ea typeface="+mn-ea"/>
                <a:cs typeface="+mn-cs"/>
              </a:rPr>
              <a:t>LTScotland</a:t>
            </a:r>
            <a:r>
              <a:rPr lang="en-GB" sz="1200" kern="1200" dirty="0" smtClean="0">
                <a:solidFill>
                  <a:schemeClr val="tx1"/>
                </a:solidFill>
                <a:effectLst/>
                <a:latin typeface="+mn-lt"/>
                <a:ea typeface="+mn-ea"/>
                <a:cs typeface="+mn-cs"/>
              </a:rPr>
              <a:t> argue that: ‘Education for citizenship is important because every society needs people to contribute effectively, in a variety of ways, to the future health and wellbeing of communities and the environment, locally, nationally and globally’ (ibid: 9). We thus argue that ESD with an emphasis on active citizenship within the community (in Geddes’ terms, a civics) is a vital component in promoting wellbeing and mental health.</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theoretical idea of civics was given a degree of particularism when in 1892 Geddes purchased what he called the ‘Outlook Tower’: an observatory with a roof –top camera </a:t>
            </a:r>
            <a:r>
              <a:rPr lang="en-GB" sz="1200" kern="1200" dirty="0" err="1" smtClean="0">
                <a:solidFill>
                  <a:schemeClr val="tx1"/>
                </a:solidFill>
                <a:effectLst/>
                <a:latin typeface="+mn-lt"/>
                <a:ea typeface="+mn-ea"/>
                <a:cs typeface="+mn-cs"/>
              </a:rPr>
              <a:t>obscura</a:t>
            </a:r>
            <a:r>
              <a:rPr lang="en-GB" sz="1200" kern="1200" dirty="0" smtClean="0">
                <a:solidFill>
                  <a:schemeClr val="tx1"/>
                </a:solidFill>
                <a:effectLst/>
                <a:latin typeface="+mn-lt"/>
                <a:ea typeface="+mn-ea"/>
                <a:cs typeface="+mn-cs"/>
              </a:rPr>
              <a:t>, which was located between James’ Court and Ramsey Gardens in Edinburgh. The Outlook Tower served as a museum and events area that Charles </a:t>
            </a:r>
            <a:r>
              <a:rPr lang="en-GB" sz="1200" kern="1200" dirty="0" err="1" smtClean="0">
                <a:solidFill>
                  <a:schemeClr val="tx1"/>
                </a:solidFill>
                <a:effectLst/>
                <a:latin typeface="+mn-lt"/>
                <a:ea typeface="+mn-ea"/>
                <a:cs typeface="+mn-cs"/>
              </a:rPr>
              <a:t>Zueblinn</a:t>
            </a:r>
            <a:r>
              <a:rPr lang="en-GB" sz="1200" kern="1200" dirty="0" smtClean="0">
                <a:solidFill>
                  <a:schemeClr val="tx1"/>
                </a:solidFill>
                <a:effectLst/>
                <a:latin typeface="+mn-lt"/>
                <a:ea typeface="+mn-ea"/>
                <a:cs typeface="+mn-cs"/>
              </a:rPr>
              <a:t> -  a University of Chicago sociologist – called the ‘world’s first sociological laboratory’. Using the panorama of Edinburgh that was offered by the height of the tower and its place in the city, Geddes developed a series of interrelated exhibitions over the towers floors, which enabled a personal reflection on the mutuality of local phenomena and global concerns. At a branch of the British Association for the Advancement of Science at its meeting in Bristol in 1989, Geddes outlined his thinking: </a:t>
            </a:r>
          </a:p>
          <a:p>
            <a:r>
              <a:rPr lang="en-GB" sz="1200" kern="1200" dirty="0" smtClean="0">
                <a:solidFill>
                  <a:schemeClr val="tx1"/>
                </a:solidFill>
                <a:effectLst/>
                <a:latin typeface="+mn-lt"/>
                <a:ea typeface="+mn-ea"/>
                <a:cs typeface="+mn-cs"/>
              </a:rPr>
              <a:t> </a:t>
            </a:r>
          </a:p>
          <a:p>
            <a:r>
              <a:rPr lang="en-GB" sz="1200" i="1" kern="1200" dirty="0" smtClean="0">
                <a:solidFill>
                  <a:schemeClr val="tx1"/>
                </a:solidFill>
                <a:effectLst/>
                <a:latin typeface="+mn-lt"/>
                <a:ea typeface="+mn-ea"/>
                <a:cs typeface="+mn-cs"/>
              </a:rPr>
              <a:t>“The exhibition of the ground-floor centres round a globe with an outline survey of the main concepts of World-geography – e.g. an incipient collection of maps and illustrative landscapes, an outline of the progress of geographical discovery and of map-making, &amp;c. The first floor is devoted to the geography and history of Europe in correspondingly fuller treatment; the second is set apart for an outline geography and history of the English-speaking world. . . On the third storey is. . . a corresponding survey of Scotland, viewed at once as an historic and social entity and as an element of greater nationality; while the fourth storey. . . is a museum of Edinburgh, though again not without comparison with Scottish and other cities.”</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Civics thus becomes a civic survey, in turn, enabling active citizenship.</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notion of civics as discussed above helps inform Curriculum for Excellence (</a:t>
            </a:r>
            <a:r>
              <a:rPr lang="en-GB" sz="1200" kern="1200" dirty="0" err="1" smtClean="0">
                <a:solidFill>
                  <a:schemeClr val="tx1"/>
                </a:solidFill>
                <a:effectLst/>
                <a:latin typeface="+mn-lt"/>
                <a:ea typeface="+mn-ea"/>
                <a:cs typeface="+mn-cs"/>
              </a:rPr>
              <a:t>CfE</a:t>
            </a:r>
            <a:r>
              <a:rPr lang="en-GB" sz="1200" kern="1200" dirty="0" smtClean="0">
                <a:solidFill>
                  <a:schemeClr val="tx1"/>
                </a:solidFill>
                <a:effectLst/>
                <a:latin typeface="+mn-lt"/>
                <a:ea typeface="+mn-ea"/>
                <a:cs typeface="+mn-cs"/>
              </a:rPr>
              <a:t>) in Scotland. As Cabinet Secretary for Education and Life Long Learning Michael Russell has said:</a:t>
            </a:r>
          </a:p>
          <a:p>
            <a:r>
              <a:rPr lang="en-GB" sz="1200" kern="1200" dirty="0" smtClean="0">
                <a:solidFill>
                  <a:schemeClr val="tx1"/>
                </a:solidFill>
                <a:effectLst/>
                <a:latin typeface="+mn-lt"/>
                <a:ea typeface="+mn-ea"/>
                <a:cs typeface="+mn-cs"/>
              </a:rPr>
              <a:t> </a:t>
            </a:r>
          </a:p>
          <a:p>
            <a:r>
              <a:rPr lang="en-GB" sz="1200" i="1" kern="1200" dirty="0" smtClean="0">
                <a:solidFill>
                  <a:schemeClr val="tx1"/>
                </a:solidFill>
                <a:effectLst/>
                <a:latin typeface="+mn-lt"/>
                <a:ea typeface="+mn-ea"/>
                <a:cs typeface="+mn-cs"/>
              </a:rPr>
              <a:t>“....’think global, act local’ encapsulates a great deal of what the new Curriculum [for Excellence] means. The resource provides inspiration and ideas for classroom learning and aims to stimulate thinking about integrated approaches to developing global citizens…. It is … not an add-on to Curriculum for Excellence – it is Central to it. Through sustainable development, international education and citizenship schools can deliver many of the outcomes and experiences across the curriculum.”</a:t>
            </a:r>
            <a:endParaRPr lang="en-GB" sz="1200" kern="1200" dirty="0" smtClean="0">
              <a:solidFill>
                <a:schemeClr val="tx1"/>
              </a:solidFill>
              <a:effectLst/>
              <a:latin typeface="+mn-lt"/>
              <a:ea typeface="+mn-ea"/>
              <a:cs typeface="+mn-cs"/>
            </a:endParaRPr>
          </a:p>
          <a:p>
            <a:pPr algn="r"/>
            <a:r>
              <a:rPr lang="en-GB" sz="1200" kern="1200" dirty="0" smtClean="0">
                <a:solidFill>
                  <a:schemeClr val="tx1"/>
                </a:solidFill>
                <a:effectLst/>
                <a:latin typeface="+mn-lt"/>
                <a:ea typeface="+mn-ea"/>
                <a:cs typeface="+mn-cs"/>
              </a:rPr>
              <a:t>	(Learning and Teaching Scotland, 2011: 5)</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McNaughton (2007) too argues that education for sustainable development can significantly contribute to </a:t>
            </a:r>
            <a:r>
              <a:rPr lang="en-GB" sz="1200" kern="1200" dirty="0" err="1" smtClean="0">
                <a:solidFill>
                  <a:schemeClr val="tx1"/>
                </a:solidFill>
                <a:effectLst/>
                <a:latin typeface="+mn-lt"/>
                <a:ea typeface="+mn-ea"/>
                <a:cs typeface="+mn-cs"/>
              </a:rPr>
              <a:t>CfE</a:t>
            </a:r>
            <a:r>
              <a:rPr lang="en-GB" sz="1200" kern="1200" dirty="0" smtClean="0">
                <a:solidFill>
                  <a:schemeClr val="tx1"/>
                </a:solidFill>
                <a:effectLst/>
                <a:latin typeface="+mn-lt"/>
                <a:ea typeface="+mn-ea"/>
                <a:cs typeface="+mn-cs"/>
              </a:rPr>
              <a:t> in Scottish schools.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Yet, whilst Scotland has made great progress at school level, the notion of education as empowerment is being eroded in universities (Higgins and </a:t>
            </a:r>
            <a:r>
              <a:rPr lang="en-GB" sz="1200" kern="1200" dirty="0" err="1" smtClean="0">
                <a:solidFill>
                  <a:schemeClr val="tx1"/>
                </a:solidFill>
                <a:effectLst/>
                <a:latin typeface="+mn-lt"/>
                <a:ea typeface="+mn-ea"/>
                <a:cs typeface="+mn-cs"/>
              </a:rPr>
              <a:t>Lavery</a:t>
            </a:r>
            <a:r>
              <a:rPr lang="en-GB" sz="1200" kern="1200" dirty="0" smtClean="0">
                <a:solidFill>
                  <a:schemeClr val="tx1"/>
                </a:solidFill>
                <a:effectLst/>
                <a:latin typeface="+mn-lt"/>
                <a:ea typeface="+mn-ea"/>
                <a:cs typeface="+mn-cs"/>
              </a:rPr>
              <a:t> 2013,  </a:t>
            </a:r>
            <a:r>
              <a:rPr lang="en-GB" sz="1200" kern="1200" dirty="0" err="1" smtClean="0">
                <a:solidFill>
                  <a:schemeClr val="tx1"/>
                </a:solidFill>
                <a:effectLst/>
                <a:latin typeface="+mn-lt"/>
                <a:ea typeface="+mn-ea"/>
                <a:cs typeface="+mn-cs"/>
              </a:rPr>
              <a:t>Doring</a:t>
            </a:r>
            <a:r>
              <a:rPr lang="en-GB" sz="1200" kern="1200" dirty="0" smtClean="0">
                <a:solidFill>
                  <a:schemeClr val="tx1"/>
                </a:solidFill>
                <a:effectLst/>
                <a:latin typeface="+mn-lt"/>
                <a:ea typeface="+mn-ea"/>
                <a:cs typeface="+mn-cs"/>
              </a:rPr>
              <a:t>, 2002). Our recent research (unpublished as yet) has elicited from focus groups a suggestion that learning for sustainability can be seen as a personal journey on which one uses one’s experiences to explore values. It is not one event or course in a life, nor is it confined to formal education; rather, it is ‘learning for life’, as previous Scottish policy emphasised.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Additionally </a:t>
            </a:r>
            <a:r>
              <a:rPr lang="en-GB" sz="1200" kern="1200" dirty="0" err="1" smtClean="0">
                <a:solidFill>
                  <a:schemeClr val="tx1"/>
                </a:solidFill>
                <a:effectLst/>
                <a:latin typeface="+mn-lt"/>
                <a:ea typeface="+mn-ea"/>
                <a:cs typeface="+mn-cs"/>
              </a:rPr>
              <a:t>Biesta</a:t>
            </a:r>
            <a:r>
              <a:rPr lang="en-GB" sz="1200" kern="1200" dirty="0" smtClean="0">
                <a:solidFill>
                  <a:schemeClr val="tx1"/>
                </a:solidFill>
                <a:effectLst/>
                <a:latin typeface="+mn-lt"/>
                <a:ea typeface="+mn-ea"/>
                <a:cs typeface="+mn-cs"/>
              </a:rPr>
              <a:t> has argued that in Scotland citizenship education focuses more on individual rather than on collective dimensions, more on a broad domain of social, cultural and political interaction than strictly on democratic politics, more on activity than rights, and more on a community of sameness than on a community of difference (2013, 102). In other words, a citizenship education in Scotland, at least in practice, orientates around ‘the development of knowledge skills and dispositions’ (ibid), while an embrace of </a:t>
            </a:r>
            <a:r>
              <a:rPr lang="en-GB" sz="1200" kern="1200" dirty="0" err="1" smtClean="0">
                <a:solidFill>
                  <a:schemeClr val="tx1"/>
                </a:solidFill>
                <a:effectLst/>
                <a:latin typeface="+mn-lt"/>
                <a:ea typeface="+mn-ea"/>
                <a:cs typeface="+mn-cs"/>
              </a:rPr>
              <a:t>LfS</a:t>
            </a:r>
            <a:r>
              <a:rPr lang="en-GB" sz="1200" kern="1200" dirty="0" smtClean="0">
                <a:solidFill>
                  <a:schemeClr val="tx1"/>
                </a:solidFill>
                <a:effectLst/>
                <a:latin typeface="+mn-lt"/>
                <a:ea typeface="+mn-ea"/>
                <a:cs typeface="+mn-cs"/>
              </a:rPr>
              <a:t>, we would contend, offers instead a citizenship education with a strong emphasis on ‘collective’ (or ‘civic’) responsibility and action; one that engages with ‘experiential learning’ associated with </a:t>
            </a:r>
            <a:r>
              <a:rPr lang="en-GB" sz="1200" kern="1200" dirty="0" err="1" smtClean="0">
                <a:solidFill>
                  <a:schemeClr val="tx1"/>
                </a:solidFill>
                <a:effectLst/>
                <a:latin typeface="+mn-lt"/>
                <a:ea typeface="+mn-ea"/>
                <a:cs typeface="+mn-cs"/>
              </a:rPr>
              <a:t>generalism</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per se</a:t>
            </a:r>
            <a:r>
              <a:rPr lang="en-GB" sz="1200" kern="1200" dirty="0" smtClean="0">
                <a:solidFill>
                  <a:schemeClr val="tx1"/>
                </a:solidFill>
                <a:effectLst/>
                <a:latin typeface="+mn-lt"/>
                <a:ea typeface="+mn-ea"/>
                <a:cs typeface="+mn-cs"/>
              </a:rPr>
              <a:t> (ibid).</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Additionally, the concept of </a:t>
            </a:r>
            <a:r>
              <a:rPr lang="en-GB" sz="1200" kern="1200" dirty="0" err="1" smtClean="0">
                <a:solidFill>
                  <a:schemeClr val="tx1"/>
                </a:solidFill>
                <a:effectLst/>
                <a:latin typeface="+mn-lt"/>
                <a:ea typeface="+mn-ea"/>
                <a:cs typeface="+mn-cs"/>
              </a:rPr>
              <a:t>LfS</a:t>
            </a:r>
            <a:r>
              <a:rPr lang="en-GB" sz="1200" kern="1200" dirty="0" smtClean="0">
                <a:solidFill>
                  <a:schemeClr val="tx1"/>
                </a:solidFill>
                <a:effectLst/>
                <a:latin typeface="+mn-lt"/>
                <a:ea typeface="+mn-ea"/>
                <a:cs typeface="+mn-cs"/>
              </a:rPr>
              <a:t> permits a greater role for social concerns. In this way, the interactions between private, public and third sectors become critical in offering economic opportunities as well as social justice. However, theories of strong sustainability propose that such gains have to be made within the constraints of natural capital (Dietz and </a:t>
            </a:r>
            <a:r>
              <a:rPr lang="en-GB" sz="1200" kern="1200" dirty="0" err="1" smtClean="0">
                <a:solidFill>
                  <a:schemeClr val="tx1"/>
                </a:solidFill>
                <a:effectLst/>
                <a:latin typeface="+mn-lt"/>
                <a:ea typeface="+mn-ea"/>
                <a:cs typeface="+mn-cs"/>
              </a:rPr>
              <a:t>Neumayer</a:t>
            </a:r>
            <a:r>
              <a:rPr lang="en-GB" sz="1200" kern="1200" dirty="0" smtClean="0">
                <a:solidFill>
                  <a:schemeClr val="tx1"/>
                </a:solidFill>
                <a:effectLst/>
                <a:latin typeface="+mn-lt"/>
                <a:ea typeface="+mn-ea"/>
                <a:cs typeface="+mn-cs"/>
              </a:rPr>
              <a:t>, 2007).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There is also potential to link theories and practices of </a:t>
            </a:r>
            <a:r>
              <a:rPr lang="en-GB" sz="1200" kern="1200" dirty="0" err="1" smtClean="0">
                <a:solidFill>
                  <a:schemeClr val="tx1"/>
                </a:solidFill>
                <a:effectLst/>
                <a:latin typeface="+mn-lt"/>
                <a:ea typeface="+mn-ea"/>
                <a:cs typeface="+mn-cs"/>
              </a:rPr>
              <a:t>LfS</a:t>
            </a:r>
            <a:r>
              <a:rPr lang="en-GB" sz="1200" kern="1200" dirty="0" smtClean="0">
                <a:solidFill>
                  <a:schemeClr val="tx1"/>
                </a:solidFill>
                <a:effectLst/>
                <a:latin typeface="+mn-lt"/>
                <a:ea typeface="+mn-ea"/>
                <a:cs typeface="+mn-cs"/>
              </a:rPr>
              <a:t> with attempts to support adaptive capacity, systems thinking and socio-ecological resilience (</a:t>
            </a:r>
            <a:r>
              <a:rPr lang="en-GB" sz="1200" kern="1200" dirty="0" err="1" smtClean="0">
                <a:solidFill>
                  <a:schemeClr val="tx1"/>
                </a:solidFill>
                <a:effectLst/>
                <a:latin typeface="+mn-lt"/>
                <a:ea typeface="+mn-ea"/>
                <a:cs typeface="+mn-cs"/>
              </a:rPr>
              <a:t>Berkes</a:t>
            </a:r>
            <a:r>
              <a:rPr lang="en-GB" sz="1200" kern="1200" dirty="0" smtClean="0">
                <a:solidFill>
                  <a:schemeClr val="tx1"/>
                </a:solidFill>
                <a:effectLst/>
                <a:latin typeface="+mn-lt"/>
                <a:ea typeface="+mn-ea"/>
                <a:cs typeface="+mn-cs"/>
              </a:rPr>
              <a:t> and </a:t>
            </a:r>
            <a:r>
              <a:rPr lang="en-GB" sz="1200" kern="1200" dirty="0" err="1" smtClean="0">
                <a:solidFill>
                  <a:schemeClr val="tx1"/>
                </a:solidFill>
                <a:effectLst/>
                <a:latin typeface="+mn-lt"/>
                <a:ea typeface="+mn-ea"/>
                <a:cs typeface="+mn-cs"/>
              </a:rPr>
              <a:t>Folke</a:t>
            </a:r>
            <a:r>
              <a:rPr lang="en-GB" sz="1200" kern="1200" dirty="0" smtClean="0">
                <a:solidFill>
                  <a:schemeClr val="tx1"/>
                </a:solidFill>
                <a:effectLst/>
                <a:latin typeface="+mn-lt"/>
                <a:ea typeface="+mn-ea"/>
                <a:cs typeface="+mn-cs"/>
              </a:rPr>
              <a:t>, 1998). Such approaches are being used to consider how we might respond successfully to global environmental change (</a:t>
            </a:r>
            <a:r>
              <a:rPr lang="en-GB" sz="1200" u="none" strike="noStrike" kern="1200" dirty="0" err="1" smtClean="0">
                <a:solidFill>
                  <a:schemeClr val="tx1"/>
                </a:solidFill>
                <a:effectLst/>
                <a:latin typeface="+mn-lt"/>
                <a:ea typeface="+mn-ea"/>
                <a:cs typeface="+mn-cs"/>
                <a:hlinkClick r:id="rId3" tooltip="Folke, 2010 #351"/>
              </a:rPr>
              <a:t>Folke</a:t>
            </a:r>
            <a:r>
              <a:rPr lang="en-GB" sz="1200" u="none" strike="noStrike" kern="1200" dirty="0" smtClean="0">
                <a:solidFill>
                  <a:schemeClr val="tx1"/>
                </a:solidFill>
                <a:effectLst/>
                <a:latin typeface="+mn-lt"/>
                <a:ea typeface="+mn-ea"/>
                <a:cs typeface="+mn-cs"/>
                <a:hlinkClick r:id="rId3" tooltip="Folke, 2010 #351"/>
              </a:rPr>
              <a:t>, 2010</a:t>
            </a:r>
            <a:r>
              <a:rPr lang="en-GB" sz="1200" kern="1200" dirty="0" smtClean="0">
                <a:solidFill>
                  <a:schemeClr val="tx1"/>
                </a:solidFill>
                <a:effectLst/>
                <a:latin typeface="+mn-lt"/>
                <a:ea typeface="+mn-ea"/>
                <a:cs typeface="+mn-cs"/>
              </a:rPr>
              <a:t>) and tie in with notions of community resilience (</a:t>
            </a:r>
            <a:r>
              <a:rPr lang="en-GB" sz="1200" u="none" strike="noStrike" kern="1200" dirty="0" smtClean="0">
                <a:solidFill>
                  <a:schemeClr val="tx1"/>
                </a:solidFill>
                <a:effectLst/>
                <a:latin typeface="+mn-lt"/>
                <a:ea typeface="+mn-ea"/>
                <a:cs typeface="+mn-cs"/>
                <a:hlinkClick r:id="rId4" tooltip="Wilding, 2011 #976"/>
              </a:rPr>
              <a:t>Wilding, 2011</a:t>
            </a:r>
            <a:r>
              <a:rPr lang="en-GB" sz="1200" kern="1200" dirty="0" smtClean="0">
                <a:solidFill>
                  <a:schemeClr val="tx1"/>
                </a:solidFill>
                <a:effectLst/>
                <a:latin typeface="+mn-lt"/>
                <a:ea typeface="+mn-ea"/>
                <a:cs typeface="+mn-cs"/>
              </a:rPr>
              <a:t>). Along with environmental change we are experiencing social change, with an era of financial austerity and local authority retraction begun in UK, and a shift towards Sustainable Development Goals globally. </a:t>
            </a:r>
          </a:p>
          <a:p>
            <a:endParaRPr lang="en-GB" dirty="0"/>
          </a:p>
        </p:txBody>
      </p:sp>
      <p:sp>
        <p:nvSpPr>
          <p:cNvPr id="4" name="Slide Number Placeholder 3"/>
          <p:cNvSpPr>
            <a:spLocks noGrp="1"/>
          </p:cNvSpPr>
          <p:nvPr>
            <p:ph type="sldNum" sz="quarter" idx="10"/>
          </p:nvPr>
        </p:nvSpPr>
        <p:spPr/>
        <p:txBody>
          <a:bodyPr/>
          <a:lstStyle/>
          <a:p>
            <a:fld id="{AC5D417A-4669-4819-8110-D26605BD9FBC}" type="slidenum">
              <a:rPr lang="en-GB" smtClean="0"/>
              <a:t>6</a:t>
            </a:fld>
            <a:endParaRPr lang="en-GB"/>
          </a:p>
        </p:txBody>
      </p:sp>
    </p:spTree>
    <p:extLst>
      <p:ext uri="{BB962C8B-B14F-4D97-AF65-F5344CB8AC3E}">
        <p14:creationId xmlns:p14="http://schemas.microsoft.com/office/powerpoint/2010/main" val="1239058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12/4/2014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4718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5227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6247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9350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743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9428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2597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47396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7899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3259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1907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0606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645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814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6980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0834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1101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12/4/2014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4333709"/>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The QAA HEA Publication and ESD – Reflections from </a:t>
            </a:r>
            <a:r>
              <a:rPr lang="en-GB" b="1" dirty="0" err="1"/>
              <a:t>Abertay</a:t>
            </a:r>
            <a:r>
              <a:rPr lang="en-GB" b="1" dirty="0"/>
              <a:t> University</a:t>
            </a:r>
            <a:endParaRPr lang="en-GB" dirty="0"/>
          </a:p>
        </p:txBody>
      </p:sp>
      <p:sp>
        <p:nvSpPr>
          <p:cNvPr id="3" name="Subtitle 2"/>
          <p:cNvSpPr>
            <a:spLocks noGrp="1"/>
          </p:cNvSpPr>
          <p:nvPr>
            <p:ph type="subTitle" idx="1"/>
          </p:nvPr>
        </p:nvSpPr>
        <p:spPr/>
        <p:txBody>
          <a:bodyPr/>
          <a:lstStyle/>
          <a:p>
            <a:r>
              <a:rPr lang="en-GB" dirty="0" smtClean="0"/>
              <a:t>Andy Samuel, Lecturer in Sociology, </a:t>
            </a:r>
            <a:r>
              <a:rPr lang="en-GB" dirty="0" err="1" smtClean="0"/>
              <a:t>Abertay</a:t>
            </a:r>
            <a:r>
              <a:rPr lang="en-GB" dirty="0" smtClean="0"/>
              <a:t> University</a:t>
            </a:r>
            <a:endParaRPr lang="en-GB" dirty="0"/>
          </a:p>
        </p:txBody>
      </p:sp>
    </p:spTree>
    <p:extLst>
      <p:ext uri="{BB962C8B-B14F-4D97-AF65-F5344CB8AC3E}">
        <p14:creationId xmlns:p14="http://schemas.microsoft.com/office/powerpoint/2010/main" val="4183703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Education for Sustainable Development: Guidance for UK Higher Education Providers</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Published by QAA/HEA</a:t>
            </a:r>
            <a:r>
              <a:rPr lang="en-GB" dirty="0"/>
              <a:t> </a:t>
            </a:r>
            <a:r>
              <a:rPr lang="en-GB" dirty="0" smtClean="0"/>
              <a:t>in June 2104</a:t>
            </a:r>
          </a:p>
          <a:p>
            <a:r>
              <a:rPr lang="en-GB" dirty="0" smtClean="0"/>
              <a:t>ESD </a:t>
            </a:r>
            <a:r>
              <a:rPr lang="en-GB" dirty="0"/>
              <a:t>is the process of equipping students </a:t>
            </a:r>
            <a:r>
              <a:rPr lang="en-GB" dirty="0" smtClean="0"/>
              <a:t>with the </a:t>
            </a:r>
            <a:r>
              <a:rPr lang="en-GB" dirty="0"/>
              <a:t>knowledge </a:t>
            </a:r>
            <a:r>
              <a:rPr lang="en-GB" dirty="0" smtClean="0"/>
              <a:t>and understanding</a:t>
            </a:r>
            <a:r>
              <a:rPr lang="en-GB" dirty="0"/>
              <a:t>, skills and attributes needed to work and live in </a:t>
            </a:r>
            <a:r>
              <a:rPr lang="en-GB" dirty="0" smtClean="0"/>
              <a:t>a way </a:t>
            </a:r>
            <a:r>
              <a:rPr lang="en-GB" dirty="0"/>
              <a:t>that safeguards environmental, social and economic wellbeing, both in </a:t>
            </a:r>
            <a:r>
              <a:rPr lang="en-GB" dirty="0" smtClean="0"/>
              <a:t>the present </a:t>
            </a:r>
            <a:r>
              <a:rPr lang="en-GB" dirty="0"/>
              <a:t>and for future </a:t>
            </a:r>
            <a:r>
              <a:rPr lang="en-GB" dirty="0" smtClean="0"/>
              <a:t>generations</a:t>
            </a:r>
          </a:p>
          <a:p>
            <a:r>
              <a:rPr lang="en-GB" dirty="0" smtClean="0"/>
              <a:t>Four ‘core themes’</a:t>
            </a:r>
          </a:p>
          <a:p>
            <a:pPr marL="914400" lvl="1" indent="-457200">
              <a:buFont typeface="+mj-lt"/>
              <a:buAutoNum type="arabicPeriod"/>
            </a:pPr>
            <a:r>
              <a:rPr lang="en-GB" dirty="0" smtClean="0"/>
              <a:t>Global Citizenship;</a:t>
            </a:r>
          </a:p>
          <a:p>
            <a:pPr marL="914400" lvl="1" indent="-457200">
              <a:buFont typeface="+mj-lt"/>
              <a:buAutoNum type="arabicPeriod"/>
            </a:pPr>
            <a:r>
              <a:rPr lang="en-GB" dirty="0" smtClean="0"/>
              <a:t>Environmental Stewardship;</a:t>
            </a:r>
          </a:p>
          <a:p>
            <a:pPr marL="914400" lvl="1" indent="-457200">
              <a:buFont typeface="+mj-lt"/>
              <a:buAutoNum type="arabicPeriod"/>
            </a:pPr>
            <a:r>
              <a:rPr lang="en-GB" dirty="0" smtClean="0"/>
              <a:t>Social Justice, ethics and well-being; and,</a:t>
            </a:r>
          </a:p>
          <a:p>
            <a:pPr marL="914400" lvl="1" indent="-457200">
              <a:buFont typeface="+mj-lt"/>
              <a:buAutoNum type="arabicPeriod"/>
            </a:pPr>
            <a:r>
              <a:rPr lang="en-GB" dirty="0" smtClean="0"/>
              <a:t>Future thinking.</a:t>
            </a:r>
          </a:p>
          <a:p>
            <a:r>
              <a:rPr lang="en-GB" dirty="0" smtClean="0"/>
              <a:t>Cross-referenced with Graduate Outcomes</a:t>
            </a:r>
          </a:p>
          <a:p>
            <a:pPr marL="914400" lvl="1" indent="-457200">
              <a:buFont typeface="+mj-lt"/>
              <a:buAutoNum type="arabicPeriod"/>
            </a:pPr>
            <a:r>
              <a:rPr lang="en-GB" dirty="0" smtClean="0"/>
              <a:t>Knowledge and Understanding</a:t>
            </a:r>
          </a:p>
          <a:p>
            <a:pPr marL="914400" lvl="1" indent="-457200">
              <a:buFont typeface="+mj-lt"/>
              <a:buAutoNum type="arabicPeriod"/>
            </a:pPr>
            <a:r>
              <a:rPr lang="en-GB" dirty="0" smtClean="0"/>
              <a:t>Skills</a:t>
            </a:r>
          </a:p>
          <a:p>
            <a:pPr marL="914400" lvl="1" indent="-457200">
              <a:buFont typeface="+mj-lt"/>
              <a:buAutoNum type="arabicPeriod"/>
            </a:pPr>
            <a:r>
              <a:rPr lang="en-GB" dirty="0" smtClean="0"/>
              <a:t>Attributes</a:t>
            </a:r>
          </a:p>
          <a:p>
            <a:pPr marL="914400" lvl="1" indent="-457200">
              <a:buFont typeface="+mj-lt"/>
              <a:buAutoNum type="arabicPeriod"/>
            </a:pPr>
            <a:endParaRPr lang="en-GB" dirty="0"/>
          </a:p>
        </p:txBody>
      </p:sp>
    </p:spTree>
    <p:extLst>
      <p:ext uri="{BB962C8B-B14F-4D97-AF65-F5344CB8AC3E}">
        <p14:creationId xmlns:p14="http://schemas.microsoft.com/office/powerpoint/2010/main" val="3136766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err="1" smtClean="0"/>
              <a:t>Abertay</a:t>
            </a:r>
            <a:r>
              <a:rPr lang="en-GB" dirty="0" smtClean="0"/>
              <a:t> Experience</a:t>
            </a:r>
            <a:endParaRPr lang="en-GB" dirty="0"/>
          </a:p>
        </p:txBody>
      </p:sp>
      <p:sp>
        <p:nvSpPr>
          <p:cNvPr id="3" name="Content Placeholder 2"/>
          <p:cNvSpPr>
            <a:spLocks noGrp="1"/>
          </p:cNvSpPr>
          <p:nvPr>
            <p:ph idx="1"/>
          </p:nvPr>
        </p:nvSpPr>
        <p:spPr>
          <a:xfrm>
            <a:off x="1484310" y="2110155"/>
            <a:ext cx="10018713" cy="4430346"/>
          </a:xfrm>
        </p:spPr>
        <p:txBody>
          <a:bodyPr>
            <a:normAutofit fontScale="85000" lnSpcReduction="20000"/>
          </a:bodyPr>
          <a:lstStyle/>
          <a:p>
            <a:r>
              <a:rPr lang="en-GB" dirty="0" smtClean="0"/>
              <a:t>Scottish Higher Educational Heritage</a:t>
            </a:r>
          </a:p>
          <a:p>
            <a:pPr lvl="1"/>
            <a:r>
              <a:rPr lang="en-GB" dirty="0" smtClean="0"/>
              <a:t>In </a:t>
            </a:r>
            <a:r>
              <a:rPr lang="en-GB" dirty="0"/>
              <a:t>England the government has been able to count on an element of indifference or even hostility to universities among a substantial section of the electorate, but in Scotland the situation is very different. There, the tradition of ‘the democratic intellect’ and universities’ historic accessibility (whether real or assumed) to ‘the lad o’ </a:t>
            </a:r>
            <a:r>
              <a:rPr lang="en-GB" dirty="0" err="1"/>
              <a:t>pairts</a:t>
            </a:r>
            <a:r>
              <a:rPr lang="en-GB" dirty="0"/>
              <a:t>’ means </a:t>
            </a:r>
            <a:r>
              <a:rPr lang="en-GB" dirty="0" smtClean="0"/>
              <a:t>that education is highly relevant  </a:t>
            </a:r>
            <a:r>
              <a:rPr lang="en-GB" dirty="0"/>
              <a:t>(</a:t>
            </a:r>
            <a:r>
              <a:rPr lang="en-GB" dirty="0" err="1"/>
              <a:t>Collini</a:t>
            </a:r>
            <a:r>
              <a:rPr lang="en-GB" dirty="0"/>
              <a:t>, 2011</a:t>
            </a:r>
            <a:r>
              <a:rPr lang="en-GB" dirty="0" smtClean="0"/>
              <a:t>)</a:t>
            </a:r>
          </a:p>
          <a:p>
            <a:pPr lvl="1"/>
            <a:r>
              <a:rPr lang="en-GB" dirty="0" smtClean="0"/>
              <a:t>George Elder Davie</a:t>
            </a:r>
          </a:p>
          <a:p>
            <a:pPr lvl="2"/>
            <a:r>
              <a:rPr lang="en-GB" dirty="0" smtClean="0"/>
              <a:t>The Democratic Intellect </a:t>
            </a:r>
            <a:r>
              <a:rPr lang="en-GB" i="1" dirty="0" smtClean="0"/>
              <a:t>and </a:t>
            </a:r>
            <a:r>
              <a:rPr lang="en-GB" dirty="0" smtClean="0"/>
              <a:t>the</a:t>
            </a:r>
            <a:r>
              <a:rPr lang="en-GB" i="1" dirty="0" smtClean="0"/>
              <a:t> </a:t>
            </a:r>
            <a:r>
              <a:rPr lang="en-GB" dirty="0" smtClean="0"/>
              <a:t>Generalist tradition</a:t>
            </a:r>
          </a:p>
          <a:p>
            <a:pPr lvl="3"/>
            <a:r>
              <a:rPr lang="en-GB" dirty="0" err="1" smtClean="0"/>
              <a:t>Generalism</a:t>
            </a:r>
            <a:r>
              <a:rPr lang="en-GB" dirty="0" smtClean="0"/>
              <a:t> is based </a:t>
            </a:r>
            <a:r>
              <a:rPr lang="en-GB" dirty="0"/>
              <a:t>on the idea that any one area of thought or expertise benefits from illumination by another but more, that in placing such areas in relation to one another allows for a democratisation of the intellectual pursuit. As Davies (1961) has argued, the ‘</a:t>
            </a:r>
            <a:r>
              <a:rPr lang="en-GB" dirty="0" err="1"/>
              <a:t>generalism</a:t>
            </a:r>
            <a:r>
              <a:rPr lang="en-GB" dirty="0"/>
              <a:t>’ of the Scottish tradition acted as a barrier to an individualistic notion of learning and in so doing bridged the gap between the expert few and the lay majority; in other words, it created an association between various aspects of Scottish society and the Scottish academy </a:t>
            </a:r>
            <a:r>
              <a:rPr lang="en-GB" i="1" dirty="0"/>
              <a:t>per se</a:t>
            </a:r>
            <a:r>
              <a:rPr lang="en-GB" dirty="0"/>
              <a:t>, one that allowed the academy to remain in touch with the wider community, retaining a strong sense of social responsibility and, in turn, helping create a civic identity. It was ‘democratic’ because it ensured the social distribution of intellectual knowledge which, in turn, helps facilitate an active citizenship</a:t>
            </a:r>
            <a:r>
              <a:rPr lang="en-GB" dirty="0" smtClean="0"/>
              <a:t>.</a:t>
            </a:r>
            <a:endParaRPr lang="en-GB" dirty="0"/>
          </a:p>
          <a:p>
            <a:pPr lvl="2"/>
            <a:r>
              <a:rPr lang="en-GB" dirty="0" smtClean="0"/>
              <a:t>Patrick Geddes</a:t>
            </a:r>
          </a:p>
          <a:p>
            <a:pPr lvl="3"/>
            <a:r>
              <a:rPr lang="en-GB" dirty="0" smtClean="0"/>
              <a:t>… believed that Scottish education was a catalyst for social change and active citizenship. He explored the ways in which people learn most effectively. He developed an educational philosophy which emphasised the combination of ‘hand, heart and head’ - a ‘civics’.</a:t>
            </a:r>
            <a:endParaRPr lang="en-GB" dirty="0"/>
          </a:p>
        </p:txBody>
      </p:sp>
    </p:spTree>
    <p:extLst>
      <p:ext uri="{BB962C8B-B14F-4D97-AF65-F5344CB8AC3E}">
        <p14:creationId xmlns:p14="http://schemas.microsoft.com/office/powerpoint/2010/main" val="207880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t>
            </a:r>
            <a:r>
              <a:rPr lang="en-GB" dirty="0" err="1"/>
              <a:t>Abertay</a:t>
            </a:r>
            <a:r>
              <a:rPr lang="en-GB" dirty="0"/>
              <a:t> Experience: </a:t>
            </a:r>
            <a:r>
              <a:rPr lang="en-GB" dirty="0" smtClean="0"/>
              <a:t>Civics as a Whole Institutional Approach</a:t>
            </a:r>
            <a:endParaRPr lang="en-GB" dirty="0"/>
          </a:p>
        </p:txBody>
      </p:sp>
      <p:sp>
        <p:nvSpPr>
          <p:cNvPr id="4" name="Content Placeholder 3"/>
          <p:cNvSpPr>
            <a:spLocks noGrp="1"/>
          </p:cNvSpPr>
          <p:nvPr>
            <p:ph sz="half" idx="1"/>
          </p:nvPr>
        </p:nvSpPr>
        <p:spPr>
          <a:xfrm>
            <a:off x="1484312" y="2438399"/>
            <a:ext cx="4895055" cy="3076575"/>
          </a:xfrm>
        </p:spPr>
        <p:txBody>
          <a:bodyPr anchor="t">
            <a:normAutofit fontScale="62500" lnSpcReduction="20000"/>
          </a:bodyPr>
          <a:lstStyle/>
          <a:p>
            <a:r>
              <a:rPr lang="en-GB" sz="5000" b="1" dirty="0"/>
              <a:t>New </a:t>
            </a:r>
            <a:r>
              <a:rPr lang="en-GB" sz="5000" b="1" dirty="0" err="1"/>
              <a:t>Abertay</a:t>
            </a:r>
            <a:r>
              <a:rPr lang="en-GB" sz="5000" b="1" dirty="0"/>
              <a:t> University Teaching and Learning Enhancement Strategy</a:t>
            </a:r>
            <a:endParaRPr lang="en-GB" sz="3500" b="1" dirty="0"/>
          </a:p>
          <a:p>
            <a:pPr lvl="1"/>
            <a:r>
              <a:rPr lang="en-GB" sz="3300" b="1" dirty="0"/>
              <a:t>A distinctive, transformational </a:t>
            </a:r>
            <a:r>
              <a:rPr lang="en-GB" sz="3300" b="1" dirty="0" err="1"/>
              <a:t>Abertay</a:t>
            </a:r>
            <a:r>
              <a:rPr lang="en-GB" sz="3300" b="1" dirty="0"/>
              <a:t> student experience </a:t>
            </a:r>
            <a:endParaRPr lang="en-GB" sz="3300" dirty="0"/>
          </a:p>
          <a:p>
            <a:pPr lvl="1"/>
            <a:r>
              <a:rPr lang="en-GB" sz="3300" b="1" dirty="0" smtClean="0"/>
              <a:t>Partly based on a new set  of </a:t>
            </a:r>
            <a:r>
              <a:rPr lang="en-GB" sz="3300" b="1" dirty="0" err="1" smtClean="0"/>
              <a:t>Abertay</a:t>
            </a:r>
            <a:r>
              <a:rPr lang="en-GB" sz="3300" b="1" dirty="0" smtClean="0"/>
              <a:t> Attributes, influenced by Geddes’ educational philosophy of ‘hand, heart and head.</a:t>
            </a:r>
            <a:r>
              <a:rPr lang="en-GB" dirty="0" smtClean="0"/>
              <a:t>                   </a:t>
            </a:r>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4765" y="2438399"/>
            <a:ext cx="3602180" cy="3893128"/>
          </a:xfrm>
          <a:prstGeom prst="rect">
            <a:avLst/>
          </a:prstGeom>
        </p:spPr>
      </p:pic>
    </p:spTree>
    <p:extLst>
      <p:ext uri="{BB962C8B-B14F-4D97-AF65-F5344CB8AC3E}">
        <p14:creationId xmlns:p14="http://schemas.microsoft.com/office/powerpoint/2010/main" val="1029388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circle(in)">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4"/>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err="1" smtClean="0"/>
              <a:t>Abertay</a:t>
            </a:r>
            <a:r>
              <a:rPr lang="en-GB" dirty="0" smtClean="0"/>
              <a:t> Experience: Civics as a First Year Module</a:t>
            </a:r>
            <a:endParaRPr lang="en-GB" dirty="0"/>
          </a:p>
        </p:txBody>
      </p:sp>
      <p:sp>
        <p:nvSpPr>
          <p:cNvPr id="3" name="Content Placeholder 2"/>
          <p:cNvSpPr>
            <a:spLocks noGrp="1"/>
          </p:cNvSpPr>
          <p:nvPr>
            <p:ph idx="1"/>
          </p:nvPr>
        </p:nvSpPr>
        <p:spPr/>
        <p:txBody>
          <a:bodyPr>
            <a:normAutofit fontScale="62500" lnSpcReduction="20000"/>
          </a:bodyPr>
          <a:lstStyle/>
          <a:p>
            <a:r>
              <a:rPr lang="en-GB" sz="4900" b="1" dirty="0" smtClean="0"/>
              <a:t>Entitled:</a:t>
            </a:r>
            <a:endParaRPr lang="en-GB" sz="4900" b="1" dirty="0"/>
          </a:p>
          <a:p>
            <a:pPr lvl="1"/>
            <a:r>
              <a:rPr lang="en-GB" sz="4700" b="1" dirty="0"/>
              <a:t>Innovating Locally, Transforming Globally: Sustainable Development in the Twenty First </a:t>
            </a:r>
            <a:r>
              <a:rPr lang="en-GB" sz="4700" b="1" dirty="0" smtClean="0"/>
              <a:t>Century</a:t>
            </a:r>
          </a:p>
          <a:p>
            <a:r>
              <a:rPr lang="en-GB" sz="5100" b="1" dirty="0" smtClean="0"/>
              <a:t>Involves</a:t>
            </a:r>
            <a:endParaRPr lang="en-GB" sz="5100" b="1" dirty="0"/>
          </a:p>
          <a:p>
            <a:pPr lvl="1"/>
            <a:r>
              <a:rPr lang="en-GB" sz="4700" b="1" dirty="0"/>
              <a:t>Field Trip element facilitating ‘thinking globally, acting </a:t>
            </a:r>
            <a:r>
              <a:rPr lang="en-GB" sz="4700" b="1" dirty="0" smtClean="0"/>
              <a:t>locally’.</a:t>
            </a:r>
            <a:endParaRPr lang="en-GB" sz="4700" dirty="0"/>
          </a:p>
          <a:p>
            <a:endParaRPr lang="en-GB" dirty="0"/>
          </a:p>
        </p:txBody>
      </p:sp>
    </p:spTree>
    <p:extLst>
      <p:ext uri="{BB962C8B-B14F-4D97-AF65-F5344CB8AC3E}">
        <p14:creationId xmlns:p14="http://schemas.microsoft.com/office/powerpoint/2010/main" val="198943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err="1" smtClean="0"/>
              <a:t>Abertay</a:t>
            </a:r>
            <a:r>
              <a:rPr lang="en-GB" dirty="0" smtClean="0"/>
              <a:t> Experience: Civics</a:t>
            </a:r>
            <a:endParaRPr lang="en-GB" dirty="0"/>
          </a:p>
        </p:txBody>
      </p:sp>
      <p:sp>
        <p:nvSpPr>
          <p:cNvPr id="3" name="Content Placeholder 2"/>
          <p:cNvSpPr>
            <a:spLocks noGrp="1"/>
          </p:cNvSpPr>
          <p:nvPr>
            <p:ph idx="1"/>
          </p:nvPr>
        </p:nvSpPr>
        <p:spPr/>
        <p:txBody>
          <a:bodyPr>
            <a:normAutofit fontScale="85000" lnSpcReduction="20000"/>
          </a:bodyPr>
          <a:lstStyle/>
          <a:p>
            <a:r>
              <a:rPr lang="en-GB" dirty="0"/>
              <a:t>“</a:t>
            </a:r>
            <a:r>
              <a:rPr lang="en-GB" i="1" dirty="0"/>
              <a:t>Citizenship involves enjoying rights and exercising responsibilities in … various types on community. This way of seeing citizenship encompasses the specific idea of political participation be members of a democratic state. It also includes the more general notion that citizenship embraces a range of participatory activities … that affect the welfare of communities</a:t>
            </a:r>
            <a:r>
              <a:rPr lang="en-GB" dirty="0"/>
              <a:t>.” </a:t>
            </a:r>
            <a:r>
              <a:rPr lang="en-GB" dirty="0" smtClean="0"/>
              <a:t>(</a:t>
            </a:r>
            <a:r>
              <a:rPr lang="en-GB" i="1" dirty="0" smtClean="0"/>
              <a:t>my emphasis) </a:t>
            </a:r>
            <a:r>
              <a:rPr lang="en-GB" dirty="0" smtClean="0"/>
              <a:t>(</a:t>
            </a:r>
            <a:r>
              <a:rPr lang="en-GB" dirty="0" err="1"/>
              <a:t>LTScotland</a:t>
            </a:r>
            <a:r>
              <a:rPr lang="en-GB" dirty="0"/>
              <a:t>, 2002: 8</a:t>
            </a:r>
            <a:r>
              <a:rPr lang="en-GB" dirty="0" smtClean="0"/>
              <a:t>).</a:t>
            </a:r>
          </a:p>
          <a:p>
            <a:r>
              <a:rPr lang="en-GB" dirty="0"/>
              <a:t>The notion of civics as discussed above helps inform Curriculum for Excellence </a:t>
            </a:r>
            <a:r>
              <a:rPr lang="en-GB" dirty="0" smtClean="0"/>
              <a:t>in </a:t>
            </a:r>
            <a:r>
              <a:rPr lang="en-GB" dirty="0"/>
              <a:t>Scotland. As Cabinet Secretary for Education and Life Long Learning Michael Russell has said</a:t>
            </a:r>
            <a:r>
              <a:rPr lang="en-GB" dirty="0" smtClean="0"/>
              <a:t>:</a:t>
            </a:r>
            <a:endParaRPr lang="en-GB" dirty="0"/>
          </a:p>
          <a:p>
            <a:pPr lvl="1"/>
            <a:r>
              <a:rPr lang="en-GB" i="1" dirty="0"/>
              <a:t>“....’think global, act local’ encapsulates a great deal of what the new Curriculum [for Excellence] means. The resource provides inspiration and ideas for classroom learning and aims to stimulate thinking about integrated approaches to developing global citizens…. It is … not an add-on to Curriculum for Excellence – it is Central to it. Through sustainable development, international education and citizenship schools can deliver many of the outcomes and experiences across the curriculum</a:t>
            </a:r>
            <a:r>
              <a:rPr lang="en-GB" i="1" dirty="0" smtClean="0"/>
              <a:t>.”(</a:t>
            </a:r>
            <a:r>
              <a:rPr lang="en-GB" dirty="0" err="1" smtClean="0"/>
              <a:t>LTScotland</a:t>
            </a:r>
            <a:r>
              <a:rPr lang="en-GB" dirty="0"/>
              <a:t>, 2011: 5</a:t>
            </a:r>
            <a:r>
              <a:rPr lang="en-GB" dirty="0" smtClean="0"/>
              <a:t>)</a:t>
            </a:r>
            <a:endParaRPr lang="en-GB" dirty="0"/>
          </a:p>
        </p:txBody>
      </p:sp>
    </p:spTree>
    <p:extLst>
      <p:ext uri="{BB962C8B-B14F-4D97-AF65-F5344CB8AC3E}">
        <p14:creationId xmlns:p14="http://schemas.microsoft.com/office/powerpoint/2010/main" val="4495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0"/>
              <a:t>The </a:t>
            </a:r>
            <a:r>
              <a:rPr lang="en-GB" dirty="0" err="1"/>
              <a:t>Abertay</a:t>
            </a:r>
            <a:r>
              <a:rPr lang="en-GB" dirty="0"/>
              <a:t> Experience: Civics</a:t>
            </a:r>
          </a:p>
        </p:txBody>
      </p:sp>
      <p:sp>
        <p:nvSpPr>
          <p:cNvPr id="10" name="Content Placeholder 9"/>
          <p:cNvSpPr>
            <a:spLocks noGrp="1"/>
          </p:cNvSpPr>
          <p:nvPr>
            <p:ph sz="half" idx="1"/>
          </p:nvPr>
        </p:nvSpPr>
        <p:spPr/>
        <p:txBody>
          <a:bodyPr>
            <a:normAutofit fontScale="85000" lnSpcReduction="10000"/>
          </a:bodyPr>
          <a:lstStyle/>
          <a:p>
            <a:r>
              <a:rPr lang="en-GB" i="1" dirty="0"/>
              <a:t>“The exhibition of the ground-floor centres round a globe with an outline survey of the main concepts of World-geography – e.g. an incipient collection of maps and illustrative landscapes, an outline of the progress of geographical discovery and of map-making, &amp;c. The first floor is devoted to the geography and history of Europe in correspondingly fuller treatment; the second is set apart for an outline geography and history of the English-speaking world. . . On the third storey is. . . a corresponding survey of Scotland, viewed at once as an historic and social entity and as an element of greater nationality; while the fourth storey. . . is a museum of Edinburgh, though again not without comparison with Scottish and other cities.”</a:t>
            </a:r>
            <a:endParaRPr lang="en-GB" dirty="0"/>
          </a:p>
          <a:p>
            <a:endParaRPr lang="en-GB" dirty="0"/>
          </a:p>
        </p:txBody>
      </p:sp>
      <p:pic>
        <p:nvPicPr>
          <p:cNvPr id="12" name="Content Placeholder 11"/>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96546" y="2387310"/>
            <a:ext cx="3101109" cy="3683577"/>
          </a:xfrm>
        </p:spPr>
      </p:pic>
    </p:spTree>
    <p:extLst>
      <p:ext uri="{BB962C8B-B14F-4D97-AF65-F5344CB8AC3E}">
        <p14:creationId xmlns:p14="http://schemas.microsoft.com/office/powerpoint/2010/main" val="59449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circle(in)">
                                      <p:cBhvr>
                                        <p:cTn id="13"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EBEC8F79-A447-43FC-8E81-85E8468AF3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107</TotalTime>
  <Words>957</Words>
  <Application>Microsoft Office PowerPoint</Application>
  <PresentationFormat>Custom</PresentationFormat>
  <Paragraphs>65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Parallax</vt:lpstr>
      <vt:lpstr>The QAA HEA Publication and ESD – Reflections from Abertay University</vt:lpstr>
      <vt:lpstr>Education for Sustainable Development: Guidance for UK Higher Education Providers</vt:lpstr>
      <vt:lpstr>The Abertay Experience</vt:lpstr>
      <vt:lpstr>The Abertay Experience: Civics as a Whole Institutional Approach</vt:lpstr>
      <vt:lpstr>The Abertay Experience: Civics as a First Year Module</vt:lpstr>
      <vt:lpstr>The Abertay Experience: Civics</vt:lpstr>
      <vt:lpstr>The Abertay Experience: Civics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QAA HEA Publication and ESD – Reflections from Abertay University</dc:title>
  <dc:creator>Andrew Samuel</dc:creator>
  <cp:lastModifiedBy>Petford, Rebecca</cp:lastModifiedBy>
  <cp:revision>15</cp:revision>
  <dcterms:created xsi:type="dcterms:W3CDTF">2014-12-03T15:56:00Z</dcterms:created>
  <dcterms:modified xsi:type="dcterms:W3CDTF">2014-12-04T09:57:08Z</dcterms:modified>
</cp:coreProperties>
</file>